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0" r:id="rId3"/>
    <p:sldId id="267" r:id="rId4"/>
    <p:sldId id="362" r:id="rId5"/>
    <p:sldId id="268" r:id="rId6"/>
    <p:sldId id="269" r:id="rId7"/>
    <p:sldId id="270" r:id="rId8"/>
    <p:sldId id="271" r:id="rId9"/>
    <p:sldId id="379" r:id="rId10"/>
    <p:sldId id="380" r:id="rId11"/>
    <p:sldId id="332" r:id="rId12"/>
    <p:sldId id="272" r:id="rId13"/>
    <p:sldId id="273" r:id="rId14"/>
    <p:sldId id="274" r:id="rId15"/>
    <p:sldId id="275" r:id="rId16"/>
    <p:sldId id="300" r:id="rId17"/>
    <p:sldId id="382" r:id="rId18"/>
    <p:sldId id="385" r:id="rId19"/>
    <p:sldId id="388" r:id="rId20"/>
    <p:sldId id="328" r:id="rId21"/>
    <p:sldId id="387" r:id="rId22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4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849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35" d="100"/>
          <a:sy n="135" d="100"/>
        </p:scale>
        <p:origin x="453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378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0F6AC800-BF99-41BB-8DE5-8FC7E09D6C23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EF39D76F-4EC1-49C2-ADD1-9055D01131B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3338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8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572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034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619460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9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7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088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9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18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C8C79-FAFE-4D56-A4D5-361B65C3B3FA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4628A-3036-4B06-B053-832BC47737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889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F4C8C79-FAFE-4D56-A4D5-361B65C3B3FA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5C24628A-3036-4B06-B053-832BC47737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867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</a:t>
            </a:r>
            <a:br>
              <a:rPr lang="en-US" dirty="0"/>
            </a:br>
            <a:r>
              <a:rPr lang="en-US" dirty="0"/>
              <a:t>Aggregation Queries</a:t>
            </a:r>
          </a:p>
        </p:txBody>
      </p:sp>
    </p:spTree>
    <p:extLst>
      <p:ext uri="{BB962C8B-B14F-4D97-AF65-F5344CB8AC3E}">
        <p14:creationId xmlns:p14="http://schemas.microsoft.com/office/powerpoint/2010/main" val="1585413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36009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number of movies per director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first the directors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number of movies per actor ID,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</a:t>
            </a: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nk first the actors with the most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number of actors per movie ID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Rank first the movies with the most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the number of male actors and the number of female actors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number of movies for each genre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909511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Facebook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40934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number of males and females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number of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number of males and female students for each political view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most popular TV Shows and Books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students in various relationship statuses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most popular majors (concentration)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the number of students per each birth year 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YEAR(date) function to get the year value from a datetime column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(Try to) List only years that have at least 10 students 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13995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Having</a:t>
            </a:r>
          </a:p>
        </p:txBody>
      </p:sp>
      <p:sp>
        <p:nvSpPr>
          <p:cNvPr id="122" name="Shape 122"/>
          <p:cNvSpPr/>
          <p:nvPr/>
        </p:nvSpPr>
        <p:spPr>
          <a:xfrm>
            <a:off x="1186114" y="718009"/>
            <a:ext cx="6771772" cy="32957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lang="en-US"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We use HAVING when we need to filter based on the value of an aggregate function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endParaRPr lang="en-US" sz="26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Aggregation Function</a:t>
            </a:r>
            <a:endParaRPr sz="2700" baseline="-5999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T</a:t>
            </a:r>
            <a:r>
              <a:rPr sz="27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2</a:t>
            </a: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… T</a:t>
            </a:r>
            <a:r>
              <a:rPr sz="27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</a:t>
            </a:r>
            <a:endParaRPr sz="27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GROUP BY</a:t>
            </a:r>
            <a:r>
              <a:rPr sz="27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  </a:t>
            </a: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</a:p>
        </p:txBody>
      </p:sp>
      <p:sp>
        <p:nvSpPr>
          <p:cNvPr id="123" name="Shape 123"/>
          <p:cNvSpPr/>
          <p:nvPr/>
        </p:nvSpPr>
        <p:spPr>
          <a:xfrm>
            <a:off x="1186114" y="3954259"/>
            <a:ext cx="5824221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HAVING </a:t>
            </a: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Aggregation Function</a:t>
            </a: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Condition</a:t>
            </a:r>
          </a:p>
        </p:txBody>
      </p:sp>
    </p:spTree>
    <p:extLst>
      <p:ext uri="{BB962C8B-B14F-4D97-AF65-F5344CB8AC3E}">
        <p14:creationId xmlns:p14="http://schemas.microsoft.com/office/powerpoint/2010/main" val="3989748186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Toy Example</a:t>
            </a:r>
          </a:p>
        </p:txBody>
      </p:sp>
      <p:graphicFrame>
        <p:nvGraphicFramePr>
          <p:cNvPr id="127" name="Table 127"/>
          <p:cNvGraphicFramePr/>
          <p:nvPr>
            <p:extLst>
              <p:ext uri="{D42A27DB-BD31-4B8C-83A1-F6EECF244321}">
                <p14:modId xmlns:p14="http://schemas.microsoft.com/office/powerpoint/2010/main" val="1369739448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28" name="Shape 128"/>
          <p:cNvSpPr/>
          <p:nvPr/>
        </p:nvSpPr>
        <p:spPr>
          <a:xfrm>
            <a:off x="4567862" y="433850"/>
            <a:ext cx="4779322" cy="21390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Show average grade </a:t>
            </a:r>
            <a:r>
              <a:rPr lang="en-US" sz="1900" u="sng" dirty="0">
                <a:uFill>
                  <a:solidFill/>
                </a:uFill>
                <a:latin typeface="Calibri" panose="020F0502020204030204" pitchFamily="34" charset="0"/>
              </a:rPr>
              <a:t>for each class </a:t>
            </a: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for all classes </a:t>
            </a:r>
            <a:b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</a:b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with </a:t>
            </a:r>
            <a:r>
              <a:rPr lang="en-US" sz="1900" b="1" dirty="0">
                <a:uFill>
                  <a:solidFill/>
                </a:uFill>
                <a:latin typeface="Calibri" panose="020F0502020204030204" pitchFamily="34" charset="0"/>
              </a:rPr>
              <a:t>average grade above 15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SELECT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Class, avg(Grade)</a:t>
            </a:r>
            <a:endParaRPr baseline="-5999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FROM</a:t>
            </a:r>
            <a:r>
              <a:rPr sz="2500"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u="sng" dirty="0">
                <a:uFill>
                  <a:solidFill/>
                </a:uFill>
                <a:latin typeface="Calibri" panose="020F0502020204030204" pitchFamily="34" charset="0"/>
              </a:rPr>
              <a:t>GROUP BY </a:t>
            </a:r>
            <a:r>
              <a:rPr sz="1900" u="sng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HAVING	</a:t>
            </a:r>
            <a:r>
              <a:rPr sz="1900" b="1"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avg</a:t>
            </a:r>
            <a:r>
              <a:rPr sz="19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(Grade) &gt; 15</a:t>
            </a:r>
          </a:p>
        </p:txBody>
      </p:sp>
      <p:sp>
        <p:nvSpPr>
          <p:cNvPr id="129" name="Shape 129"/>
          <p:cNvSpPr/>
          <p:nvPr/>
        </p:nvSpPr>
        <p:spPr>
          <a:xfrm>
            <a:off x="1741517" y="1335035"/>
            <a:ext cx="68044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Table1</a:t>
            </a:r>
          </a:p>
        </p:txBody>
      </p:sp>
      <p:graphicFrame>
        <p:nvGraphicFramePr>
          <p:cNvPr id="130" name="Table 130"/>
          <p:cNvGraphicFramePr/>
          <p:nvPr>
            <p:extLst>
              <p:ext uri="{D42A27DB-BD31-4B8C-83A1-F6EECF244321}">
                <p14:modId xmlns:p14="http://schemas.microsoft.com/office/powerpoint/2010/main" val="4065239951"/>
              </p:ext>
            </p:extLst>
          </p:nvPr>
        </p:nvGraphicFramePr>
        <p:xfrm>
          <a:off x="4726781" y="3626158"/>
          <a:ext cx="3667044" cy="1953443"/>
        </p:xfrm>
        <a:graphic>
          <a:graphicData uri="http://schemas.openxmlformats.org/drawingml/2006/table">
            <a:tbl>
              <a:tblPr firstRow="1" bandRow="1"/>
              <a:tblGrid>
                <a:gridCol w="1469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97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7845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Avg</a:t>
                      </a: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102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Algrebra</a:t>
                      </a:r>
                      <a:endParaRPr sz="1600" dirty="0">
                        <a:solidFill>
                          <a:sysClr val="windowText" lastClr="000000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(19+16+20)/3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(18+17)/2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(19+13)/2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1" name="Shape 131"/>
          <p:cNvSpPr/>
          <p:nvPr/>
        </p:nvSpPr>
        <p:spPr>
          <a:xfrm>
            <a:off x="6340270" y="257289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32" name="Shape 132"/>
          <p:cNvSpPr/>
          <p:nvPr/>
        </p:nvSpPr>
        <p:spPr>
          <a:xfrm>
            <a:off x="0" y="6220490"/>
            <a:ext cx="9144000" cy="384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History class is </a:t>
            </a:r>
            <a:r>
              <a:rPr sz="1900" b="1" i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not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included in the result because its average is 14 (less than 15)</a:t>
            </a:r>
          </a:p>
        </p:txBody>
      </p:sp>
    </p:spTree>
    <p:extLst>
      <p:ext uri="{BB962C8B-B14F-4D97-AF65-F5344CB8AC3E}">
        <p14:creationId xmlns:p14="http://schemas.microsoft.com/office/powerpoint/2010/main" val="3483227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 advAuto="0"/>
      <p:bldP spid="130" grpId="0" advAuto="0"/>
      <p:bldP spid="131" grpId="0" animBg="1" advAuto="0"/>
      <p:bldP spid="132" grpId="0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Toy Example</a:t>
            </a:r>
          </a:p>
        </p:txBody>
      </p:sp>
      <p:graphicFrame>
        <p:nvGraphicFramePr>
          <p:cNvPr id="136" name="Table 136"/>
          <p:cNvGraphicFramePr/>
          <p:nvPr>
            <p:extLst>
              <p:ext uri="{D42A27DB-BD31-4B8C-83A1-F6EECF244321}">
                <p14:modId xmlns:p14="http://schemas.microsoft.com/office/powerpoint/2010/main" val="1084110963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7" name="Shape 137"/>
          <p:cNvSpPr/>
          <p:nvPr/>
        </p:nvSpPr>
        <p:spPr>
          <a:xfrm>
            <a:off x="4474984" y="638634"/>
            <a:ext cx="4381456" cy="2723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Show all students and the number of classes</a:t>
            </a:r>
            <a:b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</a:b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they have taken for all 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students who have </a:t>
            </a:r>
            <a:b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</a:b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taken more than two classes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SELECT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, count(*)</a:t>
            </a:r>
            <a:endParaRPr baseline="-5999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FROM</a:t>
            </a:r>
            <a:r>
              <a:rPr sz="2500"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GROUP BY </a:t>
            </a:r>
            <a:r>
              <a:rPr lang="en-US" sz="1900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Student_id</a:t>
            </a:r>
            <a:endParaRPr sz="1900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HAVING	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</a:t>
            </a: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count(*) &gt; 2</a:t>
            </a:r>
          </a:p>
        </p:txBody>
      </p:sp>
      <p:sp>
        <p:nvSpPr>
          <p:cNvPr id="138" name="Shape 138"/>
          <p:cNvSpPr/>
          <p:nvPr/>
        </p:nvSpPr>
        <p:spPr>
          <a:xfrm>
            <a:off x="1741517" y="1335035"/>
            <a:ext cx="68044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Table1</a:t>
            </a:r>
          </a:p>
        </p:txBody>
      </p:sp>
      <p:graphicFrame>
        <p:nvGraphicFramePr>
          <p:cNvPr id="139" name="Table 139"/>
          <p:cNvGraphicFramePr/>
          <p:nvPr>
            <p:extLst>
              <p:ext uri="{D42A27DB-BD31-4B8C-83A1-F6EECF244321}">
                <p14:modId xmlns:p14="http://schemas.microsoft.com/office/powerpoint/2010/main" val="3626478469"/>
              </p:ext>
            </p:extLst>
          </p:nvPr>
        </p:nvGraphicFramePr>
        <p:xfrm>
          <a:off x="4837394" y="4013303"/>
          <a:ext cx="3644873" cy="1701441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4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517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84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420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0" name="Shape 140"/>
          <p:cNvSpPr/>
          <p:nvPr/>
        </p:nvSpPr>
        <p:spPr>
          <a:xfrm>
            <a:off x="5350212" y="3208053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141" name="Shape 141"/>
          <p:cNvSpPr/>
          <p:nvPr/>
        </p:nvSpPr>
        <p:spPr>
          <a:xfrm>
            <a:off x="1862275" y="6146112"/>
            <a:ext cx="5511916" cy="584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ctr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Student with id=3 is not included in the results because he/she is taking only one class</a:t>
            </a:r>
          </a:p>
        </p:txBody>
      </p:sp>
    </p:spTree>
    <p:extLst>
      <p:ext uri="{BB962C8B-B14F-4D97-AF65-F5344CB8AC3E}">
        <p14:creationId xmlns:p14="http://schemas.microsoft.com/office/powerpoint/2010/main" val="31546631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3" dur="7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 advAuto="0"/>
      <p:bldP spid="139" grpId="0" advAuto="0"/>
      <p:bldP spid="140" grpId="0" animBg="1" advAuto="0"/>
      <p:bldP spid="141" grpId="0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HAVING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8" y="2400300"/>
            <a:ext cx="8700537" cy="10156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movies (just movie IDs) with more than 100 actors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first names of actors that appear more than 1000 times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13775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24006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applies to rows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HAVING applies to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 value only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a sense, HAVING is the “WHERE” for aggregate results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86860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Differences of WHERE and HAVING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09899" y="2400300"/>
            <a:ext cx="8524202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applies to rows, </a:t>
            </a: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en-US" sz="24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computing the aggregate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400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Compare: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movies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rank IS NOT NULL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400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SELECT COUNT(*), COUNT(rating)</a:t>
            </a:r>
            <a:b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movies</a:t>
            </a:r>
            <a:endParaRPr sz="2400" b="1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32608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/>
          <p:nvPr/>
        </p:nvSpPr>
        <p:spPr>
          <a:xfrm>
            <a:off x="269666" y="1435100"/>
            <a:ext cx="8604668" cy="6463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 algn="r">
              <a:defRPr sz="3600">
                <a:solidFill>
                  <a:srgbClr val="011070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36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JOIN and GROUP BY Examples</a:t>
            </a:r>
            <a:endParaRPr sz="36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62557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9CD5C-CDB6-9094-F077-3A9006D24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>
            <a:extLst>
              <a:ext uri="{FF2B5EF4-FFF2-40B4-BE49-F238E27FC236}">
                <a16:creationId xmlns:a16="http://schemas.microsoft.com/office/drawing/2014/main" id="{E2A35AB5-55D6-93A3-DDCD-328DE0382617}"/>
              </a:ext>
            </a:extLst>
          </p:cNvPr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Practice Queries</a:t>
            </a:r>
          </a:p>
        </p:txBody>
      </p:sp>
      <p:sp>
        <p:nvSpPr>
          <p:cNvPr id="190" name="Shape 190">
            <a:extLst>
              <a:ext uri="{FF2B5EF4-FFF2-40B4-BE49-F238E27FC236}">
                <a16:creationId xmlns:a16="http://schemas.microsoft.com/office/drawing/2014/main" id="{4933E149-8E77-65F3-5BC1-18445B68D627}"/>
              </a:ext>
            </a:extLst>
          </p:cNvPr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55990-BD61-8731-8950-3E0A8914EBC9}"/>
              </a:ext>
            </a:extLst>
          </p:cNvPr>
          <p:cNvSpPr txBox="1"/>
          <p:nvPr/>
        </p:nvSpPr>
        <p:spPr>
          <a:xfrm>
            <a:off x="110532" y="1478067"/>
            <a:ext cx="891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</a:t>
            </a:r>
            <a:r>
              <a:rPr lang="en-US" dirty="0" err="1"/>
              <a:t>ProfileID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</a:t>
            </a:r>
            <a:r>
              <a:rPr lang="en-US" dirty="0" err="1"/>
              <a:t>PoliticalView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 the number of music likes per Sex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Compare the results with </a:t>
            </a:r>
            <a:r>
              <a:rPr lang="en-US"/>
              <a:t>INNER and OUTER joins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1531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Aggregation Functions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90" name="Shape 90"/>
          <p:cNvSpPr/>
          <p:nvPr/>
        </p:nvSpPr>
        <p:spPr>
          <a:xfrm>
            <a:off x="386309" y="2586989"/>
            <a:ext cx="8419986" cy="1320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	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Agg</a:t>
            </a:r>
            <a:r>
              <a:rPr lang="en-US"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Func1(attr1), AggFunc2(attr2), … </a:t>
            </a:r>
            <a:br>
              <a:rPr lang="en-US"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</a:b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	condition</a:t>
            </a:r>
          </a:p>
        </p:txBody>
      </p:sp>
      <p:sp>
        <p:nvSpPr>
          <p:cNvPr id="91" name="Shape 91"/>
          <p:cNvSpPr/>
          <p:nvPr/>
        </p:nvSpPr>
        <p:spPr>
          <a:xfrm>
            <a:off x="2109355" y="2586990"/>
            <a:ext cx="5822185" cy="435394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353321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</a:rPr>
              <a:t>Applied to 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full content of columns</a:t>
            </a:r>
            <a:endParaRPr sz="2000" dirty="0">
              <a:uFill>
                <a:solidFill/>
              </a:u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19934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movie genre, list the average rating of the movies from year 2000. Also list: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maximum and minimum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standard deviation of the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</a:t>
            </a:r>
            <a:r>
              <a:rPr lang="en-US" b="1" i="1" dirty="0"/>
              <a:t>rated</a:t>
            </a:r>
            <a:r>
              <a:rPr lang="en-US" dirty="0"/>
              <a:t> movies and the </a:t>
            </a:r>
            <a:r>
              <a:rPr lang="en-US" b="1" i="1" dirty="0"/>
              <a:t>total</a:t>
            </a:r>
            <a:r>
              <a:rPr lang="en-US" dirty="0"/>
              <a:t> number of movies</a:t>
            </a:r>
          </a:p>
          <a:p>
            <a:pPr lvl="1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each director, compute: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number of rated and total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average, min, max, and standard deviation of the movie ratings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the results to directors who directed at least 40 movies, with at least 30 rated movies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roles have the best movie ratings?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Do not include movies without ratings</a:t>
            </a:r>
            <a:r>
              <a:rPr lang="en-US" dirty="0"/>
              <a:t> in the calculations for number of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to only roles that appear in at least 10 </a:t>
            </a:r>
            <a:r>
              <a:rPr lang="en-US" b="1" dirty="0"/>
              <a:t>distinct</a:t>
            </a:r>
            <a:r>
              <a:rPr lang="en-US" dirty="0"/>
              <a:t> movies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Limit only to roles played by at least 10 </a:t>
            </a:r>
            <a:r>
              <a:rPr lang="en-US" b="1" dirty="0"/>
              <a:t>distinct</a:t>
            </a:r>
            <a:r>
              <a:rPr lang="en-US" dirty="0"/>
              <a:t>  actors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956259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Self-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Joins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+ Group By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Practice Queries</a:t>
            </a:r>
          </a:p>
        </p:txBody>
      </p:sp>
      <p:sp>
        <p:nvSpPr>
          <p:cNvPr id="190" name="Shape 190"/>
          <p:cNvSpPr/>
          <p:nvPr/>
        </p:nvSpPr>
        <p:spPr>
          <a:xfrm>
            <a:off x="469900" y="1324179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0532" y="1478067"/>
            <a:ext cx="891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most common double majors in the Facebook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are the favorite bands for students that like Radiohead?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161268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sldNum" sz="quarter" idx="4294967295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uFillTx/>
              </a:defRPr>
            </a:pPr>
            <a:fld id="{86CB4B4D-7CA3-9044-876B-883B54F8677D}" type="slidenum">
              <a:rPr sz="1000">
                <a:solidFill>
                  <a:schemeClr val="tx1"/>
                </a:solidFill>
                <a:uFill>
                  <a:solidFill/>
                </a:uFill>
              </a:rPr>
              <a:t>3</a:t>
            </a:fld>
            <a:endParaRPr sz="1000">
              <a:solidFill>
                <a:schemeClr val="tx1"/>
              </a:solidFill>
              <a:uFill>
                <a:solidFill/>
              </a:uFill>
            </a:endParaRPr>
          </a:p>
        </p:txBody>
      </p:sp>
      <p:sp>
        <p:nvSpPr>
          <p:cNvPr id="85" name="Shape 85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Basic aggregation functions</a:t>
            </a:r>
          </a:p>
        </p:txBody>
      </p:sp>
      <p:graphicFrame>
        <p:nvGraphicFramePr>
          <p:cNvPr id="86" name="Table 86"/>
          <p:cNvGraphicFramePr/>
          <p:nvPr>
            <p:extLst>
              <p:ext uri="{D42A27DB-BD31-4B8C-83A1-F6EECF244321}">
                <p14:modId xmlns:p14="http://schemas.microsoft.com/office/powerpoint/2010/main" val="1385742309"/>
              </p:ext>
            </p:extLst>
          </p:nvPr>
        </p:nvGraphicFramePr>
        <p:xfrm>
          <a:off x="263769" y="1264026"/>
          <a:ext cx="8251581" cy="5012050"/>
        </p:xfrm>
        <a:graphic>
          <a:graphicData uri="http://schemas.openxmlformats.org/drawingml/2006/table">
            <a:tbl>
              <a:tblPr firstRow="1" bandRow="1"/>
              <a:tblGrid>
                <a:gridCol w="2795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55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458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Operator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2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Description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(*)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558665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Counts the number of rows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in the group with non-null values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for the attribute </a:t>
                      </a:r>
                      <a:endParaRPr lang="en-US"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7114100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(DISTINCT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Counts the number of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distinct, non-null values for the attribute in the group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078613"/>
                  </a:ext>
                </a:extLst>
              </a:tr>
              <a:tr h="580194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ax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Row with maximum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attribute 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m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in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Row with minimum value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s</a:t>
                      </a: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um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Sums values of selected rows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in the group</a:t>
                      </a:r>
                    </a:p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513"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</a:t>
                      </a:r>
                      <a:r>
                        <a:rPr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vg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attr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)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Estimates the average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the attribute in the group</a:t>
                      </a:r>
                      <a:endParaRPr sz="18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161069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Aggregation practice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IMDB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386308" y="1179368"/>
            <a:ext cx="8700537" cy="50167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COUNT(*)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movies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actors in the database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movies with a rating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roles where the role is not empty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COUNT(DISTINCT 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distinct genres in the database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number of movies that have a genre associated with them</a:t>
            </a:r>
          </a:p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MAX(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AVG(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STDEV(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SUM(</a:t>
            </a:r>
            <a:r>
              <a:rPr lang="en-US" sz="2000" dirty="0" err="1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attr</a:t>
            </a: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earliest release year and the latest release year for movies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Find the average rating of the movies and the standard deviation</a:t>
            </a:r>
          </a:p>
          <a:p>
            <a:pPr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6618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</a:t>
            </a:r>
          </a:p>
        </p:txBody>
      </p:sp>
      <p:sp>
        <p:nvSpPr>
          <p:cNvPr id="90" name="Shape 90"/>
          <p:cNvSpPr/>
          <p:nvPr/>
        </p:nvSpPr>
        <p:spPr>
          <a:xfrm>
            <a:off x="1745377" y="2586989"/>
            <a:ext cx="5900695" cy="19159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SELECT 	</a:t>
            </a: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</a:t>
            </a:r>
            <a:r>
              <a:rPr lang="en-US"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…,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 </a:t>
            </a:r>
            <a:r>
              <a:rPr lang="en-US" sz="26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AggFunc1(attr1), … </a:t>
            </a:r>
            <a:endParaRPr sz="2700" baseline="-5999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FROM 	T</a:t>
            </a:r>
            <a:r>
              <a:rPr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2</a:t>
            </a:r>
            <a:r>
              <a:rPr sz="2700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 … T</a:t>
            </a:r>
            <a:r>
              <a:rPr sz="2700" baseline="-5999" dirty="0">
                <a:solidFill>
                  <a:schemeClr val="bg1">
                    <a:lumMod val="75000"/>
                  </a:schemeClr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m</a:t>
            </a:r>
            <a:endParaRPr sz="2700" dirty="0">
              <a:solidFill>
                <a:schemeClr val="bg1">
                  <a:lumMod val="75000"/>
                </a:schemeClr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WHERE 	condition</a:t>
            </a:r>
          </a:p>
          <a:p>
            <a:pPr lvl="0">
              <a:spcBef>
                <a:spcPts val="700"/>
              </a:spcBef>
              <a:defRPr sz="1800">
                <a:solidFill>
                  <a:srgbClr val="000000"/>
                </a:solidFill>
                <a:uFillTx/>
              </a:defRPr>
            </a:pPr>
            <a:r>
              <a:rPr sz="27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Group By   </a:t>
            </a:r>
            <a:r>
              <a:rPr sz="2600" b="1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A</a:t>
            </a:r>
            <a:r>
              <a:rPr sz="2600" b="1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1</a:t>
            </a:r>
            <a:r>
              <a:rPr lang="en-US" sz="26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,…</a:t>
            </a:r>
            <a:endParaRPr sz="2600" b="1" baseline="-5999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91" name="Shape 91"/>
          <p:cNvSpPr/>
          <p:nvPr/>
        </p:nvSpPr>
        <p:spPr>
          <a:xfrm>
            <a:off x="4333009" y="2586989"/>
            <a:ext cx="3002859" cy="497841"/>
          </a:xfrm>
          <a:prstGeom prst="rect">
            <a:avLst/>
          </a:prstGeom>
          <a:ln w="25400">
            <a:solidFill>
              <a:srgbClr val="011993"/>
            </a:solidFill>
            <a:round/>
          </a:ln>
        </p:spPr>
        <p:txBody>
          <a:bodyPr lIns="0" tIns="0" rIns="0" bIns="0"/>
          <a:lstStyle/>
          <a:p>
            <a:pPr lvl="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Arial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2" name="Shape 92"/>
          <p:cNvSpPr/>
          <p:nvPr/>
        </p:nvSpPr>
        <p:spPr>
          <a:xfrm flipH="1">
            <a:off x="5619081" y="2205698"/>
            <a:ext cx="324707" cy="324707"/>
          </a:xfrm>
          <a:prstGeom prst="line">
            <a:avLst/>
          </a:prstGeom>
          <a:ln w="254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  <p:sp>
        <p:nvSpPr>
          <p:cNvPr id="93" name="Shape 93"/>
          <p:cNvSpPr/>
          <p:nvPr/>
        </p:nvSpPr>
        <p:spPr>
          <a:xfrm>
            <a:off x="4066699" y="1554162"/>
            <a:ext cx="4575163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</a:rPr>
              <a:t>count, sum, avg, min, max: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2000" dirty="0">
                <a:uFill>
                  <a:solidFill/>
                </a:uFill>
                <a:latin typeface="Calibri" panose="020F0502020204030204" pitchFamily="34" charset="0"/>
              </a:rPr>
              <a:t>Applied to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 columns, split in</a:t>
            </a:r>
            <a:r>
              <a:rPr sz="2000" dirty="0">
                <a:uFill>
                  <a:solidFill/>
                </a:uFill>
                <a:latin typeface="Calibri" panose="020F0502020204030204" pitchFamily="34" charset="0"/>
              </a:rPr>
              <a:t> groups</a:t>
            </a:r>
            <a:r>
              <a:rPr lang="en-US" sz="2000" dirty="0">
                <a:uFill>
                  <a:solidFill/>
                </a:uFill>
                <a:latin typeface="Calibri" panose="020F0502020204030204" pitchFamily="34" charset="0"/>
              </a:rPr>
              <a:t> of rows</a:t>
            </a:r>
            <a:endParaRPr sz="2000" dirty="0">
              <a:uFill>
                <a:solidFill/>
              </a:uFill>
              <a:latin typeface="Calibri" panose="020F0502020204030204" pitchFamily="34" charset="0"/>
            </a:endParaRPr>
          </a:p>
        </p:txBody>
      </p:sp>
      <p:sp>
        <p:nvSpPr>
          <p:cNvPr id="94" name="Shape 94"/>
          <p:cNvSpPr/>
          <p:nvPr/>
        </p:nvSpPr>
        <p:spPr>
          <a:xfrm>
            <a:off x="499355" y="5214966"/>
            <a:ext cx="7816614" cy="677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0" algn="just">
              <a:defRPr sz="1800">
                <a:solidFill>
                  <a:srgbClr val="000000"/>
                </a:solidFill>
                <a:uFillTx/>
              </a:defRPr>
            </a:pP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Note: Whatever attribute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you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list in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SELECT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(in this case </a:t>
            </a:r>
            <a:r>
              <a:rPr sz="2200"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A</a:t>
            </a:r>
            <a:r>
              <a:rPr sz="2200" b="1" baseline="-5999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1</a:t>
            </a:r>
            <a:r>
              <a:rPr lang="en-US" sz="2400" baseline="-5999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Iowan Old Style Roman"/>
              </a:rPr>
              <a:t>,…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)  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they </a:t>
            </a:r>
            <a:r>
              <a:rPr sz="2200" b="1" u="sng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must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 appear in the </a:t>
            </a:r>
            <a:r>
              <a:rPr lang="en-US"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GROUP BY </a:t>
            </a:r>
            <a:r>
              <a:rPr sz="2200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clause.</a:t>
            </a:r>
          </a:p>
        </p:txBody>
      </p:sp>
    </p:spTree>
    <p:extLst>
      <p:ext uri="{BB962C8B-B14F-4D97-AF65-F5344CB8AC3E}">
        <p14:creationId xmlns:p14="http://schemas.microsoft.com/office/powerpoint/2010/main" val="3992634464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7" dur="7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22" dur="7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dvAuto="0"/>
      <p:bldP spid="92" grpId="0" animBg="1" advAuto="0"/>
      <p:bldP spid="93" grpId="0" animBg="1" advAuto="0"/>
      <p:bldP spid="9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/>
          <p:nvPr/>
        </p:nvSpPr>
        <p:spPr>
          <a:xfrm>
            <a:off x="386308" y="147496"/>
            <a:ext cx="7757379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Toy Example</a:t>
            </a:r>
          </a:p>
        </p:txBody>
      </p:sp>
      <p:graphicFrame>
        <p:nvGraphicFramePr>
          <p:cNvPr id="98" name="Table 98"/>
          <p:cNvGraphicFramePr/>
          <p:nvPr>
            <p:extLst>
              <p:ext uri="{D42A27DB-BD31-4B8C-83A1-F6EECF244321}">
                <p14:modId xmlns:p14="http://schemas.microsoft.com/office/powerpoint/2010/main" val="2872652957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9" name="Shape 99"/>
          <p:cNvSpPr/>
          <p:nvPr/>
        </p:nvSpPr>
        <p:spPr>
          <a:xfrm>
            <a:off x="4484039" y="1222019"/>
            <a:ext cx="4540154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b="1" dirty="0">
                <a:uFill>
                  <a:solidFill/>
                </a:uFill>
                <a:latin typeface="Calibri" panose="020F0502020204030204" pitchFamily="34" charset="0"/>
              </a:rPr>
              <a:t>Show the number of classes 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for each student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SELECT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, </a:t>
            </a:r>
            <a:r>
              <a:rPr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count(*)</a:t>
            </a:r>
            <a:endParaRPr b="1" baseline="-5999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FROM</a:t>
            </a:r>
            <a:r>
              <a:rPr sz="2500"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</a:rPr>
              <a:t>GROUP BY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b="1" u="sng" dirty="0" err="1">
                <a:uFill>
                  <a:solidFill/>
                </a:uFill>
                <a:latin typeface="Calibri" panose="020F0502020204030204" pitchFamily="34" charset="0"/>
                <a:sym typeface="Arial"/>
              </a:rPr>
              <a:t>Student_id</a:t>
            </a:r>
            <a:endParaRPr sz="1900" b="1" u="sng" dirty="0">
              <a:uFill>
                <a:solidFill/>
              </a:u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00" name="Shape 100"/>
          <p:cNvSpPr/>
          <p:nvPr/>
        </p:nvSpPr>
        <p:spPr>
          <a:xfrm>
            <a:off x="1741517" y="1335035"/>
            <a:ext cx="772774" cy="4001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Table1</a:t>
            </a:r>
          </a:p>
        </p:txBody>
      </p:sp>
      <p:graphicFrame>
        <p:nvGraphicFramePr>
          <p:cNvPr id="101" name="Table 101"/>
          <p:cNvGraphicFramePr/>
          <p:nvPr>
            <p:extLst>
              <p:ext uri="{D42A27DB-BD31-4B8C-83A1-F6EECF244321}">
                <p14:modId xmlns:p14="http://schemas.microsoft.com/office/powerpoint/2010/main" val="563077462"/>
              </p:ext>
            </p:extLst>
          </p:nvPr>
        </p:nvGraphicFramePr>
        <p:xfrm>
          <a:off x="5313563" y="3698413"/>
          <a:ext cx="2336800" cy="1701440"/>
        </p:xfrm>
        <a:graphic>
          <a:graphicData uri="http://schemas.openxmlformats.org/drawingml/2006/table">
            <a:tbl>
              <a:tblPr firstRow="1" bandRow="1"/>
              <a:tblGrid>
                <a:gridCol w="1460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ysClr val="windowText" lastClr="000000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ysClr val="windowText" lastClr="000000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ysClr val="windowText" lastClr="000000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Shape 102"/>
          <p:cNvSpPr/>
          <p:nvPr/>
        </p:nvSpPr>
        <p:spPr>
          <a:xfrm>
            <a:off x="6288442" y="2776291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4944240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 advAuto="0"/>
      <p:bldP spid="101" grpId="0" advAuto="0"/>
      <p:bldP spid="102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Shape 105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Toy Example</a:t>
            </a:r>
          </a:p>
        </p:txBody>
      </p:sp>
      <p:graphicFrame>
        <p:nvGraphicFramePr>
          <p:cNvPr id="106" name="Table 106"/>
          <p:cNvGraphicFramePr/>
          <p:nvPr>
            <p:extLst>
              <p:ext uri="{D42A27DB-BD31-4B8C-83A1-F6EECF244321}">
                <p14:modId xmlns:p14="http://schemas.microsoft.com/office/powerpoint/2010/main" val="2881878573"/>
              </p:ext>
            </p:extLst>
          </p:nvPr>
        </p:nvGraphicFramePr>
        <p:xfrm>
          <a:off x="340656" y="1854352"/>
          <a:ext cx="3654343" cy="3414633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91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07" name="Shape 107"/>
          <p:cNvSpPr/>
          <p:nvPr/>
        </p:nvSpPr>
        <p:spPr>
          <a:xfrm>
            <a:off x="4472933" y="998038"/>
            <a:ext cx="4138056" cy="18466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b="1" dirty="0">
                <a:uFill>
                  <a:solidFill/>
                </a:uFill>
                <a:latin typeface="Calibri" panose="020F0502020204030204" pitchFamily="34" charset="0"/>
              </a:rPr>
              <a:t>Show the average grade 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for each student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SELECT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 err="1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Student_id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, </a:t>
            </a:r>
            <a:r>
              <a:rPr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avg(Grade)</a:t>
            </a:r>
            <a:endParaRPr b="1" baseline="-5999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FROM</a:t>
            </a:r>
            <a:r>
              <a:rPr sz="2500"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</a:rPr>
              <a:t>GROUP BY </a:t>
            </a:r>
            <a:r>
              <a:rPr sz="1900" b="1" u="sng" dirty="0" err="1">
                <a:uFill>
                  <a:solidFill/>
                </a:uFill>
                <a:latin typeface="Calibri" panose="020F0502020204030204" pitchFamily="34" charset="0"/>
                <a:sym typeface="Arial"/>
              </a:rPr>
              <a:t>Student_id</a:t>
            </a:r>
            <a:endParaRPr sz="1900" b="1" u="sng" dirty="0">
              <a:uFill>
                <a:solidFill/>
              </a:uFill>
              <a:latin typeface="Calibri" panose="020F0502020204030204" pitchFamily="34" charset="0"/>
              <a:sym typeface="Arial"/>
            </a:endParaRPr>
          </a:p>
        </p:txBody>
      </p:sp>
      <p:sp>
        <p:nvSpPr>
          <p:cNvPr id="108" name="Shape 108"/>
          <p:cNvSpPr/>
          <p:nvPr/>
        </p:nvSpPr>
        <p:spPr>
          <a:xfrm>
            <a:off x="1741517" y="1335035"/>
            <a:ext cx="68044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Table1</a:t>
            </a:r>
          </a:p>
        </p:txBody>
      </p:sp>
      <p:graphicFrame>
        <p:nvGraphicFramePr>
          <p:cNvPr id="109" name="Table 109"/>
          <p:cNvGraphicFramePr/>
          <p:nvPr>
            <p:extLst>
              <p:ext uri="{D42A27DB-BD31-4B8C-83A1-F6EECF244321}">
                <p14:modId xmlns:p14="http://schemas.microsoft.com/office/powerpoint/2010/main" val="2207721254"/>
              </p:ext>
            </p:extLst>
          </p:nvPr>
        </p:nvGraphicFramePr>
        <p:xfrm>
          <a:off x="4837394" y="4013303"/>
          <a:ext cx="4090034" cy="1701440"/>
        </p:xfrm>
        <a:graphic>
          <a:graphicData uri="http://schemas.openxmlformats.org/drawingml/2006/table">
            <a:tbl>
              <a:tblPr firstRow="1" bandRow="1"/>
              <a:tblGrid>
                <a:gridCol w="1638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11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3621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036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(19+17+19+14)/4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= 17.25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(16+18+13)/3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= 15.67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29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0" name="Shape 110"/>
          <p:cNvSpPr/>
          <p:nvPr/>
        </p:nvSpPr>
        <p:spPr>
          <a:xfrm>
            <a:off x="5995981" y="2984073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798731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 advAuto="0"/>
      <p:bldP spid="109" grpId="0" advAuto="0"/>
      <p:bldP spid="110" grpId="0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/>
          <p:nvPr/>
        </p:nvSpPr>
        <p:spPr>
          <a:xfrm>
            <a:off x="386308" y="147496"/>
            <a:ext cx="7757379" cy="4616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Group by Toy Example</a:t>
            </a:r>
          </a:p>
        </p:txBody>
      </p:sp>
      <p:graphicFrame>
        <p:nvGraphicFramePr>
          <p:cNvPr id="114" name="Table 114"/>
          <p:cNvGraphicFramePr/>
          <p:nvPr>
            <p:extLst>
              <p:ext uri="{D42A27DB-BD31-4B8C-83A1-F6EECF244321}">
                <p14:modId xmlns:p14="http://schemas.microsoft.com/office/powerpoint/2010/main" val="826679640"/>
              </p:ext>
            </p:extLst>
          </p:nvPr>
        </p:nvGraphicFramePr>
        <p:xfrm>
          <a:off x="340656" y="1854352"/>
          <a:ext cx="3654343" cy="3398520"/>
        </p:xfrm>
        <a:graphic>
          <a:graphicData uri="http://schemas.openxmlformats.org/drawingml/2006/table">
            <a:tbl>
              <a:tblPr firstRow="1" bandRow="1"/>
              <a:tblGrid>
                <a:gridCol w="1546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56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6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9833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Student_id</a:t>
                      </a:r>
                      <a:endParaRPr sz="2000" b="1" i="1" dirty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Grade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12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Algebra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8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476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5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15" name="Shape 115"/>
          <p:cNvSpPr/>
          <p:nvPr/>
        </p:nvSpPr>
        <p:spPr>
          <a:xfrm>
            <a:off x="4484039" y="1222019"/>
            <a:ext cx="3835281" cy="15542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/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lang="en-US" sz="1900" b="1" dirty="0">
                <a:uFill>
                  <a:solidFill/>
                </a:uFill>
                <a:latin typeface="Calibri" panose="020F0502020204030204" pitchFamily="34" charset="0"/>
              </a:rPr>
              <a:t>Show the average grade 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for each class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endParaRPr lang="en-US" sz="1900" u="sng" dirty="0">
              <a:uFill>
                <a:solidFill/>
              </a:uFill>
              <a:latin typeface="Calibri" panose="020F0502020204030204" pitchFamily="34" charset="0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SELECT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Class, </a:t>
            </a:r>
            <a:r>
              <a:rPr b="1"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avg(Grade)</a:t>
            </a:r>
            <a:endParaRPr b="1" baseline="-5999" dirty="0">
              <a:uFill>
                <a:solidFill/>
              </a:uFill>
              <a:latin typeface="Calibri" panose="020F0502020204030204" pitchFamily="34" charset="0"/>
              <a:ea typeface="+mn-ea"/>
              <a:cs typeface="+mn-cs"/>
              <a:sym typeface="Arial"/>
            </a:endParaRP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baseline="-5999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dirty="0">
                <a:uFill>
                  <a:solidFill/>
                </a:uFill>
                <a:latin typeface="Calibri" panose="020F0502020204030204" pitchFamily="34" charset="0"/>
              </a:rPr>
              <a:t>FROM</a:t>
            </a:r>
            <a:r>
              <a:rPr sz="2500" dirty="0">
                <a:uFill>
                  <a:solidFill/>
                </a:uFill>
                <a:latin typeface="Calibri" panose="020F0502020204030204" pitchFamily="34" charset="0"/>
              </a:rPr>
              <a:t> 	</a:t>
            </a:r>
            <a:r>
              <a:rPr dirty="0">
                <a:uFill>
                  <a:solidFill/>
                </a:uFill>
                <a:latin typeface="Calibri" panose="020F0502020204030204" pitchFamily="34" charset="0"/>
                <a:ea typeface="+mn-ea"/>
                <a:cs typeface="+mn-cs"/>
                <a:sym typeface="Arial"/>
              </a:rPr>
              <a:t>Table1</a:t>
            </a:r>
          </a:p>
          <a:p>
            <a:pPr lvl="0">
              <a:defRPr sz="1800">
                <a:solidFill>
                  <a:srgbClr val="000000"/>
                </a:solidFill>
                <a:uFillTx/>
              </a:defRPr>
            </a:pP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</a:rPr>
              <a:t>GROUP BY </a:t>
            </a:r>
            <a:r>
              <a:rPr lang="en-US" sz="1900" b="1" u="sng" dirty="0">
                <a:uFill>
                  <a:solidFill/>
                </a:uFill>
                <a:latin typeface="Calibri" panose="020F0502020204030204" pitchFamily="34" charset="0"/>
              </a:rPr>
              <a:t> </a:t>
            </a:r>
            <a:r>
              <a:rPr sz="1900" b="1" u="sng" dirty="0">
                <a:uFill>
                  <a:solidFill/>
                </a:uFill>
                <a:latin typeface="Calibri" panose="020F0502020204030204" pitchFamily="34" charset="0"/>
                <a:sym typeface="Arial"/>
              </a:rPr>
              <a:t>Class</a:t>
            </a:r>
          </a:p>
        </p:txBody>
      </p:sp>
      <p:sp>
        <p:nvSpPr>
          <p:cNvPr id="116" name="Shape 116"/>
          <p:cNvSpPr/>
          <p:nvPr/>
        </p:nvSpPr>
        <p:spPr>
          <a:xfrm>
            <a:off x="1741517" y="1335035"/>
            <a:ext cx="680443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u="sng">
                <a:solidFill>
                  <a:srgbClr val="008F00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 lvl="0">
              <a:defRPr sz="1800" u="none">
                <a:solidFill>
                  <a:srgbClr val="000000"/>
                </a:solidFill>
                <a:uFillTx/>
              </a:defRPr>
            </a:pPr>
            <a:r>
              <a:rPr sz="2000" u="sng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</a:rPr>
              <a:t>Table1</a:t>
            </a:r>
          </a:p>
        </p:txBody>
      </p:sp>
      <p:graphicFrame>
        <p:nvGraphicFramePr>
          <p:cNvPr id="117" name="Table 117"/>
          <p:cNvGraphicFramePr/>
          <p:nvPr>
            <p:extLst>
              <p:ext uri="{D42A27DB-BD31-4B8C-83A1-F6EECF244321}">
                <p14:modId xmlns:p14="http://schemas.microsoft.com/office/powerpoint/2010/main" val="3287184742"/>
              </p:ext>
            </p:extLst>
          </p:nvPr>
        </p:nvGraphicFramePr>
        <p:xfrm>
          <a:off x="4837393" y="4037743"/>
          <a:ext cx="3965945" cy="1985721"/>
        </p:xfrm>
        <a:graphic>
          <a:graphicData uri="http://schemas.openxmlformats.org/drawingml/2006/table">
            <a:tbl>
              <a:tblPr firstRow="1" bandRow="1"/>
              <a:tblGrid>
                <a:gridCol w="15891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7359"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Class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spcBef>
                          <a:spcPts val="500"/>
                        </a:spcBef>
                        <a:defRPr sz="1800" b="0" i="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2000" b="1" i="1" dirty="0" err="1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Avg</a:t>
                      </a:r>
                      <a:r>
                        <a:rPr sz="2000" b="1" i="1" dirty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alibri" panose="020F0502020204030204" pitchFamily="34" charset="0"/>
                        </a:rPr>
                        <a:t>(grade)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518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 err="1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Algrebra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(19+16+20)/3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= 18.33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E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Analysis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(18+17)/2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= 17.5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A81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History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801"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Physics</a:t>
                      </a: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defRPr sz="1800">
                          <a:solidFill>
                            <a:srgbClr val="000000"/>
                          </a:solidFill>
                          <a:uFillTx/>
                        </a:defRPr>
                      </a:pPr>
                      <a:r>
                        <a:rPr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(19+13)/2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uFill>
                            <a:solidFill/>
                          </a:uFill>
                          <a:latin typeface="Calibri" panose="020F0502020204030204" pitchFamily="34" charset="0"/>
                        </a:rPr>
                        <a:t> = 16</a:t>
                      </a:r>
                      <a:endParaRPr sz="1600" dirty="0">
                        <a:solidFill>
                          <a:schemeClr val="tx1"/>
                        </a:solidFill>
                        <a:uFill>
                          <a:solidFill/>
                        </a:uFill>
                        <a:latin typeface="Calibri" panose="020F0502020204030204" pitchFamily="34" charset="0"/>
                      </a:endParaRPr>
                    </a:p>
                  </a:txBody>
                  <a:tcPr marL="63500" marR="63500" marT="63500" marB="635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8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Shape 118"/>
          <p:cNvSpPr/>
          <p:nvPr/>
        </p:nvSpPr>
        <p:spPr>
          <a:xfrm>
            <a:off x="5881219" y="2820257"/>
            <a:ext cx="1" cy="805250"/>
          </a:xfrm>
          <a:prstGeom prst="line">
            <a:avLst/>
          </a:prstGeom>
          <a:ln w="50800">
            <a:solidFill>
              <a:srgbClr val="011993"/>
            </a:solidFill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 defTabSz="457200">
              <a:defRPr sz="120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Helvetica"/>
              </a:defRPr>
            </a:pPr>
            <a:endParaRPr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346623"/>
      </p:ext>
    </p:extLst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7" dur="75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(in)">
                                      <p:cBhvr>
                                        <p:cTn id="12" dur="7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" grpId="0" animBg="1" advAuto="0"/>
      <p:bldP spid="117" grpId="0" advAuto="0"/>
      <p:bldP spid="11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386308" y="190817"/>
            <a:ext cx="8700537" cy="5539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3000" b="1">
                <a:uFill>
                  <a:solidFill>
                    <a:srgbClr val="FFFFFF"/>
                  </a:solidFill>
                </a:uFill>
              </a:defRPr>
            </a:lvl1pPr>
          </a:lstStyle>
          <a:p>
            <a:pPr lvl="0">
              <a:defRPr sz="1800" b="0">
                <a:solidFill>
                  <a:srgbClr val="000000"/>
                </a:solidFill>
                <a:uFillTx/>
              </a:defRPr>
            </a:pP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Aggregation 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example</a:t>
            </a:r>
            <a:r>
              <a:rPr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 queries</a:t>
            </a:r>
            <a:r>
              <a:rPr lang="en-US" sz="3000" b="1" dirty="0">
                <a:uFill>
                  <a:solidFill>
                    <a:srgbClr val="FFFFFF"/>
                  </a:solidFill>
                </a:uFill>
                <a:latin typeface="Calibri" panose="020F0502020204030204" pitchFamily="34" charset="0"/>
              </a:rPr>
              <a:t>: IMDB Movies</a:t>
            </a:r>
            <a:endParaRPr sz="3000" b="1" dirty="0">
              <a:uFill>
                <a:solidFill>
                  <a:srgbClr val="FFFFFF"/>
                </a:solidFill>
              </a:uFill>
              <a:latin typeface="Calibri" panose="020F0502020204030204" pitchFamily="34" charset="0"/>
            </a:endParaRPr>
          </a:p>
        </p:txBody>
      </p:sp>
      <p:sp>
        <p:nvSpPr>
          <p:cNvPr id="145" name="Shape 145"/>
          <p:cNvSpPr/>
          <p:nvPr/>
        </p:nvSpPr>
        <p:spPr>
          <a:xfrm>
            <a:off x="723900" y="1536700"/>
            <a:ext cx="82042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8">
              <a:spcBef>
                <a:spcPts val="700"/>
              </a:spcBef>
              <a:buSzPct val="100000"/>
              <a:defRPr sz="1800">
                <a:solidFill>
                  <a:srgbClr val="000000"/>
                </a:solidFill>
                <a:uFillTx/>
              </a:defRPr>
            </a:pPr>
            <a:endParaRPr sz="2000" dirty="0"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Iowan Old Style Roman"/>
            </a:endParaRPr>
          </a:p>
        </p:txBody>
      </p:sp>
      <p:sp>
        <p:nvSpPr>
          <p:cNvPr id="4" name="Shape 148"/>
          <p:cNvSpPr/>
          <p:nvPr/>
        </p:nvSpPr>
        <p:spPr>
          <a:xfrm>
            <a:off x="221731" y="1844477"/>
            <a:ext cx="8700537" cy="20621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r">
              <a:defRPr sz="2400">
                <a:solidFill>
                  <a:srgbClr val="011173"/>
                </a:solidFill>
                <a:latin typeface="Iowan Old Style Roman"/>
                <a:ea typeface="Iowan Old Style Roman"/>
                <a:cs typeface="Iowan Old Style Roman"/>
                <a:sym typeface="Iowan Old Style Roman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 the number of movies that were released in each year</a:t>
            </a: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2000" dirty="0">
                <a:solidFill>
                  <a:schemeClr val="tx1"/>
                </a:solidFill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average rating for the movies released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the min, max, and standard deviation of the movies in each year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r>
              <a:rPr lang="en-US" sz="1400" dirty="0">
                <a:uFill>
                  <a:solidFill/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Examine the difference between COUNT(*) and COUNT(rating) when reporting movies per year</a:t>
            </a:r>
          </a:p>
          <a:p>
            <a:pPr lvl="0" algn="l"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 algn="l">
              <a:buFont typeface="Arial" panose="020B0604020202020204" pitchFamily="34" charset="0"/>
              <a:buChar char="•"/>
              <a:defRPr sz="1800">
                <a:solidFill>
                  <a:srgbClr val="000000"/>
                </a:solidFill>
                <a:uFillTx/>
              </a:defRPr>
            </a:pPr>
            <a:endParaRPr lang="en-US" sz="2000" dirty="0">
              <a:solidFill>
                <a:schemeClr val="tx1"/>
              </a:solidFill>
              <a:uFill>
                <a:solidFill/>
              </a:u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656377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40132</TotalTime>
  <Words>1373</Words>
  <Application>Microsoft Office PowerPoint</Application>
  <PresentationFormat>On-screen Show (4:3)</PresentationFormat>
  <Paragraphs>348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SQL Aggregation 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Panos Ipeirotis</dc:creator>
  <cp:lastModifiedBy>Panos Ipeirotis</cp:lastModifiedBy>
  <cp:revision>196</cp:revision>
  <cp:lastPrinted>2014-10-22T17:34:37Z</cp:lastPrinted>
  <dcterms:created xsi:type="dcterms:W3CDTF">2014-10-20T14:52:46Z</dcterms:created>
  <dcterms:modified xsi:type="dcterms:W3CDTF">2025-10-06T19:13:00Z</dcterms:modified>
</cp:coreProperties>
</file>