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304" r:id="rId3"/>
    <p:sldId id="285" r:id="rId4"/>
    <p:sldId id="305" r:id="rId5"/>
    <p:sldId id="287" r:id="rId6"/>
    <p:sldId id="319" r:id="rId7"/>
    <p:sldId id="283" r:id="rId8"/>
    <p:sldId id="318" r:id="rId9"/>
    <p:sldId id="291" r:id="rId10"/>
    <p:sldId id="322" r:id="rId11"/>
    <p:sldId id="323" r:id="rId12"/>
    <p:sldId id="324" r:id="rId13"/>
    <p:sldId id="293" r:id="rId14"/>
    <p:sldId id="289" r:id="rId15"/>
    <p:sldId id="297" r:id="rId16"/>
    <p:sldId id="320" r:id="rId17"/>
    <p:sldId id="296" r:id="rId18"/>
    <p:sldId id="298" r:id="rId19"/>
    <p:sldId id="301" r:id="rId20"/>
    <p:sldId id="302" r:id="rId21"/>
    <p:sldId id="300" r:id="rId22"/>
    <p:sldId id="309" r:id="rId23"/>
    <p:sldId id="312" r:id="rId24"/>
    <p:sldId id="308" r:id="rId25"/>
    <p:sldId id="311" r:id="rId26"/>
    <p:sldId id="306" r:id="rId27"/>
    <p:sldId id="313" r:id="rId28"/>
    <p:sldId id="314" r:id="rId29"/>
    <p:sldId id="315" r:id="rId30"/>
    <p:sldId id="316" r:id="rId31"/>
    <p:sldId id="317" r:id="rId32"/>
    <p:sldId id="290" r:id="rId33"/>
    <p:sldId id="292" r:id="rId34"/>
  </p:sldIdLst>
  <p:sldSz cx="9144000" cy="6858000" type="screen4x3"/>
  <p:notesSz cx="7315200" cy="9601200"/>
  <p:embeddedFontLst>
    <p:embeddedFont>
      <p:font typeface="Arimo" panose="020B0604020202020204" charset="0"/>
      <p:regular r:id="rId36"/>
      <p:bold r:id="rId37"/>
      <p:italic r:id="rId38"/>
      <p:boldItalic r:id="rId39"/>
    </p:embeddedFont>
    <p:embeddedFont>
      <p:font typeface="Montserrat" panose="000005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3ZLvO33oq78s+YwLT1n/iDoW9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68"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200" b="0" i="0" u="none" strike="noStrike" cap="none">
                <a:solidFill>
                  <a:schemeClr val="dk1"/>
                </a:solidFill>
                <a:latin typeface="Arimo"/>
                <a:ea typeface="Arimo"/>
                <a:cs typeface="Arimo"/>
                <a:sym typeface="Arim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200" b="0" i="0" u="none" strike="noStrike" cap="none">
                <a:solidFill>
                  <a:schemeClr val="dk1"/>
                </a:solidFill>
                <a:latin typeface="Arimo"/>
                <a:ea typeface="Arimo"/>
                <a:cs typeface="Arimo"/>
                <a:sym typeface="Arim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mo"/>
                <a:ea typeface="Arimo"/>
                <a:cs typeface="Arimo"/>
                <a:sym typeface="Arimo"/>
              </a:defRPr>
            </a:lvl1pPr>
            <a:lvl2pPr marL="914400" marR="0" lvl="1" indent="-228600" algn="l" rtl="0">
              <a:spcBef>
                <a:spcPts val="0"/>
              </a:spcBef>
              <a:spcAft>
                <a:spcPts val="0"/>
              </a:spcAft>
              <a:buSzPts val="1400"/>
              <a:buNone/>
              <a:defRPr sz="1200" b="0" i="0" u="none" strike="noStrike" cap="none">
                <a:solidFill>
                  <a:schemeClr val="dk1"/>
                </a:solidFill>
                <a:latin typeface="Arimo"/>
                <a:ea typeface="Arimo"/>
                <a:cs typeface="Arimo"/>
                <a:sym typeface="Arimo"/>
              </a:defRPr>
            </a:lvl2pPr>
            <a:lvl3pPr marL="1371600" marR="0" lvl="2" indent="-228600" algn="l" rtl="0">
              <a:spcBef>
                <a:spcPts val="0"/>
              </a:spcBef>
              <a:spcAft>
                <a:spcPts val="0"/>
              </a:spcAft>
              <a:buSzPts val="1400"/>
              <a:buNone/>
              <a:defRPr sz="1200" b="0" i="0" u="none" strike="noStrike" cap="none">
                <a:solidFill>
                  <a:schemeClr val="dk1"/>
                </a:solidFill>
                <a:latin typeface="Arimo"/>
                <a:ea typeface="Arimo"/>
                <a:cs typeface="Arimo"/>
                <a:sym typeface="Arimo"/>
              </a:defRPr>
            </a:lvl3pPr>
            <a:lvl4pPr marL="1828800" marR="0" lvl="3" indent="-228600" algn="l" rtl="0">
              <a:spcBef>
                <a:spcPts val="0"/>
              </a:spcBef>
              <a:spcAft>
                <a:spcPts val="0"/>
              </a:spcAft>
              <a:buSzPts val="1400"/>
              <a:buNone/>
              <a:defRPr sz="1200" b="0" i="0" u="none" strike="noStrike" cap="none">
                <a:solidFill>
                  <a:schemeClr val="dk1"/>
                </a:solidFill>
                <a:latin typeface="Arimo"/>
                <a:ea typeface="Arimo"/>
                <a:cs typeface="Arimo"/>
                <a:sym typeface="Arimo"/>
              </a:defRPr>
            </a:lvl4pPr>
            <a:lvl5pPr marL="2286000" marR="0" lvl="4" indent="-228600" algn="l" rtl="0">
              <a:spcBef>
                <a:spcPts val="0"/>
              </a:spcBef>
              <a:spcAft>
                <a:spcPts val="0"/>
              </a:spcAft>
              <a:buSzPts val="1400"/>
              <a:buNone/>
              <a:defRPr sz="1200" b="0" i="0" u="none" strike="noStrike" cap="none">
                <a:solidFill>
                  <a:schemeClr val="dk1"/>
                </a:solidFill>
                <a:latin typeface="Arimo"/>
                <a:ea typeface="Arimo"/>
                <a:cs typeface="Arimo"/>
                <a:sym typeface="Arimo"/>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5"/>
            <a:ext cx="3169920" cy="481726"/>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200" b="0" i="0" u="none" strike="noStrike" cap="none">
                <a:solidFill>
                  <a:schemeClr val="dk1"/>
                </a:solidFill>
                <a:latin typeface="Arimo"/>
                <a:ea typeface="Arimo"/>
                <a:cs typeface="Arimo"/>
                <a:sym typeface="Arim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5"/>
            <a:ext cx="3169920" cy="481726"/>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mo"/>
                <a:ea typeface="Arimo"/>
                <a:cs typeface="Arimo"/>
                <a:sym typeface="Arimo"/>
              </a:rPr>
              <a:t>‹#›</a:t>
            </a:fld>
            <a:endParaRPr sz="1200" b="0" i="0" u="none" strike="noStrike" cap="none">
              <a:solidFill>
                <a:schemeClr val="dk1"/>
              </a:solidFill>
              <a:latin typeface="Arimo"/>
              <a:ea typeface="Arimo"/>
              <a:cs typeface="Arimo"/>
              <a:sym typeface="Arim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64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20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140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234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996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790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30a3ea24_0_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2c30a3ea24_0_4: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430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627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5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46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30a3ea24_0_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2c30a3ea24_0_4: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259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898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125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691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498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954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600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731520" y="4620577"/>
            <a:ext cx="5852160" cy="3780473"/>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5074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058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510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27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30a3ea24_0_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2c30a3ea24_0_4: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144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887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463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307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30a3ea24_0_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2c30a3ea24_0_4: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04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30a3ea24_0_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2c30a3ea24_0_4: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424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c30a3ea24_0_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12c30a3ea24_0_4: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136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407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543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c30a3ea24_0_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12c30a3ea24_0_12:notes"/>
          <p:cNvSpPr txBox="1">
            <a:spLocks noGrp="1"/>
          </p:cNvSpPr>
          <p:nvPr>
            <p:ph type="body" idx="1"/>
          </p:nvPr>
        </p:nvSpPr>
        <p:spPr>
          <a:xfrm>
            <a:off x="731520" y="4620577"/>
            <a:ext cx="5852100" cy="37806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40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m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m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2"/>
          <p:cNvSpPr>
            <a:spLocks noGrp="1"/>
          </p:cNvSpPr>
          <p:nvPr>
            <p:ph type="pic" idx="2"/>
          </p:nvPr>
        </p:nvSpPr>
        <p:spPr>
          <a:xfrm>
            <a:off x="3887391" y="987426"/>
            <a:ext cx="4629150" cy="4873625"/>
          </a:xfrm>
          <a:prstGeom prst="rect">
            <a:avLst/>
          </a:prstGeom>
          <a:noFill/>
          <a:ln>
            <a:noFill/>
          </a:ln>
        </p:spPr>
      </p:sp>
      <p:sp>
        <p:nvSpPr>
          <p:cNvPr id="69" name="Google Shape;69;p3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4"/>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4"/>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sic" type="tx">
  <p:cSld name="TITLE_AND_BODY">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mo"/>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m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mo"/>
              <a:buNone/>
              <a:defRPr sz="4400" b="0" i="0" u="none" strike="noStrike" cap="none">
                <a:solidFill>
                  <a:schemeClr val="dk1"/>
                </a:solidFill>
                <a:latin typeface="Arimo"/>
                <a:ea typeface="Arimo"/>
                <a:cs typeface="Arimo"/>
                <a:sym typeface="Arim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mo"/>
                <a:ea typeface="Arimo"/>
                <a:cs typeface="Arimo"/>
                <a:sym typeface="Arim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mo"/>
                <a:ea typeface="Arimo"/>
                <a:cs typeface="Arimo"/>
                <a:sym typeface="Arim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mo"/>
                <a:ea typeface="Arimo"/>
                <a:cs typeface="Arimo"/>
                <a:sym typeface="Arim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mo"/>
                <a:ea typeface="Arimo"/>
                <a:cs typeface="Arimo"/>
                <a:sym typeface="Arim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mo"/>
                <a:ea typeface="Arimo"/>
                <a:cs typeface="Arimo"/>
                <a:sym typeface="Arim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mo"/>
                <a:ea typeface="Arimo"/>
                <a:cs typeface="Arimo"/>
                <a:sym typeface="Arim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mo"/>
                <a:ea typeface="Arimo"/>
                <a:cs typeface="Arimo"/>
                <a:sym typeface="Arim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mo"/>
                <a:ea typeface="Arimo"/>
                <a:cs typeface="Arimo"/>
                <a:sym typeface="Arimo"/>
              </a:defRPr>
            </a:lvl1pPr>
            <a:lvl2pPr marL="0" marR="0" lvl="1" indent="0" algn="r" rtl="0">
              <a:spcBef>
                <a:spcPts val="0"/>
              </a:spcBef>
              <a:buNone/>
              <a:defRPr sz="1200" b="0" i="0" u="none" strike="noStrike" cap="none">
                <a:solidFill>
                  <a:srgbClr val="888888"/>
                </a:solidFill>
                <a:latin typeface="Arimo"/>
                <a:ea typeface="Arimo"/>
                <a:cs typeface="Arimo"/>
                <a:sym typeface="Arimo"/>
              </a:defRPr>
            </a:lvl2pPr>
            <a:lvl3pPr marL="0" marR="0" lvl="2" indent="0" algn="r" rtl="0">
              <a:spcBef>
                <a:spcPts val="0"/>
              </a:spcBef>
              <a:buNone/>
              <a:defRPr sz="1200" b="0" i="0" u="none" strike="noStrike" cap="none">
                <a:solidFill>
                  <a:srgbClr val="888888"/>
                </a:solidFill>
                <a:latin typeface="Arimo"/>
                <a:ea typeface="Arimo"/>
                <a:cs typeface="Arimo"/>
                <a:sym typeface="Arimo"/>
              </a:defRPr>
            </a:lvl3pPr>
            <a:lvl4pPr marL="0" marR="0" lvl="3" indent="0" algn="r" rtl="0">
              <a:spcBef>
                <a:spcPts val="0"/>
              </a:spcBef>
              <a:buNone/>
              <a:defRPr sz="1200" b="0" i="0" u="none" strike="noStrike" cap="none">
                <a:solidFill>
                  <a:srgbClr val="888888"/>
                </a:solidFill>
                <a:latin typeface="Arimo"/>
                <a:ea typeface="Arimo"/>
                <a:cs typeface="Arimo"/>
                <a:sym typeface="Arimo"/>
              </a:defRPr>
            </a:lvl4pPr>
            <a:lvl5pPr marL="0" marR="0" lvl="4" indent="0" algn="r" rtl="0">
              <a:spcBef>
                <a:spcPts val="0"/>
              </a:spcBef>
              <a:buNone/>
              <a:defRPr sz="1200" b="0" i="0" u="none" strike="noStrike" cap="none">
                <a:solidFill>
                  <a:srgbClr val="888888"/>
                </a:solidFill>
                <a:latin typeface="Arimo"/>
                <a:ea typeface="Arimo"/>
                <a:cs typeface="Arimo"/>
                <a:sym typeface="Arimo"/>
              </a:defRPr>
            </a:lvl5pPr>
            <a:lvl6pPr marL="0" marR="0" lvl="5" indent="0" algn="r" rtl="0">
              <a:spcBef>
                <a:spcPts val="0"/>
              </a:spcBef>
              <a:buNone/>
              <a:defRPr sz="1200" b="0" i="0" u="none" strike="noStrike" cap="none">
                <a:solidFill>
                  <a:srgbClr val="888888"/>
                </a:solidFill>
                <a:latin typeface="Arimo"/>
                <a:ea typeface="Arimo"/>
                <a:cs typeface="Arimo"/>
                <a:sym typeface="Arimo"/>
              </a:defRPr>
            </a:lvl6pPr>
            <a:lvl7pPr marL="0" marR="0" lvl="6" indent="0" algn="r" rtl="0">
              <a:spcBef>
                <a:spcPts val="0"/>
              </a:spcBef>
              <a:buNone/>
              <a:defRPr sz="1200" b="0" i="0" u="none" strike="noStrike" cap="none">
                <a:solidFill>
                  <a:srgbClr val="888888"/>
                </a:solidFill>
                <a:latin typeface="Arimo"/>
                <a:ea typeface="Arimo"/>
                <a:cs typeface="Arimo"/>
                <a:sym typeface="Arimo"/>
              </a:defRPr>
            </a:lvl7pPr>
            <a:lvl8pPr marL="0" marR="0" lvl="7" indent="0" algn="r" rtl="0">
              <a:spcBef>
                <a:spcPts val="0"/>
              </a:spcBef>
              <a:buNone/>
              <a:defRPr sz="1200" b="0" i="0" u="none" strike="noStrike" cap="none">
                <a:solidFill>
                  <a:srgbClr val="888888"/>
                </a:solidFill>
                <a:latin typeface="Arimo"/>
                <a:ea typeface="Arimo"/>
                <a:cs typeface="Arimo"/>
                <a:sym typeface="Arimo"/>
              </a:defRPr>
            </a:lvl8pPr>
            <a:lvl9pPr marL="0" marR="0" lvl="8" indent="0" algn="r" rtl="0">
              <a:spcBef>
                <a:spcPts val="0"/>
              </a:spcBef>
              <a:buNone/>
              <a:defRPr sz="1200" b="0" i="0" u="none" strike="noStrike" cap="none">
                <a:solidFill>
                  <a:srgbClr val="888888"/>
                </a:solidFill>
                <a:latin typeface="Arimo"/>
                <a:ea typeface="Arimo"/>
                <a:cs typeface="Arimo"/>
                <a:sym typeface="Arim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mo"/>
              <a:buNone/>
            </a:pPr>
            <a:br>
              <a:rPr lang="en-US" sz="5300" b="1" dirty="0">
                <a:solidFill>
                  <a:srgbClr val="57068C"/>
                </a:solidFill>
                <a:latin typeface="Montserrat"/>
                <a:ea typeface="Montserrat"/>
                <a:cs typeface="Montserrat"/>
                <a:sym typeface="Montserrat"/>
              </a:rPr>
            </a:br>
            <a:r>
              <a:rPr lang="en-US" sz="5300" b="1" dirty="0">
                <a:solidFill>
                  <a:srgbClr val="57068C"/>
                </a:solidFill>
                <a:latin typeface="Montserrat"/>
                <a:ea typeface="Montserrat"/>
                <a:cs typeface="Montserrat"/>
                <a:sym typeface="Montserrat"/>
              </a:rPr>
              <a:t>Window Queries</a:t>
            </a:r>
            <a:endParaRPr sz="5300" b="1" dirty="0">
              <a:solidFill>
                <a:srgbClr val="57068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OVER (PARTITION BY …)</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759279" y="1376737"/>
            <a:ext cx="7384429" cy="163117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So far, our “OVER()” clauses only included an ORDER BY clause and operated on the full table.</a:t>
            </a:r>
          </a:p>
          <a:p>
            <a:pPr marR="0" lvl="0" algn="l" rtl="0">
              <a:spcBef>
                <a:spcPts val="0"/>
              </a:spcBef>
              <a:spcAft>
                <a:spcPts val="0"/>
              </a:spcAft>
              <a:buClr>
                <a:schemeClr val="dk1"/>
              </a:buClr>
              <a:buSzPts val="1800"/>
            </a:pPr>
            <a:endParaRPr lang="en-US" sz="2000" dirty="0">
              <a:solidFill>
                <a:schemeClr val="dk1"/>
              </a:solidFill>
              <a:latin typeface="Montserrat"/>
              <a:ea typeface="Montserrat"/>
              <a:cs typeface="Montserrat"/>
              <a:sym typeface="Montserrat"/>
            </a:endParaRPr>
          </a:p>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The OVER(PARTITION BY …) clause allows us to apply the functions within groups (i.e., “partitions”)</a:t>
            </a:r>
          </a:p>
        </p:txBody>
      </p:sp>
    </p:spTree>
    <p:extLst>
      <p:ext uri="{BB962C8B-B14F-4D97-AF65-F5344CB8AC3E}">
        <p14:creationId xmlns:p14="http://schemas.microsoft.com/office/powerpoint/2010/main" val="402808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Partitioning Example: RANK()</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93785" y="1376737"/>
            <a:ext cx="9050215" cy="535527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solidFill>
                  <a:schemeClr val="dk1"/>
                </a:solidFill>
                <a:latin typeface="Montserrat"/>
                <a:ea typeface="Montserrat"/>
                <a:cs typeface="Montserrat"/>
                <a:sym typeface="Montserrat"/>
              </a:rPr>
              <a:t>Create a (temporary) table with the most popular music on Facebook:</a:t>
            </a:r>
          </a:p>
          <a:p>
            <a:pPr marR="0" lvl="0" algn="l" rtl="0">
              <a:spcBef>
                <a:spcPts val="0"/>
              </a:spcBef>
              <a:spcAft>
                <a:spcPts val="0"/>
              </a:spcAft>
              <a:buClr>
                <a:schemeClr val="dk1"/>
              </a:buClr>
              <a:buSzPts val="1800"/>
            </a:pPr>
            <a:endParaRPr lang="en-US" sz="1800" dirty="0">
              <a:solidFill>
                <a:schemeClr val="dk1"/>
              </a:solidFill>
              <a:latin typeface="Montserrat"/>
              <a:ea typeface="Montserrat"/>
              <a:cs typeface="Montserrat"/>
              <a:sym typeface="Montserrat"/>
            </a:endParaRPr>
          </a:p>
          <a:p>
            <a:pPr marR="0" lvl="0" algn="l" rtl="0">
              <a:spcBef>
                <a:spcPts val="0"/>
              </a:spcBef>
              <a:spcAft>
                <a:spcPts val="0"/>
              </a:spcAft>
              <a:buClr>
                <a:schemeClr val="dk1"/>
              </a:buClr>
              <a:buSzPts val="1800"/>
            </a:pPr>
            <a:r>
              <a:rPr lang="en-US" sz="1800" b="1" dirty="0">
                <a:solidFill>
                  <a:schemeClr val="bg1">
                    <a:lumMod val="50000"/>
                  </a:schemeClr>
                </a:solidFill>
                <a:latin typeface="Montserrat"/>
                <a:ea typeface="Montserrat"/>
                <a:cs typeface="Montserrat"/>
                <a:sym typeface="Montserrat"/>
              </a:rPr>
              <a:t>CREATE TEMPORARY TABLE </a:t>
            </a:r>
            <a:r>
              <a:rPr lang="en-US" sz="1800" dirty="0" err="1">
                <a:solidFill>
                  <a:schemeClr val="bg1">
                    <a:lumMod val="50000"/>
                  </a:schemeClr>
                </a:solidFill>
                <a:latin typeface="Montserrat"/>
                <a:ea typeface="Montserrat"/>
                <a:cs typeface="Montserrat"/>
                <a:sym typeface="Montserrat"/>
              </a:rPr>
              <a:t>popular_music_and_gender</a:t>
            </a:r>
            <a:r>
              <a:rPr lang="en-US" sz="1800" dirty="0">
                <a:solidFill>
                  <a:schemeClr val="bg1">
                    <a:lumMod val="50000"/>
                  </a:schemeClr>
                </a:solidFill>
                <a:latin typeface="Montserrat"/>
                <a:ea typeface="Montserrat"/>
                <a:cs typeface="Montserrat"/>
                <a:sym typeface="Montserrat"/>
              </a:rPr>
              <a:t> </a:t>
            </a:r>
            <a:r>
              <a:rPr lang="en-US" sz="1800" b="1" dirty="0">
                <a:solidFill>
                  <a:schemeClr val="bg1">
                    <a:lumMod val="50000"/>
                  </a:schemeClr>
                </a:solidFill>
                <a:latin typeface="Montserrat"/>
                <a:ea typeface="Montserrat"/>
                <a:cs typeface="Montserrat"/>
                <a:sym typeface="Montserrat"/>
              </a:rPr>
              <a:t>AS</a:t>
            </a:r>
            <a:r>
              <a:rPr lang="en-US" sz="18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b="1" dirty="0">
                <a:solidFill>
                  <a:schemeClr val="bg1">
                    <a:lumMod val="50000"/>
                  </a:schemeClr>
                </a:solidFill>
                <a:latin typeface="Montserrat"/>
                <a:ea typeface="Montserrat"/>
                <a:cs typeface="Montserrat"/>
                <a:sym typeface="Montserrat"/>
              </a:rPr>
              <a:t>	SELECT</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M.Music</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COUNT(</a:t>
            </a:r>
            <a:r>
              <a:rPr lang="en-US" sz="1600" dirty="0" err="1">
                <a:solidFill>
                  <a:schemeClr val="bg1">
                    <a:lumMod val="50000"/>
                  </a:schemeClr>
                </a:solidFill>
                <a:latin typeface="Montserrat"/>
                <a:ea typeface="Montserrat"/>
                <a:cs typeface="Montserrat"/>
                <a:sym typeface="Montserrat"/>
              </a:rPr>
              <a:t>P.ProfileID</a:t>
            </a:r>
            <a:r>
              <a:rPr lang="en-US" sz="1600" dirty="0">
                <a:solidFill>
                  <a:schemeClr val="bg1">
                    <a:lumMod val="50000"/>
                  </a:schemeClr>
                </a:solidFill>
                <a:latin typeface="Montserrat"/>
                <a:ea typeface="Montserrat"/>
                <a:cs typeface="Montserrat"/>
                <a:sym typeface="Montserrat"/>
              </a:rPr>
              <a:t>) AS </a:t>
            </a:r>
            <a:r>
              <a:rPr lang="en-US" sz="1600" dirty="0" err="1">
                <a:solidFill>
                  <a:schemeClr val="bg1">
                    <a:lumMod val="50000"/>
                  </a:schemeClr>
                </a:solidFill>
                <a:latin typeface="Montserrat"/>
                <a:ea typeface="Montserrat"/>
                <a:cs typeface="Montserrat"/>
                <a:sym typeface="Montserrat"/>
              </a:rPr>
              <a:t>cnt</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b="1" dirty="0">
                <a:solidFill>
                  <a:schemeClr val="bg1">
                    <a:lumMod val="50000"/>
                  </a:schemeClr>
                </a:solidFill>
                <a:latin typeface="Montserrat"/>
                <a:ea typeface="Montserrat"/>
                <a:cs typeface="Montserrat"/>
                <a:sym typeface="Montserrat"/>
              </a:rPr>
              <a:t>	FROM</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FavoriteMusic</a:t>
            </a:r>
            <a:r>
              <a:rPr lang="en-US" sz="1600" dirty="0">
                <a:solidFill>
                  <a:schemeClr val="bg1">
                    <a:lumMod val="50000"/>
                  </a:schemeClr>
                </a:solidFill>
                <a:latin typeface="Montserrat"/>
                <a:ea typeface="Montserrat"/>
                <a:cs typeface="Montserrat"/>
                <a:sym typeface="Montserrat"/>
              </a:rPr>
              <a:t> M </a:t>
            </a:r>
            <a:r>
              <a:rPr lang="en-US" sz="1600" b="1" dirty="0">
                <a:solidFill>
                  <a:schemeClr val="bg1">
                    <a:lumMod val="50000"/>
                  </a:schemeClr>
                </a:solidFill>
                <a:latin typeface="Montserrat"/>
                <a:ea typeface="Montserrat"/>
                <a:cs typeface="Montserrat"/>
                <a:sym typeface="Montserrat"/>
              </a:rPr>
              <a:t>JOIN</a:t>
            </a:r>
            <a:r>
              <a:rPr lang="en-US" sz="1600" dirty="0">
                <a:solidFill>
                  <a:schemeClr val="bg1">
                    <a:lumMod val="50000"/>
                  </a:schemeClr>
                </a:solidFill>
                <a:latin typeface="Montserrat"/>
                <a:ea typeface="Montserrat"/>
                <a:cs typeface="Montserrat"/>
                <a:sym typeface="Montserrat"/>
              </a:rPr>
              <a:t> Profiles P </a:t>
            </a:r>
            <a:r>
              <a:rPr lang="en-US" sz="1600" b="1" dirty="0">
                <a:solidFill>
                  <a:schemeClr val="bg1">
                    <a:lumMod val="50000"/>
                  </a:schemeClr>
                </a:solidFill>
                <a:latin typeface="Montserrat"/>
                <a:ea typeface="Montserrat"/>
                <a:cs typeface="Montserrat"/>
                <a:sym typeface="Montserrat"/>
              </a:rPr>
              <a:t>ON</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P.ProfileID</a:t>
            </a:r>
            <a:r>
              <a:rPr lang="en-US" sz="1600" dirty="0">
                <a:solidFill>
                  <a:schemeClr val="bg1">
                    <a:lumMod val="50000"/>
                  </a:schemeClr>
                </a:solidFill>
                <a:latin typeface="Montserrat"/>
                <a:ea typeface="Montserrat"/>
                <a:cs typeface="Montserrat"/>
                <a:sym typeface="Montserrat"/>
              </a:rPr>
              <a:t> = </a:t>
            </a:r>
            <a:r>
              <a:rPr lang="en-US" sz="1600" dirty="0" err="1">
                <a:solidFill>
                  <a:schemeClr val="bg1">
                    <a:lumMod val="50000"/>
                  </a:schemeClr>
                </a:solidFill>
                <a:latin typeface="Montserrat"/>
                <a:ea typeface="Montserrat"/>
                <a:cs typeface="Montserrat"/>
                <a:sym typeface="Montserrat"/>
              </a:rPr>
              <a:t>M.ProfileID</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b="1" dirty="0">
                <a:solidFill>
                  <a:schemeClr val="bg1">
                    <a:lumMod val="50000"/>
                  </a:schemeClr>
                </a:solidFill>
                <a:latin typeface="Montserrat"/>
                <a:ea typeface="Montserrat"/>
                <a:cs typeface="Montserrat"/>
                <a:sym typeface="Montserrat"/>
              </a:rPr>
              <a:t>	WHERE</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IS NOT NULL</a:t>
            </a:r>
          </a:p>
          <a:p>
            <a:pPr lvl="4">
              <a:buClr>
                <a:schemeClr val="dk1"/>
              </a:buClr>
              <a:buSzPts val="1800"/>
            </a:pPr>
            <a:r>
              <a:rPr lang="en-US" sz="1600" b="1" dirty="0">
                <a:solidFill>
                  <a:schemeClr val="bg1">
                    <a:lumMod val="50000"/>
                  </a:schemeClr>
                </a:solidFill>
                <a:latin typeface="Montserrat"/>
                <a:ea typeface="Montserrat"/>
                <a:cs typeface="Montserrat"/>
                <a:sym typeface="Montserrat"/>
              </a:rPr>
              <a:t>	GROUP</a:t>
            </a:r>
            <a:r>
              <a:rPr lang="en-US" sz="1600" dirty="0">
                <a:solidFill>
                  <a:schemeClr val="bg1">
                    <a:lumMod val="50000"/>
                  </a:schemeClr>
                </a:solidFill>
                <a:latin typeface="Montserrat"/>
                <a:ea typeface="Montserrat"/>
                <a:cs typeface="Montserrat"/>
                <a:sym typeface="Montserrat"/>
              </a:rPr>
              <a:t> BY </a:t>
            </a:r>
            <a:r>
              <a:rPr lang="en-US" sz="1600" dirty="0" err="1">
                <a:solidFill>
                  <a:schemeClr val="bg1">
                    <a:lumMod val="50000"/>
                  </a:schemeClr>
                </a:solidFill>
                <a:latin typeface="Montserrat"/>
                <a:ea typeface="Montserrat"/>
                <a:cs typeface="Montserrat"/>
                <a:sym typeface="Montserrat"/>
              </a:rPr>
              <a:t>M.Music</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b="1" dirty="0">
                <a:solidFill>
                  <a:schemeClr val="bg1">
                    <a:lumMod val="50000"/>
                  </a:schemeClr>
                </a:solidFill>
                <a:latin typeface="Montserrat"/>
                <a:ea typeface="Montserrat"/>
                <a:cs typeface="Montserrat"/>
                <a:sym typeface="Montserrat"/>
              </a:rPr>
              <a:t>	ORDER BY </a:t>
            </a:r>
            <a:r>
              <a:rPr lang="en-US" sz="1600" dirty="0" err="1">
                <a:solidFill>
                  <a:schemeClr val="bg1">
                    <a:lumMod val="50000"/>
                  </a:schemeClr>
                </a:solidFill>
                <a:latin typeface="Montserrat"/>
                <a:ea typeface="Montserrat"/>
                <a:cs typeface="Montserrat"/>
                <a:sym typeface="Montserrat"/>
              </a:rPr>
              <a:t>cnt</a:t>
            </a:r>
            <a:r>
              <a:rPr lang="en-US" sz="1600" dirty="0">
                <a:solidFill>
                  <a:schemeClr val="bg1">
                    <a:lumMod val="50000"/>
                  </a:schemeClr>
                </a:solidFill>
                <a:latin typeface="Montserrat"/>
                <a:ea typeface="Montserrat"/>
                <a:cs typeface="Montserrat"/>
                <a:sym typeface="Montserrat"/>
              </a:rPr>
              <a:t> DESC;</a:t>
            </a:r>
          </a:p>
          <a:p>
            <a:pPr marL="0" marR="0" lvl="0" indent="0" algn="l" rtl="0">
              <a:spcBef>
                <a:spcPts val="0"/>
              </a:spcBef>
              <a:spcAft>
                <a:spcPts val="0"/>
              </a:spcAft>
              <a:buNone/>
            </a:pPr>
            <a:endParaRPr sz="1800" dirty="0">
              <a:solidFill>
                <a:schemeClr val="dk1"/>
              </a:solidFill>
              <a:latin typeface="Montserrat"/>
              <a:ea typeface="Montserrat"/>
              <a:cs typeface="Montserrat"/>
              <a:sym typeface="Montserrat"/>
            </a:endParaRPr>
          </a:p>
          <a:p>
            <a:endParaRPr lang="en-US" sz="1800" b="1" dirty="0">
              <a:solidFill>
                <a:schemeClr val="tx1">
                  <a:lumMod val="95000"/>
                  <a:lumOff val="5000"/>
                </a:schemeClr>
              </a:solidFill>
              <a:latin typeface="Montserrat"/>
              <a:ea typeface="Montserrat"/>
              <a:cs typeface="Montserrat"/>
              <a:sym typeface="Montserrat"/>
            </a:endParaRPr>
          </a:p>
          <a:p>
            <a:r>
              <a:rPr lang="en-US" sz="1800" b="1" dirty="0">
                <a:solidFill>
                  <a:schemeClr val="tx1">
                    <a:lumMod val="95000"/>
                    <a:lumOff val="5000"/>
                  </a:schemeClr>
                </a:solidFill>
                <a:latin typeface="Montserrat"/>
                <a:ea typeface="Montserrat"/>
                <a:cs typeface="Montserrat"/>
                <a:sym typeface="Montserrat"/>
              </a:rPr>
              <a:t>SELECT </a:t>
            </a:r>
            <a:r>
              <a:rPr lang="en-US" sz="1800" dirty="0">
                <a:solidFill>
                  <a:schemeClr val="tx1">
                    <a:lumMod val="95000"/>
                    <a:lumOff val="5000"/>
                  </a:schemeClr>
                </a:solidFill>
                <a:latin typeface="Montserrat"/>
                <a:ea typeface="Montserrat"/>
                <a:cs typeface="Montserrat"/>
                <a:sym typeface="Montserrat"/>
              </a:rPr>
              <a:t>Music, Sex,</a:t>
            </a:r>
          </a:p>
          <a:p>
            <a:r>
              <a:rPr lang="en-US" sz="1800" b="1" dirty="0">
                <a:solidFill>
                  <a:srgbClr val="C00000"/>
                </a:solidFill>
                <a:latin typeface="Montserrat"/>
                <a:ea typeface="Montserrat"/>
                <a:cs typeface="Montserrat"/>
                <a:sym typeface="Montserrat"/>
              </a:rPr>
              <a:t>	RANK() </a:t>
            </a:r>
          </a:p>
          <a:p>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(PARTITION BY Sex ORDER BY </a:t>
            </a:r>
            <a:r>
              <a:rPr lang="en-US" sz="1800" b="1" dirty="0" err="1">
                <a:solidFill>
                  <a:srgbClr val="7030A0"/>
                </a:solidFill>
                <a:latin typeface="Montserrat"/>
                <a:ea typeface="Montserrat"/>
                <a:cs typeface="Montserrat"/>
                <a:sym typeface="Montserrat"/>
              </a:rPr>
              <a:t>cnt</a:t>
            </a:r>
            <a:r>
              <a:rPr lang="en-US" sz="1800" b="1" dirty="0">
                <a:solidFill>
                  <a:srgbClr val="7030A0"/>
                </a:solidFill>
                <a:latin typeface="Montserrat"/>
                <a:ea typeface="Montserrat"/>
                <a:cs typeface="Montserrat"/>
                <a:sym typeface="Montserrat"/>
              </a:rPr>
              <a:t> DESC) </a:t>
            </a:r>
            <a:r>
              <a:rPr lang="en-US" sz="1800" b="1" dirty="0">
                <a:solidFill>
                  <a:schemeClr val="tx1">
                    <a:lumMod val="95000"/>
                    <a:lumOff val="5000"/>
                  </a:schemeClr>
                </a:solidFill>
                <a:latin typeface="Montserrat"/>
                <a:ea typeface="Montserrat"/>
                <a:cs typeface="Montserrat"/>
                <a:sym typeface="Montserrat"/>
              </a:rPr>
              <a:t>AS </a:t>
            </a:r>
            <a:r>
              <a:rPr lang="en-US" sz="1800" b="1" dirty="0" err="1">
                <a:solidFill>
                  <a:schemeClr val="tx1">
                    <a:lumMod val="95000"/>
                    <a:lumOff val="5000"/>
                  </a:schemeClr>
                </a:solidFill>
                <a:latin typeface="Montserrat"/>
                <a:ea typeface="Montserrat"/>
                <a:cs typeface="Montserrat"/>
                <a:sym typeface="Montserrat"/>
              </a:rPr>
              <a:t>music_rank</a:t>
            </a:r>
            <a:r>
              <a:rPr lang="en-US" sz="1800" b="1" dirty="0">
                <a:solidFill>
                  <a:schemeClr val="tx1">
                    <a:lumMod val="95000"/>
                    <a:lumOff val="5000"/>
                  </a:schemeClr>
                </a:solidFill>
                <a:latin typeface="Montserrat"/>
                <a:ea typeface="Montserrat"/>
                <a:cs typeface="Montserrat"/>
                <a:sym typeface="Montserrat"/>
              </a:rPr>
              <a:t> </a:t>
            </a:r>
          </a:p>
          <a:p>
            <a:r>
              <a:rPr lang="en-US" sz="1800" b="1" dirty="0">
                <a:solidFill>
                  <a:schemeClr val="tx1">
                    <a:lumMod val="95000"/>
                    <a:lumOff val="5000"/>
                  </a:schemeClr>
                </a:solidFill>
                <a:latin typeface="Montserrat"/>
                <a:ea typeface="Montserrat"/>
                <a:cs typeface="Montserrat"/>
                <a:sym typeface="Montserrat"/>
              </a:rPr>
              <a:t>FROM </a:t>
            </a:r>
            <a:r>
              <a:rPr lang="en-US" sz="1800" dirty="0" err="1">
                <a:solidFill>
                  <a:schemeClr val="tx1">
                    <a:lumMod val="95000"/>
                    <a:lumOff val="5000"/>
                  </a:schemeClr>
                </a:solidFill>
                <a:latin typeface="Montserrat"/>
                <a:ea typeface="Montserrat"/>
                <a:cs typeface="Montserrat"/>
                <a:sym typeface="Montserrat"/>
              </a:rPr>
              <a:t>popular_music_and_gender</a:t>
            </a:r>
            <a:r>
              <a:rPr lang="en-US" sz="1800" dirty="0">
                <a:solidFill>
                  <a:schemeClr val="tx1">
                    <a:lumMod val="95000"/>
                    <a:lumOff val="5000"/>
                  </a:schemeClr>
                </a:solidFill>
                <a:latin typeface="Montserrat"/>
                <a:ea typeface="Montserrat"/>
                <a:cs typeface="Montserrat"/>
                <a:sym typeface="Montserrat"/>
              </a:rPr>
              <a:t>;</a:t>
            </a:r>
          </a:p>
          <a:p>
            <a:pPr lvl="1"/>
            <a:endParaRPr lang="en-US" sz="1800" i="0" u="none" strike="noStrike" cap="none" dirty="0">
              <a:solidFill>
                <a:schemeClr val="dk1"/>
              </a:solidFill>
              <a:latin typeface="Montserrat"/>
              <a:ea typeface="Montserrat"/>
              <a:cs typeface="Montserrat"/>
              <a:sym typeface="Montserrat"/>
            </a:endParaRPr>
          </a:p>
          <a:p>
            <a:pPr lvl="1"/>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RANK(): </a:t>
            </a:r>
            <a:r>
              <a:rPr lang="en-US" sz="1800" i="1" dirty="0">
                <a:solidFill>
                  <a:srgbClr val="C00000"/>
                </a:solidFill>
                <a:latin typeface="Montserrat"/>
                <a:ea typeface="Montserrat"/>
                <a:cs typeface="Montserrat"/>
                <a:sym typeface="Montserrat"/>
              </a:rPr>
              <a:t>the function applied to each row in the window</a:t>
            </a: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OVER (PARTITION BY Sex ORDER BY </a:t>
            </a:r>
            <a:r>
              <a:rPr lang="en-US" sz="1800" b="1" dirty="0" err="1">
                <a:solidFill>
                  <a:srgbClr val="7030A0"/>
                </a:solidFill>
                <a:latin typeface="Montserrat"/>
                <a:ea typeface="Montserrat"/>
                <a:cs typeface="Montserrat"/>
                <a:sym typeface="Montserrat"/>
              </a:rPr>
              <a:t>cnt</a:t>
            </a:r>
            <a:r>
              <a:rPr lang="en-US" sz="1800" b="1" dirty="0">
                <a:solidFill>
                  <a:srgbClr val="7030A0"/>
                </a:solidFill>
                <a:latin typeface="Montserrat"/>
                <a:ea typeface="Montserrat"/>
                <a:cs typeface="Montserrat"/>
                <a:sym typeface="Montserrat"/>
              </a:rPr>
              <a:t> DESC): </a:t>
            </a:r>
            <a:r>
              <a:rPr lang="en-US" sz="1800" i="1" dirty="0">
                <a:solidFill>
                  <a:srgbClr val="7030A0"/>
                </a:solidFill>
                <a:latin typeface="Montserrat"/>
                <a:ea typeface="Montserrat"/>
                <a:cs typeface="Montserrat"/>
                <a:sym typeface="Montserrat"/>
              </a:rPr>
              <a:t>the window (in this case, music counts </a:t>
            </a:r>
            <a:r>
              <a:rPr lang="en-US" sz="1800" b="1" i="1" dirty="0">
                <a:solidFill>
                  <a:srgbClr val="7030A0"/>
                </a:solidFill>
                <a:latin typeface="Montserrat"/>
                <a:ea typeface="Montserrat"/>
                <a:cs typeface="Montserrat"/>
                <a:sym typeface="Montserrat"/>
              </a:rPr>
              <a:t>grouped by “Sex”</a:t>
            </a:r>
            <a:r>
              <a:rPr lang="en-US" sz="1800" i="1" dirty="0">
                <a:solidFill>
                  <a:srgbClr val="7030A0"/>
                </a:solidFill>
                <a:latin typeface="Montserrat"/>
                <a:ea typeface="Montserrat"/>
                <a:cs typeface="Montserrat"/>
                <a:sym typeface="Montserrat"/>
              </a:rPr>
              <a:t>, ordered by descending counts)</a:t>
            </a:r>
            <a:endParaRPr sz="1800" i="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22501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Partitioning Example: RANK()</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93785" y="1376737"/>
            <a:ext cx="9050215" cy="535527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solidFill>
                  <a:schemeClr val="dk1"/>
                </a:solidFill>
                <a:latin typeface="Montserrat"/>
                <a:ea typeface="Montserrat"/>
                <a:cs typeface="Montserrat"/>
                <a:sym typeface="Montserrat"/>
              </a:rPr>
              <a:t>Create a (temporary) table with the most popular music on Facebook:</a:t>
            </a:r>
          </a:p>
          <a:p>
            <a:pPr marR="0" lvl="0" algn="l" rtl="0">
              <a:spcBef>
                <a:spcPts val="0"/>
              </a:spcBef>
              <a:spcAft>
                <a:spcPts val="0"/>
              </a:spcAft>
              <a:buClr>
                <a:schemeClr val="dk1"/>
              </a:buClr>
              <a:buSzPts val="1800"/>
            </a:pPr>
            <a:endParaRPr lang="en-US" sz="1800" dirty="0">
              <a:solidFill>
                <a:schemeClr val="dk1"/>
              </a:solidFill>
              <a:latin typeface="Montserrat"/>
              <a:ea typeface="Montserrat"/>
              <a:cs typeface="Montserrat"/>
              <a:sym typeface="Montserrat"/>
            </a:endParaRPr>
          </a:p>
          <a:p>
            <a:pPr marR="0" lvl="0" algn="l" rtl="0">
              <a:spcBef>
                <a:spcPts val="0"/>
              </a:spcBef>
              <a:spcAft>
                <a:spcPts val="0"/>
              </a:spcAft>
              <a:buClr>
                <a:schemeClr val="dk1"/>
              </a:buClr>
              <a:buSzPts val="1800"/>
            </a:pPr>
            <a:r>
              <a:rPr lang="en-US" sz="1800" dirty="0">
                <a:solidFill>
                  <a:schemeClr val="bg1">
                    <a:lumMod val="50000"/>
                  </a:schemeClr>
                </a:solidFill>
                <a:latin typeface="Montserrat"/>
                <a:ea typeface="Montserrat"/>
                <a:cs typeface="Montserrat"/>
                <a:sym typeface="Montserrat"/>
              </a:rPr>
              <a:t>CREATE TEMPORARY TABLE </a:t>
            </a:r>
            <a:r>
              <a:rPr lang="en-US" sz="1800" dirty="0" err="1">
                <a:solidFill>
                  <a:schemeClr val="bg1">
                    <a:lumMod val="50000"/>
                  </a:schemeClr>
                </a:solidFill>
                <a:latin typeface="Montserrat"/>
                <a:ea typeface="Montserrat"/>
                <a:cs typeface="Montserrat"/>
                <a:sym typeface="Montserrat"/>
              </a:rPr>
              <a:t>popular_music_and_gender</a:t>
            </a:r>
            <a:r>
              <a:rPr lang="en-US" sz="1800" dirty="0">
                <a:solidFill>
                  <a:schemeClr val="bg1">
                    <a:lumMod val="50000"/>
                  </a:schemeClr>
                </a:solidFill>
                <a:latin typeface="Montserrat"/>
                <a:ea typeface="Montserrat"/>
                <a:cs typeface="Montserrat"/>
                <a:sym typeface="Montserrat"/>
              </a:rPr>
              <a:t> AS	</a:t>
            </a:r>
          </a:p>
          <a:p>
            <a:pPr lvl="4">
              <a:buClr>
                <a:schemeClr val="dk1"/>
              </a:buClr>
              <a:buSzPts val="1800"/>
            </a:pPr>
            <a:r>
              <a:rPr lang="en-US" sz="1600" dirty="0">
                <a:solidFill>
                  <a:schemeClr val="bg1">
                    <a:lumMod val="50000"/>
                  </a:schemeClr>
                </a:solidFill>
                <a:latin typeface="Montserrat"/>
                <a:ea typeface="Montserrat"/>
                <a:cs typeface="Montserrat"/>
                <a:sym typeface="Montserrat"/>
              </a:rPr>
              <a:t>	SELECT </a:t>
            </a:r>
            <a:r>
              <a:rPr lang="en-US" sz="1600" dirty="0" err="1">
                <a:solidFill>
                  <a:schemeClr val="bg1">
                    <a:lumMod val="50000"/>
                  </a:schemeClr>
                </a:solidFill>
                <a:latin typeface="Montserrat"/>
                <a:ea typeface="Montserrat"/>
                <a:cs typeface="Montserrat"/>
                <a:sym typeface="Montserrat"/>
              </a:rPr>
              <a:t>M.Music</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COUNT(</a:t>
            </a:r>
            <a:r>
              <a:rPr lang="en-US" sz="1600" dirty="0" err="1">
                <a:solidFill>
                  <a:schemeClr val="bg1">
                    <a:lumMod val="50000"/>
                  </a:schemeClr>
                </a:solidFill>
                <a:latin typeface="Montserrat"/>
                <a:ea typeface="Montserrat"/>
                <a:cs typeface="Montserrat"/>
                <a:sym typeface="Montserrat"/>
              </a:rPr>
              <a:t>P.ProfileID</a:t>
            </a:r>
            <a:r>
              <a:rPr lang="en-US" sz="1600" dirty="0">
                <a:solidFill>
                  <a:schemeClr val="bg1">
                    <a:lumMod val="50000"/>
                  </a:schemeClr>
                </a:solidFill>
                <a:latin typeface="Montserrat"/>
                <a:ea typeface="Montserrat"/>
                <a:cs typeface="Montserrat"/>
                <a:sym typeface="Montserrat"/>
              </a:rPr>
              <a:t>) AS </a:t>
            </a:r>
            <a:r>
              <a:rPr lang="en-US" sz="1600" dirty="0" err="1">
                <a:solidFill>
                  <a:schemeClr val="bg1">
                    <a:lumMod val="50000"/>
                  </a:schemeClr>
                </a:solidFill>
                <a:latin typeface="Montserrat"/>
                <a:ea typeface="Montserrat"/>
                <a:cs typeface="Montserrat"/>
                <a:sym typeface="Montserrat"/>
              </a:rPr>
              <a:t>cnt</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dirty="0">
                <a:solidFill>
                  <a:schemeClr val="bg1">
                    <a:lumMod val="50000"/>
                  </a:schemeClr>
                </a:solidFill>
                <a:latin typeface="Montserrat"/>
                <a:ea typeface="Montserrat"/>
                <a:cs typeface="Montserrat"/>
                <a:sym typeface="Montserrat"/>
              </a:rPr>
              <a:t>	FROM </a:t>
            </a:r>
            <a:r>
              <a:rPr lang="en-US" sz="1600" dirty="0" err="1">
                <a:solidFill>
                  <a:schemeClr val="bg1">
                    <a:lumMod val="50000"/>
                  </a:schemeClr>
                </a:solidFill>
                <a:latin typeface="Montserrat"/>
                <a:ea typeface="Montserrat"/>
                <a:cs typeface="Montserrat"/>
                <a:sym typeface="Montserrat"/>
              </a:rPr>
              <a:t>FavoriteMusic</a:t>
            </a:r>
            <a:r>
              <a:rPr lang="en-US" sz="1600" dirty="0">
                <a:solidFill>
                  <a:schemeClr val="bg1">
                    <a:lumMod val="50000"/>
                  </a:schemeClr>
                </a:solidFill>
                <a:latin typeface="Montserrat"/>
                <a:ea typeface="Montserrat"/>
                <a:cs typeface="Montserrat"/>
                <a:sym typeface="Montserrat"/>
              </a:rPr>
              <a:t> M JOIN Profiles P ON </a:t>
            </a:r>
            <a:r>
              <a:rPr lang="en-US" sz="1600" dirty="0" err="1">
                <a:solidFill>
                  <a:schemeClr val="bg1">
                    <a:lumMod val="50000"/>
                  </a:schemeClr>
                </a:solidFill>
                <a:latin typeface="Montserrat"/>
                <a:ea typeface="Montserrat"/>
                <a:cs typeface="Montserrat"/>
                <a:sym typeface="Montserrat"/>
              </a:rPr>
              <a:t>P.ProfileID</a:t>
            </a:r>
            <a:r>
              <a:rPr lang="en-US" sz="1600" dirty="0">
                <a:solidFill>
                  <a:schemeClr val="bg1">
                    <a:lumMod val="50000"/>
                  </a:schemeClr>
                </a:solidFill>
                <a:latin typeface="Montserrat"/>
                <a:ea typeface="Montserrat"/>
                <a:cs typeface="Montserrat"/>
                <a:sym typeface="Montserrat"/>
              </a:rPr>
              <a:t> = </a:t>
            </a:r>
            <a:r>
              <a:rPr lang="en-US" sz="1600" dirty="0" err="1">
                <a:solidFill>
                  <a:schemeClr val="bg1">
                    <a:lumMod val="50000"/>
                  </a:schemeClr>
                </a:solidFill>
                <a:latin typeface="Montserrat"/>
                <a:ea typeface="Montserrat"/>
                <a:cs typeface="Montserrat"/>
                <a:sym typeface="Montserrat"/>
              </a:rPr>
              <a:t>M.ProfileID</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dirty="0">
                <a:solidFill>
                  <a:schemeClr val="bg1">
                    <a:lumMod val="50000"/>
                  </a:schemeClr>
                </a:solidFill>
                <a:latin typeface="Montserrat"/>
                <a:ea typeface="Montserrat"/>
                <a:cs typeface="Montserrat"/>
                <a:sym typeface="Montserrat"/>
              </a:rPr>
              <a:t>	WHERE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IS NOT NULL</a:t>
            </a:r>
          </a:p>
          <a:p>
            <a:pPr lvl="4">
              <a:buClr>
                <a:schemeClr val="dk1"/>
              </a:buClr>
              <a:buSzPts val="1800"/>
            </a:pPr>
            <a:r>
              <a:rPr lang="en-US" sz="1600" dirty="0">
                <a:solidFill>
                  <a:schemeClr val="bg1">
                    <a:lumMod val="50000"/>
                  </a:schemeClr>
                </a:solidFill>
                <a:latin typeface="Montserrat"/>
                <a:ea typeface="Montserrat"/>
                <a:cs typeface="Montserrat"/>
                <a:sym typeface="Montserrat"/>
              </a:rPr>
              <a:t>	GROUP BY </a:t>
            </a:r>
            <a:r>
              <a:rPr lang="en-US" sz="1600" dirty="0" err="1">
                <a:solidFill>
                  <a:schemeClr val="bg1">
                    <a:lumMod val="50000"/>
                  </a:schemeClr>
                </a:solidFill>
                <a:latin typeface="Montserrat"/>
                <a:ea typeface="Montserrat"/>
                <a:cs typeface="Montserrat"/>
                <a:sym typeface="Montserrat"/>
              </a:rPr>
              <a:t>M.Music</a:t>
            </a:r>
            <a:r>
              <a:rPr lang="en-US" sz="1600" dirty="0">
                <a:solidFill>
                  <a:schemeClr val="bg1">
                    <a:lumMod val="50000"/>
                  </a:schemeClr>
                </a:solidFill>
                <a:latin typeface="Montserrat"/>
                <a:ea typeface="Montserrat"/>
                <a:cs typeface="Montserrat"/>
                <a:sym typeface="Montserrat"/>
              </a:rPr>
              <a:t>, </a:t>
            </a:r>
            <a:r>
              <a:rPr lang="en-US" sz="1600" dirty="0" err="1">
                <a:solidFill>
                  <a:schemeClr val="bg1">
                    <a:lumMod val="50000"/>
                  </a:schemeClr>
                </a:solidFill>
                <a:latin typeface="Montserrat"/>
                <a:ea typeface="Montserrat"/>
                <a:cs typeface="Montserrat"/>
                <a:sym typeface="Montserrat"/>
              </a:rPr>
              <a:t>P.Sex</a:t>
            </a:r>
            <a:r>
              <a:rPr lang="en-US" sz="1600" dirty="0">
                <a:solidFill>
                  <a:schemeClr val="bg1">
                    <a:lumMod val="50000"/>
                  </a:schemeClr>
                </a:solidFill>
                <a:latin typeface="Montserrat"/>
                <a:ea typeface="Montserrat"/>
                <a:cs typeface="Montserrat"/>
                <a:sym typeface="Montserrat"/>
              </a:rPr>
              <a:t> 	</a:t>
            </a:r>
          </a:p>
          <a:p>
            <a:pPr lvl="4">
              <a:buClr>
                <a:schemeClr val="dk1"/>
              </a:buClr>
              <a:buSzPts val="1800"/>
            </a:pPr>
            <a:r>
              <a:rPr lang="en-US" sz="1600" dirty="0">
                <a:solidFill>
                  <a:schemeClr val="bg1">
                    <a:lumMod val="50000"/>
                  </a:schemeClr>
                </a:solidFill>
                <a:latin typeface="Montserrat"/>
                <a:ea typeface="Montserrat"/>
                <a:cs typeface="Montserrat"/>
                <a:sym typeface="Montserrat"/>
              </a:rPr>
              <a:t>	ORDER BY </a:t>
            </a:r>
            <a:r>
              <a:rPr lang="en-US" sz="1600" dirty="0" err="1">
                <a:solidFill>
                  <a:schemeClr val="bg1">
                    <a:lumMod val="50000"/>
                  </a:schemeClr>
                </a:solidFill>
                <a:latin typeface="Montserrat"/>
                <a:ea typeface="Montserrat"/>
                <a:cs typeface="Montserrat"/>
                <a:sym typeface="Montserrat"/>
              </a:rPr>
              <a:t>cnt</a:t>
            </a:r>
            <a:r>
              <a:rPr lang="en-US" sz="1600" dirty="0">
                <a:solidFill>
                  <a:schemeClr val="bg1">
                    <a:lumMod val="50000"/>
                  </a:schemeClr>
                </a:solidFill>
                <a:latin typeface="Montserrat"/>
                <a:ea typeface="Montserrat"/>
                <a:cs typeface="Montserrat"/>
                <a:sym typeface="Montserrat"/>
              </a:rPr>
              <a:t> DESC;</a:t>
            </a:r>
          </a:p>
          <a:p>
            <a:pPr marL="0" marR="0" lvl="0" indent="0" algn="l" rtl="0">
              <a:spcBef>
                <a:spcPts val="0"/>
              </a:spcBef>
              <a:spcAft>
                <a:spcPts val="0"/>
              </a:spcAft>
              <a:buNone/>
            </a:pPr>
            <a:endParaRPr sz="1800" dirty="0">
              <a:solidFill>
                <a:schemeClr val="dk1"/>
              </a:solidFill>
              <a:latin typeface="Montserrat"/>
              <a:ea typeface="Montserrat"/>
              <a:cs typeface="Montserrat"/>
              <a:sym typeface="Montserrat"/>
            </a:endParaRPr>
          </a:p>
          <a:p>
            <a:endParaRPr lang="en-US" sz="1800" b="1" dirty="0">
              <a:solidFill>
                <a:schemeClr val="tx1">
                  <a:lumMod val="95000"/>
                  <a:lumOff val="5000"/>
                </a:schemeClr>
              </a:solidFill>
              <a:latin typeface="Montserrat"/>
              <a:ea typeface="Montserrat"/>
              <a:cs typeface="Montserrat"/>
              <a:sym typeface="Montserrat"/>
            </a:endParaRPr>
          </a:p>
          <a:p>
            <a:r>
              <a:rPr lang="en-US" sz="1800" b="1" dirty="0">
                <a:solidFill>
                  <a:schemeClr val="tx1">
                    <a:lumMod val="95000"/>
                    <a:lumOff val="5000"/>
                  </a:schemeClr>
                </a:solidFill>
                <a:latin typeface="Montserrat"/>
                <a:ea typeface="Montserrat"/>
                <a:cs typeface="Montserrat"/>
                <a:sym typeface="Montserrat"/>
              </a:rPr>
              <a:t>SELECT </a:t>
            </a:r>
            <a:r>
              <a:rPr lang="en-US" sz="1800" dirty="0">
                <a:solidFill>
                  <a:schemeClr val="tx1">
                    <a:lumMod val="95000"/>
                    <a:lumOff val="5000"/>
                  </a:schemeClr>
                </a:solidFill>
                <a:latin typeface="Montserrat"/>
                <a:ea typeface="Montserrat"/>
                <a:cs typeface="Montserrat"/>
                <a:sym typeface="Montserrat"/>
              </a:rPr>
              <a:t>Music, Sex,</a:t>
            </a:r>
          </a:p>
          <a:p>
            <a:r>
              <a:rPr lang="en-US" sz="1800" b="1" dirty="0">
                <a:solidFill>
                  <a:srgbClr val="C00000"/>
                </a:solidFill>
                <a:latin typeface="Montserrat"/>
                <a:ea typeface="Montserrat"/>
                <a:cs typeface="Montserrat"/>
                <a:sym typeface="Montserrat"/>
              </a:rPr>
              <a:t>	RANK() </a:t>
            </a:r>
          </a:p>
          <a:p>
            <a:r>
              <a:rPr lang="en-US" sz="1800" b="1" dirty="0">
                <a:solidFill>
                  <a:srgbClr val="C00000"/>
                </a:solidFill>
                <a:latin typeface="Montserrat"/>
                <a:ea typeface="Montserrat"/>
                <a:cs typeface="Montserrat"/>
                <a:sym typeface="Montserrat"/>
              </a:rPr>
              <a:t>	</a:t>
            </a:r>
            <a:r>
              <a:rPr lang="en-US" sz="1800" dirty="0">
                <a:solidFill>
                  <a:srgbClr val="7030A0"/>
                </a:solidFill>
                <a:latin typeface="Montserrat"/>
                <a:ea typeface="Montserrat"/>
                <a:cs typeface="Montserrat"/>
                <a:sym typeface="Montserrat"/>
              </a:rPr>
              <a:t>OVER</a:t>
            </a:r>
            <a:r>
              <a:rPr lang="en-US" sz="1800" b="1" dirty="0">
                <a:solidFill>
                  <a:srgbClr val="7030A0"/>
                </a:solidFill>
                <a:latin typeface="Montserrat"/>
                <a:ea typeface="Montserrat"/>
                <a:cs typeface="Montserrat"/>
                <a:sym typeface="Montserrat"/>
              </a:rPr>
              <a:t> </a:t>
            </a:r>
            <a:r>
              <a:rPr lang="en-US" sz="1800" dirty="0">
                <a:solidFill>
                  <a:srgbClr val="7030A0"/>
                </a:solidFill>
                <a:latin typeface="Montserrat"/>
                <a:ea typeface="Montserrat"/>
                <a:cs typeface="Montserrat"/>
                <a:sym typeface="Montserrat"/>
              </a:rPr>
              <a:t>(</a:t>
            </a:r>
            <a:r>
              <a:rPr lang="en-US" sz="1800" b="1" dirty="0">
                <a:solidFill>
                  <a:srgbClr val="7030A0"/>
                </a:solidFill>
                <a:latin typeface="Montserrat"/>
                <a:ea typeface="Montserrat"/>
                <a:cs typeface="Montserrat"/>
                <a:sym typeface="Montserrat"/>
              </a:rPr>
              <a:t>PARTITION BY Sex </a:t>
            </a:r>
            <a:r>
              <a:rPr lang="en-US" sz="1800" dirty="0">
                <a:solidFill>
                  <a:srgbClr val="7030A0"/>
                </a:solidFill>
                <a:latin typeface="Montserrat"/>
                <a:ea typeface="Montserrat"/>
                <a:cs typeface="Montserrat"/>
                <a:sym typeface="Montserrat"/>
              </a:rPr>
              <a:t>ORDER BY </a:t>
            </a:r>
            <a:r>
              <a:rPr lang="en-US" sz="1800" dirty="0" err="1">
                <a:solidFill>
                  <a:srgbClr val="7030A0"/>
                </a:solidFill>
                <a:latin typeface="Montserrat"/>
                <a:ea typeface="Montserrat"/>
                <a:cs typeface="Montserrat"/>
                <a:sym typeface="Montserrat"/>
              </a:rPr>
              <a:t>cnt</a:t>
            </a:r>
            <a:r>
              <a:rPr lang="en-US" sz="1800" dirty="0">
                <a:solidFill>
                  <a:srgbClr val="7030A0"/>
                </a:solidFill>
                <a:latin typeface="Montserrat"/>
                <a:ea typeface="Montserrat"/>
                <a:cs typeface="Montserrat"/>
                <a:sym typeface="Montserrat"/>
              </a:rPr>
              <a:t> DESC) </a:t>
            </a:r>
            <a:r>
              <a:rPr lang="en-US" sz="1800" dirty="0">
                <a:solidFill>
                  <a:schemeClr val="tx1">
                    <a:lumMod val="95000"/>
                    <a:lumOff val="5000"/>
                  </a:schemeClr>
                </a:solidFill>
                <a:latin typeface="Montserrat"/>
                <a:ea typeface="Montserrat"/>
                <a:cs typeface="Montserrat"/>
                <a:sym typeface="Montserrat"/>
              </a:rPr>
              <a:t>AS </a:t>
            </a:r>
            <a:r>
              <a:rPr lang="en-US" sz="1800" dirty="0" err="1">
                <a:solidFill>
                  <a:schemeClr val="tx1">
                    <a:lumMod val="95000"/>
                    <a:lumOff val="5000"/>
                  </a:schemeClr>
                </a:solidFill>
                <a:latin typeface="Montserrat"/>
                <a:ea typeface="Montserrat"/>
                <a:cs typeface="Montserrat"/>
                <a:sym typeface="Montserrat"/>
              </a:rPr>
              <a:t>music_rank</a:t>
            </a:r>
            <a:r>
              <a:rPr lang="en-US" sz="1800" dirty="0">
                <a:solidFill>
                  <a:schemeClr val="tx1">
                    <a:lumMod val="95000"/>
                    <a:lumOff val="5000"/>
                  </a:schemeClr>
                </a:solidFill>
                <a:latin typeface="Montserrat"/>
                <a:ea typeface="Montserrat"/>
                <a:cs typeface="Montserrat"/>
                <a:sym typeface="Montserrat"/>
              </a:rPr>
              <a:t> </a:t>
            </a:r>
          </a:p>
          <a:p>
            <a:r>
              <a:rPr lang="en-US" sz="1800" b="1" dirty="0">
                <a:solidFill>
                  <a:schemeClr val="tx1">
                    <a:lumMod val="95000"/>
                    <a:lumOff val="5000"/>
                  </a:schemeClr>
                </a:solidFill>
                <a:latin typeface="Montserrat"/>
                <a:ea typeface="Montserrat"/>
                <a:cs typeface="Montserrat"/>
                <a:sym typeface="Montserrat"/>
              </a:rPr>
              <a:t>FROM </a:t>
            </a:r>
            <a:r>
              <a:rPr lang="en-US" sz="1800" dirty="0" err="1">
                <a:solidFill>
                  <a:schemeClr val="tx1">
                    <a:lumMod val="95000"/>
                    <a:lumOff val="5000"/>
                  </a:schemeClr>
                </a:solidFill>
                <a:latin typeface="Montserrat"/>
                <a:ea typeface="Montserrat"/>
                <a:cs typeface="Montserrat"/>
                <a:sym typeface="Montserrat"/>
              </a:rPr>
              <a:t>popular_music_and_gender</a:t>
            </a:r>
            <a:r>
              <a:rPr lang="en-US" sz="1800" dirty="0">
                <a:solidFill>
                  <a:schemeClr val="tx1">
                    <a:lumMod val="95000"/>
                    <a:lumOff val="5000"/>
                  </a:schemeClr>
                </a:solidFill>
                <a:latin typeface="Montserrat"/>
                <a:ea typeface="Montserrat"/>
                <a:cs typeface="Montserrat"/>
                <a:sym typeface="Montserrat"/>
              </a:rPr>
              <a:t>;</a:t>
            </a:r>
          </a:p>
          <a:p>
            <a:pPr lvl="1"/>
            <a:endParaRPr lang="en-US" sz="1800" i="0" u="none" strike="noStrike" cap="none" dirty="0">
              <a:solidFill>
                <a:schemeClr val="dk1"/>
              </a:solidFill>
              <a:latin typeface="Montserrat"/>
              <a:ea typeface="Montserrat"/>
              <a:cs typeface="Montserrat"/>
              <a:sym typeface="Montserrat"/>
            </a:endParaRPr>
          </a:p>
          <a:p>
            <a:pPr lvl="1"/>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RANK(): </a:t>
            </a:r>
            <a:r>
              <a:rPr lang="en-US" sz="1800" i="1" dirty="0">
                <a:solidFill>
                  <a:srgbClr val="C00000"/>
                </a:solidFill>
                <a:latin typeface="Montserrat"/>
                <a:ea typeface="Montserrat"/>
                <a:cs typeface="Montserrat"/>
                <a:sym typeface="Montserrat"/>
              </a:rPr>
              <a:t>the function applied to each row in the window</a:t>
            </a: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OVER</a:t>
            </a:r>
            <a:r>
              <a:rPr lang="en-US" sz="1800" b="1" dirty="0">
                <a:solidFill>
                  <a:srgbClr val="7030A0"/>
                </a:solidFill>
                <a:latin typeface="Montserrat"/>
                <a:ea typeface="Montserrat"/>
                <a:cs typeface="Montserrat"/>
                <a:sym typeface="Montserrat"/>
              </a:rPr>
              <a:t> </a:t>
            </a:r>
            <a:r>
              <a:rPr lang="en-US" sz="1800" dirty="0">
                <a:solidFill>
                  <a:srgbClr val="7030A0"/>
                </a:solidFill>
                <a:latin typeface="Montserrat"/>
                <a:ea typeface="Montserrat"/>
                <a:cs typeface="Montserrat"/>
                <a:sym typeface="Montserrat"/>
              </a:rPr>
              <a:t>(</a:t>
            </a:r>
            <a:r>
              <a:rPr lang="en-US" sz="1800" b="1" dirty="0">
                <a:solidFill>
                  <a:srgbClr val="7030A0"/>
                </a:solidFill>
                <a:latin typeface="Montserrat"/>
                <a:ea typeface="Montserrat"/>
                <a:cs typeface="Montserrat"/>
                <a:sym typeface="Montserrat"/>
              </a:rPr>
              <a:t>PARTITION BY Sex </a:t>
            </a:r>
            <a:r>
              <a:rPr lang="en-US" sz="1800" dirty="0">
                <a:solidFill>
                  <a:srgbClr val="7030A0"/>
                </a:solidFill>
                <a:latin typeface="Montserrat"/>
                <a:ea typeface="Montserrat"/>
                <a:cs typeface="Montserrat"/>
                <a:sym typeface="Montserrat"/>
              </a:rPr>
              <a:t>ORDER BY </a:t>
            </a:r>
            <a:r>
              <a:rPr lang="en-US" sz="1800" dirty="0" err="1">
                <a:solidFill>
                  <a:srgbClr val="7030A0"/>
                </a:solidFill>
                <a:latin typeface="Montserrat"/>
                <a:ea typeface="Montserrat"/>
                <a:cs typeface="Montserrat"/>
                <a:sym typeface="Montserrat"/>
              </a:rPr>
              <a:t>cnt</a:t>
            </a:r>
            <a:r>
              <a:rPr lang="en-US" sz="1800" dirty="0">
                <a:solidFill>
                  <a:srgbClr val="7030A0"/>
                </a:solidFill>
                <a:latin typeface="Montserrat"/>
                <a:ea typeface="Montserrat"/>
                <a:cs typeface="Montserrat"/>
                <a:sym typeface="Montserrat"/>
              </a:rPr>
              <a:t> DESC</a:t>
            </a:r>
            <a:r>
              <a:rPr lang="en-US" sz="1800" b="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the window (in this case, music counts </a:t>
            </a:r>
            <a:r>
              <a:rPr lang="en-US" sz="1800" b="1" i="1" dirty="0">
                <a:solidFill>
                  <a:srgbClr val="7030A0"/>
                </a:solidFill>
                <a:latin typeface="Montserrat"/>
                <a:ea typeface="Montserrat"/>
                <a:cs typeface="Montserrat"/>
                <a:sym typeface="Montserrat"/>
              </a:rPr>
              <a:t>grouped by “Sex”</a:t>
            </a:r>
            <a:r>
              <a:rPr lang="en-US" sz="1800" i="1" dirty="0">
                <a:solidFill>
                  <a:srgbClr val="7030A0"/>
                </a:solidFill>
                <a:latin typeface="Montserrat"/>
                <a:ea typeface="Montserrat"/>
                <a:cs typeface="Montserrat"/>
                <a:sym typeface="Montserrat"/>
              </a:rPr>
              <a:t>, ordered by descending counts)</a:t>
            </a:r>
            <a:endParaRPr sz="1800" i="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93405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Other ranking functions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66675" y="812373"/>
            <a:ext cx="9077325" cy="1754286"/>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1800" b="1" dirty="0">
                <a:solidFill>
                  <a:srgbClr val="7030A0"/>
                </a:solidFill>
                <a:latin typeface="Montserrat"/>
                <a:sym typeface="Montserrat"/>
              </a:rPr>
              <a:t>ROW_NUMBER(): </a:t>
            </a:r>
            <a:r>
              <a:rPr lang="en-US" sz="1800" dirty="0">
                <a:solidFill>
                  <a:schemeClr val="dk1"/>
                </a:solidFill>
                <a:latin typeface="Montserrat"/>
                <a:sym typeface="Montserrat"/>
              </a:rPr>
              <a:t>Order of the row in results, </a:t>
            </a:r>
            <a:r>
              <a:rPr lang="en-US" sz="1800" b="1" dirty="0">
                <a:solidFill>
                  <a:schemeClr val="dk1"/>
                </a:solidFill>
                <a:latin typeface="Montserrat"/>
                <a:sym typeface="Montserrat"/>
              </a:rPr>
              <a:t>no ties </a:t>
            </a:r>
            <a:r>
              <a:rPr lang="en-US" sz="1800" dirty="0">
                <a:solidFill>
                  <a:schemeClr val="dk1"/>
                </a:solidFill>
                <a:latin typeface="Montserrat"/>
                <a:sym typeface="Montserrat"/>
              </a:rPr>
              <a:t>(1,2,3,4…)</a:t>
            </a:r>
          </a:p>
          <a:p>
            <a:pPr marL="285750" indent="-285750">
              <a:buFont typeface="Arial" panose="020B0604020202020204" pitchFamily="34" charset="0"/>
              <a:buChar char="•"/>
            </a:pPr>
            <a:r>
              <a:rPr lang="en-US" sz="1800" b="1" dirty="0">
                <a:solidFill>
                  <a:srgbClr val="7030A0"/>
                </a:solidFill>
                <a:latin typeface="Montserrat"/>
                <a:sym typeface="Montserrat"/>
              </a:rPr>
              <a:t>RANK(): </a:t>
            </a:r>
            <a:r>
              <a:rPr lang="en-US" sz="1800" b="1" dirty="0">
                <a:solidFill>
                  <a:schemeClr val="dk1"/>
                </a:solidFill>
                <a:latin typeface="Montserrat"/>
                <a:sym typeface="Montserrat"/>
              </a:rPr>
              <a:t>Ties have same rank</a:t>
            </a:r>
            <a:r>
              <a:rPr lang="en-US" sz="1800" dirty="0">
                <a:solidFill>
                  <a:schemeClr val="dk1"/>
                </a:solidFill>
                <a:latin typeface="Montserrat"/>
                <a:sym typeface="Montserrat"/>
              </a:rPr>
              <a:t>, </a:t>
            </a:r>
            <a:r>
              <a:rPr lang="en-US" sz="1800" b="1" dirty="0">
                <a:solidFill>
                  <a:schemeClr val="dk1"/>
                </a:solidFill>
                <a:latin typeface="Montserrat"/>
                <a:sym typeface="Montserrat"/>
              </a:rPr>
              <a:t>gap in rank </a:t>
            </a:r>
            <a:r>
              <a:rPr lang="en-US" sz="1800" dirty="0">
                <a:solidFill>
                  <a:schemeClr val="dk1"/>
                </a:solidFill>
                <a:latin typeface="Montserrat"/>
                <a:sym typeface="Montserrat"/>
              </a:rPr>
              <a:t>after a tie (1,2,2,4,…)</a:t>
            </a:r>
          </a:p>
          <a:p>
            <a:pPr marL="285750" indent="-285750">
              <a:buFont typeface="Arial" panose="020B0604020202020204" pitchFamily="34" charset="0"/>
              <a:buChar char="•"/>
            </a:pPr>
            <a:r>
              <a:rPr lang="en-US" sz="1800" b="1" dirty="0">
                <a:solidFill>
                  <a:srgbClr val="7030A0"/>
                </a:solidFill>
                <a:latin typeface="Montserrat"/>
                <a:sym typeface="Montserrat"/>
              </a:rPr>
              <a:t>DENSE_RANK(): </a:t>
            </a:r>
            <a:r>
              <a:rPr lang="en-US" sz="1800" b="1" dirty="0">
                <a:solidFill>
                  <a:schemeClr val="dk1"/>
                </a:solidFill>
                <a:latin typeface="Montserrat"/>
                <a:sym typeface="Montserrat"/>
              </a:rPr>
              <a:t>Ties have same rank, no gap </a:t>
            </a:r>
            <a:r>
              <a:rPr lang="en-US" sz="1800" dirty="0">
                <a:solidFill>
                  <a:schemeClr val="dk1"/>
                </a:solidFill>
                <a:latin typeface="Montserrat"/>
                <a:sym typeface="Montserrat"/>
              </a:rPr>
              <a:t>after a tie (1,2,2,3,…)</a:t>
            </a:r>
          </a:p>
          <a:p>
            <a:pPr marL="285750" indent="-285750">
              <a:buFont typeface="Arial" panose="020B0604020202020204" pitchFamily="34" charset="0"/>
              <a:buChar char="•"/>
            </a:pPr>
            <a:r>
              <a:rPr lang="en-US" sz="1800" b="1" dirty="0">
                <a:solidFill>
                  <a:srgbClr val="7030A0"/>
                </a:solidFill>
                <a:latin typeface="Montserrat"/>
                <a:sym typeface="Montserrat"/>
              </a:rPr>
              <a:t>NTILE(n): </a:t>
            </a:r>
            <a:r>
              <a:rPr lang="en-US" sz="1800" dirty="0">
                <a:solidFill>
                  <a:schemeClr val="dk1"/>
                </a:solidFill>
                <a:latin typeface="Montserrat"/>
                <a:sym typeface="Montserrat"/>
              </a:rPr>
              <a:t>Create </a:t>
            </a:r>
            <a:r>
              <a:rPr lang="en-US" sz="1800" b="1" dirty="0">
                <a:solidFill>
                  <a:schemeClr val="dk1"/>
                </a:solidFill>
                <a:latin typeface="Montserrat"/>
                <a:sym typeface="Montserrat"/>
              </a:rPr>
              <a:t>n ranked buckets </a:t>
            </a:r>
            <a:r>
              <a:rPr lang="en-US" sz="1800" dirty="0">
                <a:solidFill>
                  <a:schemeClr val="dk1"/>
                </a:solidFill>
                <a:latin typeface="Montserrat"/>
                <a:sym typeface="Montserrat"/>
              </a:rPr>
              <a:t>and assign each value to a bucket</a:t>
            </a:r>
          </a:p>
          <a:p>
            <a:pPr marL="285750" indent="-285750">
              <a:buFont typeface="Arial" panose="020B0604020202020204" pitchFamily="34" charset="0"/>
              <a:buChar char="•"/>
            </a:pPr>
            <a:r>
              <a:rPr lang="en-US" sz="1800" b="1" dirty="0">
                <a:solidFill>
                  <a:srgbClr val="7030A0"/>
                </a:solidFill>
                <a:latin typeface="Montserrat"/>
                <a:sym typeface="Montserrat"/>
              </a:rPr>
              <a:t>PERCENT_RANK(): </a:t>
            </a:r>
            <a:r>
              <a:rPr lang="en-US" sz="1800" dirty="0">
                <a:solidFill>
                  <a:schemeClr val="dk1"/>
                </a:solidFill>
                <a:latin typeface="Montserrat"/>
                <a:sym typeface="Montserrat"/>
              </a:rPr>
              <a:t>Percentile score, a normalized value from 0 to 1, with 0 to the highest ranked element, 1 to the lowest rank.</a:t>
            </a:r>
          </a:p>
        </p:txBody>
      </p:sp>
      <p:sp>
        <p:nvSpPr>
          <p:cNvPr id="6" name="TextBox 5">
            <a:extLst>
              <a:ext uri="{FF2B5EF4-FFF2-40B4-BE49-F238E27FC236}">
                <a16:creationId xmlns:a16="http://schemas.microsoft.com/office/drawing/2014/main" id="{63DDF3B6-0964-E9B2-106D-B942D8C96D27}"/>
              </a:ext>
            </a:extLst>
          </p:cNvPr>
          <p:cNvSpPr txBox="1"/>
          <p:nvPr/>
        </p:nvSpPr>
        <p:spPr>
          <a:xfrm>
            <a:off x="80159" y="2742337"/>
            <a:ext cx="8983682" cy="2062103"/>
          </a:xfrm>
          <a:prstGeom prst="rect">
            <a:avLst/>
          </a:prstGeom>
          <a:noFill/>
        </p:spPr>
        <p:txBody>
          <a:bodyPr wrap="square">
            <a:spAutoFit/>
          </a:bodyPr>
          <a:lstStyle/>
          <a:p>
            <a:r>
              <a:rPr lang="en-US" sz="1600" dirty="0">
                <a:latin typeface="Montserrat" panose="00000500000000000000" pitchFamily="2" charset="0"/>
              </a:rPr>
              <a:t>SELECT music, </a:t>
            </a:r>
            <a:r>
              <a:rPr lang="en-US" sz="1600" dirty="0" err="1">
                <a:latin typeface="Montserrat" panose="00000500000000000000" pitchFamily="2" charset="0"/>
              </a:rPr>
              <a:t>cnt</a:t>
            </a:r>
            <a:endParaRPr lang="en-US" sz="1600" dirty="0">
              <a:latin typeface="Montserrat" panose="00000500000000000000" pitchFamily="2" charset="0"/>
            </a:endParaRPr>
          </a:p>
          <a:p>
            <a:pPr lvl="1"/>
            <a:r>
              <a:rPr lang="en-US" sz="1600" dirty="0">
                <a:latin typeface="Montserrat" panose="00000500000000000000" pitchFamily="2" charset="0"/>
              </a:rPr>
              <a:t>	, </a:t>
            </a:r>
            <a:r>
              <a:rPr lang="en-US" sz="1600" b="1" dirty="0">
                <a:solidFill>
                  <a:srgbClr val="C00000"/>
                </a:solidFill>
                <a:latin typeface="Montserrat" panose="00000500000000000000" pitchFamily="2" charset="0"/>
              </a:rPr>
              <a:t>RANK() </a:t>
            </a:r>
            <a:r>
              <a:rPr lang="en-US" sz="1600" b="1" i="1" dirty="0">
                <a:solidFill>
                  <a:srgbClr val="7030A0"/>
                </a:solidFill>
                <a:latin typeface="Montserrat" panose="00000500000000000000" pitchFamily="2" charset="0"/>
              </a:rPr>
              <a:t>OVER (ORDER BY </a:t>
            </a:r>
            <a:r>
              <a:rPr lang="en-US" sz="1600" b="1" i="1" dirty="0" err="1">
                <a:solidFill>
                  <a:srgbClr val="7030A0"/>
                </a:solidFill>
                <a:latin typeface="Montserrat" panose="00000500000000000000" pitchFamily="2" charset="0"/>
              </a:rPr>
              <a:t>cnt</a:t>
            </a:r>
            <a:r>
              <a:rPr lang="en-US" sz="1600" b="1" i="1" dirty="0">
                <a:solidFill>
                  <a:srgbClr val="7030A0"/>
                </a:solidFill>
                <a:latin typeface="Montserrat" panose="00000500000000000000" pitchFamily="2" charset="0"/>
              </a:rPr>
              <a:t> DESC) </a:t>
            </a:r>
            <a:r>
              <a:rPr lang="en-US" sz="1600" dirty="0">
                <a:latin typeface="Montserrat" panose="00000500000000000000" pitchFamily="2" charset="0"/>
              </a:rPr>
              <a:t>AS </a:t>
            </a:r>
            <a:r>
              <a:rPr lang="en-US" sz="1600" dirty="0" err="1">
                <a:latin typeface="Montserrat" panose="00000500000000000000" pitchFamily="2" charset="0"/>
              </a:rPr>
              <a:t>music_rank</a:t>
            </a:r>
            <a:endParaRPr lang="en-US" sz="1600" dirty="0">
              <a:latin typeface="Montserrat" panose="00000500000000000000" pitchFamily="2" charset="0"/>
            </a:endParaRPr>
          </a:p>
          <a:p>
            <a:pPr lvl="1"/>
            <a:r>
              <a:rPr lang="en-US" sz="1600" dirty="0">
                <a:latin typeface="Montserrat" panose="00000500000000000000" pitchFamily="2" charset="0"/>
              </a:rPr>
              <a:t>	, </a:t>
            </a:r>
            <a:r>
              <a:rPr lang="en-US" sz="1600" b="1" dirty="0">
                <a:solidFill>
                  <a:srgbClr val="C00000"/>
                </a:solidFill>
                <a:latin typeface="Montserrat" panose="00000500000000000000" pitchFamily="2" charset="0"/>
              </a:rPr>
              <a:t>DENSE_RANK() </a:t>
            </a:r>
            <a:r>
              <a:rPr lang="en-US" sz="1600" b="1" i="1" dirty="0">
                <a:solidFill>
                  <a:srgbClr val="7030A0"/>
                </a:solidFill>
                <a:latin typeface="Montserrat" panose="00000500000000000000" pitchFamily="2" charset="0"/>
              </a:rPr>
              <a:t>OVER (ORDER BY </a:t>
            </a:r>
            <a:r>
              <a:rPr lang="en-US" sz="1600" b="1" i="1" dirty="0" err="1">
                <a:solidFill>
                  <a:srgbClr val="7030A0"/>
                </a:solidFill>
                <a:latin typeface="Montserrat" panose="00000500000000000000" pitchFamily="2" charset="0"/>
              </a:rPr>
              <a:t>cnt</a:t>
            </a:r>
            <a:r>
              <a:rPr lang="en-US" sz="1600" b="1" i="1" dirty="0">
                <a:solidFill>
                  <a:srgbClr val="7030A0"/>
                </a:solidFill>
                <a:latin typeface="Montserrat" panose="00000500000000000000" pitchFamily="2" charset="0"/>
              </a:rPr>
              <a:t> DESC) </a:t>
            </a:r>
            <a:r>
              <a:rPr lang="en-US" sz="1600" dirty="0">
                <a:latin typeface="Montserrat" panose="00000500000000000000" pitchFamily="2" charset="0"/>
              </a:rPr>
              <a:t>AS </a:t>
            </a:r>
            <a:r>
              <a:rPr lang="en-US" sz="1600" dirty="0" err="1">
                <a:latin typeface="Montserrat" panose="00000500000000000000" pitchFamily="2" charset="0"/>
              </a:rPr>
              <a:t>music_dense_rank</a:t>
            </a:r>
            <a:endParaRPr lang="en-US" sz="1600" dirty="0">
              <a:latin typeface="Montserrat" panose="00000500000000000000" pitchFamily="2" charset="0"/>
            </a:endParaRPr>
          </a:p>
          <a:p>
            <a:pPr lvl="1"/>
            <a:r>
              <a:rPr lang="en-US" sz="1600" dirty="0">
                <a:latin typeface="Montserrat" panose="00000500000000000000" pitchFamily="2" charset="0"/>
              </a:rPr>
              <a:t>	, </a:t>
            </a:r>
            <a:r>
              <a:rPr lang="en-US" sz="1600" b="1" dirty="0">
                <a:solidFill>
                  <a:srgbClr val="C00000"/>
                </a:solidFill>
                <a:latin typeface="Montserrat" panose="00000500000000000000" pitchFamily="2" charset="0"/>
              </a:rPr>
              <a:t>ROW_NUMBER() </a:t>
            </a:r>
            <a:r>
              <a:rPr lang="en-US" sz="1600" b="1" i="1" dirty="0">
                <a:solidFill>
                  <a:srgbClr val="7030A0"/>
                </a:solidFill>
                <a:latin typeface="Montserrat" panose="00000500000000000000" pitchFamily="2" charset="0"/>
              </a:rPr>
              <a:t>OVER (ORDER BY </a:t>
            </a:r>
            <a:r>
              <a:rPr lang="en-US" sz="1600" b="1" i="1" dirty="0" err="1">
                <a:solidFill>
                  <a:srgbClr val="7030A0"/>
                </a:solidFill>
                <a:latin typeface="Montserrat" panose="00000500000000000000" pitchFamily="2" charset="0"/>
              </a:rPr>
              <a:t>cnt</a:t>
            </a:r>
            <a:r>
              <a:rPr lang="en-US" sz="1600" b="1" i="1" dirty="0">
                <a:solidFill>
                  <a:srgbClr val="7030A0"/>
                </a:solidFill>
                <a:latin typeface="Montserrat" panose="00000500000000000000" pitchFamily="2" charset="0"/>
              </a:rPr>
              <a:t> DESC) </a:t>
            </a:r>
            <a:r>
              <a:rPr lang="en-US" sz="1600" dirty="0">
                <a:latin typeface="Montserrat" panose="00000500000000000000" pitchFamily="2" charset="0"/>
              </a:rPr>
              <a:t>AS </a:t>
            </a:r>
            <a:r>
              <a:rPr lang="en-US" sz="1600" dirty="0" err="1">
                <a:latin typeface="Montserrat" panose="00000500000000000000" pitchFamily="2" charset="0"/>
              </a:rPr>
              <a:t>music_row_number</a:t>
            </a:r>
            <a:endParaRPr lang="en-US" sz="1600" dirty="0">
              <a:latin typeface="Montserrat" panose="00000500000000000000" pitchFamily="2" charset="0"/>
            </a:endParaRPr>
          </a:p>
          <a:p>
            <a:pPr lvl="1"/>
            <a:r>
              <a:rPr lang="en-US" sz="1600" dirty="0">
                <a:latin typeface="Montserrat" panose="00000500000000000000" pitchFamily="2" charset="0"/>
              </a:rPr>
              <a:t>	, </a:t>
            </a:r>
            <a:r>
              <a:rPr lang="en-US" sz="1600" b="1" dirty="0">
                <a:solidFill>
                  <a:srgbClr val="C00000"/>
                </a:solidFill>
                <a:latin typeface="Montserrat" panose="00000500000000000000" pitchFamily="2" charset="0"/>
              </a:rPr>
              <a:t>NTILE(20) </a:t>
            </a:r>
            <a:r>
              <a:rPr lang="en-US" sz="1600" b="1" i="1" dirty="0">
                <a:solidFill>
                  <a:srgbClr val="7030A0"/>
                </a:solidFill>
                <a:latin typeface="Montserrat" panose="00000500000000000000" pitchFamily="2" charset="0"/>
              </a:rPr>
              <a:t>OVER (ORDER BY </a:t>
            </a:r>
            <a:r>
              <a:rPr lang="en-US" sz="1600" b="1" i="1" dirty="0" err="1">
                <a:solidFill>
                  <a:srgbClr val="7030A0"/>
                </a:solidFill>
                <a:latin typeface="Montserrat" panose="00000500000000000000" pitchFamily="2" charset="0"/>
              </a:rPr>
              <a:t>cnt</a:t>
            </a:r>
            <a:r>
              <a:rPr lang="en-US" sz="1600" b="1" i="1" dirty="0">
                <a:solidFill>
                  <a:srgbClr val="7030A0"/>
                </a:solidFill>
                <a:latin typeface="Montserrat" panose="00000500000000000000" pitchFamily="2" charset="0"/>
              </a:rPr>
              <a:t> DESC) </a:t>
            </a:r>
            <a:r>
              <a:rPr lang="en-US" sz="1600" dirty="0">
                <a:latin typeface="Montserrat" panose="00000500000000000000" pitchFamily="2" charset="0"/>
              </a:rPr>
              <a:t>AS music_row_20_buckets</a:t>
            </a:r>
          </a:p>
          <a:p>
            <a:pPr lvl="1"/>
            <a:r>
              <a:rPr lang="en-US" sz="1600" dirty="0">
                <a:latin typeface="Montserrat" panose="00000500000000000000" pitchFamily="2" charset="0"/>
              </a:rPr>
              <a:t>	, </a:t>
            </a:r>
            <a:r>
              <a:rPr lang="en-US" sz="1600" b="1" dirty="0">
                <a:solidFill>
                  <a:srgbClr val="C00000"/>
                </a:solidFill>
                <a:latin typeface="Montserrat" panose="00000500000000000000" pitchFamily="2" charset="0"/>
              </a:rPr>
              <a:t>NTILE(100) </a:t>
            </a:r>
            <a:r>
              <a:rPr lang="en-US" sz="1600" b="1" i="1" dirty="0">
                <a:solidFill>
                  <a:srgbClr val="7030A0"/>
                </a:solidFill>
                <a:latin typeface="Montserrat" panose="00000500000000000000" pitchFamily="2" charset="0"/>
              </a:rPr>
              <a:t>OVER (ORDER BY </a:t>
            </a:r>
            <a:r>
              <a:rPr lang="en-US" sz="1600" b="1" i="1" dirty="0" err="1">
                <a:solidFill>
                  <a:srgbClr val="7030A0"/>
                </a:solidFill>
                <a:latin typeface="Montserrat" panose="00000500000000000000" pitchFamily="2" charset="0"/>
              </a:rPr>
              <a:t>cnt</a:t>
            </a:r>
            <a:r>
              <a:rPr lang="en-US" sz="1600" b="1" i="1" dirty="0">
                <a:solidFill>
                  <a:srgbClr val="7030A0"/>
                </a:solidFill>
                <a:latin typeface="Montserrat" panose="00000500000000000000" pitchFamily="2" charset="0"/>
              </a:rPr>
              <a:t> DESC)</a:t>
            </a:r>
            <a:r>
              <a:rPr lang="en-US" sz="1600" dirty="0">
                <a:latin typeface="Montserrat" panose="00000500000000000000" pitchFamily="2" charset="0"/>
              </a:rPr>
              <a:t> AS music_row_100_buckets</a:t>
            </a:r>
          </a:p>
          <a:p>
            <a:pPr lvl="1"/>
            <a:r>
              <a:rPr lang="en-US" sz="1600" dirty="0">
                <a:latin typeface="Montserrat" panose="00000500000000000000" pitchFamily="2" charset="0"/>
              </a:rPr>
              <a:t>	, </a:t>
            </a:r>
            <a:r>
              <a:rPr lang="en-US" sz="1600" b="1" dirty="0">
                <a:solidFill>
                  <a:srgbClr val="C00000"/>
                </a:solidFill>
                <a:latin typeface="Montserrat" panose="00000500000000000000" pitchFamily="2" charset="0"/>
              </a:rPr>
              <a:t>PERCENT_RANK() </a:t>
            </a:r>
            <a:r>
              <a:rPr lang="en-US" sz="1600" b="1" i="1" dirty="0">
                <a:solidFill>
                  <a:srgbClr val="7030A0"/>
                </a:solidFill>
                <a:latin typeface="Montserrat" panose="00000500000000000000" pitchFamily="2" charset="0"/>
              </a:rPr>
              <a:t>OVER (ORDER BY </a:t>
            </a:r>
            <a:r>
              <a:rPr lang="en-US" sz="1600" b="1" i="1" dirty="0" err="1">
                <a:solidFill>
                  <a:srgbClr val="7030A0"/>
                </a:solidFill>
                <a:latin typeface="Montserrat" panose="00000500000000000000" pitchFamily="2" charset="0"/>
              </a:rPr>
              <a:t>cnt</a:t>
            </a:r>
            <a:r>
              <a:rPr lang="en-US" sz="1600" b="1" i="1" dirty="0">
                <a:solidFill>
                  <a:srgbClr val="7030A0"/>
                </a:solidFill>
                <a:latin typeface="Montserrat" panose="00000500000000000000" pitchFamily="2" charset="0"/>
              </a:rPr>
              <a:t> DESC)</a:t>
            </a:r>
            <a:r>
              <a:rPr lang="en-US" sz="1600" dirty="0">
                <a:latin typeface="Montserrat" panose="00000500000000000000" pitchFamily="2" charset="0"/>
              </a:rPr>
              <a:t> AS </a:t>
            </a:r>
            <a:r>
              <a:rPr lang="en-US" sz="1600" dirty="0" err="1">
                <a:latin typeface="Montserrat" panose="00000500000000000000" pitchFamily="2" charset="0"/>
              </a:rPr>
              <a:t>music_row_percentile</a:t>
            </a:r>
            <a:endParaRPr lang="en-US" sz="1600" dirty="0">
              <a:latin typeface="Montserrat" panose="00000500000000000000" pitchFamily="2" charset="0"/>
            </a:endParaRPr>
          </a:p>
          <a:p>
            <a:r>
              <a:rPr lang="en-US" sz="1600" dirty="0">
                <a:latin typeface="Montserrat" panose="00000500000000000000" pitchFamily="2" charset="0"/>
              </a:rPr>
              <a:t>FROM </a:t>
            </a:r>
            <a:r>
              <a:rPr lang="en-US" sz="1600" dirty="0" err="1">
                <a:latin typeface="Montserrat" panose="00000500000000000000" pitchFamily="2" charset="0"/>
              </a:rPr>
              <a:t>popular_music</a:t>
            </a:r>
            <a:r>
              <a:rPr lang="en-US" sz="1600" dirty="0">
                <a:latin typeface="Montserrat" panose="00000500000000000000" pitchFamily="2" charset="0"/>
              </a:rPr>
              <a:t>;</a:t>
            </a:r>
          </a:p>
        </p:txBody>
      </p:sp>
      <p:pic>
        <p:nvPicPr>
          <p:cNvPr id="4" name="Picture 3">
            <a:extLst>
              <a:ext uri="{FF2B5EF4-FFF2-40B4-BE49-F238E27FC236}">
                <a16:creationId xmlns:a16="http://schemas.microsoft.com/office/drawing/2014/main" id="{B8208CB6-C468-696D-4B94-B189358A2A47}"/>
              </a:ext>
            </a:extLst>
          </p:cNvPr>
          <p:cNvPicPr>
            <a:picLocks noChangeAspect="1"/>
          </p:cNvPicPr>
          <p:nvPr/>
        </p:nvPicPr>
        <p:blipFill>
          <a:blip r:embed="rId3"/>
          <a:stretch>
            <a:fillRect/>
          </a:stretch>
        </p:blipFill>
        <p:spPr>
          <a:xfrm>
            <a:off x="469900" y="4857735"/>
            <a:ext cx="7801032" cy="2000265"/>
          </a:xfrm>
          <a:prstGeom prst="rect">
            <a:avLst/>
          </a:prstGeom>
        </p:spPr>
      </p:pic>
    </p:spTree>
    <p:extLst>
      <p:ext uri="{BB962C8B-B14F-4D97-AF65-F5344CB8AC3E}">
        <p14:creationId xmlns:p14="http://schemas.microsoft.com/office/powerpoint/2010/main" val="411466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73147" y="194997"/>
            <a:ext cx="8589085"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WINDOW clause: Named Windows </a:t>
            </a:r>
            <a:r>
              <a:rPr lang="en-US" sz="1800" i="1" dirty="0">
                <a:solidFill>
                  <a:srgbClr val="57068C"/>
                </a:solidFill>
                <a:latin typeface="Montserrat"/>
                <a:ea typeface="Montserrat"/>
                <a:cs typeface="Montserrat"/>
                <a:sym typeface="Montserrat"/>
              </a:rPr>
              <a:t>(optional)</a:t>
            </a: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469900" y="1187840"/>
            <a:ext cx="8492333"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Sometimes, we may want to define a window once and use it multiple tines. </a:t>
            </a:r>
          </a:p>
          <a:p>
            <a:pPr marL="0" marR="0" lvl="0" indent="0" algn="l" rtl="0">
              <a:spcBef>
                <a:spcPts val="0"/>
              </a:spcBef>
              <a:spcAft>
                <a:spcPts val="0"/>
              </a:spcAft>
              <a:buNone/>
            </a:pP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To do this, we use a </a:t>
            </a:r>
            <a:r>
              <a:rPr lang="en-US" sz="1800" b="1" dirty="0">
                <a:solidFill>
                  <a:schemeClr val="dk1"/>
                </a:solidFill>
                <a:latin typeface="Montserrat"/>
                <a:ea typeface="Montserrat"/>
                <a:cs typeface="Montserrat"/>
                <a:sym typeface="Montserrat"/>
              </a:rPr>
              <a:t>WINDOW clause</a:t>
            </a:r>
            <a:r>
              <a:rPr lang="en-US" sz="1800" dirty="0">
                <a:solidFill>
                  <a:schemeClr val="dk1"/>
                </a:solidFill>
                <a:latin typeface="Montserrat"/>
                <a:ea typeface="Montserrat"/>
                <a:cs typeface="Montserrat"/>
                <a:sym typeface="Montserrat"/>
              </a:rPr>
              <a:t>. </a:t>
            </a:r>
          </a:p>
          <a:p>
            <a:pPr marL="0" marR="0" lvl="0" indent="0" algn="l" rtl="0">
              <a:spcBef>
                <a:spcPts val="0"/>
              </a:spcBef>
              <a:spcAft>
                <a:spcPts val="0"/>
              </a:spcAft>
              <a:buNone/>
            </a:pP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The WINDOW clause falls </a:t>
            </a:r>
            <a:r>
              <a:rPr lang="en-US" sz="1800" b="1" dirty="0">
                <a:solidFill>
                  <a:schemeClr val="dk1"/>
                </a:solidFill>
                <a:latin typeface="Montserrat"/>
                <a:ea typeface="Montserrat"/>
                <a:cs typeface="Montserrat"/>
                <a:sym typeface="Montserrat"/>
              </a:rPr>
              <a:t>between the positions of the HAVING and ORDER BY clauses</a:t>
            </a:r>
            <a:r>
              <a:rPr lang="en-US" sz="1800" dirty="0">
                <a:solidFill>
                  <a:schemeClr val="dk1"/>
                </a:solidFill>
                <a:latin typeface="Montserrat"/>
                <a:ea typeface="Montserrat"/>
                <a:cs typeface="Montserrat"/>
                <a:sym typeface="Montserrat"/>
              </a:rPr>
              <a:t>.</a:t>
            </a:r>
          </a:p>
          <a:p>
            <a:pPr marL="0" marR="0" lvl="0" indent="0" algn="l" rtl="0">
              <a:spcBef>
                <a:spcPts val="0"/>
              </a:spcBef>
              <a:spcAft>
                <a:spcPts val="0"/>
              </a:spcAft>
              <a:buNone/>
            </a:pP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Consider this query, which defines the same window multiple times:</a:t>
            </a:r>
          </a:p>
          <a:p>
            <a:endParaRPr sz="1800" i="1" dirty="0">
              <a:solidFill>
                <a:schemeClr val="dk1"/>
              </a:solidFill>
              <a:latin typeface="Montserrat"/>
              <a:ea typeface="Montserrat"/>
              <a:cs typeface="Montserrat"/>
              <a:sym typeface="Montserrat"/>
            </a:endParaRPr>
          </a:p>
        </p:txBody>
      </p:sp>
      <p:sp>
        <p:nvSpPr>
          <p:cNvPr id="5" name="TextBox 4">
            <a:extLst>
              <a:ext uri="{FF2B5EF4-FFF2-40B4-BE49-F238E27FC236}">
                <a16:creationId xmlns:a16="http://schemas.microsoft.com/office/drawing/2014/main" id="{DC9F06E4-5A4A-36CA-EADD-1DFE6BF3320D}"/>
              </a:ext>
            </a:extLst>
          </p:cNvPr>
          <p:cNvSpPr txBox="1"/>
          <p:nvPr/>
        </p:nvSpPr>
        <p:spPr>
          <a:xfrm>
            <a:off x="894659" y="3982119"/>
            <a:ext cx="7546059" cy="2862322"/>
          </a:xfrm>
          <a:prstGeom prst="rect">
            <a:avLst/>
          </a:prstGeom>
          <a:noFill/>
        </p:spPr>
        <p:txBody>
          <a:bodyPr wrap="square">
            <a:spAutoFit/>
          </a:bodyPr>
          <a:lstStyle/>
          <a:p>
            <a:r>
              <a:rPr lang="en-US" sz="1800" dirty="0">
                <a:latin typeface="Montserrat" panose="00000500000000000000" pitchFamily="2" charset="0"/>
              </a:rPr>
              <a:t>SELECT music, </a:t>
            </a:r>
            <a:r>
              <a:rPr lang="en-US" sz="1800" dirty="0" err="1">
                <a:latin typeface="Montserrat" panose="00000500000000000000" pitchFamily="2" charset="0"/>
              </a:rPr>
              <a:t>cnt</a:t>
            </a:r>
            <a:endParaRPr lang="en-US" sz="1800" dirty="0">
              <a:latin typeface="Montserrat" panose="00000500000000000000" pitchFamily="2" charset="0"/>
            </a:endParaRPr>
          </a:p>
          <a:p>
            <a:pPr lvl="1"/>
            <a:r>
              <a:rPr lang="en-US" sz="1800" dirty="0">
                <a:latin typeface="Montserrat" panose="00000500000000000000" pitchFamily="2" charset="0"/>
              </a:rPr>
              <a:t>	, RANK() </a:t>
            </a:r>
            <a:r>
              <a:rPr lang="en-US" sz="1800" b="1" dirty="0">
                <a:latin typeface="Montserrat" panose="00000500000000000000" pitchFamily="2" charset="0"/>
              </a:rPr>
              <a:t>OVER w</a:t>
            </a:r>
            <a:r>
              <a:rPr lang="en-US" sz="1800" dirty="0">
                <a:latin typeface="Montserrat" panose="00000500000000000000" pitchFamily="2" charset="0"/>
              </a:rPr>
              <a:t> AS </a:t>
            </a:r>
            <a:r>
              <a:rPr lang="en-US" sz="1800" dirty="0" err="1">
                <a:latin typeface="Montserrat" panose="00000500000000000000" pitchFamily="2" charset="0"/>
              </a:rPr>
              <a:t>music_rank</a:t>
            </a:r>
            <a:endParaRPr lang="en-US" sz="1800" dirty="0">
              <a:latin typeface="Montserrat" panose="00000500000000000000" pitchFamily="2" charset="0"/>
            </a:endParaRPr>
          </a:p>
          <a:p>
            <a:pPr lvl="1"/>
            <a:r>
              <a:rPr lang="en-US" sz="1800" dirty="0">
                <a:latin typeface="Montserrat" panose="00000500000000000000" pitchFamily="2" charset="0"/>
              </a:rPr>
              <a:t>	, DENSE_RANK() </a:t>
            </a:r>
            <a:r>
              <a:rPr lang="en-US" sz="1800" b="1" dirty="0">
                <a:latin typeface="Montserrat" panose="00000500000000000000" pitchFamily="2" charset="0"/>
              </a:rPr>
              <a:t>OVER w </a:t>
            </a:r>
            <a:r>
              <a:rPr lang="en-US" sz="1800" dirty="0">
                <a:latin typeface="Montserrat" panose="00000500000000000000" pitchFamily="2" charset="0"/>
              </a:rPr>
              <a:t>AS </a:t>
            </a:r>
            <a:r>
              <a:rPr lang="en-US" sz="1800" dirty="0" err="1">
                <a:latin typeface="Montserrat" panose="00000500000000000000" pitchFamily="2" charset="0"/>
              </a:rPr>
              <a:t>music_dense_rank</a:t>
            </a:r>
            <a:endParaRPr lang="en-US" sz="1800" dirty="0">
              <a:latin typeface="Montserrat" panose="00000500000000000000" pitchFamily="2" charset="0"/>
            </a:endParaRPr>
          </a:p>
          <a:p>
            <a:pPr lvl="1"/>
            <a:r>
              <a:rPr lang="en-US" sz="1800" dirty="0">
                <a:latin typeface="Montserrat" panose="00000500000000000000" pitchFamily="2" charset="0"/>
              </a:rPr>
              <a:t>	, ROW_NUMBER() </a:t>
            </a:r>
            <a:r>
              <a:rPr lang="en-US" sz="1800" b="1" dirty="0">
                <a:latin typeface="Montserrat" panose="00000500000000000000" pitchFamily="2" charset="0"/>
              </a:rPr>
              <a:t>OVER w </a:t>
            </a:r>
            <a:r>
              <a:rPr lang="en-US" sz="1800" dirty="0">
                <a:latin typeface="Montserrat" panose="00000500000000000000" pitchFamily="2" charset="0"/>
              </a:rPr>
              <a:t>AS </a:t>
            </a:r>
            <a:r>
              <a:rPr lang="en-US" sz="1800" dirty="0" err="1">
                <a:latin typeface="Montserrat" panose="00000500000000000000" pitchFamily="2" charset="0"/>
              </a:rPr>
              <a:t>music_row_number</a:t>
            </a:r>
            <a:endParaRPr lang="en-US" sz="1800" dirty="0">
              <a:latin typeface="Montserrat" panose="00000500000000000000" pitchFamily="2" charset="0"/>
            </a:endParaRPr>
          </a:p>
          <a:p>
            <a:pPr lvl="1"/>
            <a:r>
              <a:rPr lang="en-US" sz="1800" dirty="0">
                <a:latin typeface="Montserrat" panose="00000500000000000000" pitchFamily="2" charset="0"/>
              </a:rPr>
              <a:t>	, NTILE(20) </a:t>
            </a:r>
            <a:r>
              <a:rPr lang="en-US" sz="1800" b="1" dirty="0">
                <a:latin typeface="Montserrat" panose="00000500000000000000" pitchFamily="2" charset="0"/>
              </a:rPr>
              <a:t>OVER w</a:t>
            </a:r>
            <a:r>
              <a:rPr lang="en-US" sz="1800" dirty="0">
                <a:latin typeface="Montserrat" panose="00000500000000000000" pitchFamily="2" charset="0"/>
              </a:rPr>
              <a:t> AS music_row_20_buckets</a:t>
            </a:r>
          </a:p>
          <a:p>
            <a:pPr lvl="1"/>
            <a:r>
              <a:rPr lang="en-US" sz="1800" dirty="0">
                <a:latin typeface="Montserrat" panose="00000500000000000000" pitchFamily="2" charset="0"/>
              </a:rPr>
              <a:t>	, NTILE(100) </a:t>
            </a:r>
            <a:r>
              <a:rPr lang="en-US" sz="1800" b="1" dirty="0">
                <a:latin typeface="Montserrat" panose="00000500000000000000" pitchFamily="2" charset="0"/>
              </a:rPr>
              <a:t>OVER w</a:t>
            </a:r>
            <a:r>
              <a:rPr lang="en-US" sz="1800" dirty="0">
                <a:latin typeface="Montserrat" panose="00000500000000000000" pitchFamily="2" charset="0"/>
              </a:rPr>
              <a:t> AS music_row_100_buckets</a:t>
            </a:r>
          </a:p>
          <a:p>
            <a:pPr lvl="1"/>
            <a:r>
              <a:rPr lang="en-US" sz="1800" dirty="0">
                <a:latin typeface="Montserrat" panose="00000500000000000000" pitchFamily="2" charset="0"/>
              </a:rPr>
              <a:t>	, PERCENT_RANK() </a:t>
            </a:r>
            <a:r>
              <a:rPr lang="en-US" sz="1800" b="1" dirty="0">
                <a:latin typeface="Montserrat" panose="00000500000000000000" pitchFamily="2" charset="0"/>
              </a:rPr>
              <a:t>OVER </a:t>
            </a:r>
            <a:r>
              <a:rPr lang="en-US" sz="1800" b="1" dirty="0">
                <a:solidFill>
                  <a:srgbClr val="7030A0"/>
                </a:solidFill>
                <a:latin typeface="Montserrat" panose="00000500000000000000" pitchFamily="2" charset="0"/>
              </a:rPr>
              <a:t>w2</a:t>
            </a:r>
            <a:r>
              <a:rPr lang="en-US" sz="1800" b="1" dirty="0">
                <a:latin typeface="Montserrat" panose="00000500000000000000" pitchFamily="2" charset="0"/>
              </a:rPr>
              <a:t> </a:t>
            </a:r>
            <a:r>
              <a:rPr lang="en-US" sz="1800" dirty="0">
                <a:latin typeface="Montserrat" panose="00000500000000000000" pitchFamily="2" charset="0"/>
              </a:rPr>
              <a:t>AS </a:t>
            </a:r>
            <a:r>
              <a:rPr lang="en-US" sz="1800" dirty="0" err="1">
                <a:latin typeface="Montserrat" panose="00000500000000000000" pitchFamily="2" charset="0"/>
              </a:rPr>
              <a:t>music_row_percentile</a:t>
            </a:r>
            <a:endParaRPr lang="en-US" sz="1800" dirty="0">
              <a:latin typeface="Montserrat" panose="00000500000000000000" pitchFamily="2" charset="0"/>
            </a:endParaRPr>
          </a:p>
          <a:p>
            <a:r>
              <a:rPr lang="en-US" sz="1800" dirty="0">
                <a:latin typeface="Montserrat" panose="00000500000000000000" pitchFamily="2" charset="0"/>
              </a:rPr>
              <a:t>FROM </a:t>
            </a:r>
            <a:r>
              <a:rPr lang="en-US" sz="1800" dirty="0" err="1">
                <a:latin typeface="Montserrat" panose="00000500000000000000" pitchFamily="2" charset="0"/>
              </a:rPr>
              <a:t>popular_music</a:t>
            </a:r>
            <a:endParaRPr lang="en-US" sz="1800" dirty="0">
              <a:latin typeface="Montserrat" panose="00000500000000000000" pitchFamily="2" charset="0"/>
            </a:endParaRPr>
          </a:p>
          <a:p>
            <a:r>
              <a:rPr lang="en-US" sz="1800" b="1" dirty="0">
                <a:latin typeface="Montserrat" panose="00000500000000000000" pitchFamily="2" charset="0"/>
              </a:rPr>
              <a:t>WINDOW w AS (ORDER BY </a:t>
            </a:r>
            <a:r>
              <a:rPr lang="en-US" sz="1800" b="1" dirty="0" err="1">
                <a:latin typeface="Montserrat" panose="00000500000000000000" pitchFamily="2" charset="0"/>
              </a:rPr>
              <a:t>cnt</a:t>
            </a:r>
            <a:r>
              <a:rPr lang="en-US" sz="1800" b="1" dirty="0">
                <a:latin typeface="Montserrat" panose="00000500000000000000" pitchFamily="2" charset="0"/>
              </a:rPr>
              <a:t> DESC)</a:t>
            </a:r>
          </a:p>
          <a:p>
            <a:r>
              <a:rPr lang="en-US" sz="1800" b="1" dirty="0">
                <a:latin typeface="Montserrat" panose="00000500000000000000" pitchFamily="2" charset="0"/>
              </a:rPr>
              <a:t>                 , </a:t>
            </a:r>
            <a:r>
              <a:rPr lang="en-US" sz="1800" b="1" dirty="0">
                <a:solidFill>
                  <a:srgbClr val="7030A0"/>
                </a:solidFill>
                <a:latin typeface="Montserrat" panose="00000500000000000000" pitchFamily="2" charset="0"/>
              </a:rPr>
              <a:t>w2</a:t>
            </a:r>
            <a:r>
              <a:rPr lang="en-US" sz="1800" b="1" dirty="0">
                <a:latin typeface="Montserrat" panose="00000500000000000000" pitchFamily="2" charset="0"/>
              </a:rPr>
              <a:t> AS (ORDER BY </a:t>
            </a:r>
            <a:r>
              <a:rPr lang="en-US" sz="1800" b="1" dirty="0" err="1">
                <a:latin typeface="Montserrat" panose="00000500000000000000" pitchFamily="2" charset="0"/>
              </a:rPr>
              <a:t>cnt</a:t>
            </a:r>
            <a:r>
              <a:rPr lang="en-US" sz="1800" b="1" dirty="0">
                <a:latin typeface="Montserrat" panose="00000500000000000000" pitchFamily="2" charset="0"/>
              </a:rPr>
              <a:t>)</a:t>
            </a:r>
          </a:p>
        </p:txBody>
      </p:sp>
    </p:spTree>
    <p:extLst>
      <p:ext uri="{BB962C8B-B14F-4D97-AF65-F5344CB8AC3E}">
        <p14:creationId xmlns:p14="http://schemas.microsoft.com/office/powerpoint/2010/main" val="221025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Practice query</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09470" y="788529"/>
            <a:ext cx="9144000" cy="381638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In the IMDb database, the following query calculates statistics for all actors that played in more than 10 rated movies.</a:t>
            </a:r>
          </a:p>
          <a:p>
            <a:pPr marL="0" marR="0" lvl="0" indent="0" algn="l" rtl="0">
              <a:spcBef>
                <a:spcPts val="0"/>
              </a:spcBef>
              <a:spcAft>
                <a:spcPts val="0"/>
              </a:spcAft>
              <a:buNone/>
            </a:pPr>
            <a:endParaRPr lang="en-US" sz="20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CREATE TEMPORARY TABLE </a:t>
            </a:r>
            <a:r>
              <a:rPr lang="en-US" sz="1800" dirty="0" err="1">
                <a:solidFill>
                  <a:schemeClr val="dk1"/>
                </a:solidFill>
                <a:latin typeface="Montserrat"/>
                <a:ea typeface="Montserrat"/>
                <a:cs typeface="Montserrat"/>
                <a:sym typeface="Montserrat"/>
              </a:rPr>
              <a:t>actor_stats</a:t>
            </a:r>
            <a:r>
              <a:rPr lang="en-US" sz="1800" dirty="0">
                <a:solidFill>
                  <a:schemeClr val="dk1"/>
                </a:solidFill>
                <a:latin typeface="Montserrat"/>
                <a:ea typeface="Montserrat"/>
                <a:cs typeface="Montserrat"/>
                <a:sym typeface="Montserrat"/>
              </a:rPr>
              <a:t> AS</a:t>
            </a:r>
            <a:endParaRPr sz="1800" dirty="0">
              <a:solidFill>
                <a:schemeClr val="dk1"/>
              </a:solidFill>
              <a:latin typeface="Montserrat"/>
              <a:ea typeface="Montserrat"/>
              <a:cs typeface="Montserrat"/>
              <a:sym typeface="Montserrat"/>
            </a:endParaRPr>
          </a:p>
          <a:p>
            <a:pPr lvl="1"/>
            <a:r>
              <a:rPr lang="en-US" sz="1600" dirty="0">
                <a:solidFill>
                  <a:schemeClr val="tx1">
                    <a:lumMod val="95000"/>
                    <a:lumOff val="5000"/>
                  </a:schemeClr>
                </a:solidFill>
                <a:latin typeface="Montserrat"/>
                <a:ea typeface="Montserrat"/>
                <a:cs typeface="Montserrat"/>
                <a:sym typeface="Montserrat"/>
              </a:rPr>
              <a:t>	SELECT A.*</a:t>
            </a:r>
          </a:p>
          <a:p>
            <a:pPr lvl="1"/>
            <a:r>
              <a:rPr lang="en-US" sz="1600" dirty="0">
                <a:solidFill>
                  <a:schemeClr val="tx1">
                    <a:lumMod val="95000"/>
                    <a:lumOff val="5000"/>
                  </a:schemeClr>
                </a:solidFill>
                <a:latin typeface="Montserrat"/>
                <a:ea typeface="Montserrat"/>
                <a:cs typeface="Montserrat"/>
                <a:sym typeface="Montserrat"/>
              </a:rPr>
              <a:t>		, ROUND(AVG(</a:t>
            </a:r>
            <a:r>
              <a:rPr lang="en-US" sz="1600" dirty="0" err="1">
                <a:solidFill>
                  <a:schemeClr val="tx1">
                    <a:lumMod val="95000"/>
                    <a:lumOff val="5000"/>
                  </a:schemeClr>
                </a:solidFill>
                <a:latin typeface="Montserrat"/>
                <a:ea typeface="Montserrat"/>
                <a:cs typeface="Montserrat"/>
                <a:sym typeface="Montserrat"/>
              </a:rPr>
              <a:t>M.rating</a:t>
            </a:r>
            <a:r>
              <a:rPr lang="en-US" sz="1600" dirty="0">
                <a:solidFill>
                  <a:schemeClr val="tx1">
                    <a:lumMod val="95000"/>
                    <a:lumOff val="5000"/>
                  </a:schemeClr>
                </a:solidFill>
                <a:latin typeface="Montserrat"/>
                <a:ea typeface="Montserrat"/>
                <a:cs typeface="Montserrat"/>
                <a:sym typeface="Montserrat"/>
              </a:rPr>
              <a:t>),2) AS </a:t>
            </a:r>
            <a:r>
              <a:rPr lang="en-US" sz="1600" dirty="0" err="1">
                <a:solidFill>
                  <a:schemeClr val="tx1">
                    <a:lumMod val="95000"/>
                    <a:lumOff val="5000"/>
                  </a:schemeClr>
                </a:solidFill>
                <a:latin typeface="Montserrat"/>
                <a:ea typeface="Montserrat"/>
                <a:cs typeface="Montserrat"/>
                <a:sym typeface="Montserrat"/>
              </a:rPr>
              <a:t>avg_rating</a:t>
            </a:r>
            <a:endParaRPr lang="en-US" sz="1600" dirty="0">
              <a:solidFill>
                <a:schemeClr val="tx1">
                  <a:lumMod val="95000"/>
                  <a:lumOff val="5000"/>
                </a:schemeClr>
              </a:solidFill>
              <a:latin typeface="Montserrat"/>
              <a:ea typeface="Montserrat"/>
              <a:cs typeface="Montserrat"/>
              <a:sym typeface="Montserrat"/>
            </a:endParaRPr>
          </a:p>
          <a:p>
            <a:pPr lvl="1"/>
            <a:r>
              <a:rPr lang="en-US" sz="1600" dirty="0">
                <a:solidFill>
                  <a:schemeClr val="tx1">
                    <a:lumMod val="95000"/>
                    <a:lumOff val="5000"/>
                  </a:schemeClr>
                </a:solidFill>
                <a:latin typeface="Montserrat"/>
                <a:ea typeface="Montserrat"/>
                <a:cs typeface="Montserrat"/>
                <a:sym typeface="Montserrat"/>
              </a:rPr>
              <a:t>		, COUNT(*) AS </a:t>
            </a:r>
            <a:r>
              <a:rPr lang="en-US" sz="1600" dirty="0" err="1">
                <a:solidFill>
                  <a:schemeClr val="tx1">
                    <a:lumMod val="95000"/>
                    <a:lumOff val="5000"/>
                  </a:schemeClr>
                </a:solidFill>
                <a:latin typeface="Montserrat"/>
                <a:ea typeface="Montserrat"/>
                <a:cs typeface="Montserrat"/>
                <a:sym typeface="Montserrat"/>
              </a:rPr>
              <a:t>num_roles</a:t>
            </a:r>
            <a:endParaRPr lang="en-US" sz="1600" dirty="0">
              <a:solidFill>
                <a:schemeClr val="tx1">
                  <a:lumMod val="95000"/>
                  <a:lumOff val="5000"/>
                </a:schemeClr>
              </a:solidFill>
              <a:latin typeface="Montserrat"/>
              <a:ea typeface="Montserrat"/>
              <a:cs typeface="Montserrat"/>
              <a:sym typeface="Montserrat"/>
            </a:endParaRPr>
          </a:p>
          <a:p>
            <a:pPr lvl="1"/>
            <a:r>
              <a:rPr lang="en-US" sz="1600" dirty="0">
                <a:solidFill>
                  <a:schemeClr val="tx1">
                    <a:lumMod val="95000"/>
                    <a:lumOff val="5000"/>
                  </a:schemeClr>
                </a:solidFill>
                <a:latin typeface="Montserrat"/>
                <a:ea typeface="Montserrat"/>
                <a:cs typeface="Montserrat"/>
                <a:sym typeface="Montserrat"/>
              </a:rPr>
              <a:t>		, COUNT(</a:t>
            </a:r>
            <a:r>
              <a:rPr lang="en-US" sz="1600" dirty="0" err="1">
                <a:solidFill>
                  <a:schemeClr val="tx1">
                    <a:lumMod val="95000"/>
                    <a:lumOff val="5000"/>
                  </a:schemeClr>
                </a:solidFill>
                <a:latin typeface="Montserrat"/>
                <a:ea typeface="Montserrat"/>
                <a:cs typeface="Montserrat"/>
                <a:sym typeface="Montserrat"/>
              </a:rPr>
              <a:t>M.rating</a:t>
            </a:r>
            <a:r>
              <a:rPr lang="en-US" sz="1600" dirty="0">
                <a:solidFill>
                  <a:schemeClr val="tx1">
                    <a:lumMod val="95000"/>
                    <a:lumOff val="5000"/>
                  </a:schemeClr>
                </a:solidFill>
                <a:latin typeface="Montserrat"/>
                <a:ea typeface="Montserrat"/>
                <a:cs typeface="Montserrat"/>
                <a:sym typeface="Montserrat"/>
              </a:rPr>
              <a:t>) AS </a:t>
            </a:r>
            <a:r>
              <a:rPr lang="en-US" sz="1600" dirty="0" err="1">
                <a:solidFill>
                  <a:schemeClr val="tx1">
                    <a:lumMod val="95000"/>
                    <a:lumOff val="5000"/>
                  </a:schemeClr>
                </a:solidFill>
                <a:latin typeface="Montserrat"/>
                <a:ea typeface="Montserrat"/>
                <a:cs typeface="Montserrat"/>
                <a:sym typeface="Montserrat"/>
              </a:rPr>
              <a:t>rated_movies</a:t>
            </a:r>
            <a:endParaRPr lang="en-US" sz="1600" dirty="0">
              <a:solidFill>
                <a:schemeClr val="tx1">
                  <a:lumMod val="95000"/>
                  <a:lumOff val="5000"/>
                </a:schemeClr>
              </a:solidFill>
              <a:latin typeface="Montserrat"/>
              <a:ea typeface="Montserrat"/>
              <a:cs typeface="Montserrat"/>
              <a:sym typeface="Montserrat"/>
            </a:endParaRPr>
          </a:p>
          <a:p>
            <a:pPr lvl="1"/>
            <a:r>
              <a:rPr lang="en-US" sz="1600" dirty="0">
                <a:solidFill>
                  <a:schemeClr val="tx1">
                    <a:lumMod val="95000"/>
                    <a:lumOff val="5000"/>
                  </a:schemeClr>
                </a:solidFill>
                <a:latin typeface="Montserrat"/>
                <a:ea typeface="Montserrat"/>
                <a:cs typeface="Montserrat"/>
                <a:sym typeface="Montserrat"/>
              </a:rPr>
              <a:t>	FROM actors A	</a:t>
            </a:r>
          </a:p>
          <a:p>
            <a:pPr lvl="1"/>
            <a:r>
              <a:rPr lang="en-US" sz="1600" dirty="0">
                <a:solidFill>
                  <a:schemeClr val="tx1">
                    <a:lumMod val="95000"/>
                    <a:lumOff val="5000"/>
                  </a:schemeClr>
                </a:solidFill>
                <a:latin typeface="Montserrat"/>
                <a:ea typeface="Montserrat"/>
                <a:cs typeface="Montserrat"/>
                <a:sym typeface="Montserrat"/>
              </a:rPr>
              <a:t>		JOIN roles R ON A.id = </a:t>
            </a:r>
            <a:r>
              <a:rPr lang="en-US" sz="1600" dirty="0" err="1">
                <a:solidFill>
                  <a:schemeClr val="tx1">
                    <a:lumMod val="95000"/>
                    <a:lumOff val="5000"/>
                  </a:schemeClr>
                </a:solidFill>
                <a:latin typeface="Montserrat"/>
                <a:ea typeface="Montserrat"/>
                <a:cs typeface="Montserrat"/>
                <a:sym typeface="Montserrat"/>
              </a:rPr>
              <a:t>R.actor_id</a:t>
            </a:r>
            <a:r>
              <a:rPr lang="en-US" sz="1600" dirty="0">
                <a:solidFill>
                  <a:schemeClr val="tx1">
                    <a:lumMod val="95000"/>
                    <a:lumOff val="5000"/>
                  </a:schemeClr>
                </a:solidFill>
                <a:latin typeface="Montserrat"/>
                <a:ea typeface="Montserrat"/>
                <a:cs typeface="Montserrat"/>
                <a:sym typeface="Montserrat"/>
              </a:rPr>
              <a:t>    </a:t>
            </a:r>
          </a:p>
          <a:p>
            <a:pPr lvl="1"/>
            <a:r>
              <a:rPr lang="en-US" sz="1600" dirty="0">
                <a:solidFill>
                  <a:schemeClr val="tx1">
                    <a:lumMod val="95000"/>
                    <a:lumOff val="5000"/>
                  </a:schemeClr>
                </a:solidFill>
                <a:latin typeface="Montserrat"/>
                <a:ea typeface="Montserrat"/>
                <a:cs typeface="Montserrat"/>
                <a:sym typeface="Montserrat"/>
              </a:rPr>
              <a:t>		JOIN movies M ON M.id = </a:t>
            </a:r>
            <a:r>
              <a:rPr lang="en-US" sz="1600" dirty="0" err="1">
                <a:solidFill>
                  <a:schemeClr val="tx1">
                    <a:lumMod val="95000"/>
                    <a:lumOff val="5000"/>
                  </a:schemeClr>
                </a:solidFill>
                <a:latin typeface="Montserrat"/>
                <a:ea typeface="Montserrat"/>
                <a:cs typeface="Montserrat"/>
                <a:sym typeface="Montserrat"/>
              </a:rPr>
              <a:t>R.movie_id</a:t>
            </a:r>
            <a:endParaRPr lang="en-US" sz="1600" dirty="0">
              <a:solidFill>
                <a:schemeClr val="tx1">
                  <a:lumMod val="95000"/>
                  <a:lumOff val="5000"/>
                </a:schemeClr>
              </a:solidFill>
              <a:latin typeface="Montserrat"/>
              <a:ea typeface="Montserrat"/>
              <a:cs typeface="Montserrat"/>
              <a:sym typeface="Montserrat"/>
            </a:endParaRPr>
          </a:p>
          <a:p>
            <a:pPr lvl="1"/>
            <a:r>
              <a:rPr lang="en-US" sz="1600" dirty="0">
                <a:solidFill>
                  <a:schemeClr val="tx1">
                    <a:lumMod val="95000"/>
                    <a:lumOff val="5000"/>
                  </a:schemeClr>
                </a:solidFill>
                <a:latin typeface="Montserrat"/>
                <a:ea typeface="Montserrat"/>
                <a:cs typeface="Montserrat"/>
                <a:sym typeface="Montserrat"/>
              </a:rPr>
              <a:t>	GROUP BY A.id</a:t>
            </a:r>
          </a:p>
          <a:p>
            <a:pPr lvl="1"/>
            <a:r>
              <a:rPr lang="en-US" sz="1600" dirty="0">
                <a:solidFill>
                  <a:schemeClr val="tx1">
                    <a:lumMod val="95000"/>
                    <a:lumOff val="5000"/>
                  </a:schemeClr>
                </a:solidFill>
                <a:latin typeface="Montserrat"/>
                <a:ea typeface="Montserrat"/>
                <a:cs typeface="Montserrat"/>
                <a:sym typeface="Montserrat"/>
              </a:rPr>
              <a:t>	HAVING </a:t>
            </a:r>
            <a:r>
              <a:rPr lang="en-US" sz="1600" dirty="0" err="1">
                <a:solidFill>
                  <a:schemeClr val="tx1">
                    <a:lumMod val="95000"/>
                    <a:lumOff val="5000"/>
                  </a:schemeClr>
                </a:solidFill>
                <a:latin typeface="Montserrat"/>
                <a:ea typeface="Montserrat"/>
                <a:cs typeface="Montserrat"/>
                <a:sym typeface="Montserrat"/>
              </a:rPr>
              <a:t>rated_movies</a:t>
            </a:r>
            <a:r>
              <a:rPr lang="en-US" sz="1600" dirty="0">
                <a:solidFill>
                  <a:schemeClr val="tx1">
                    <a:lumMod val="95000"/>
                    <a:lumOff val="5000"/>
                  </a:schemeClr>
                </a:solidFill>
                <a:latin typeface="Montserrat"/>
                <a:ea typeface="Montserrat"/>
                <a:cs typeface="Montserrat"/>
                <a:sym typeface="Montserrat"/>
              </a:rPr>
              <a:t> &gt;= 10</a:t>
            </a:r>
            <a:endParaRPr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2000" i="0" u="none" strike="noStrike" cap="none" dirty="0">
              <a:solidFill>
                <a:schemeClr val="dk1"/>
              </a:solidFill>
              <a:latin typeface="Montserrat"/>
              <a:ea typeface="Montserrat"/>
              <a:cs typeface="Montserrat"/>
              <a:sym typeface="Montserrat"/>
            </a:endParaRPr>
          </a:p>
        </p:txBody>
      </p:sp>
      <p:sp>
        <p:nvSpPr>
          <p:cNvPr id="8" name="TextBox 7">
            <a:extLst>
              <a:ext uri="{FF2B5EF4-FFF2-40B4-BE49-F238E27FC236}">
                <a16:creationId xmlns:a16="http://schemas.microsoft.com/office/drawing/2014/main" id="{991478CF-D222-09BA-21D9-4827DD97B994}"/>
              </a:ext>
            </a:extLst>
          </p:cNvPr>
          <p:cNvSpPr txBox="1"/>
          <p:nvPr/>
        </p:nvSpPr>
        <p:spPr>
          <a:xfrm>
            <a:off x="469900" y="4495591"/>
            <a:ext cx="7540638" cy="2308324"/>
          </a:xfrm>
          <a:prstGeom prst="rect">
            <a:avLst/>
          </a:prstGeom>
          <a:noFill/>
        </p:spPr>
        <p:txBody>
          <a:bodyPr wrap="square">
            <a:spAutoFit/>
          </a:bodyPr>
          <a:lstStyle/>
          <a:p>
            <a:r>
              <a:rPr lang="en-US" sz="1800" dirty="0">
                <a:solidFill>
                  <a:schemeClr val="dk1"/>
                </a:solidFill>
                <a:latin typeface="Montserrat"/>
                <a:ea typeface="Montserrat"/>
                <a:cs typeface="Montserrat"/>
                <a:sym typeface="Montserrat"/>
              </a:rPr>
              <a:t>Write a query that calculates the rank of each actor, across the three metrics (</a:t>
            </a:r>
            <a:r>
              <a:rPr lang="en-US" sz="1800" dirty="0" err="1">
                <a:solidFill>
                  <a:schemeClr val="dk1"/>
                </a:solidFill>
                <a:latin typeface="Montserrat"/>
                <a:ea typeface="Montserrat"/>
                <a:cs typeface="Montserrat"/>
                <a:sym typeface="Montserrat"/>
              </a:rPr>
              <a:t>avg_rating</a:t>
            </a:r>
            <a:r>
              <a:rPr lang="en-US" sz="1800" dirty="0">
                <a:solidFill>
                  <a:schemeClr val="dk1"/>
                </a:solidFill>
                <a:latin typeface="Montserrat"/>
                <a:ea typeface="Montserrat"/>
                <a:cs typeface="Montserrat"/>
                <a:sym typeface="Montserrat"/>
              </a:rPr>
              <a:t>, </a:t>
            </a:r>
            <a:r>
              <a:rPr lang="en-US" sz="1800" dirty="0" err="1">
                <a:solidFill>
                  <a:schemeClr val="dk1"/>
                </a:solidFill>
                <a:latin typeface="Montserrat"/>
                <a:ea typeface="Montserrat"/>
                <a:cs typeface="Montserrat"/>
                <a:sym typeface="Montserrat"/>
              </a:rPr>
              <a:t>num_roles</a:t>
            </a:r>
            <a:r>
              <a:rPr lang="en-US" sz="1800" dirty="0">
                <a:solidFill>
                  <a:schemeClr val="dk1"/>
                </a:solidFill>
                <a:latin typeface="Montserrat"/>
                <a:ea typeface="Montserrat"/>
                <a:cs typeface="Montserrat"/>
                <a:sym typeface="Montserrat"/>
              </a:rPr>
              <a:t>, </a:t>
            </a:r>
            <a:r>
              <a:rPr lang="en-US" sz="1800" dirty="0" err="1">
                <a:solidFill>
                  <a:schemeClr val="dk1"/>
                </a:solidFill>
                <a:latin typeface="Montserrat"/>
                <a:ea typeface="Montserrat"/>
                <a:cs typeface="Montserrat"/>
                <a:sym typeface="Montserrat"/>
              </a:rPr>
              <a:t>rated_movies</a:t>
            </a:r>
            <a:r>
              <a:rPr lang="en-US" sz="1800" dirty="0">
                <a:solidFill>
                  <a:schemeClr val="dk1"/>
                </a:solidFill>
                <a:latin typeface="Montserrat"/>
                <a:ea typeface="Montserrat"/>
                <a:cs typeface="Montserrat"/>
                <a:sym typeface="Montserrat"/>
              </a:rPr>
              <a:t>), creating three new attributes: </a:t>
            </a: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rating_rank</a:t>
            </a:r>
            <a:endParaRPr lang="en-US" sz="1800" dirty="0">
              <a:solidFill>
                <a:schemeClr val="dk1"/>
              </a:solidFill>
              <a:latin typeface="Montserrat"/>
              <a:ea typeface="Montserrat"/>
              <a:cs typeface="Montserrat"/>
              <a:sym typeface="Montserrat"/>
            </a:endParaRP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roles_rank</a:t>
            </a:r>
            <a:endParaRPr lang="en-US" sz="1800" dirty="0">
              <a:solidFill>
                <a:schemeClr val="dk1"/>
              </a:solidFill>
              <a:latin typeface="Montserrat"/>
              <a:ea typeface="Montserrat"/>
              <a:cs typeface="Montserrat"/>
              <a:sym typeface="Montserrat"/>
            </a:endParaRP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ratedmovies_rank</a:t>
            </a:r>
            <a:endParaRPr lang="en-US" sz="1800" dirty="0">
              <a:solidFill>
                <a:schemeClr val="dk1"/>
              </a:solidFill>
              <a:latin typeface="Montserrat"/>
              <a:ea typeface="Montserrat"/>
              <a:cs typeface="Montserrat"/>
              <a:sym typeface="Montserrat"/>
            </a:endParaRPr>
          </a:p>
          <a:p>
            <a:pPr marL="342900" indent="-342900">
              <a:buFont typeface="Arial" panose="020B0604020202020204" pitchFamily="34" charset="0"/>
              <a:buChar char="•"/>
            </a:pPr>
            <a:endParaRPr lang="en-US" sz="1800" dirty="0">
              <a:solidFill>
                <a:schemeClr val="dk1"/>
              </a:solidFill>
              <a:latin typeface="Montserrat"/>
              <a:sym typeface="Montserrat"/>
            </a:endParaRPr>
          </a:p>
          <a:p>
            <a:r>
              <a:rPr lang="en-US" sz="1800" dirty="0">
                <a:solidFill>
                  <a:schemeClr val="dk1"/>
                </a:solidFill>
                <a:latin typeface="Montserrat"/>
                <a:sym typeface="Montserrat"/>
              </a:rPr>
              <a:t>Next, separate the statistics by gender</a:t>
            </a:r>
            <a:endParaRPr lang="en-US" sz="1800" dirty="0"/>
          </a:p>
        </p:txBody>
      </p:sp>
    </p:spTree>
    <p:extLst>
      <p:ext uri="{BB962C8B-B14F-4D97-AF65-F5344CB8AC3E}">
        <p14:creationId xmlns:p14="http://schemas.microsoft.com/office/powerpoint/2010/main" val="281718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c30a3ea24_0_4"/>
          <p:cNvSpPr/>
          <p:nvPr/>
        </p:nvSpPr>
        <p:spPr>
          <a:xfrm>
            <a:off x="386308" y="147496"/>
            <a:ext cx="87108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Window Functions: Value / Offset</a:t>
            </a:r>
            <a:endParaRPr dirty="0">
              <a:solidFill>
                <a:srgbClr val="57068C"/>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790D26AF-13CB-2460-5EF6-A57408B19BAD}"/>
              </a:ext>
            </a:extLst>
          </p:cNvPr>
          <p:cNvSpPr txBox="1"/>
          <p:nvPr/>
        </p:nvSpPr>
        <p:spPr>
          <a:xfrm>
            <a:off x="6470921" y="1810388"/>
            <a:ext cx="2132445" cy="2554545"/>
          </a:xfrm>
          <a:prstGeom prst="rect">
            <a:avLst/>
          </a:prstGeom>
          <a:noFill/>
        </p:spPr>
        <p:txBody>
          <a:bodyPr wrap="square">
            <a:spAutoFit/>
          </a:bodyPr>
          <a:lstStyle/>
          <a:p>
            <a:r>
              <a:rPr lang="en-US" sz="2000" b="1" dirty="0">
                <a:solidFill>
                  <a:schemeClr val="bg2">
                    <a:lumMod val="20000"/>
                    <a:lumOff val="80000"/>
                  </a:schemeClr>
                </a:solidFill>
                <a:latin typeface="Montserrat"/>
                <a:ea typeface="Montserrat"/>
                <a:cs typeface="Montserrat"/>
                <a:sym typeface="Montserrat"/>
              </a:rPr>
              <a:t>Aggregate</a:t>
            </a:r>
          </a:p>
          <a:p>
            <a:endParaRPr lang="en-US" sz="2000" dirty="0">
              <a:solidFill>
                <a:schemeClr val="bg2">
                  <a:lumMod val="20000"/>
                  <a:lumOff val="80000"/>
                </a:schemeClr>
              </a:solidFill>
              <a:latin typeface="Montserrat"/>
              <a:sym typeface="Montserrat"/>
            </a:endParaRPr>
          </a:p>
          <a:p>
            <a:r>
              <a:rPr lang="en-US" sz="2000" dirty="0">
                <a:solidFill>
                  <a:schemeClr val="bg2">
                    <a:lumMod val="20000"/>
                    <a:lumOff val="80000"/>
                  </a:schemeClr>
                </a:solidFill>
                <a:latin typeface="Montserrat"/>
                <a:sym typeface="Montserrat"/>
              </a:rPr>
              <a:t>AVG()</a:t>
            </a:r>
          </a:p>
          <a:p>
            <a:r>
              <a:rPr lang="en-US" sz="2000" dirty="0">
                <a:solidFill>
                  <a:schemeClr val="bg2">
                    <a:lumMod val="20000"/>
                    <a:lumOff val="80000"/>
                  </a:schemeClr>
                </a:solidFill>
                <a:latin typeface="Montserrat"/>
                <a:sym typeface="Montserrat"/>
              </a:rPr>
              <a:t>SUM()</a:t>
            </a:r>
          </a:p>
          <a:p>
            <a:r>
              <a:rPr lang="en-US" sz="2000" dirty="0">
                <a:solidFill>
                  <a:schemeClr val="bg2">
                    <a:lumMod val="20000"/>
                    <a:lumOff val="80000"/>
                  </a:schemeClr>
                </a:solidFill>
                <a:latin typeface="Montserrat"/>
                <a:sym typeface="Montserrat"/>
              </a:rPr>
              <a:t>COUNT()</a:t>
            </a:r>
          </a:p>
          <a:p>
            <a:r>
              <a:rPr lang="en-US" sz="2000" dirty="0">
                <a:solidFill>
                  <a:schemeClr val="bg2">
                    <a:lumMod val="20000"/>
                    <a:lumOff val="80000"/>
                  </a:schemeClr>
                </a:solidFill>
                <a:latin typeface="Montserrat"/>
                <a:sym typeface="Montserrat"/>
              </a:rPr>
              <a:t>MIN()</a:t>
            </a:r>
          </a:p>
          <a:p>
            <a:r>
              <a:rPr lang="en-US" sz="2000" dirty="0">
                <a:solidFill>
                  <a:schemeClr val="bg2">
                    <a:lumMod val="20000"/>
                    <a:lumOff val="80000"/>
                  </a:schemeClr>
                </a:solidFill>
                <a:latin typeface="Montserrat"/>
                <a:sym typeface="Montserrat"/>
              </a:rPr>
              <a:t>MAX()</a:t>
            </a:r>
          </a:p>
          <a:p>
            <a:r>
              <a:rPr lang="en-US" sz="2000" dirty="0">
                <a:solidFill>
                  <a:schemeClr val="bg2">
                    <a:lumMod val="20000"/>
                    <a:lumOff val="80000"/>
                  </a:schemeClr>
                </a:solidFill>
                <a:latin typeface="Montserrat"/>
                <a:sym typeface="Montserrat"/>
              </a:rPr>
              <a:t>STDDEV()</a:t>
            </a:r>
          </a:p>
        </p:txBody>
      </p:sp>
      <p:sp>
        <p:nvSpPr>
          <p:cNvPr id="4" name="TextBox 3">
            <a:extLst>
              <a:ext uri="{FF2B5EF4-FFF2-40B4-BE49-F238E27FC236}">
                <a16:creationId xmlns:a16="http://schemas.microsoft.com/office/drawing/2014/main" id="{FCF2B89A-C93A-F3E2-23C8-5A8F25BF293C}"/>
              </a:ext>
            </a:extLst>
          </p:cNvPr>
          <p:cNvSpPr txBox="1"/>
          <p:nvPr/>
        </p:nvSpPr>
        <p:spPr>
          <a:xfrm>
            <a:off x="540635" y="1829792"/>
            <a:ext cx="2548082" cy="2246769"/>
          </a:xfrm>
          <a:prstGeom prst="rect">
            <a:avLst/>
          </a:prstGeom>
          <a:noFill/>
        </p:spPr>
        <p:txBody>
          <a:bodyPr wrap="square">
            <a:spAutoFit/>
          </a:bodyPr>
          <a:lstStyle/>
          <a:p>
            <a:r>
              <a:rPr lang="en-US" sz="2000" b="1" dirty="0">
                <a:solidFill>
                  <a:schemeClr val="bg2">
                    <a:lumMod val="20000"/>
                    <a:lumOff val="80000"/>
                  </a:schemeClr>
                </a:solidFill>
                <a:latin typeface="Montserrat"/>
                <a:ea typeface="Montserrat"/>
                <a:cs typeface="Montserrat"/>
                <a:sym typeface="Montserrat"/>
              </a:rPr>
              <a:t>Ranking</a:t>
            </a:r>
          </a:p>
          <a:p>
            <a:endParaRPr lang="en-US" sz="2000" dirty="0">
              <a:solidFill>
                <a:schemeClr val="bg2">
                  <a:lumMod val="20000"/>
                  <a:lumOff val="80000"/>
                </a:schemeClr>
              </a:solidFill>
              <a:latin typeface="Montserrat"/>
              <a:sym typeface="Montserrat"/>
            </a:endParaRPr>
          </a:p>
          <a:p>
            <a:r>
              <a:rPr lang="en-US" sz="2000" dirty="0">
                <a:solidFill>
                  <a:schemeClr val="bg2">
                    <a:lumMod val="20000"/>
                    <a:lumOff val="80000"/>
                  </a:schemeClr>
                </a:solidFill>
                <a:latin typeface="Montserrat"/>
                <a:sym typeface="Montserrat"/>
              </a:rPr>
              <a:t>RANK()</a:t>
            </a:r>
          </a:p>
          <a:p>
            <a:r>
              <a:rPr lang="en-US" sz="2000" dirty="0">
                <a:solidFill>
                  <a:schemeClr val="bg2">
                    <a:lumMod val="20000"/>
                    <a:lumOff val="80000"/>
                  </a:schemeClr>
                </a:solidFill>
                <a:latin typeface="Montserrat"/>
                <a:sym typeface="Montserrat"/>
              </a:rPr>
              <a:t>ROW_NUMBER()</a:t>
            </a:r>
          </a:p>
          <a:p>
            <a:r>
              <a:rPr lang="en-US" sz="2000" dirty="0">
                <a:solidFill>
                  <a:schemeClr val="bg2">
                    <a:lumMod val="20000"/>
                    <a:lumOff val="80000"/>
                  </a:schemeClr>
                </a:solidFill>
                <a:latin typeface="Montserrat"/>
                <a:sym typeface="Montserrat"/>
              </a:rPr>
              <a:t>DENSE_RANK()</a:t>
            </a:r>
          </a:p>
          <a:p>
            <a:r>
              <a:rPr lang="en-US" sz="2000" dirty="0">
                <a:solidFill>
                  <a:schemeClr val="bg2">
                    <a:lumMod val="20000"/>
                    <a:lumOff val="80000"/>
                  </a:schemeClr>
                </a:solidFill>
                <a:latin typeface="Montserrat"/>
                <a:sym typeface="Montserrat"/>
              </a:rPr>
              <a:t>PERCENT_RANK()</a:t>
            </a:r>
          </a:p>
          <a:p>
            <a:r>
              <a:rPr lang="en-US" sz="2000" dirty="0">
                <a:solidFill>
                  <a:schemeClr val="bg2">
                    <a:lumMod val="20000"/>
                    <a:lumOff val="80000"/>
                  </a:schemeClr>
                </a:solidFill>
                <a:latin typeface="Montserrat"/>
                <a:sym typeface="Montserrat"/>
              </a:rPr>
              <a:t>NTILE(n)</a:t>
            </a:r>
          </a:p>
        </p:txBody>
      </p:sp>
      <p:sp>
        <p:nvSpPr>
          <p:cNvPr id="5" name="TextBox 4">
            <a:extLst>
              <a:ext uri="{FF2B5EF4-FFF2-40B4-BE49-F238E27FC236}">
                <a16:creationId xmlns:a16="http://schemas.microsoft.com/office/drawing/2014/main" id="{71A95444-95AD-ED73-978B-550C1AB002CB}"/>
              </a:ext>
            </a:extLst>
          </p:cNvPr>
          <p:cNvSpPr txBox="1"/>
          <p:nvPr/>
        </p:nvSpPr>
        <p:spPr>
          <a:xfrm>
            <a:off x="3629352" y="1810388"/>
            <a:ext cx="2300934" cy="2246769"/>
          </a:xfrm>
          <a:prstGeom prst="rect">
            <a:avLst/>
          </a:prstGeom>
          <a:noFill/>
        </p:spPr>
        <p:txBody>
          <a:bodyPr wrap="square">
            <a:spAutoFit/>
          </a:bodyPr>
          <a:lstStyle/>
          <a:p>
            <a:r>
              <a:rPr lang="en-US" sz="2000" b="1" dirty="0">
                <a:solidFill>
                  <a:srgbClr val="7030A0"/>
                </a:solidFill>
                <a:latin typeface="Montserrat"/>
                <a:ea typeface="Montserrat"/>
                <a:cs typeface="Montserrat"/>
                <a:sym typeface="Montserrat"/>
              </a:rPr>
              <a:t>Value</a:t>
            </a:r>
          </a:p>
          <a:p>
            <a:endParaRPr lang="en-US" sz="2000" dirty="0">
              <a:solidFill>
                <a:schemeClr val="dk1"/>
              </a:solidFill>
              <a:latin typeface="Montserrat"/>
              <a:sym typeface="Montserrat"/>
            </a:endParaRPr>
          </a:p>
          <a:p>
            <a:r>
              <a:rPr lang="en-US" sz="2000" dirty="0">
                <a:solidFill>
                  <a:schemeClr val="dk1"/>
                </a:solidFill>
                <a:latin typeface="Montserrat"/>
                <a:sym typeface="Montserrat"/>
              </a:rPr>
              <a:t>LAG()</a:t>
            </a:r>
          </a:p>
          <a:p>
            <a:r>
              <a:rPr lang="en-US" sz="2000" dirty="0">
                <a:solidFill>
                  <a:schemeClr val="dk1"/>
                </a:solidFill>
                <a:latin typeface="Montserrat"/>
                <a:sym typeface="Montserrat"/>
              </a:rPr>
              <a:t>LEAD()</a:t>
            </a:r>
          </a:p>
          <a:p>
            <a:r>
              <a:rPr lang="en-US" sz="2000" dirty="0">
                <a:solidFill>
                  <a:schemeClr val="dk1"/>
                </a:solidFill>
                <a:latin typeface="Montserrat"/>
                <a:sym typeface="Montserrat"/>
              </a:rPr>
              <a:t>FIRST_VALUE()</a:t>
            </a:r>
          </a:p>
          <a:p>
            <a:r>
              <a:rPr lang="en-US" sz="2000" dirty="0">
                <a:solidFill>
                  <a:schemeClr val="dk1"/>
                </a:solidFill>
                <a:latin typeface="Montserrat"/>
                <a:sym typeface="Montserrat"/>
              </a:rPr>
              <a:t>LAST_VALUE()</a:t>
            </a:r>
          </a:p>
          <a:p>
            <a:r>
              <a:rPr lang="en-US" sz="2000" dirty="0">
                <a:solidFill>
                  <a:schemeClr val="dk1"/>
                </a:solidFill>
                <a:latin typeface="Montserrat"/>
                <a:sym typeface="Montserrat"/>
              </a:rPr>
              <a:t>NTH_VALUE()</a:t>
            </a:r>
          </a:p>
        </p:txBody>
      </p:sp>
    </p:spTree>
    <p:extLst>
      <p:ext uri="{BB962C8B-B14F-4D97-AF65-F5344CB8AC3E}">
        <p14:creationId xmlns:p14="http://schemas.microsoft.com/office/powerpoint/2010/main" val="1122479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Value / offset functions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82585" y="1196984"/>
            <a:ext cx="7757401" cy="646290"/>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1800" b="1" dirty="0">
                <a:solidFill>
                  <a:srgbClr val="7030A0"/>
                </a:solidFill>
                <a:latin typeface="Montserrat"/>
                <a:sym typeface="Montserrat"/>
              </a:rPr>
              <a:t>LAG(</a:t>
            </a:r>
            <a:r>
              <a:rPr lang="en-US" sz="1800" b="1" dirty="0" err="1">
                <a:solidFill>
                  <a:srgbClr val="7030A0"/>
                </a:solidFill>
                <a:latin typeface="Montserrat"/>
                <a:sym typeface="Montserrat"/>
              </a:rPr>
              <a:t>attr</a:t>
            </a:r>
            <a:r>
              <a:rPr lang="en-US" sz="1800" b="1" dirty="0">
                <a:solidFill>
                  <a:srgbClr val="7030A0"/>
                </a:solidFill>
                <a:latin typeface="Montserrat"/>
                <a:sym typeface="Montserrat"/>
              </a:rPr>
              <a:t>): </a:t>
            </a:r>
            <a:r>
              <a:rPr lang="en-US" sz="1800" dirty="0">
                <a:solidFill>
                  <a:schemeClr val="dk1"/>
                </a:solidFill>
                <a:latin typeface="Montserrat"/>
                <a:sym typeface="Montserrat"/>
              </a:rPr>
              <a:t>The value of </a:t>
            </a:r>
            <a:r>
              <a:rPr lang="en-US" sz="1800" dirty="0" err="1">
                <a:solidFill>
                  <a:schemeClr val="dk1"/>
                </a:solidFill>
                <a:latin typeface="Montserrat"/>
                <a:sym typeface="Montserrat"/>
              </a:rPr>
              <a:t>attr</a:t>
            </a:r>
            <a:r>
              <a:rPr lang="en-US" sz="1800" dirty="0">
                <a:solidFill>
                  <a:schemeClr val="dk1"/>
                </a:solidFill>
                <a:latin typeface="Montserrat"/>
                <a:sym typeface="Montserrat"/>
              </a:rPr>
              <a:t> from the row before the current one</a:t>
            </a:r>
          </a:p>
          <a:p>
            <a:pPr marL="285750" indent="-285750">
              <a:buFont typeface="Arial" panose="020B0604020202020204" pitchFamily="34" charset="0"/>
              <a:buChar char="•"/>
            </a:pPr>
            <a:r>
              <a:rPr lang="en-US" sz="1800" b="1" dirty="0">
                <a:solidFill>
                  <a:srgbClr val="7030A0"/>
                </a:solidFill>
                <a:latin typeface="Montserrat"/>
                <a:sym typeface="Montserrat"/>
              </a:rPr>
              <a:t>LEAD(</a:t>
            </a:r>
            <a:r>
              <a:rPr lang="en-US" sz="1800" b="1" dirty="0" err="1">
                <a:solidFill>
                  <a:srgbClr val="7030A0"/>
                </a:solidFill>
                <a:latin typeface="Montserrat"/>
                <a:sym typeface="Montserrat"/>
              </a:rPr>
              <a:t>attr</a:t>
            </a:r>
            <a:r>
              <a:rPr lang="en-US" sz="1800" b="1" dirty="0">
                <a:solidFill>
                  <a:srgbClr val="7030A0"/>
                </a:solidFill>
                <a:latin typeface="Montserrat"/>
                <a:sym typeface="Montserrat"/>
              </a:rPr>
              <a:t>): </a:t>
            </a:r>
            <a:r>
              <a:rPr lang="en-US" sz="1800" dirty="0">
                <a:solidFill>
                  <a:schemeClr val="dk1"/>
                </a:solidFill>
                <a:latin typeface="Montserrat"/>
                <a:sym typeface="Montserrat"/>
              </a:rPr>
              <a:t>The value of </a:t>
            </a:r>
            <a:r>
              <a:rPr lang="en-US" sz="1800" dirty="0" err="1">
                <a:solidFill>
                  <a:schemeClr val="dk1"/>
                </a:solidFill>
                <a:latin typeface="Montserrat"/>
                <a:sym typeface="Montserrat"/>
              </a:rPr>
              <a:t>attr</a:t>
            </a:r>
            <a:r>
              <a:rPr lang="en-US" sz="1800" dirty="0">
                <a:solidFill>
                  <a:schemeClr val="dk1"/>
                </a:solidFill>
                <a:latin typeface="Montserrat"/>
                <a:sym typeface="Montserrat"/>
              </a:rPr>
              <a:t> from the row after the current one</a:t>
            </a:r>
          </a:p>
        </p:txBody>
      </p:sp>
      <p:sp>
        <p:nvSpPr>
          <p:cNvPr id="6" name="TextBox 5">
            <a:extLst>
              <a:ext uri="{FF2B5EF4-FFF2-40B4-BE49-F238E27FC236}">
                <a16:creationId xmlns:a16="http://schemas.microsoft.com/office/drawing/2014/main" id="{63DDF3B6-0964-E9B2-106D-B942D8C96D27}"/>
              </a:ext>
            </a:extLst>
          </p:cNvPr>
          <p:cNvSpPr txBox="1"/>
          <p:nvPr/>
        </p:nvSpPr>
        <p:spPr>
          <a:xfrm>
            <a:off x="734097" y="2241116"/>
            <a:ext cx="7171372" cy="1323439"/>
          </a:xfrm>
          <a:prstGeom prst="rect">
            <a:avLst/>
          </a:prstGeom>
          <a:noFill/>
        </p:spPr>
        <p:txBody>
          <a:bodyPr wrap="square">
            <a:spAutoFit/>
          </a:bodyPr>
          <a:lstStyle/>
          <a:p>
            <a:r>
              <a:rPr lang="en-US" sz="1600" dirty="0">
                <a:latin typeface="Montserrat" panose="00000500000000000000" pitchFamily="2" charset="0"/>
              </a:rPr>
              <a:t>SELECT music</a:t>
            </a:r>
          </a:p>
          <a:p>
            <a:r>
              <a:rPr lang="en-US" sz="1600" dirty="0">
                <a:latin typeface="Montserrat" panose="00000500000000000000" pitchFamily="2" charset="0"/>
              </a:rPr>
              <a:t>	, </a:t>
            </a:r>
            <a:r>
              <a:rPr lang="en-US" sz="1600" dirty="0" err="1">
                <a:latin typeface="Montserrat" panose="00000500000000000000" pitchFamily="2" charset="0"/>
              </a:rPr>
              <a:t>cnt</a:t>
            </a:r>
            <a:r>
              <a:rPr lang="en-US" sz="1600" dirty="0">
                <a:latin typeface="Montserrat" panose="00000500000000000000" pitchFamily="2" charset="0"/>
              </a:rPr>
              <a:t>	</a:t>
            </a:r>
          </a:p>
          <a:p>
            <a:r>
              <a:rPr lang="en-US" sz="1600" dirty="0">
                <a:latin typeface="Montserrat" panose="00000500000000000000" pitchFamily="2" charset="0"/>
              </a:rPr>
              <a:t>	, </a:t>
            </a:r>
            <a:r>
              <a:rPr lang="en-US" sz="1600" b="1" dirty="0">
                <a:solidFill>
                  <a:srgbClr val="7030A0"/>
                </a:solidFill>
                <a:latin typeface="Montserrat" panose="00000500000000000000" pitchFamily="2" charset="0"/>
              </a:rPr>
              <a:t>LAG(</a:t>
            </a:r>
            <a:r>
              <a:rPr lang="en-US" sz="1600" b="1" dirty="0" err="1">
                <a:solidFill>
                  <a:srgbClr val="7030A0"/>
                </a:solidFill>
                <a:latin typeface="Montserrat" panose="00000500000000000000" pitchFamily="2" charset="0"/>
              </a:rPr>
              <a:t>cnt</a:t>
            </a:r>
            <a:r>
              <a:rPr lang="en-US" sz="1600" b="1" dirty="0">
                <a:solidFill>
                  <a:srgbClr val="7030A0"/>
                </a:solidFill>
                <a:latin typeface="Montserrat" panose="00000500000000000000" pitchFamily="2" charset="0"/>
              </a:rPr>
              <a:t>) OVER (ORDER BY </a:t>
            </a:r>
            <a:r>
              <a:rPr lang="en-US" sz="1600" b="1" dirty="0" err="1">
                <a:solidFill>
                  <a:srgbClr val="7030A0"/>
                </a:solidFill>
                <a:latin typeface="Montserrat" panose="00000500000000000000" pitchFamily="2" charset="0"/>
              </a:rPr>
              <a:t>cnt</a:t>
            </a:r>
            <a:r>
              <a:rPr lang="en-US" sz="1600" b="1" dirty="0">
                <a:solidFill>
                  <a:srgbClr val="7030A0"/>
                </a:solidFill>
                <a:latin typeface="Montserrat" panose="00000500000000000000" pitchFamily="2" charset="0"/>
              </a:rPr>
              <a:t> DESC) </a:t>
            </a:r>
            <a:r>
              <a:rPr lang="en-US" sz="1600" dirty="0">
                <a:latin typeface="Montserrat" panose="00000500000000000000" pitchFamily="2" charset="0"/>
              </a:rPr>
              <a:t>AS </a:t>
            </a:r>
            <a:r>
              <a:rPr lang="en-US" sz="1600" dirty="0" err="1">
                <a:latin typeface="Montserrat" panose="00000500000000000000" pitchFamily="2" charset="0"/>
              </a:rPr>
              <a:t>cnt_before</a:t>
            </a:r>
            <a:endParaRPr lang="en-US" sz="1600" dirty="0">
              <a:latin typeface="Montserrat" panose="00000500000000000000" pitchFamily="2" charset="0"/>
            </a:endParaRPr>
          </a:p>
          <a:p>
            <a:r>
              <a:rPr lang="en-US" sz="1600" dirty="0">
                <a:latin typeface="Montserrat" panose="00000500000000000000" pitchFamily="2" charset="0"/>
              </a:rPr>
              <a:t>	, </a:t>
            </a:r>
            <a:r>
              <a:rPr lang="en-US" sz="1600" b="1" dirty="0">
                <a:solidFill>
                  <a:srgbClr val="7030A0"/>
                </a:solidFill>
                <a:latin typeface="Montserrat" panose="00000500000000000000" pitchFamily="2" charset="0"/>
              </a:rPr>
              <a:t>LEAD(</a:t>
            </a:r>
            <a:r>
              <a:rPr lang="en-US" sz="1600" b="1" dirty="0" err="1">
                <a:solidFill>
                  <a:srgbClr val="7030A0"/>
                </a:solidFill>
                <a:latin typeface="Montserrat" panose="00000500000000000000" pitchFamily="2" charset="0"/>
              </a:rPr>
              <a:t>cnt</a:t>
            </a:r>
            <a:r>
              <a:rPr lang="en-US" sz="1600" b="1" dirty="0">
                <a:solidFill>
                  <a:srgbClr val="7030A0"/>
                </a:solidFill>
                <a:latin typeface="Montserrat" panose="00000500000000000000" pitchFamily="2" charset="0"/>
              </a:rPr>
              <a:t>) OVER (ORDER BY </a:t>
            </a:r>
            <a:r>
              <a:rPr lang="en-US" sz="1600" b="1" dirty="0" err="1">
                <a:solidFill>
                  <a:srgbClr val="7030A0"/>
                </a:solidFill>
                <a:latin typeface="Montserrat" panose="00000500000000000000" pitchFamily="2" charset="0"/>
              </a:rPr>
              <a:t>cnt</a:t>
            </a:r>
            <a:r>
              <a:rPr lang="en-US" sz="1600" b="1" dirty="0">
                <a:solidFill>
                  <a:srgbClr val="7030A0"/>
                </a:solidFill>
                <a:latin typeface="Montserrat" panose="00000500000000000000" pitchFamily="2" charset="0"/>
              </a:rPr>
              <a:t> DESC) </a:t>
            </a:r>
            <a:r>
              <a:rPr lang="en-US" sz="1600" dirty="0">
                <a:latin typeface="Montserrat" panose="00000500000000000000" pitchFamily="2" charset="0"/>
              </a:rPr>
              <a:t>AS </a:t>
            </a:r>
            <a:r>
              <a:rPr lang="en-US" sz="1600" dirty="0" err="1">
                <a:latin typeface="Montserrat" panose="00000500000000000000" pitchFamily="2" charset="0"/>
              </a:rPr>
              <a:t>cnt_after</a:t>
            </a:r>
            <a:endParaRPr lang="en-US" sz="1600" dirty="0">
              <a:latin typeface="Montserrat" panose="00000500000000000000" pitchFamily="2" charset="0"/>
            </a:endParaRPr>
          </a:p>
          <a:p>
            <a:r>
              <a:rPr lang="en-US" sz="1600" dirty="0">
                <a:latin typeface="Montserrat" panose="00000500000000000000" pitchFamily="2" charset="0"/>
              </a:rPr>
              <a:t>FROM </a:t>
            </a:r>
            <a:r>
              <a:rPr lang="en-US" sz="1600" dirty="0" err="1">
                <a:latin typeface="Montserrat" panose="00000500000000000000" pitchFamily="2" charset="0"/>
              </a:rPr>
              <a:t>popular_music</a:t>
            </a:r>
            <a:endParaRPr lang="en-US" sz="1600" dirty="0">
              <a:latin typeface="Montserrat" panose="00000500000000000000" pitchFamily="2" charset="0"/>
            </a:endParaRPr>
          </a:p>
        </p:txBody>
      </p:sp>
      <p:pic>
        <p:nvPicPr>
          <p:cNvPr id="8" name="Picture 7">
            <a:extLst>
              <a:ext uri="{FF2B5EF4-FFF2-40B4-BE49-F238E27FC236}">
                <a16:creationId xmlns:a16="http://schemas.microsoft.com/office/drawing/2014/main" id="{36B8E1FA-E577-242A-FE18-4383A1642F32}"/>
              </a:ext>
            </a:extLst>
          </p:cNvPr>
          <p:cNvPicPr>
            <a:picLocks noChangeAspect="1"/>
          </p:cNvPicPr>
          <p:nvPr/>
        </p:nvPicPr>
        <p:blipFill>
          <a:blip r:embed="rId3"/>
          <a:stretch>
            <a:fillRect/>
          </a:stretch>
        </p:blipFill>
        <p:spPr>
          <a:xfrm>
            <a:off x="489408" y="4338607"/>
            <a:ext cx="3226155" cy="2473385"/>
          </a:xfrm>
          <a:prstGeom prst="rect">
            <a:avLst/>
          </a:prstGeom>
        </p:spPr>
      </p:pic>
      <p:sp>
        <p:nvSpPr>
          <p:cNvPr id="18" name="TextBox 17">
            <a:extLst>
              <a:ext uri="{FF2B5EF4-FFF2-40B4-BE49-F238E27FC236}">
                <a16:creationId xmlns:a16="http://schemas.microsoft.com/office/drawing/2014/main" id="{D94E7C86-9116-3807-1749-5725F2A1EB92}"/>
              </a:ext>
            </a:extLst>
          </p:cNvPr>
          <p:cNvSpPr txBox="1"/>
          <p:nvPr/>
        </p:nvSpPr>
        <p:spPr>
          <a:xfrm>
            <a:off x="2102485" y="4101749"/>
            <a:ext cx="1213279" cy="307777"/>
          </a:xfrm>
          <a:prstGeom prst="rect">
            <a:avLst/>
          </a:prstGeom>
          <a:noFill/>
        </p:spPr>
        <p:txBody>
          <a:bodyPr wrap="square">
            <a:spAutoFit/>
          </a:bodyPr>
          <a:lstStyle/>
          <a:p>
            <a:r>
              <a:rPr lang="en-US" b="1" dirty="0">
                <a:solidFill>
                  <a:srgbClr val="7030A0"/>
                </a:solidFill>
                <a:latin typeface="Montserrat"/>
                <a:sym typeface="Montserrat"/>
              </a:rPr>
              <a:t>LAG(</a:t>
            </a:r>
            <a:r>
              <a:rPr lang="en-US" b="1" dirty="0" err="1">
                <a:solidFill>
                  <a:srgbClr val="7030A0"/>
                </a:solidFill>
                <a:latin typeface="Montserrat"/>
                <a:sym typeface="Montserrat"/>
              </a:rPr>
              <a:t>cnt</a:t>
            </a:r>
            <a:r>
              <a:rPr lang="en-US" b="1" dirty="0">
                <a:solidFill>
                  <a:srgbClr val="7030A0"/>
                </a:solidFill>
                <a:latin typeface="Montserrat"/>
                <a:sym typeface="Montserrat"/>
              </a:rPr>
              <a:t>)</a:t>
            </a:r>
            <a:endParaRPr lang="en-US" dirty="0"/>
          </a:p>
        </p:txBody>
      </p:sp>
      <p:cxnSp>
        <p:nvCxnSpPr>
          <p:cNvPr id="20" name="Straight Arrow Connector 19">
            <a:extLst>
              <a:ext uri="{FF2B5EF4-FFF2-40B4-BE49-F238E27FC236}">
                <a16:creationId xmlns:a16="http://schemas.microsoft.com/office/drawing/2014/main" id="{985AF35E-C55E-35CE-DD4A-5BB0754468F7}"/>
              </a:ext>
            </a:extLst>
          </p:cNvPr>
          <p:cNvCxnSpPr>
            <a:cxnSpLocks/>
          </p:cNvCxnSpPr>
          <p:nvPr/>
        </p:nvCxnSpPr>
        <p:spPr>
          <a:xfrm>
            <a:off x="2080474" y="4752301"/>
            <a:ext cx="123741" cy="10303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0A8B97B-21A9-AEB3-FA9A-64DB115A2FEB}"/>
              </a:ext>
            </a:extLst>
          </p:cNvPr>
          <p:cNvCxnSpPr>
            <a:cxnSpLocks/>
          </p:cNvCxnSpPr>
          <p:nvPr/>
        </p:nvCxnSpPr>
        <p:spPr>
          <a:xfrm>
            <a:off x="2091208" y="4956213"/>
            <a:ext cx="123741" cy="10303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6839A495-5461-C4DB-C557-86D260FE9E2A}"/>
              </a:ext>
            </a:extLst>
          </p:cNvPr>
          <p:cNvCxnSpPr>
            <a:cxnSpLocks/>
          </p:cNvCxnSpPr>
          <p:nvPr/>
        </p:nvCxnSpPr>
        <p:spPr>
          <a:xfrm>
            <a:off x="2095497" y="5372636"/>
            <a:ext cx="123741" cy="10303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5709A72-65CA-CF43-64F6-77276BBEBD41}"/>
              </a:ext>
            </a:extLst>
          </p:cNvPr>
          <p:cNvCxnSpPr>
            <a:cxnSpLocks/>
          </p:cNvCxnSpPr>
          <p:nvPr/>
        </p:nvCxnSpPr>
        <p:spPr>
          <a:xfrm>
            <a:off x="2114824" y="5147255"/>
            <a:ext cx="123741" cy="10303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pic>
        <p:nvPicPr>
          <p:cNvPr id="24" name="Picture 23">
            <a:extLst>
              <a:ext uri="{FF2B5EF4-FFF2-40B4-BE49-F238E27FC236}">
                <a16:creationId xmlns:a16="http://schemas.microsoft.com/office/drawing/2014/main" id="{A47F98C8-68D1-4000-3453-4B4D0984EFE6}"/>
              </a:ext>
            </a:extLst>
          </p:cNvPr>
          <p:cNvPicPr>
            <a:picLocks noChangeAspect="1"/>
          </p:cNvPicPr>
          <p:nvPr/>
        </p:nvPicPr>
        <p:blipFill>
          <a:blip r:embed="rId3"/>
          <a:stretch>
            <a:fillRect/>
          </a:stretch>
        </p:blipFill>
        <p:spPr>
          <a:xfrm>
            <a:off x="4679314" y="4342910"/>
            <a:ext cx="3226155" cy="2473385"/>
          </a:xfrm>
          <a:prstGeom prst="rect">
            <a:avLst/>
          </a:prstGeom>
        </p:spPr>
      </p:pic>
      <p:sp>
        <p:nvSpPr>
          <p:cNvPr id="25" name="TextBox 24">
            <a:extLst>
              <a:ext uri="{FF2B5EF4-FFF2-40B4-BE49-F238E27FC236}">
                <a16:creationId xmlns:a16="http://schemas.microsoft.com/office/drawing/2014/main" id="{233019D1-D693-6C15-86E0-2F9414EB446F}"/>
              </a:ext>
            </a:extLst>
          </p:cNvPr>
          <p:cNvSpPr txBox="1"/>
          <p:nvPr/>
        </p:nvSpPr>
        <p:spPr>
          <a:xfrm>
            <a:off x="7116639" y="4101749"/>
            <a:ext cx="1213279" cy="307777"/>
          </a:xfrm>
          <a:prstGeom prst="rect">
            <a:avLst/>
          </a:prstGeom>
          <a:noFill/>
        </p:spPr>
        <p:txBody>
          <a:bodyPr wrap="square">
            <a:spAutoFit/>
          </a:bodyPr>
          <a:lstStyle/>
          <a:p>
            <a:r>
              <a:rPr lang="en-US" b="1" dirty="0">
                <a:solidFill>
                  <a:srgbClr val="7030A0"/>
                </a:solidFill>
                <a:latin typeface="Montserrat"/>
                <a:sym typeface="Montserrat"/>
              </a:rPr>
              <a:t>LEAD(</a:t>
            </a:r>
            <a:r>
              <a:rPr lang="en-US" b="1" dirty="0" err="1">
                <a:solidFill>
                  <a:srgbClr val="7030A0"/>
                </a:solidFill>
                <a:latin typeface="Montserrat"/>
                <a:sym typeface="Montserrat"/>
              </a:rPr>
              <a:t>cnt</a:t>
            </a:r>
            <a:r>
              <a:rPr lang="en-US" b="1" dirty="0">
                <a:solidFill>
                  <a:srgbClr val="7030A0"/>
                </a:solidFill>
                <a:latin typeface="Montserrat"/>
                <a:sym typeface="Montserrat"/>
              </a:rPr>
              <a:t>)</a:t>
            </a:r>
            <a:endParaRPr lang="en-US" dirty="0"/>
          </a:p>
        </p:txBody>
      </p:sp>
      <p:cxnSp>
        <p:nvCxnSpPr>
          <p:cNvPr id="26" name="Straight Arrow Connector 25">
            <a:extLst>
              <a:ext uri="{FF2B5EF4-FFF2-40B4-BE49-F238E27FC236}">
                <a16:creationId xmlns:a16="http://schemas.microsoft.com/office/drawing/2014/main" id="{B5B1F3A1-DD61-F756-3687-418221D78534}"/>
              </a:ext>
            </a:extLst>
          </p:cNvPr>
          <p:cNvCxnSpPr>
            <a:cxnSpLocks/>
          </p:cNvCxnSpPr>
          <p:nvPr/>
        </p:nvCxnSpPr>
        <p:spPr>
          <a:xfrm flipV="1">
            <a:off x="6281114" y="4752301"/>
            <a:ext cx="995449" cy="144890"/>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DFD15A3-F8CF-C767-1A3D-BCE036775186}"/>
              </a:ext>
            </a:extLst>
          </p:cNvPr>
          <p:cNvCxnSpPr>
            <a:cxnSpLocks/>
          </p:cNvCxnSpPr>
          <p:nvPr/>
        </p:nvCxnSpPr>
        <p:spPr>
          <a:xfrm flipV="1">
            <a:off x="6281114" y="4900685"/>
            <a:ext cx="995449" cy="18486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5F720249-EA91-7518-C5E2-3EDE6D23795B}"/>
              </a:ext>
            </a:extLst>
          </p:cNvPr>
          <p:cNvCxnSpPr>
            <a:cxnSpLocks/>
          </p:cNvCxnSpPr>
          <p:nvPr/>
        </p:nvCxnSpPr>
        <p:spPr>
          <a:xfrm flipV="1">
            <a:off x="6292391" y="5280826"/>
            <a:ext cx="971294" cy="202527"/>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AAA602C-0E8B-7615-1688-2489D56D5C18}"/>
              </a:ext>
            </a:extLst>
          </p:cNvPr>
          <p:cNvCxnSpPr>
            <a:cxnSpLocks/>
          </p:cNvCxnSpPr>
          <p:nvPr/>
        </p:nvCxnSpPr>
        <p:spPr>
          <a:xfrm flipV="1">
            <a:off x="6279513" y="5095415"/>
            <a:ext cx="984172" cy="172533"/>
          </a:xfrm>
          <a:prstGeom prst="straightConnector1">
            <a:avLst/>
          </a:prstGeom>
          <a:ln w="28575">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38" name="Rectangle: Rounded Corners 37">
            <a:extLst>
              <a:ext uri="{FF2B5EF4-FFF2-40B4-BE49-F238E27FC236}">
                <a16:creationId xmlns:a16="http://schemas.microsoft.com/office/drawing/2014/main" id="{D896F87D-C9AB-E030-C530-6F95624027BE}"/>
              </a:ext>
            </a:extLst>
          </p:cNvPr>
          <p:cNvSpPr/>
          <p:nvPr/>
        </p:nvSpPr>
        <p:spPr>
          <a:xfrm>
            <a:off x="2114824" y="4005330"/>
            <a:ext cx="924590" cy="2852670"/>
          </a:xfrm>
          <a:prstGeom prst="roundRect">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15F5A3A-8B3A-3D9C-7EE4-CEE460D51293}"/>
              </a:ext>
            </a:extLst>
          </p:cNvPr>
          <p:cNvSpPr/>
          <p:nvPr/>
        </p:nvSpPr>
        <p:spPr>
          <a:xfrm>
            <a:off x="6993228" y="4125535"/>
            <a:ext cx="1287887" cy="2686457"/>
          </a:xfrm>
          <a:prstGeom prst="roundRect">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464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Practice query</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09470" y="788529"/>
            <a:ext cx="9144000" cy="2400617"/>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In the collisions database, the following query calculates the number of traffic accidents in NYC, on a daily basis:</a:t>
            </a:r>
          </a:p>
          <a:p>
            <a:pPr marL="0" marR="0" lvl="0" indent="0" algn="l" rtl="0">
              <a:spcBef>
                <a:spcPts val="0"/>
              </a:spcBef>
              <a:spcAft>
                <a:spcPts val="0"/>
              </a:spcAft>
              <a:buNone/>
            </a:pPr>
            <a:endParaRPr lang="en-US" sz="20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CREATE TEMPORARY TABLE </a:t>
            </a:r>
            <a:r>
              <a:rPr lang="en-US" sz="1800" dirty="0" err="1">
                <a:solidFill>
                  <a:schemeClr val="dk1"/>
                </a:solidFill>
                <a:latin typeface="Montserrat"/>
                <a:ea typeface="Montserrat"/>
                <a:cs typeface="Montserrat"/>
                <a:sym typeface="Montserrat"/>
              </a:rPr>
              <a:t>daily_accidents</a:t>
            </a:r>
            <a:r>
              <a:rPr lang="en-US" sz="1800" dirty="0">
                <a:solidFill>
                  <a:schemeClr val="dk1"/>
                </a:solidFill>
                <a:latin typeface="Montserrat"/>
                <a:ea typeface="Montserrat"/>
                <a:cs typeface="Montserrat"/>
                <a:sym typeface="Montserrat"/>
              </a:rPr>
              <a:t> AS 	</a:t>
            </a:r>
          </a:p>
          <a:p>
            <a:pPr lvl="1"/>
            <a:r>
              <a:rPr lang="en-US" sz="1800" dirty="0">
                <a:solidFill>
                  <a:schemeClr val="dk1"/>
                </a:solidFill>
                <a:latin typeface="Montserrat"/>
                <a:ea typeface="Montserrat"/>
                <a:cs typeface="Montserrat"/>
                <a:sym typeface="Montserrat"/>
              </a:rPr>
              <a:t>	SELECT DATE(DATE_TIME) AS </a:t>
            </a:r>
            <a:r>
              <a:rPr lang="en-US" sz="1800" dirty="0" err="1">
                <a:solidFill>
                  <a:schemeClr val="dk1"/>
                </a:solidFill>
                <a:latin typeface="Montserrat"/>
                <a:ea typeface="Montserrat"/>
                <a:cs typeface="Montserrat"/>
                <a:sym typeface="Montserrat"/>
              </a:rPr>
              <a:t>accident_date</a:t>
            </a:r>
            <a:r>
              <a:rPr lang="en-US" sz="1800" dirty="0">
                <a:solidFill>
                  <a:schemeClr val="dk1"/>
                </a:solidFill>
                <a:latin typeface="Montserrat"/>
                <a:ea typeface="Montserrat"/>
                <a:cs typeface="Montserrat"/>
                <a:sym typeface="Montserrat"/>
              </a:rPr>
              <a:t>, COUNT(*) AS </a:t>
            </a:r>
            <a:r>
              <a:rPr lang="en-US" sz="1800" dirty="0" err="1">
                <a:solidFill>
                  <a:schemeClr val="dk1"/>
                </a:solidFill>
                <a:latin typeface="Montserrat"/>
                <a:ea typeface="Montserrat"/>
                <a:cs typeface="Montserrat"/>
                <a:sym typeface="Montserrat"/>
              </a:rPr>
              <a:t>cnt</a:t>
            </a:r>
            <a:r>
              <a:rPr lang="en-US" sz="1800" dirty="0">
                <a:solidFill>
                  <a:schemeClr val="dk1"/>
                </a:solidFill>
                <a:latin typeface="Montserrat"/>
                <a:ea typeface="Montserrat"/>
                <a:cs typeface="Montserrat"/>
                <a:sym typeface="Montserrat"/>
              </a:rPr>
              <a:t>	</a:t>
            </a:r>
          </a:p>
          <a:p>
            <a:pPr lvl="1"/>
            <a:r>
              <a:rPr lang="en-US" sz="1800" dirty="0">
                <a:solidFill>
                  <a:schemeClr val="dk1"/>
                </a:solidFill>
                <a:latin typeface="Montserrat"/>
                <a:ea typeface="Montserrat"/>
                <a:cs typeface="Montserrat"/>
                <a:sym typeface="Montserrat"/>
              </a:rPr>
              <a:t>	FROM </a:t>
            </a:r>
            <a:r>
              <a:rPr lang="en-US" sz="1800" dirty="0" err="1">
                <a:solidFill>
                  <a:schemeClr val="dk1"/>
                </a:solidFill>
                <a:latin typeface="Montserrat"/>
                <a:ea typeface="Montserrat"/>
                <a:cs typeface="Montserrat"/>
                <a:sym typeface="Montserrat"/>
              </a:rPr>
              <a:t>collisions.collisions</a:t>
            </a:r>
            <a:r>
              <a:rPr lang="en-US" sz="1800" dirty="0">
                <a:solidFill>
                  <a:schemeClr val="dk1"/>
                </a:solidFill>
                <a:latin typeface="Montserrat"/>
                <a:ea typeface="Montserrat"/>
                <a:cs typeface="Montserrat"/>
                <a:sym typeface="Montserrat"/>
              </a:rPr>
              <a:t>	</a:t>
            </a:r>
          </a:p>
          <a:p>
            <a:pPr lvl="1"/>
            <a:r>
              <a:rPr lang="en-US" sz="1800" dirty="0">
                <a:solidFill>
                  <a:schemeClr val="dk1"/>
                </a:solidFill>
                <a:latin typeface="Montserrat"/>
                <a:ea typeface="Montserrat"/>
                <a:cs typeface="Montserrat"/>
                <a:sym typeface="Montserrat"/>
              </a:rPr>
              <a:t>	GROUP BY DATE(DATE_TIME)	</a:t>
            </a:r>
          </a:p>
          <a:p>
            <a:pPr lvl="1"/>
            <a:r>
              <a:rPr lang="en-US" sz="1800" dirty="0">
                <a:solidFill>
                  <a:schemeClr val="dk1"/>
                </a:solidFill>
                <a:latin typeface="Montserrat"/>
                <a:ea typeface="Montserrat"/>
                <a:cs typeface="Montserrat"/>
                <a:sym typeface="Montserrat"/>
              </a:rPr>
              <a:t>	ORDER BY DATE(DATE_TIME);</a:t>
            </a:r>
            <a:endParaRPr sz="2000" i="0" u="none" strike="noStrike" cap="none" dirty="0">
              <a:solidFill>
                <a:schemeClr val="dk1"/>
              </a:solidFill>
              <a:latin typeface="Montserrat"/>
              <a:ea typeface="Montserrat"/>
              <a:cs typeface="Montserrat"/>
              <a:sym typeface="Montserrat"/>
            </a:endParaRPr>
          </a:p>
        </p:txBody>
      </p:sp>
      <p:sp>
        <p:nvSpPr>
          <p:cNvPr id="8" name="TextBox 7">
            <a:extLst>
              <a:ext uri="{FF2B5EF4-FFF2-40B4-BE49-F238E27FC236}">
                <a16:creationId xmlns:a16="http://schemas.microsoft.com/office/drawing/2014/main" id="{991478CF-D222-09BA-21D9-4827DD97B994}"/>
              </a:ext>
            </a:extLst>
          </p:cNvPr>
          <p:cNvSpPr txBox="1"/>
          <p:nvPr/>
        </p:nvSpPr>
        <p:spPr>
          <a:xfrm>
            <a:off x="386308" y="4010345"/>
            <a:ext cx="8287692" cy="2585323"/>
          </a:xfrm>
          <a:prstGeom prst="rect">
            <a:avLst/>
          </a:prstGeom>
          <a:noFill/>
        </p:spPr>
        <p:txBody>
          <a:bodyPr wrap="square">
            <a:spAutoFit/>
          </a:bodyPr>
          <a:lstStyle/>
          <a:p>
            <a:r>
              <a:rPr lang="en-US" sz="1800" dirty="0">
                <a:solidFill>
                  <a:schemeClr val="dk1"/>
                </a:solidFill>
                <a:latin typeface="Montserrat"/>
                <a:ea typeface="Montserrat"/>
                <a:cs typeface="Montserrat"/>
                <a:sym typeface="Montserrat"/>
              </a:rPr>
              <a:t>Write a query that uses the “</a:t>
            </a:r>
            <a:r>
              <a:rPr lang="en-US" sz="1800" dirty="0" err="1">
                <a:solidFill>
                  <a:schemeClr val="dk1"/>
                </a:solidFill>
                <a:latin typeface="Montserrat"/>
                <a:ea typeface="Montserrat"/>
                <a:cs typeface="Montserrat"/>
                <a:sym typeface="Montserrat"/>
              </a:rPr>
              <a:t>daily_accidents</a:t>
            </a:r>
            <a:r>
              <a:rPr lang="en-US" sz="1800" dirty="0">
                <a:solidFill>
                  <a:schemeClr val="dk1"/>
                </a:solidFill>
                <a:latin typeface="Montserrat"/>
                <a:ea typeface="Montserrat"/>
                <a:cs typeface="Montserrat"/>
                <a:sym typeface="Montserrat"/>
              </a:rPr>
              <a:t>” temporary table: For each day, list not only the number of accidents on the day, but also the number of accidents the day before, 7 days before, and 365 days before, creating three new attributes: </a:t>
            </a: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cnt_day_before</a:t>
            </a:r>
            <a:endParaRPr lang="en-US" sz="1800" dirty="0">
              <a:solidFill>
                <a:schemeClr val="dk1"/>
              </a:solidFill>
              <a:latin typeface="Montserrat"/>
              <a:ea typeface="Montserrat"/>
              <a:cs typeface="Montserrat"/>
              <a:sym typeface="Montserrat"/>
            </a:endParaRP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cnt_week_before</a:t>
            </a:r>
            <a:endParaRPr lang="en-US" sz="1800" dirty="0">
              <a:solidFill>
                <a:schemeClr val="dk1"/>
              </a:solidFill>
              <a:latin typeface="Montserrat"/>
              <a:ea typeface="Montserrat"/>
              <a:cs typeface="Montserrat"/>
              <a:sym typeface="Montserrat"/>
            </a:endParaRPr>
          </a:p>
          <a:p>
            <a:pPr marL="342900" indent="-342900">
              <a:buFont typeface="Arial" panose="020B0604020202020204" pitchFamily="34" charset="0"/>
              <a:buChar char="•"/>
            </a:pPr>
            <a:r>
              <a:rPr lang="en-US" sz="1800" dirty="0" err="1">
                <a:solidFill>
                  <a:schemeClr val="dk1"/>
                </a:solidFill>
                <a:latin typeface="Montserrat"/>
                <a:ea typeface="Montserrat"/>
                <a:cs typeface="Montserrat"/>
                <a:sym typeface="Montserrat"/>
              </a:rPr>
              <a:t>cnt_year_before</a:t>
            </a:r>
            <a:endParaRPr lang="en-US" sz="1800" dirty="0">
              <a:solidFill>
                <a:schemeClr val="dk1"/>
              </a:solidFill>
              <a:latin typeface="Montserrat"/>
              <a:ea typeface="Montserrat"/>
              <a:cs typeface="Montserrat"/>
              <a:sym typeface="Montserrat"/>
            </a:endParaRPr>
          </a:p>
          <a:p>
            <a:r>
              <a:rPr lang="en-US" sz="1800" dirty="0">
                <a:solidFill>
                  <a:schemeClr val="dk1"/>
                </a:solidFill>
                <a:latin typeface="Montserrat"/>
                <a:sym typeface="Montserrat"/>
              </a:rPr>
              <a:t>(Optional) Calculate the difference of </a:t>
            </a:r>
            <a:r>
              <a:rPr lang="en-US" sz="1800" dirty="0" err="1">
                <a:solidFill>
                  <a:schemeClr val="dk1"/>
                </a:solidFill>
                <a:latin typeface="Montserrat"/>
                <a:sym typeface="Montserrat"/>
              </a:rPr>
              <a:t>cnt</a:t>
            </a:r>
            <a:r>
              <a:rPr lang="en-US" sz="1800" dirty="0">
                <a:solidFill>
                  <a:schemeClr val="dk1"/>
                </a:solidFill>
                <a:latin typeface="Montserrat"/>
                <a:sym typeface="Montserrat"/>
              </a:rPr>
              <a:t> with the variables above</a:t>
            </a:r>
          </a:p>
          <a:p>
            <a:r>
              <a:rPr lang="en-US" sz="1800" dirty="0">
                <a:solidFill>
                  <a:schemeClr val="dk1"/>
                </a:solidFill>
                <a:latin typeface="Montserrat"/>
                <a:sym typeface="Montserrat"/>
              </a:rPr>
              <a:t>(Optional) Add the same numbers but for next day, week, and year</a:t>
            </a:r>
            <a:endParaRPr lang="en-US" sz="1800" dirty="0"/>
          </a:p>
        </p:txBody>
      </p:sp>
    </p:spTree>
    <p:extLst>
      <p:ext uri="{BB962C8B-B14F-4D97-AF65-F5344CB8AC3E}">
        <p14:creationId xmlns:p14="http://schemas.microsoft.com/office/powerpoint/2010/main" val="783982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Practice queries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09470" y="788529"/>
            <a:ext cx="8678251" cy="92328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solidFill>
                  <a:schemeClr val="dk1"/>
                </a:solidFill>
                <a:latin typeface="Montserrat"/>
                <a:ea typeface="Montserrat"/>
                <a:cs typeface="Montserrat"/>
                <a:sym typeface="Montserrat"/>
              </a:rPr>
              <a:t>In </a:t>
            </a:r>
            <a:r>
              <a:rPr lang="en-US" sz="1800" b="1" dirty="0" err="1">
                <a:solidFill>
                  <a:schemeClr val="dk1"/>
                </a:solidFill>
                <a:latin typeface="Montserrat"/>
                <a:ea typeface="Montserrat"/>
                <a:cs typeface="Montserrat"/>
                <a:sym typeface="Montserrat"/>
              </a:rPr>
              <a:t>imdb</a:t>
            </a:r>
            <a:r>
              <a:rPr lang="en-US" sz="1800" dirty="0">
                <a:solidFill>
                  <a:schemeClr val="dk1"/>
                </a:solidFill>
                <a:latin typeface="Montserrat"/>
                <a:ea typeface="Montserrat"/>
                <a:cs typeface="Montserrat"/>
                <a:sym typeface="Montserrat"/>
              </a:rPr>
              <a:t> database:</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Return the top-3 movies from each year.</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Return the best actor from each year. Try using the FIRST_VALUE()</a:t>
            </a:r>
          </a:p>
        </p:txBody>
      </p:sp>
      <p:sp>
        <p:nvSpPr>
          <p:cNvPr id="8" name="TextBox 7">
            <a:extLst>
              <a:ext uri="{FF2B5EF4-FFF2-40B4-BE49-F238E27FC236}">
                <a16:creationId xmlns:a16="http://schemas.microsoft.com/office/drawing/2014/main" id="{991478CF-D222-09BA-21D9-4827DD97B994}"/>
              </a:ext>
            </a:extLst>
          </p:cNvPr>
          <p:cNvSpPr txBox="1"/>
          <p:nvPr/>
        </p:nvSpPr>
        <p:spPr>
          <a:xfrm>
            <a:off x="109470" y="4450133"/>
            <a:ext cx="8678249" cy="2308324"/>
          </a:xfrm>
          <a:prstGeom prst="rect">
            <a:avLst/>
          </a:prstGeom>
          <a:noFill/>
        </p:spPr>
        <p:txBody>
          <a:bodyPr wrap="square">
            <a:spAutoFit/>
          </a:bodyPr>
          <a:lstStyle/>
          <a:p>
            <a:r>
              <a:rPr lang="en-US" sz="1800" dirty="0">
                <a:solidFill>
                  <a:schemeClr val="dk1"/>
                </a:solidFill>
                <a:latin typeface="Montserrat"/>
                <a:ea typeface="Montserrat"/>
                <a:cs typeface="Montserrat"/>
                <a:sym typeface="Montserrat"/>
              </a:rPr>
              <a:t>In the </a:t>
            </a:r>
            <a:r>
              <a:rPr lang="en-US" sz="1800" b="1" dirty="0" err="1">
                <a:solidFill>
                  <a:schemeClr val="dk1"/>
                </a:solidFill>
                <a:latin typeface="Montserrat"/>
                <a:ea typeface="Montserrat"/>
                <a:cs typeface="Montserrat"/>
                <a:sym typeface="Montserrat"/>
              </a:rPr>
              <a:t>real_estate</a:t>
            </a:r>
            <a:r>
              <a:rPr lang="en-US" sz="1800" b="1" dirty="0">
                <a:solidFill>
                  <a:schemeClr val="dk1"/>
                </a:solidFill>
                <a:latin typeface="Montserrat"/>
                <a:ea typeface="Montserrat"/>
                <a:cs typeface="Montserrat"/>
                <a:sym typeface="Montserrat"/>
              </a:rPr>
              <a:t> </a:t>
            </a:r>
            <a:r>
              <a:rPr lang="en-US" sz="1800" dirty="0">
                <a:solidFill>
                  <a:schemeClr val="dk1"/>
                </a:solidFill>
                <a:latin typeface="Montserrat"/>
                <a:ea typeface="Montserrat"/>
                <a:cs typeface="Montserrat"/>
                <a:sym typeface="Montserrat"/>
              </a:rPr>
              <a:t>database (table </a:t>
            </a:r>
            <a:r>
              <a:rPr lang="en-US" sz="1800" dirty="0" err="1">
                <a:solidFill>
                  <a:schemeClr val="dk1"/>
                </a:solidFill>
                <a:latin typeface="Montserrat"/>
                <a:ea typeface="Montserrat"/>
                <a:cs typeface="Montserrat"/>
                <a:sym typeface="Montserrat"/>
              </a:rPr>
              <a:t>nyc_transactions</a:t>
            </a:r>
            <a:r>
              <a:rPr lang="en-US" sz="1800" dirty="0">
                <a:solidFill>
                  <a:schemeClr val="dk1"/>
                </a:solidFill>
                <a:latin typeface="Montserrat"/>
                <a:ea typeface="Montserrat"/>
                <a:cs typeface="Montserrat"/>
                <a:sym typeface="Montserrat"/>
              </a:rPr>
              <a:t>):</a:t>
            </a:r>
          </a:p>
          <a:p>
            <a:pPr marL="285750" indent="-285750">
              <a:buFont typeface="Arial" panose="020B0604020202020204" pitchFamily="34" charset="0"/>
              <a:buChar char="•"/>
            </a:pPr>
            <a:r>
              <a:rPr lang="en-US" sz="1800" dirty="0">
                <a:solidFill>
                  <a:schemeClr val="dk1"/>
                </a:solidFill>
                <a:latin typeface="Montserrat"/>
                <a:sym typeface="Montserrat"/>
              </a:rPr>
              <a:t>For each transaction, find the prior closing date and closing price for the house. Calculate the price difference, the percentage increase, and the average yearly appreciation. </a:t>
            </a:r>
          </a:p>
          <a:p>
            <a:pPr marL="285750" indent="-285750">
              <a:buFont typeface="Arial" panose="020B0604020202020204" pitchFamily="34" charset="0"/>
              <a:buChar char="•"/>
            </a:pPr>
            <a:r>
              <a:rPr lang="en-US" sz="1800" i="1" dirty="0">
                <a:solidFill>
                  <a:schemeClr val="dk1"/>
                </a:solidFill>
                <a:latin typeface="Montserrat"/>
                <a:sym typeface="Montserrat"/>
              </a:rPr>
              <a:t>Note 1: The DATEDIFF(date1, date2) function calculates the number of days between two dates.</a:t>
            </a:r>
          </a:p>
          <a:p>
            <a:pPr marL="285750" indent="-285750">
              <a:buFont typeface="Arial" panose="020B0604020202020204" pitchFamily="34" charset="0"/>
              <a:buChar char="•"/>
            </a:pPr>
            <a:r>
              <a:rPr lang="en-US" sz="1800" i="1" dirty="0">
                <a:solidFill>
                  <a:schemeClr val="dk1"/>
                </a:solidFill>
                <a:latin typeface="Montserrat"/>
                <a:sym typeface="Montserrat"/>
              </a:rPr>
              <a:t>Note 2: Given the original price p1, new price p2, and years y between the two, the average yearly appreciation is a = ( p2/p1 )^ (1/y) - 1</a:t>
            </a:r>
          </a:p>
        </p:txBody>
      </p:sp>
      <p:sp>
        <p:nvSpPr>
          <p:cNvPr id="6" name="TextBox 5">
            <a:extLst>
              <a:ext uri="{FF2B5EF4-FFF2-40B4-BE49-F238E27FC236}">
                <a16:creationId xmlns:a16="http://schemas.microsoft.com/office/drawing/2014/main" id="{9A967F96-1387-E60E-B742-D04B5B95B203}"/>
              </a:ext>
            </a:extLst>
          </p:cNvPr>
          <p:cNvSpPr txBox="1"/>
          <p:nvPr/>
        </p:nvSpPr>
        <p:spPr>
          <a:xfrm>
            <a:off x="109470" y="1926813"/>
            <a:ext cx="8678250" cy="2308324"/>
          </a:xfrm>
          <a:prstGeom prst="rect">
            <a:avLst/>
          </a:prstGeom>
          <a:noFill/>
        </p:spPr>
        <p:txBody>
          <a:bodyPr wrap="square">
            <a:spAutoFit/>
          </a:bodyPr>
          <a:lstStyle/>
          <a:p>
            <a:pPr marR="0" lvl="0" algn="l" rtl="0">
              <a:spcBef>
                <a:spcPts val="0"/>
              </a:spcBef>
              <a:spcAft>
                <a:spcPts val="0"/>
              </a:spcAft>
              <a:buClr>
                <a:schemeClr val="dk1"/>
              </a:buClr>
              <a:buSzPts val="1800"/>
            </a:pPr>
            <a:r>
              <a:rPr lang="en-US" sz="1800" dirty="0">
                <a:solidFill>
                  <a:schemeClr val="dk1"/>
                </a:solidFill>
                <a:latin typeface="Montserrat"/>
                <a:ea typeface="Montserrat"/>
                <a:cs typeface="Montserrat"/>
                <a:sym typeface="Montserrat"/>
              </a:rPr>
              <a:t>In the </a:t>
            </a:r>
            <a:r>
              <a:rPr lang="en-US" sz="1800" b="1" dirty="0">
                <a:solidFill>
                  <a:schemeClr val="dk1"/>
                </a:solidFill>
                <a:latin typeface="Montserrat"/>
                <a:ea typeface="Montserrat"/>
                <a:cs typeface="Montserrat"/>
                <a:sym typeface="Montserrat"/>
              </a:rPr>
              <a:t>flights</a:t>
            </a:r>
            <a:r>
              <a:rPr lang="en-US" sz="1800" dirty="0">
                <a:solidFill>
                  <a:schemeClr val="dk1"/>
                </a:solidFill>
                <a:latin typeface="Montserrat"/>
                <a:ea typeface="Montserrat"/>
                <a:cs typeface="Montserrat"/>
                <a:sym typeface="Montserrat"/>
              </a:rPr>
              <a:t> database:</a:t>
            </a:r>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For each airline, list the top airports in terms of passengers and in terms of revenue</a:t>
            </a:r>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For each origin airport, show the top-3 the destinations in terms of total number of passengers (note: you need a subquery to filter based on the outcome of a window query)</a:t>
            </a:r>
          </a:p>
          <a:p>
            <a:pPr marL="342900" marR="0" lvl="0" indent="-34290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Bonus: Use the NTH_VALUE() to arrange the first, second, and third in different columns</a:t>
            </a:r>
          </a:p>
        </p:txBody>
      </p:sp>
    </p:spTree>
    <p:extLst>
      <p:ext uri="{BB962C8B-B14F-4D97-AF65-F5344CB8AC3E}">
        <p14:creationId xmlns:p14="http://schemas.microsoft.com/office/powerpoint/2010/main" val="213298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c30a3ea24_0_4"/>
          <p:cNvSpPr/>
          <p:nvPr/>
        </p:nvSpPr>
        <p:spPr>
          <a:xfrm>
            <a:off x="386308" y="147496"/>
            <a:ext cx="87108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Aggregation vs window functions</a:t>
            </a:r>
            <a:endParaRPr dirty="0">
              <a:solidFill>
                <a:srgbClr val="57068C"/>
              </a:solidFill>
              <a:latin typeface="Montserrat"/>
              <a:ea typeface="Montserrat"/>
              <a:cs typeface="Montserrat"/>
              <a:sym typeface="Montserrat"/>
            </a:endParaRPr>
          </a:p>
        </p:txBody>
      </p:sp>
      <p:sp>
        <p:nvSpPr>
          <p:cNvPr id="100" name="Google Shape;100;g12c30a3ea24_0_4"/>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101" name="Google Shape;101;g12c30a3ea24_0_4"/>
          <p:cNvSpPr txBox="1"/>
          <p:nvPr/>
        </p:nvSpPr>
        <p:spPr>
          <a:xfrm>
            <a:off x="183174" y="1376725"/>
            <a:ext cx="8612033"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alibri"/>
              <a:buChar char="•"/>
            </a:pPr>
            <a:r>
              <a:rPr lang="en-US" sz="2000" dirty="0">
                <a:solidFill>
                  <a:schemeClr val="dk1"/>
                </a:solidFill>
                <a:latin typeface="Montserrat" panose="020B0604020202020204" pitchFamily="2" charset="0"/>
                <a:ea typeface="Calibri"/>
                <a:cs typeface="Calibri"/>
                <a:sym typeface="Calibri"/>
              </a:rPr>
              <a:t>In </a:t>
            </a:r>
            <a:r>
              <a:rPr lang="en-US" sz="2000" dirty="0" err="1">
                <a:solidFill>
                  <a:schemeClr val="dk1"/>
                </a:solidFill>
                <a:latin typeface="Montserrat" panose="020B0604020202020204" pitchFamily="2" charset="0"/>
                <a:ea typeface="Calibri"/>
                <a:cs typeface="Calibri"/>
                <a:sym typeface="Calibri"/>
              </a:rPr>
              <a:t>groupby</a:t>
            </a:r>
            <a:r>
              <a:rPr lang="en-US" sz="2000" dirty="0">
                <a:solidFill>
                  <a:schemeClr val="dk1"/>
                </a:solidFill>
                <a:latin typeface="Montserrat" panose="020B0604020202020204" pitchFamily="2" charset="0"/>
                <a:ea typeface="Calibri"/>
                <a:cs typeface="Calibri"/>
                <a:sym typeface="Calibri"/>
              </a:rPr>
              <a:t>-aggregation functions, have as input a group of rows, and we get back </a:t>
            </a:r>
            <a:r>
              <a:rPr lang="en-US" sz="2000" b="1" dirty="0">
                <a:solidFill>
                  <a:schemeClr val="dk1"/>
                </a:solidFill>
                <a:latin typeface="Montserrat" panose="020B0604020202020204" pitchFamily="2" charset="0"/>
                <a:ea typeface="Calibri"/>
                <a:cs typeface="Calibri"/>
                <a:sym typeface="Calibri"/>
              </a:rPr>
              <a:t>one value per group </a:t>
            </a:r>
            <a:r>
              <a:rPr lang="en-US" sz="2000" dirty="0">
                <a:solidFill>
                  <a:schemeClr val="dk1"/>
                </a:solidFill>
                <a:latin typeface="Montserrat" panose="020B0604020202020204" pitchFamily="2" charset="0"/>
                <a:ea typeface="Calibri"/>
                <a:cs typeface="Calibri"/>
                <a:sym typeface="Calibri"/>
              </a:rPr>
              <a:t>(e.g., count rows in group, avg value of an attribute, </a:t>
            </a:r>
            <a:r>
              <a:rPr lang="en-US" sz="2000" dirty="0" err="1">
                <a:solidFill>
                  <a:schemeClr val="dk1"/>
                </a:solidFill>
                <a:latin typeface="Montserrat" panose="020B0604020202020204" pitchFamily="2" charset="0"/>
                <a:ea typeface="Calibri"/>
                <a:cs typeface="Calibri"/>
                <a:sym typeface="Calibri"/>
              </a:rPr>
              <a:t>etc</a:t>
            </a:r>
            <a:r>
              <a:rPr lang="en-US" sz="2000" dirty="0">
                <a:solidFill>
                  <a:schemeClr val="dk1"/>
                </a:solidFill>
                <a:latin typeface="Montserrat" panose="020B0604020202020204" pitchFamily="2" charset="0"/>
                <a:ea typeface="Calibri"/>
                <a:cs typeface="Calibri"/>
                <a:sym typeface="Calibri"/>
              </a:rPr>
              <a:t>)</a:t>
            </a:r>
          </a:p>
          <a:p>
            <a:pPr marL="285750" marR="0" lvl="0" indent="-285750" algn="l" rtl="0">
              <a:spcBef>
                <a:spcPts val="0"/>
              </a:spcBef>
              <a:spcAft>
                <a:spcPts val="0"/>
              </a:spcAft>
              <a:buClr>
                <a:schemeClr val="dk1"/>
              </a:buClr>
              <a:buSzPts val="1800"/>
              <a:buFont typeface="Calibri"/>
              <a:buChar char="•"/>
            </a:pPr>
            <a:endParaRPr lang="en-US" sz="2000" dirty="0">
              <a:solidFill>
                <a:schemeClr val="dk1"/>
              </a:solidFill>
              <a:latin typeface="Montserrat" panose="020B0604020202020204" pitchFamily="2" charset="0"/>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2000" dirty="0">
                <a:solidFill>
                  <a:schemeClr val="dk1"/>
                </a:solidFill>
                <a:latin typeface="Montserrat" panose="020B0604020202020204" pitchFamily="2" charset="0"/>
                <a:ea typeface="Calibri"/>
                <a:cs typeface="Calibri"/>
                <a:sym typeface="Calibri"/>
              </a:rPr>
              <a:t>With window functions, we calculate functions over a group of rows </a:t>
            </a:r>
            <a:r>
              <a:rPr lang="en-US" sz="2000" b="1" dirty="0">
                <a:solidFill>
                  <a:schemeClr val="dk1"/>
                </a:solidFill>
                <a:latin typeface="Montserrat" panose="020B0604020202020204" pitchFamily="2" charset="0"/>
                <a:ea typeface="Calibri"/>
                <a:cs typeface="Calibri"/>
                <a:sym typeface="Calibri"/>
              </a:rPr>
              <a:t>(we call this a “window”), </a:t>
            </a:r>
            <a:r>
              <a:rPr lang="en-US" sz="2000" dirty="0">
                <a:solidFill>
                  <a:schemeClr val="dk1"/>
                </a:solidFill>
                <a:latin typeface="Montserrat" panose="020B0604020202020204" pitchFamily="2" charset="0"/>
                <a:ea typeface="Calibri"/>
                <a:cs typeface="Calibri"/>
                <a:sym typeface="Calibri"/>
              </a:rPr>
              <a:t>but we return a value for each row that belongs to the window.</a:t>
            </a:r>
            <a:endParaRPr sz="2000" dirty="0">
              <a:solidFill>
                <a:schemeClr val="dk1"/>
              </a:solidFill>
              <a:latin typeface="Montserrat" panose="020B0604020202020204" pitchFamily="2" charset="0"/>
              <a:ea typeface="Calibri"/>
              <a:cs typeface="Calibri"/>
              <a:sym typeface="Calibri"/>
            </a:endParaRPr>
          </a:p>
        </p:txBody>
      </p:sp>
    </p:spTree>
    <p:extLst>
      <p:ext uri="{BB962C8B-B14F-4D97-AF65-F5344CB8AC3E}">
        <p14:creationId xmlns:p14="http://schemas.microsoft.com/office/powerpoint/2010/main" val="3749744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7" y="147496"/>
            <a:ext cx="8202521"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Average ROI of real estate transactions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09470" y="788529"/>
            <a:ext cx="9144000" cy="40006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lang="en-US" sz="2000" dirty="0">
              <a:solidFill>
                <a:schemeClr val="dk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0E4F6D61-0B59-9B2A-5213-C57F823E5E4D}"/>
              </a:ext>
            </a:extLst>
          </p:cNvPr>
          <p:cNvSpPr txBox="1"/>
          <p:nvPr/>
        </p:nvSpPr>
        <p:spPr>
          <a:xfrm>
            <a:off x="109470" y="1436600"/>
            <a:ext cx="8486221" cy="4832092"/>
          </a:xfrm>
          <a:prstGeom prst="rect">
            <a:avLst/>
          </a:prstGeom>
          <a:noFill/>
        </p:spPr>
        <p:txBody>
          <a:bodyPr wrap="square">
            <a:spAutoFit/>
          </a:bodyPr>
          <a:lstStyle/>
          <a:p>
            <a:r>
              <a:rPr lang="en-US" dirty="0"/>
              <a:t>WITH transactions AS (</a:t>
            </a:r>
          </a:p>
          <a:p>
            <a:r>
              <a:rPr lang="en-US" dirty="0">
                <a:solidFill>
                  <a:srgbClr val="7030A0"/>
                </a:solidFill>
              </a:rPr>
              <a:t>SELECT </a:t>
            </a:r>
            <a:r>
              <a:rPr lang="en-US" dirty="0" err="1">
                <a:solidFill>
                  <a:srgbClr val="7030A0"/>
                </a:solidFill>
              </a:rPr>
              <a:t>property_id</a:t>
            </a:r>
            <a:endParaRPr lang="en-US" dirty="0">
              <a:solidFill>
                <a:srgbClr val="7030A0"/>
              </a:solidFill>
            </a:endParaRPr>
          </a:p>
          <a:p>
            <a:r>
              <a:rPr lang="en-US" dirty="0">
                <a:solidFill>
                  <a:srgbClr val="7030A0"/>
                </a:solidFill>
              </a:rPr>
              <a:t>	, </a:t>
            </a:r>
            <a:r>
              <a:rPr lang="en-US" dirty="0" err="1">
                <a:solidFill>
                  <a:srgbClr val="7030A0"/>
                </a:solidFill>
              </a:rPr>
              <a:t>zipcode</a:t>
            </a:r>
            <a:endParaRPr lang="en-US" dirty="0">
              <a:solidFill>
                <a:srgbClr val="7030A0"/>
              </a:solidFill>
            </a:endParaRPr>
          </a:p>
          <a:p>
            <a:r>
              <a:rPr lang="en-US" dirty="0">
                <a:solidFill>
                  <a:srgbClr val="7030A0"/>
                </a:solidFill>
              </a:rPr>
              <a:t>	, </a:t>
            </a:r>
            <a:r>
              <a:rPr lang="en-US" dirty="0" err="1">
                <a:solidFill>
                  <a:srgbClr val="7030A0"/>
                </a:solidFill>
              </a:rPr>
              <a:t>close_date</a:t>
            </a:r>
            <a:r>
              <a:rPr lang="en-US" dirty="0">
                <a:solidFill>
                  <a:srgbClr val="7030A0"/>
                </a:solidFill>
              </a:rPr>
              <a:t>, </a:t>
            </a:r>
            <a:r>
              <a:rPr lang="en-US" dirty="0" err="1">
                <a:solidFill>
                  <a:srgbClr val="7030A0"/>
                </a:solidFill>
              </a:rPr>
              <a:t>close_price</a:t>
            </a:r>
            <a:endParaRPr lang="en-US" dirty="0">
              <a:solidFill>
                <a:srgbClr val="7030A0"/>
              </a:solidFill>
            </a:endParaRPr>
          </a:p>
          <a:p>
            <a:r>
              <a:rPr lang="en-US" dirty="0">
                <a:solidFill>
                  <a:srgbClr val="7030A0"/>
                </a:solidFill>
              </a:rPr>
              <a:t>	, LAG(</a:t>
            </a:r>
            <a:r>
              <a:rPr lang="en-US" dirty="0" err="1">
                <a:solidFill>
                  <a:srgbClr val="7030A0"/>
                </a:solidFill>
              </a:rPr>
              <a:t>close_date</a:t>
            </a:r>
            <a:r>
              <a:rPr lang="en-US" dirty="0">
                <a:solidFill>
                  <a:srgbClr val="7030A0"/>
                </a:solidFill>
              </a:rPr>
              <a:t>) OVER w AS </a:t>
            </a:r>
            <a:r>
              <a:rPr lang="en-US" dirty="0" err="1">
                <a:solidFill>
                  <a:srgbClr val="7030A0"/>
                </a:solidFill>
              </a:rPr>
              <a:t>prior_sale_date</a:t>
            </a:r>
            <a:endParaRPr lang="en-US" dirty="0">
              <a:solidFill>
                <a:srgbClr val="7030A0"/>
              </a:solidFill>
            </a:endParaRPr>
          </a:p>
          <a:p>
            <a:r>
              <a:rPr lang="en-US" dirty="0">
                <a:solidFill>
                  <a:srgbClr val="7030A0"/>
                </a:solidFill>
              </a:rPr>
              <a:t>	, LAG(</a:t>
            </a:r>
            <a:r>
              <a:rPr lang="en-US" dirty="0" err="1">
                <a:solidFill>
                  <a:srgbClr val="7030A0"/>
                </a:solidFill>
              </a:rPr>
              <a:t>close_price</a:t>
            </a:r>
            <a:r>
              <a:rPr lang="en-US" dirty="0">
                <a:solidFill>
                  <a:srgbClr val="7030A0"/>
                </a:solidFill>
              </a:rPr>
              <a:t>) OVER w AS </a:t>
            </a:r>
            <a:r>
              <a:rPr lang="en-US" dirty="0" err="1">
                <a:solidFill>
                  <a:srgbClr val="7030A0"/>
                </a:solidFill>
              </a:rPr>
              <a:t>prior_sale_price</a:t>
            </a:r>
            <a:endParaRPr lang="en-US" dirty="0">
              <a:solidFill>
                <a:srgbClr val="7030A0"/>
              </a:solidFill>
            </a:endParaRPr>
          </a:p>
          <a:p>
            <a:r>
              <a:rPr lang="en-US" dirty="0">
                <a:solidFill>
                  <a:srgbClr val="7030A0"/>
                </a:solidFill>
              </a:rPr>
              <a:t>	, DATEDIFF(</a:t>
            </a:r>
            <a:r>
              <a:rPr lang="en-US" dirty="0" err="1">
                <a:solidFill>
                  <a:srgbClr val="7030A0"/>
                </a:solidFill>
              </a:rPr>
              <a:t>close_date</a:t>
            </a:r>
            <a:r>
              <a:rPr lang="en-US" dirty="0">
                <a:solidFill>
                  <a:srgbClr val="7030A0"/>
                </a:solidFill>
              </a:rPr>
              <a:t>, LAG(</a:t>
            </a:r>
            <a:r>
              <a:rPr lang="en-US" dirty="0" err="1">
                <a:solidFill>
                  <a:srgbClr val="7030A0"/>
                </a:solidFill>
              </a:rPr>
              <a:t>close_date</a:t>
            </a:r>
            <a:r>
              <a:rPr lang="en-US" dirty="0">
                <a:solidFill>
                  <a:srgbClr val="7030A0"/>
                </a:solidFill>
              </a:rPr>
              <a:t>) OVER w) / 365 AS </a:t>
            </a:r>
            <a:r>
              <a:rPr lang="en-US" dirty="0" err="1">
                <a:solidFill>
                  <a:srgbClr val="7030A0"/>
                </a:solidFill>
              </a:rPr>
              <a:t>years_between_sales</a:t>
            </a:r>
            <a:endParaRPr lang="en-US" dirty="0">
              <a:solidFill>
                <a:srgbClr val="7030A0"/>
              </a:solidFill>
            </a:endParaRPr>
          </a:p>
          <a:p>
            <a:r>
              <a:rPr lang="en-US" dirty="0">
                <a:solidFill>
                  <a:srgbClr val="7030A0"/>
                </a:solidFill>
              </a:rPr>
              <a:t>	, </a:t>
            </a:r>
            <a:r>
              <a:rPr lang="en-US" dirty="0" err="1">
                <a:solidFill>
                  <a:srgbClr val="7030A0"/>
                </a:solidFill>
              </a:rPr>
              <a:t>close_price</a:t>
            </a:r>
            <a:r>
              <a:rPr lang="en-US" dirty="0">
                <a:solidFill>
                  <a:srgbClr val="7030A0"/>
                </a:solidFill>
              </a:rPr>
              <a:t> - LAG(</a:t>
            </a:r>
            <a:r>
              <a:rPr lang="en-US" dirty="0" err="1">
                <a:solidFill>
                  <a:srgbClr val="7030A0"/>
                </a:solidFill>
              </a:rPr>
              <a:t>close_price</a:t>
            </a:r>
            <a:r>
              <a:rPr lang="en-US" dirty="0">
                <a:solidFill>
                  <a:srgbClr val="7030A0"/>
                </a:solidFill>
              </a:rPr>
              <a:t>) OVER w AS </a:t>
            </a:r>
            <a:r>
              <a:rPr lang="en-US" dirty="0" err="1">
                <a:solidFill>
                  <a:srgbClr val="7030A0"/>
                </a:solidFill>
              </a:rPr>
              <a:t>price_diff</a:t>
            </a:r>
            <a:endParaRPr lang="en-US" dirty="0">
              <a:solidFill>
                <a:srgbClr val="7030A0"/>
              </a:solidFill>
            </a:endParaRPr>
          </a:p>
          <a:p>
            <a:r>
              <a:rPr lang="en-US" dirty="0">
                <a:solidFill>
                  <a:srgbClr val="7030A0"/>
                </a:solidFill>
              </a:rPr>
              <a:t>	, </a:t>
            </a:r>
            <a:r>
              <a:rPr lang="en-US" dirty="0" err="1">
                <a:solidFill>
                  <a:srgbClr val="7030A0"/>
                </a:solidFill>
              </a:rPr>
              <a:t>close_price</a:t>
            </a:r>
            <a:r>
              <a:rPr lang="en-US" dirty="0">
                <a:solidFill>
                  <a:srgbClr val="7030A0"/>
                </a:solidFill>
              </a:rPr>
              <a:t> / LAG(</a:t>
            </a:r>
            <a:r>
              <a:rPr lang="en-US" dirty="0" err="1">
                <a:solidFill>
                  <a:srgbClr val="7030A0"/>
                </a:solidFill>
              </a:rPr>
              <a:t>close_price</a:t>
            </a:r>
            <a:r>
              <a:rPr lang="en-US" dirty="0">
                <a:solidFill>
                  <a:srgbClr val="7030A0"/>
                </a:solidFill>
              </a:rPr>
              <a:t>) OVER w AS </a:t>
            </a:r>
            <a:r>
              <a:rPr lang="en-US" dirty="0" err="1">
                <a:solidFill>
                  <a:srgbClr val="7030A0"/>
                </a:solidFill>
              </a:rPr>
              <a:t>price_ratio</a:t>
            </a:r>
            <a:endParaRPr lang="en-US" dirty="0">
              <a:solidFill>
                <a:srgbClr val="7030A0"/>
              </a:solidFill>
            </a:endParaRPr>
          </a:p>
          <a:p>
            <a:r>
              <a:rPr lang="en-US" dirty="0">
                <a:solidFill>
                  <a:srgbClr val="7030A0"/>
                </a:solidFill>
              </a:rPr>
              <a:t>FROM </a:t>
            </a:r>
            <a:r>
              <a:rPr lang="en-US" dirty="0" err="1">
                <a:solidFill>
                  <a:srgbClr val="7030A0"/>
                </a:solidFill>
              </a:rPr>
              <a:t>nyc_transactions</a:t>
            </a:r>
            <a:endParaRPr lang="en-US" dirty="0">
              <a:solidFill>
                <a:srgbClr val="7030A0"/>
              </a:solidFill>
            </a:endParaRPr>
          </a:p>
          <a:p>
            <a:r>
              <a:rPr lang="en-US" dirty="0">
                <a:solidFill>
                  <a:srgbClr val="7030A0"/>
                </a:solidFill>
              </a:rPr>
              <a:t>WINDOW w AS (PARTITION BY </a:t>
            </a:r>
            <a:r>
              <a:rPr lang="en-US" dirty="0" err="1">
                <a:solidFill>
                  <a:srgbClr val="7030A0"/>
                </a:solidFill>
              </a:rPr>
              <a:t>property_id</a:t>
            </a:r>
            <a:r>
              <a:rPr lang="en-US" dirty="0">
                <a:solidFill>
                  <a:srgbClr val="7030A0"/>
                </a:solidFill>
              </a:rPr>
              <a:t> ORDER BY </a:t>
            </a:r>
            <a:r>
              <a:rPr lang="en-US" dirty="0" err="1">
                <a:solidFill>
                  <a:srgbClr val="7030A0"/>
                </a:solidFill>
              </a:rPr>
              <a:t>close_date</a:t>
            </a:r>
            <a:r>
              <a:rPr lang="en-US" dirty="0">
                <a:solidFill>
                  <a:srgbClr val="7030A0"/>
                </a:solidFill>
              </a:rPr>
              <a:t>)</a:t>
            </a:r>
            <a:endParaRPr lang="en-US" dirty="0"/>
          </a:p>
          <a:p>
            <a:r>
              <a:rPr lang="en-US" dirty="0"/>
              <a:t>)</a:t>
            </a:r>
          </a:p>
          <a:p>
            <a:endParaRPr lang="en-US" dirty="0"/>
          </a:p>
          <a:p>
            <a:r>
              <a:rPr lang="en-US" dirty="0"/>
              <a:t>SELECT </a:t>
            </a:r>
            <a:r>
              <a:rPr lang="en-US" dirty="0" err="1"/>
              <a:t>zipcode</a:t>
            </a:r>
            <a:endParaRPr lang="en-US" dirty="0"/>
          </a:p>
          <a:p>
            <a:r>
              <a:rPr lang="en-US" dirty="0"/>
              <a:t>	, COUNT(*) AS </a:t>
            </a:r>
            <a:r>
              <a:rPr lang="en-US" dirty="0" err="1"/>
              <a:t>cnt</a:t>
            </a:r>
            <a:endParaRPr lang="en-US" dirty="0"/>
          </a:p>
          <a:p>
            <a:r>
              <a:rPr lang="en-US" dirty="0"/>
              <a:t>	, AVG( POWER( </a:t>
            </a:r>
            <a:r>
              <a:rPr lang="en-US" dirty="0" err="1"/>
              <a:t>price_ratio</a:t>
            </a:r>
            <a:r>
              <a:rPr lang="en-US" dirty="0"/>
              <a:t> , 1/</a:t>
            </a:r>
            <a:r>
              <a:rPr lang="en-US" dirty="0" err="1"/>
              <a:t>years_between_sales</a:t>
            </a:r>
            <a:r>
              <a:rPr lang="en-US" dirty="0"/>
              <a:t> )- 1 ) AS </a:t>
            </a:r>
            <a:r>
              <a:rPr lang="en-US" dirty="0" err="1"/>
              <a:t>avg_yearly_ROI</a:t>
            </a:r>
            <a:endParaRPr lang="en-US" dirty="0"/>
          </a:p>
          <a:p>
            <a:r>
              <a:rPr lang="en-US" dirty="0"/>
              <a:t>FROM transactions </a:t>
            </a:r>
          </a:p>
          <a:p>
            <a:r>
              <a:rPr lang="en-US" dirty="0"/>
              <a:t>WHERE </a:t>
            </a:r>
            <a:r>
              <a:rPr lang="en-US" dirty="0" err="1"/>
              <a:t>years_between_sales</a:t>
            </a:r>
            <a:r>
              <a:rPr lang="en-US" dirty="0"/>
              <a:t>&gt;0.5</a:t>
            </a:r>
          </a:p>
          <a:p>
            <a:r>
              <a:rPr lang="en-US" dirty="0"/>
              <a:t>GROUP BY </a:t>
            </a:r>
            <a:r>
              <a:rPr lang="en-US" dirty="0" err="1"/>
              <a:t>zipcode</a:t>
            </a:r>
            <a:endParaRPr lang="en-US" dirty="0"/>
          </a:p>
          <a:p>
            <a:r>
              <a:rPr lang="en-US" dirty="0"/>
              <a:t>HAVING </a:t>
            </a:r>
            <a:r>
              <a:rPr lang="en-US" dirty="0" err="1"/>
              <a:t>cnt</a:t>
            </a:r>
            <a:r>
              <a:rPr lang="en-US" dirty="0"/>
              <a:t> &gt; 1000</a:t>
            </a:r>
          </a:p>
          <a:p>
            <a:r>
              <a:rPr lang="en-US" dirty="0"/>
              <a:t>ORDER BY </a:t>
            </a:r>
            <a:r>
              <a:rPr lang="en-US" dirty="0" err="1"/>
              <a:t>avg_yearly_ROI</a:t>
            </a:r>
            <a:r>
              <a:rPr lang="en-US" dirty="0"/>
              <a:t> DESC</a:t>
            </a:r>
          </a:p>
          <a:p>
            <a:r>
              <a:rPr lang="en-US" dirty="0"/>
              <a:t>;</a:t>
            </a:r>
          </a:p>
        </p:txBody>
      </p:sp>
    </p:spTree>
    <p:extLst>
      <p:ext uri="{BB962C8B-B14F-4D97-AF65-F5344CB8AC3E}">
        <p14:creationId xmlns:p14="http://schemas.microsoft.com/office/powerpoint/2010/main" val="1404717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mo"/>
              <a:buNone/>
            </a:pPr>
            <a:r>
              <a:rPr lang="en-US" sz="3600" b="1" dirty="0">
                <a:solidFill>
                  <a:srgbClr val="57068C"/>
                </a:solidFill>
                <a:latin typeface="Montserrat"/>
                <a:ea typeface="Montserrat"/>
                <a:cs typeface="Montserrat"/>
                <a:sym typeface="Montserrat"/>
              </a:rPr>
              <a:t>Aggregate Functions and Windows</a:t>
            </a:r>
            <a:endParaRPr sz="3600" b="1" dirty="0">
              <a:solidFill>
                <a:srgbClr val="57068C"/>
              </a:solidFill>
              <a:latin typeface="Montserrat"/>
              <a:ea typeface="Montserrat"/>
              <a:cs typeface="Montserrat"/>
              <a:sym typeface="Montserrat"/>
            </a:endParaRPr>
          </a:p>
        </p:txBody>
      </p:sp>
    </p:spTree>
    <p:extLst>
      <p:ext uri="{BB962C8B-B14F-4D97-AF65-F5344CB8AC3E}">
        <p14:creationId xmlns:p14="http://schemas.microsoft.com/office/powerpoint/2010/main" val="1043467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9F490A-01E8-8913-45A0-A6282880329C}"/>
              </a:ext>
            </a:extLst>
          </p:cNvPr>
          <p:cNvSpPr>
            <a:spLocks noGrp="1"/>
          </p:cNvSpPr>
          <p:nvPr>
            <p:ph type="body" idx="1"/>
          </p:nvPr>
        </p:nvSpPr>
        <p:spPr>
          <a:xfrm>
            <a:off x="81269" y="781441"/>
            <a:ext cx="8702870" cy="5241800"/>
          </a:xfrm>
        </p:spPr>
        <p:txBody>
          <a:bodyPr>
            <a:normAutofit fontScale="92500" lnSpcReduction="20000"/>
          </a:bodyPr>
          <a:lstStyle/>
          <a:p>
            <a:pPr marL="114300" indent="0">
              <a:buNone/>
            </a:pPr>
            <a:r>
              <a:rPr lang="en-US" sz="2000" dirty="0">
                <a:latin typeface="Montserrat" panose="00000500000000000000" pitchFamily="2" charset="0"/>
              </a:rPr>
              <a:t>USE collisions;</a:t>
            </a:r>
            <a:br>
              <a:rPr lang="en-US" sz="2000" dirty="0">
                <a:latin typeface="Montserrat" panose="00000500000000000000" pitchFamily="2" charset="0"/>
              </a:rPr>
            </a:br>
            <a:r>
              <a:rPr lang="en-US" sz="2000" dirty="0">
                <a:latin typeface="Montserrat" panose="00000500000000000000" pitchFamily="2" charset="0"/>
              </a:rPr>
              <a:t>DROP TABLE IF EXISTS </a:t>
            </a:r>
            <a:r>
              <a:rPr lang="en-US" sz="2000" dirty="0" err="1">
                <a:latin typeface="Montserrat" panose="00000500000000000000" pitchFamily="2" charset="0"/>
              </a:rPr>
              <a:t>daily_accidents</a:t>
            </a:r>
            <a:r>
              <a:rPr lang="en-US" sz="2000" dirty="0">
                <a:latin typeface="Montserrat" panose="00000500000000000000" pitchFamily="2" charset="0"/>
              </a:rPr>
              <a:t>;</a:t>
            </a:r>
          </a:p>
          <a:p>
            <a:pPr marL="114300" indent="0">
              <a:buNone/>
            </a:pPr>
            <a:r>
              <a:rPr lang="en-US" sz="2000" b="1" dirty="0">
                <a:latin typeface="Montserrat" panose="00000500000000000000" pitchFamily="2" charset="0"/>
              </a:rPr>
              <a:t>CREATE TEMPORARY TABLE </a:t>
            </a:r>
            <a:r>
              <a:rPr lang="en-US" sz="2000" b="1" dirty="0" err="1">
                <a:latin typeface="Montserrat" panose="00000500000000000000" pitchFamily="2" charset="0"/>
              </a:rPr>
              <a:t>daily_accidents</a:t>
            </a:r>
            <a:r>
              <a:rPr lang="en-US" sz="2000" b="1" dirty="0">
                <a:latin typeface="Montserrat" panose="00000500000000000000" pitchFamily="2" charset="0"/>
              </a:rPr>
              <a:t> AS</a:t>
            </a:r>
          </a:p>
          <a:p>
            <a:pPr marL="114300" indent="0">
              <a:buNone/>
            </a:pPr>
            <a:r>
              <a:rPr lang="en-US" sz="2000" b="1" dirty="0">
                <a:latin typeface="Montserrat" panose="00000500000000000000" pitchFamily="2" charset="0"/>
              </a:rPr>
              <a:t>SELECT </a:t>
            </a:r>
          </a:p>
          <a:p>
            <a:pPr marL="114300" indent="0">
              <a:buNone/>
            </a:pPr>
            <a:r>
              <a:rPr lang="en-US" sz="2000" dirty="0">
                <a:latin typeface="Montserrat" panose="00000500000000000000" pitchFamily="2" charset="0"/>
              </a:rPr>
              <a:t>	DATE(DATE_TIME) AS </a:t>
            </a:r>
            <a:r>
              <a:rPr lang="en-US" sz="2000" dirty="0" err="1">
                <a:latin typeface="Montserrat" panose="00000500000000000000" pitchFamily="2" charset="0"/>
              </a:rPr>
              <a:t>accident_date</a:t>
            </a:r>
            <a:r>
              <a:rPr lang="en-US" sz="2000" dirty="0">
                <a:latin typeface="Montserrat" panose="00000500000000000000" pitchFamily="2" charset="0"/>
              </a:rPr>
              <a:t>,</a:t>
            </a:r>
          </a:p>
          <a:p>
            <a:pPr marL="114300" indent="0">
              <a:buNone/>
            </a:pPr>
            <a:r>
              <a:rPr lang="en-US" sz="2000" dirty="0">
                <a:latin typeface="Montserrat" panose="00000500000000000000" pitchFamily="2" charset="0"/>
              </a:rPr>
              <a:t>	YEAR(DATE_TIME) AS </a:t>
            </a:r>
            <a:r>
              <a:rPr lang="en-US" sz="2000" dirty="0" err="1">
                <a:latin typeface="Montserrat" panose="00000500000000000000" pitchFamily="2" charset="0"/>
              </a:rPr>
              <a:t>accident_year</a:t>
            </a:r>
            <a:r>
              <a:rPr lang="en-US" sz="2000" dirty="0">
                <a:latin typeface="Montserrat" panose="00000500000000000000" pitchFamily="2" charset="0"/>
              </a:rPr>
              <a:t>,</a:t>
            </a:r>
          </a:p>
          <a:p>
            <a:pPr marL="114300" indent="0">
              <a:buNone/>
            </a:pPr>
            <a:r>
              <a:rPr lang="en-US" sz="2000" dirty="0">
                <a:latin typeface="Montserrat" panose="00000500000000000000" pitchFamily="2" charset="0"/>
              </a:rPr>
              <a:t> 	MONTH(DATE_TIME) AS </a:t>
            </a:r>
            <a:r>
              <a:rPr lang="en-US" sz="2000" dirty="0" err="1">
                <a:latin typeface="Montserrat" panose="00000500000000000000" pitchFamily="2" charset="0"/>
              </a:rPr>
              <a:t>accident_month</a:t>
            </a:r>
            <a:r>
              <a:rPr lang="en-US" sz="2000" dirty="0">
                <a:latin typeface="Montserrat" panose="00000500000000000000" pitchFamily="2" charset="0"/>
              </a:rPr>
              <a:t>,</a:t>
            </a:r>
          </a:p>
          <a:p>
            <a:pPr marL="114300" indent="0">
              <a:buNone/>
            </a:pPr>
            <a:r>
              <a:rPr lang="en-US" sz="2000" dirty="0">
                <a:latin typeface="Montserrat" panose="00000500000000000000" pitchFamily="2" charset="0"/>
              </a:rPr>
              <a:t> 	COUNT(*) AS </a:t>
            </a:r>
            <a:r>
              <a:rPr lang="en-US" sz="2000" dirty="0" err="1">
                <a:latin typeface="Montserrat" panose="00000500000000000000" pitchFamily="2" charset="0"/>
              </a:rPr>
              <a:t>cnt</a:t>
            </a:r>
            <a:r>
              <a:rPr lang="en-US" sz="2000" dirty="0">
                <a:latin typeface="Montserrat" panose="00000500000000000000" pitchFamily="2" charset="0"/>
              </a:rPr>
              <a:t>	</a:t>
            </a:r>
          </a:p>
          <a:p>
            <a:pPr marL="114300" indent="0">
              <a:buNone/>
            </a:pPr>
            <a:r>
              <a:rPr lang="en-US" sz="2000" b="1" dirty="0">
                <a:latin typeface="Montserrat" panose="00000500000000000000" pitchFamily="2" charset="0"/>
              </a:rPr>
              <a:t>FROM </a:t>
            </a:r>
            <a:r>
              <a:rPr lang="en-US" sz="2000" dirty="0" err="1">
                <a:latin typeface="Montserrat" panose="00000500000000000000" pitchFamily="2" charset="0"/>
              </a:rPr>
              <a:t>collisions.collisions</a:t>
            </a:r>
            <a:endParaRPr lang="en-US" sz="2000" dirty="0">
              <a:latin typeface="Montserrat" panose="00000500000000000000" pitchFamily="2" charset="0"/>
            </a:endParaRPr>
          </a:p>
          <a:p>
            <a:pPr marL="114300" indent="0">
              <a:buNone/>
            </a:pPr>
            <a:r>
              <a:rPr lang="en-US" sz="2000" b="1" dirty="0">
                <a:latin typeface="Montserrat" panose="00000500000000000000" pitchFamily="2" charset="0"/>
              </a:rPr>
              <a:t>WHERE </a:t>
            </a:r>
            <a:r>
              <a:rPr lang="en-US" sz="2000" dirty="0">
                <a:latin typeface="Montserrat" panose="00000500000000000000" pitchFamily="2" charset="0"/>
              </a:rPr>
              <a:t>DATE_TIME &gt;= '2013-01-01’</a:t>
            </a:r>
          </a:p>
          <a:p>
            <a:pPr marL="114300" indent="0">
              <a:buNone/>
            </a:pPr>
            <a:r>
              <a:rPr lang="en-US" sz="2000" b="1" dirty="0">
                <a:latin typeface="Montserrat" panose="00000500000000000000" pitchFamily="2" charset="0"/>
              </a:rPr>
              <a:t>GROUP BY</a:t>
            </a:r>
            <a:r>
              <a:rPr lang="en-US" sz="2000" dirty="0">
                <a:latin typeface="Montserrat" panose="00000500000000000000" pitchFamily="2" charset="0"/>
              </a:rPr>
              <a:t> </a:t>
            </a:r>
          </a:p>
          <a:p>
            <a:pPr marL="114300" indent="0">
              <a:buNone/>
            </a:pPr>
            <a:r>
              <a:rPr lang="en-US" sz="2000" dirty="0">
                <a:latin typeface="Montserrat" panose="00000500000000000000" pitchFamily="2" charset="0"/>
              </a:rPr>
              <a:t>	</a:t>
            </a:r>
            <a:r>
              <a:rPr lang="en-US" sz="2000" dirty="0" err="1">
                <a:latin typeface="Montserrat" panose="00000500000000000000" pitchFamily="2" charset="0"/>
              </a:rPr>
              <a:t>accident_date</a:t>
            </a:r>
            <a:r>
              <a:rPr lang="en-US" sz="2000" dirty="0">
                <a:latin typeface="Montserrat" panose="00000500000000000000" pitchFamily="2" charset="0"/>
              </a:rPr>
              <a:t>, </a:t>
            </a:r>
          </a:p>
          <a:p>
            <a:pPr marL="114300" indent="0">
              <a:buNone/>
            </a:pPr>
            <a:r>
              <a:rPr lang="en-US" sz="2000" dirty="0">
                <a:latin typeface="Montserrat" panose="00000500000000000000" pitchFamily="2" charset="0"/>
              </a:rPr>
              <a:t>	</a:t>
            </a:r>
            <a:r>
              <a:rPr lang="en-US" sz="2000" dirty="0" err="1">
                <a:latin typeface="Montserrat" panose="00000500000000000000" pitchFamily="2" charset="0"/>
              </a:rPr>
              <a:t>accident_year</a:t>
            </a:r>
            <a:r>
              <a:rPr lang="en-US" sz="2000" dirty="0">
                <a:latin typeface="Montserrat" panose="00000500000000000000" pitchFamily="2" charset="0"/>
              </a:rPr>
              <a:t>, </a:t>
            </a:r>
          </a:p>
          <a:p>
            <a:pPr marL="114300" indent="0">
              <a:buNone/>
            </a:pPr>
            <a:r>
              <a:rPr lang="en-US" sz="2000" dirty="0">
                <a:latin typeface="Montserrat" panose="00000500000000000000" pitchFamily="2" charset="0"/>
              </a:rPr>
              <a:t>	</a:t>
            </a:r>
            <a:r>
              <a:rPr lang="en-US" sz="2000" dirty="0" err="1">
                <a:latin typeface="Montserrat" panose="00000500000000000000" pitchFamily="2" charset="0"/>
              </a:rPr>
              <a:t>accident_month</a:t>
            </a:r>
            <a:endParaRPr lang="en-US" sz="2000" dirty="0">
              <a:latin typeface="Montserrat" panose="00000500000000000000" pitchFamily="2" charset="0"/>
            </a:endParaRPr>
          </a:p>
          <a:p>
            <a:pPr marL="114300" indent="0">
              <a:buNone/>
            </a:pPr>
            <a:r>
              <a:rPr lang="en-US" sz="2000" b="1" dirty="0">
                <a:latin typeface="Montserrat" panose="00000500000000000000" pitchFamily="2" charset="0"/>
              </a:rPr>
              <a:t>ORDER BY </a:t>
            </a:r>
            <a:r>
              <a:rPr lang="en-US" sz="2000" dirty="0" err="1">
                <a:latin typeface="Montserrat" panose="00000500000000000000" pitchFamily="2" charset="0"/>
              </a:rPr>
              <a:t>accident_date</a:t>
            </a:r>
            <a:r>
              <a:rPr lang="en-US" sz="2000" dirty="0">
                <a:latin typeface="Montserrat" panose="00000500000000000000" pitchFamily="2" charset="0"/>
              </a:rPr>
              <a:t>;</a:t>
            </a:r>
          </a:p>
        </p:txBody>
      </p:sp>
      <p:sp>
        <p:nvSpPr>
          <p:cNvPr id="6" name="Google Shape;106;g12c30a3ea24_0_12">
            <a:extLst>
              <a:ext uri="{FF2B5EF4-FFF2-40B4-BE49-F238E27FC236}">
                <a16:creationId xmlns:a16="http://schemas.microsoft.com/office/drawing/2014/main" id="{C2779B2F-52C2-886F-F68B-64C2B11B1505}"/>
              </a:ext>
            </a:extLst>
          </p:cNvPr>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Setup: Daily Accidents in NYC</a:t>
            </a:r>
            <a:endParaRPr dirty="0">
              <a:solidFill>
                <a:srgbClr val="57068C"/>
              </a:solidFill>
              <a:latin typeface="Montserrat"/>
              <a:ea typeface="Montserrat"/>
              <a:cs typeface="Montserrat"/>
              <a:sym typeface="Montserrat"/>
            </a:endParaRPr>
          </a:p>
        </p:txBody>
      </p:sp>
      <p:pic>
        <p:nvPicPr>
          <p:cNvPr id="10" name="Picture 9">
            <a:extLst>
              <a:ext uri="{FF2B5EF4-FFF2-40B4-BE49-F238E27FC236}">
                <a16:creationId xmlns:a16="http://schemas.microsoft.com/office/drawing/2014/main" id="{82805D0B-6F4D-1D8E-36E3-5853E271A852}"/>
              </a:ext>
            </a:extLst>
          </p:cNvPr>
          <p:cNvPicPr>
            <a:picLocks noChangeAspect="1"/>
          </p:cNvPicPr>
          <p:nvPr/>
        </p:nvPicPr>
        <p:blipFill>
          <a:blip r:embed="rId2"/>
          <a:stretch>
            <a:fillRect/>
          </a:stretch>
        </p:blipFill>
        <p:spPr>
          <a:xfrm>
            <a:off x="5303267" y="3379093"/>
            <a:ext cx="3759464" cy="3478907"/>
          </a:xfrm>
          <a:prstGeom prst="rect">
            <a:avLst/>
          </a:prstGeom>
        </p:spPr>
      </p:pic>
    </p:spTree>
    <p:extLst>
      <p:ext uri="{BB962C8B-B14F-4D97-AF65-F5344CB8AC3E}">
        <p14:creationId xmlns:p14="http://schemas.microsoft.com/office/powerpoint/2010/main" val="356437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mo"/>
              <a:buNone/>
            </a:pPr>
            <a:r>
              <a:rPr lang="en-US" sz="2800" b="1" dirty="0">
                <a:solidFill>
                  <a:srgbClr val="57068C"/>
                </a:solidFill>
                <a:latin typeface="Montserrat"/>
                <a:ea typeface="Montserrat"/>
                <a:cs typeface="Montserrat"/>
                <a:sym typeface="Montserrat"/>
              </a:rPr>
              <a:t>Aggregate Functions using PARTITION BY: </a:t>
            </a:r>
            <a:br>
              <a:rPr lang="en-US" sz="2800" b="1" dirty="0">
                <a:solidFill>
                  <a:srgbClr val="57068C"/>
                </a:solidFill>
                <a:latin typeface="Montserrat"/>
                <a:ea typeface="Montserrat"/>
                <a:cs typeface="Montserrat"/>
                <a:sym typeface="Montserrat"/>
              </a:rPr>
            </a:br>
            <a:r>
              <a:rPr lang="en-US" sz="2800" b="1" dirty="0">
                <a:solidFill>
                  <a:srgbClr val="57068C"/>
                </a:solidFill>
                <a:latin typeface="Montserrat"/>
                <a:ea typeface="Montserrat"/>
                <a:cs typeface="Montserrat"/>
                <a:sym typeface="Montserrat"/>
              </a:rPr>
              <a:t>An alternative to GROUP BY queries</a:t>
            </a:r>
            <a:endParaRPr sz="2800" b="1" dirty="0">
              <a:solidFill>
                <a:srgbClr val="57068C"/>
              </a:solidFill>
              <a:latin typeface="Montserrat"/>
              <a:ea typeface="Montserrat"/>
              <a:cs typeface="Montserrat"/>
              <a:sym typeface="Montserrat"/>
            </a:endParaRPr>
          </a:p>
        </p:txBody>
      </p:sp>
    </p:spTree>
    <p:extLst>
      <p:ext uri="{BB962C8B-B14F-4D97-AF65-F5344CB8AC3E}">
        <p14:creationId xmlns:p14="http://schemas.microsoft.com/office/powerpoint/2010/main" val="232454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Aggregate functions / PARTITION BY</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20886" y="2776422"/>
            <a:ext cx="8902127" cy="34162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sum_accidents</a:t>
            </a:r>
            <a:r>
              <a:rPr lang="en-US" sz="1800" dirty="0">
                <a:solidFill>
                  <a:schemeClr val="dk1"/>
                </a:solidFill>
                <a:latin typeface="Montserrat"/>
                <a:ea typeface="Montserrat"/>
                <a:cs typeface="Montserrat"/>
                <a:sym typeface="Montserrat"/>
              </a:rPr>
              <a:t>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avg_accidents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daily_accidents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WINDOW </a:t>
            </a:r>
            <a:r>
              <a:rPr lang="en-US" sz="1800" b="1" dirty="0">
                <a:solidFill>
                  <a:srgbClr val="7030A0"/>
                </a:solidFill>
                <a:latin typeface="Montserrat"/>
                <a:ea typeface="Montserrat"/>
                <a:cs typeface="Montserrat"/>
                <a:sym typeface="Montserrat"/>
              </a:rPr>
              <a:t>w AS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the functions calculated; the total number of accident and the average number of accidents per day within the year</a:t>
            </a:r>
          </a:p>
          <a:p>
            <a:pPr marL="0" marR="0" lvl="0" indent="0" algn="l" rtl="0">
              <a:spcBef>
                <a:spcPts val="0"/>
              </a:spcBef>
              <a:spcAft>
                <a:spcPts val="0"/>
              </a:spcAft>
              <a:buNone/>
            </a:pPr>
            <a:endParaRPr lang="en-US" sz="1800" i="1" dirty="0">
              <a:solidFill>
                <a:srgbClr val="7030A0"/>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OVER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calculate sum and average across all days in a year</a:t>
            </a:r>
          </a:p>
        </p:txBody>
      </p:sp>
      <p:sp>
        <p:nvSpPr>
          <p:cNvPr id="4" name="TextBox 3">
            <a:extLst>
              <a:ext uri="{FF2B5EF4-FFF2-40B4-BE49-F238E27FC236}">
                <a16:creationId xmlns:a16="http://schemas.microsoft.com/office/drawing/2014/main" id="{8EFDF8A3-48E9-37CE-7E47-7D173E3DDB23}"/>
              </a:ext>
            </a:extLst>
          </p:cNvPr>
          <p:cNvSpPr txBox="1"/>
          <p:nvPr/>
        </p:nvSpPr>
        <p:spPr>
          <a:xfrm>
            <a:off x="325131" y="1098034"/>
            <a:ext cx="8348869" cy="1200329"/>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Behave similar to GROUP BY, but without collapsing rows into groups.</a:t>
            </a:r>
          </a:p>
          <a:p>
            <a:endParaRPr lang="en-US" sz="1800" i="1" dirty="0">
              <a:solidFill>
                <a:schemeClr val="tx1"/>
              </a:solidFill>
              <a:latin typeface="Montserrat"/>
              <a:ea typeface="Montserrat"/>
              <a:cs typeface="Montserrat"/>
              <a:sym typeface="Montserrat"/>
            </a:endParaRPr>
          </a:p>
          <a:p>
            <a:r>
              <a:rPr lang="en-US" sz="1800" i="1" dirty="0">
                <a:solidFill>
                  <a:schemeClr val="tx1"/>
                </a:solidFill>
                <a:latin typeface="Montserrat"/>
                <a:ea typeface="Montserrat"/>
                <a:cs typeface="Montserrat"/>
                <a:sym typeface="Montserrat"/>
              </a:rPr>
              <a:t>Show entries for daily accidents, but also show the total accidents in the year, and the average daily accidents in the year</a:t>
            </a:r>
          </a:p>
        </p:txBody>
      </p:sp>
    </p:spTree>
    <p:extLst>
      <p:ext uri="{BB962C8B-B14F-4D97-AF65-F5344CB8AC3E}">
        <p14:creationId xmlns:p14="http://schemas.microsoft.com/office/powerpoint/2010/main" val="1645557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Aggregate functions / PARTITION BY</a:t>
            </a:r>
            <a:endParaRPr dirty="0">
              <a:solidFill>
                <a:srgbClr val="57068C"/>
              </a:solidFill>
              <a:latin typeface="Montserrat"/>
              <a:ea typeface="Montserrat"/>
              <a:cs typeface="Montserrat"/>
              <a:sym typeface="Montserrat"/>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20936" y="1738137"/>
            <a:ext cx="8902127" cy="50782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	</a:t>
            </a:r>
          </a:p>
          <a:p>
            <a:pPr marL="0" marR="0" lvl="0" indent="0" algn="l" rtl="0">
              <a:spcBef>
                <a:spcPts val="0"/>
              </a:spcBef>
              <a:spcAft>
                <a:spcPts val="0"/>
              </a:spcAft>
              <a:buNone/>
            </a:pPr>
            <a:r>
              <a:rPr lang="en-US" sz="1800" i="1" dirty="0">
                <a:solidFill>
                  <a:schemeClr val="dk1"/>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SUM(</a:t>
            </a:r>
            <a:r>
              <a:rPr lang="en-US" sz="1800" i="1" dirty="0" err="1">
                <a:solidFill>
                  <a:srgbClr val="C00000"/>
                </a:solidFill>
                <a:latin typeface="Montserrat"/>
                <a:ea typeface="Montserrat"/>
                <a:cs typeface="Montserrat"/>
                <a:sym typeface="Montserrat"/>
              </a:rPr>
              <a:t>cnt</a:t>
            </a:r>
            <a:r>
              <a:rPr lang="en-US" sz="1800" i="1" dirty="0">
                <a:solidFill>
                  <a:srgbClr val="C0000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OVER </a:t>
            </a:r>
            <a:r>
              <a:rPr lang="en-US" sz="1800" i="1" dirty="0" err="1">
                <a:solidFill>
                  <a:srgbClr val="7030A0"/>
                </a:solidFill>
                <a:latin typeface="Montserrat"/>
                <a:ea typeface="Montserrat"/>
                <a:cs typeface="Montserrat"/>
                <a:sym typeface="Montserrat"/>
              </a:rPr>
              <a:t>w_y</a:t>
            </a:r>
            <a:r>
              <a:rPr lang="en-US" sz="1800" i="1" dirty="0">
                <a:solidFill>
                  <a:srgbClr val="7030A0"/>
                </a:solidFill>
                <a:latin typeface="Montserrat"/>
                <a:ea typeface="Montserrat"/>
                <a:cs typeface="Montserrat"/>
                <a:sym typeface="Montserrat"/>
              </a:rPr>
              <a:t> </a:t>
            </a:r>
            <a:r>
              <a:rPr lang="en-US" sz="1800" i="1" dirty="0">
                <a:solidFill>
                  <a:schemeClr val="dk1"/>
                </a:solidFill>
                <a:latin typeface="Montserrat"/>
                <a:ea typeface="Montserrat"/>
                <a:cs typeface="Montserrat"/>
                <a:sym typeface="Montserrat"/>
              </a:rPr>
              <a:t>AS </a:t>
            </a:r>
            <a:r>
              <a:rPr lang="en-US" sz="1800" i="1" dirty="0" err="1">
                <a:solidFill>
                  <a:schemeClr val="dk1"/>
                </a:solidFill>
                <a:latin typeface="Montserrat"/>
                <a:ea typeface="Montserrat"/>
                <a:cs typeface="Montserrat"/>
                <a:sym typeface="Montserrat"/>
              </a:rPr>
              <a:t>sum_accidents_year</a:t>
            </a:r>
            <a:r>
              <a:rPr lang="en-US" sz="1800" i="1" dirty="0">
                <a:solidFill>
                  <a:schemeClr val="dk1"/>
                </a:solidFill>
                <a:latin typeface="Montserrat"/>
                <a:ea typeface="Montserrat"/>
                <a:cs typeface="Montserrat"/>
                <a:sym typeface="Montserrat"/>
              </a:rPr>
              <a:t>   </a:t>
            </a:r>
          </a:p>
          <a:p>
            <a:pPr marL="0" marR="0" lvl="0" indent="0" algn="l" rtl="0">
              <a:spcBef>
                <a:spcPts val="0"/>
              </a:spcBef>
              <a:spcAft>
                <a:spcPts val="0"/>
              </a:spcAft>
              <a:buNone/>
            </a:pPr>
            <a:r>
              <a:rPr lang="en-US" sz="1800" i="1" dirty="0">
                <a:solidFill>
                  <a:schemeClr val="dk1"/>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AVG(</a:t>
            </a:r>
            <a:r>
              <a:rPr lang="en-US" sz="1800" i="1" dirty="0" err="1">
                <a:solidFill>
                  <a:srgbClr val="C00000"/>
                </a:solidFill>
                <a:latin typeface="Montserrat"/>
                <a:ea typeface="Montserrat"/>
                <a:cs typeface="Montserrat"/>
                <a:sym typeface="Montserrat"/>
              </a:rPr>
              <a:t>cnt</a:t>
            </a:r>
            <a:r>
              <a:rPr lang="en-US" sz="1800" i="1" dirty="0">
                <a:solidFill>
                  <a:srgbClr val="C0000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OVER </a:t>
            </a:r>
            <a:r>
              <a:rPr lang="en-US" sz="1800" i="1" dirty="0" err="1">
                <a:solidFill>
                  <a:srgbClr val="7030A0"/>
                </a:solidFill>
                <a:latin typeface="Montserrat"/>
                <a:ea typeface="Montserrat"/>
                <a:cs typeface="Montserrat"/>
                <a:sym typeface="Montserrat"/>
              </a:rPr>
              <a:t>w_y</a:t>
            </a:r>
            <a:r>
              <a:rPr lang="en-US" sz="1800" i="1" dirty="0">
                <a:solidFill>
                  <a:srgbClr val="7030A0"/>
                </a:solidFill>
                <a:latin typeface="Montserrat"/>
                <a:ea typeface="Montserrat"/>
                <a:cs typeface="Montserrat"/>
                <a:sym typeface="Montserrat"/>
              </a:rPr>
              <a:t> </a:t>
            </a:r>
            <a:r>
              <a:rPr lang="en-US" sz="1800" i="1" dirty="0">
                <a:solidFill>
                  <a:schemeClr val="dk1"/>
                </a:solidFill>
                <a:latin typeface="Montserrat"/>
                <a:ea typeface="Montserrat"/>
                <a:cs typeface="Montserrat"/>
                <a:sym typeface="Montserrat"/>
              </a:rPr>
              <a:t>AS </a:t>
            </a:r>
            <a:r>
              <a:rPr lang="en-US" sz="1800" i="1" dirty="0" err="1">
                <a:solidFill>
                  <a:schemeClr val="dk1"/>
                </a:solidFill>
                <a:latin typeface="Montserrat"/>
                <a:ea typeface="Montserrat"/>
                <a:cs typeface="Montserrat"/>
                <a:sym typeface="Montserrat"/>
              </a:rPr>
              <a:t>avg_accidents_year</a:t>
            </a:r>
            <a:endParaRPr lang="en-US" sz="1800" i="1"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a:t>
            </a:r>
            <a:r>
              <a:rPr lang="en-US" sz="1800" b="1" dirty="0" err="1">
                <a:solidFill>
                  <a:srgbClr val="7030A0"/>
                </a:solidFill>
                <a:latin typeface="Montserrat"/>
                <a:ea typeface="Montserrat"/>
                <a:cs typeface="Montserrat"/>
                <a:sym typeface="Montserrat"/>
              </a:rPr>
              <a:t>w_m</a:t>
            </a:r>
            <a:r>
              <a:rPr lang="en-US" sz="1800" b="1" dirty="0">
                <a:solidFill>
                  <a:srgbClr val="7030A0"/>
                </a:solidFill>
                <a:latin typeface="Montserrat"/>
                <a:ea typeface="Montserrat"/>
                <a:cs typeface="Montserrat"/>
                <a:sym typeface="Montserrat"/>
              </a:rPr>
              <a:t>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sum_accidents_month</a:t>
            </a:r>
            <a:r>
              <a:rPr lang="en-US" sz="1800" dirty="0">
                <a:solidFill>
                  <a:schemeClr val="dk1"/>
                </a:solidFill>
                <a:latin typeface="Montserrat"/>
                <a:ea typeface="Montserrat"/>
                <a:cs typeface="Montserrat"/>
                <a:sym typeface="Montserrat"/>
              </a:rPr>
              <a:t>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a:t>
            </a:r>
            <a:r>
              <a:rPr lang="en-US" sz="1800" b="1" dirty="0" err="1">
                <a:solidFill>
                  <a:srgbClr val="7030A0"/>
                </a:solidFill>
                <a:latin typeface="Montserrat"/>
                <a:ea typeface="Montserrat"/>
                <a:cs typeface="Montserrat"/>
                <a:sym typeface="Montserrat"/>
              </a:rPr>
              <a:t>w_m</a:t>
            </a:r>
            <a:r>
              <a:rPr lang="en-US" sz="1800" b="1" dirty="0">
                <a:solidFill>
                  <a:srgbClr val="7030A0"/>
                </a:solidFill>
                <a:latin typeface="Montserrat"/>
                <a:ea typeface="Montserrat"/>
                <a:cs typeface="Montserrat"/>
                <a:sym typeface="Montserrat"/>
              </a:rPr>
              <a:t>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avg_accidents_month</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daily_accidents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chemeClr val="dk1"/>
                </a:solidFill>
                <a:latin typeface="Montserrat"/>
                <a:ea typeface="Montserrat"/>
                <a:cs typeface="Montserrat"/>
                <a:sym typeface="Montserrat"/>
              </a:rPr>
              <a:t>WINDOW</a:t>
            </a:r>
            <a:r>
              <a:rPr lang="en-US" sz="1800" dirty="0">
                <a:solidFill>
                  <a:schemeClr val="dk1"/>
                </a:solidFill>
                <a:latin typeface="Montserrat"/>
                <a:ea typeface="Montserrat"/>
                <a:cs typeface="Montserrat"/>
                <a:sym typeface="Montserrat"/>
              </a:rPr>
              <a:t> </a:t>
            </a:r>
          </a:p>
          <a:p>
            <a:pPr marL="0" marR="0" lvl="0" indent="0" algn="l" rtl="0">
              <a:spcBef>
                <a:spcPts val="0"/>
              </a:spcBef>
              <a:spcAft>
                <a:spcPts val="0"/>
              </a:spcAft>
              <a:buNone/>
            </a:pPr>
            <a:r>
              <a:rPr lang="en-US" sz="1800" i="1" dirty="0">
                <a:solidFill>
                  <a:schemeClr val="dk1"/>
                </a:solidFill>
                <a:latin typeface="Montserrat"/>
                <a:ea typeface="Montserrat"/>
                <a:cs typeface="Montserrat"/>
                <a:sym typeface="Montserrat"/>
              </a:rPr>
              <a:t>  </a:t>
            </a:r>
            <a:r>
              <a:rPr lang="en-US" sz="1800" i="1" dirty="0" err="1">
                <a:solidFill>
                  <a:srgbClr val="7030A0"/>
                </a:solidFill>
                <a:latin typeface="Montserrat"/>
                <a:ea typeface="Montserrat"/>
                <a:cs typeface="Montserrat"/>
                <a:sym typeface="Montserrat"/>
              </a:rPr>
              <a:t>w_y</a:t>
            </a:r>
            <a:r>
              <a:rPr lang="en-US" sz="1800" i="1" dirty="0">
                <a:solidFill>
                  <a:srgbClr val="7030A0"/>
                </a:solidFill>
                <a:latin typeface="Montserrat"/>
                <a:ea typeface="Montserrat"/>
                <a:cs typeface="Montserrat"/>
                <a:sym typeface="Montserrat"/>
              </a:rPr>
              <a:t> AS (PARTITION BY </a:t>
            </a:r>
            <a:r>
              <a:rPr lang="en-US" sz="1800" i="1" dirty="0" err="1">
                <a:solidFill>
                  <a:srgbClr val="7030A0"/>
                </a:solidFill>
                <a:latin typeface="Montserrat"/>
                <a:ea typeface="Montserrat"/>
                <a:cs typeface="Montserrat"/>
                <a:sym typeface="Montserrat"/>
              </a:rPr>
              <a:t>accident_year</a:t>
            </a:r>
            <a:r>
              <a:rPr lang="en-US" sz="1800" i="1" dirty="0">
                <a:solidFill>
                  <a:srgbClr val="7030A0"/>
                </a:solidFill>
                <a:latin typeface="Montserrat"/>
                <a:ea typeface="Montserrat"/>
                <a:cs typeface="Montserrat"/>
                <a:sym typeface="Montserrat"/>
              </a:rPr>
              <a:t>) </a:t>
            </a:r>
            <a:br>
              <a:rPr lang="en-US" sz="1800" b="1" dirty="0">
                <a:solidFill>
                  <a:srgbClr val="7030A0"/>
                </a:solidFill>
                <a:latin typeface="Montserrat"/>
                <a:ea typeface="Montserrat"/>
                <a:cs typeface="Montserrat"/>
                <a:sym typeface="Montserrat"/>
              </a:rPr>
            </a:br>
            <a:r>
              <a:rPr lang="en-US" sz="1800" b="1" dirty="0">
                <a:solidFill>
                  <a:srgbClr val="7030A0"/>
                </a:solidFill>
                <a:latin typeface="Montserrat"/>
                <a:ea typeface="Montserrat"/>
                <a:cs typeface="Montserrat"/>
                <a:sym typeface="Montserrat"/>
              </a:rPr>
              <a:t>, </a:t>
            </a:r>
            <a:r>
              <a:rPr lang="en-US" sz="1800" b="1" dirty="0" err="1">
                <a:solidFill>
                  <a:srgbClr val="7030A0"/>
                </a:solidFill>
                <a:latin typeface="Montserrat"/>
                <a:ea typeface="Montserrat"/>
                <a:cs typeface="Montserrat"/>
                <a:sym typeface="Montserrat"/>
              </a:rPr>
              <a:t>w_m</a:t>
            </a:r>
            <a:r>
              <a:rPr lang="en-US" sz="1800" b="1" dirty="0">
                <a:solidFill>
                  <a:srgbClr val="7030A0"/>
                </a:solidFill>
                <a:latin typeface="Montserrat"/>
                <a:ea typeface="Montserrat"/>
                <a:cs typeface="Montserrat"/>
                <a:sym typeface="Montserrat"/>
              </a:rPr>
              <a:t> AS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a:t>
            </a:r>
            <a:r>
              <a:rPr lang="en-US" sz="1800" b="1" dirty="0" err="1">
                <a:solidFill>
                  <a:srgbClr val="7030A0"/>
                </a:solidFill>
                <a:latin typeface="Montserrat"/>
                <a:ea typeface="Montserrat"/>
                <a:cs typeface="Montserrat"/>
                <a:sym typeface="Montserrat"/>
              </a:rPr>
              <a:t>accident_month</a:t>
            </a:r>
            <a:r>
              <a:rPr lang="en-US" sz="1800" b="1" dirty="0">
                <a:solidFill>
                  <a:srgbClr val="7030A0"/>
                </a:solidFill>
                <a:latin typeface="Montserrat"/>
                <a:ea typeface="Montserrat"/>
                <a:cs typeface="Montserrat"/>
                <a:sym typeface="Montserrat"/>
              </a:rPr>
              <a:t>)</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the functions calculated; the total number of accident and the average number of accidents per day</a:t>
            </a:r>
          </a:p>
          <a:p>
            <a:pPr marL="0" marR="0" lvl="0" indent="0" algn="l" rtl="0">
              <a:spcBef>
                <a:spcPts val="0"/>
              </a:spcBef>
              <a:spcAft>
                <a:spcPts val="0"/>
              </a:spcAft>
              <a:buNone/>
            </a:pPr>
            <a:endParaRPr lang="en-US" sz="1800" i="1" dirty="0">
              <a:solidFill>
                <a:srgbClr val="7030A0"/>
              </a:solidFill>
              <a:latin typeface="Montserrat"/>
              <a:ea typeface="Montserrat"/>
              <a:cs typeface="Montserrat"/>
              <a:sym typeface="Montserrat"/>
            </a:endParaRPr>
          </a:p>
          <a:p>
            <a:pPr marL="0" marR="0" lvl="0" indent="0" algn="l" rtl="0">
              <a:spcBef>
                <a:spcPts val="0"/>
              </a:spcBef>
              <a:spcAft>
                <a:spcPts val="0"/>
              </a:spcAft>
              <a:buNone/>
            </a:pPr>
            <a:r>
              <a:rPr lang="en-US" sz="1800" i="1" dirty="0" err="1">
                <a:solidFill>
                  <a:srgbClr val="7030A0"/>
                </a:solidFill>
                <a:latin typeface="Montserrat"/>
                <a:ea typeface="Montserrat"/>
                <a:cs typeface="Montserrat"/>
                <a:sym typeface="Montserrat"/>
              </a:rPr>
              <a:t>w_y</a:t>
            </a:r>
            <a:r>
              <a:rPr lang="en-US" sz="1800" i="1" dirty="0">
                <a:solidFill>
                  <a:srgbClr val="7030A0"/>
                </a:solidFill>
                <a:latin typeface="Montserrat"/>
                <a:ea typeface="Montserrat"/>
                <a:cs typeface="Montserrat"/>
                <a:sym typeface="Montserrat"/>
              </a:rPr>
              <a:t> AS (PARTITION BY accident) calculate sum and average across all days in a year</a:t>
            </a:r>
          </a:p>
          <a:p>
            <a:pPr marL="0" marR="0" lvl="0" indent="0" algn="l" rtl="0">
              <a:spcBef>
                <a:spcPts val="0"/>
              </a:spcBef>
              <a:spcAft>
                <a:spcPts val="0"/>
              </a:spcAft>
              <a:buNone/>
            </a:pPr>
            <a:r>
              <a:rPr lang="en-US" sz="1800" b="1" dirty="0" err="1">
                <a:solidFill>
                  <a:srgbClr val="7030A0"/>
                </a:solidFill>
                <a:latin typeface="Montserrat"/>
                <a:ea typeface="Montserrat"/>
                <a:cs typeface="Montserrat"/>
                <a:sym typeface="Montserrat"/>
              </a:rPr>
              <a:t>w_m</a:t>
            </a:r>
            <a:r>
              <a:rPr lang="en-US" sz="1800" b="1" dirty="0">
                <a:solidFill>
                  <a:srgbClr val="7030A0"/>
                </a:solidFill>
                <a:latin typeface="Montserrat"/>
                <a:ea typeface="Montserrat"/>
                <a:cs typeface="Montserrat"/>
                <a:sym typeface="Montserrat"/>
              </a:rPr>
              <a:t> AS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a:t>
            </a:r>
            <a:r>
              <a:rPr lang="en-US" sz="1800" b="1" dirty="0" err="1">
                <a:solidFill>
                  <a:srgbClr val="7030A0"/>
                </a:solidFill>
                <a:latin typeface="Montserrat"/>
                <a:ea typeface="Montserrat"/>
                <a:cs typeface="Montserrat"/>
                <a:sym typeface="Montserrat"/>
              </a:rPr>
              <a:t>accident_month</a:t>
            </a:r>
            <a:r>
              <a:rPr lang="en-US" sz="1800" b="1" dirty="0">
                <a:solidFill>
                  <a:srgbClr val="7030A0"/>
                </a:solidFill>
                <a:latin typeface="Montserrat"/>
                <a:ea typeface="Montserrat"/>
                <a:cs typeface="Montserrat"/>
                <a:sym typeface="Montserrat"/>
              </a:rPr>
              <a:t>) </a:t>
            </a:r>
            <a:r>
              <a:rPr lang="en-US" sz="1800" dirty="0">
                <a:solidFill>
                  <a:srgbClr val="7030A0"/>
                </a:solidFill>
                <a:latin typeface="Montserrat"/>
                <a:ea typeface="Montserrat"/>
                <a:cs typeface="Montserrat"/>
                <a:sym typeface="Montserrat"/>
              </a:rPr>
              <a:t>calculate sum and average for each month</a:t>
            </a:r>
            <a:endParaRPr lang="en-US" sz="1800" i="1" dirty="0">
              <a:solidFill>
                <a:srgbClr val="7030A0"/>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8EFDF8A3-48E9-37CE-7E47-7D173E3DDB23}"/>
              </a:ext>
            </a:extLst>
          </p:cNvPr>
          <p:cNvSpPr txBox="1"/>
          <p:nvPr/>
        </p:nvSpPr>
        <p:spPr>
          <a:xfrm>
            <a:off x="176981" y="1098034"/>
            <a:ext cx="8846082" cy="369332"/>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Augment the previous query to also show the monthly averages and sums </a:t>
            </a:r>
          </a:p>
        </p:txBody>
      </p:sp>
    </p:spTree>
    <p:extLst>
      <p:ext uri="{BB962C8B-B14F-4D97-AF65-F5344CB8AC3E}">
        <p14:creationId xmlns:p14="http://schemas.microsoft.com/office/powerpoint/2010/main" val="695749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Aggregate functions / PARTITION BY</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386308" y="2068500"/>
            <a:ext cx="8492333"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AVG(</a:t>
            </a:r>
            <a:r>
              <a:rPr lang="en-US" sz="1800" dirty="0" err="1">
                <a:solidFill>
                  <a:schemeClr val="dk1"/>
                </a:solidFill>
                <a:latin typeface="Montserrat"/>
                <a:ea typeface="Montserrat"/>
                <a:cs typeface="Montserrat"/>
                <a:sym typeface="Montserrat"/>
              </a:rPr>
              <a:t>fare_per_mile</a:t>
            </a:r>
            <a:r>
              <a:rPr lang="en-US" sz="1800" dirty="0">
                <a:solidFill>
                  <a:schemeClr val="dk1"/>
                </a:solidFill>
                <a:latin typeface="Montserrat"/>
                <a:ea typeface="Montserrat"/>
                <a:cs typeface="Montserrat"/>
                <a:sym typeface="Montserrat"/>
              </a:rPr>
              <a:t>) OVER () AS </a:t>
            </a:r>
            <a:r>
              <a:rPr lang="en-US" sz="1800" dirty="0" err="1">
                <a:solidFill>
                  <a:schemeClr val="dk1"/>
                </a:solidFill>
                <a:latin typeface="Montserrat"/>
                <a:ea typeface="Montserrat"/>
                <a:cs typeface="Montserrat"/>
                <a:sym typeface="Montserrat"/>
              </a:rPr>
              <a:t>overall_avg</a:t>
            </a:r>
            <a:r>
              <a:rPr lang="en-US" sz="1800" dirty="0">
                <a:solidFill>
                  <a:schemeClr val="dk1"/>
                </a:solidFill>
                <a:latin typeface="Montserrat"/>
                <a:ea typeface="Montserrat"/>
                <a:cs typeface="Montserrat"/>
                <a:sym typeface="Montserrat"/>
              </a:rPr>
              <a:t>,</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AVG(</a:t>
            </a:r>
            <a:r>
              <a:rPr lang="en-US" sz="1800" dirty="0" err="1">
                <a:solidFill>
                  <a:schemeClr val="dk1"/>
                </a:solidFill>
                <a:latin typeface="Montserrat"/>
                <a:ea typeface="Montserrat"/>
                <a:cs typeface="Montserrat"/>
                <a:sym typeface="Montserrat"/>
              </a:rPr>
              <a:t>fare_per_mile</a:t>
            </a:r>
            <a:r>
              <a:rPr lang="en-US" sz="1800" dirty="0">
                <a:solidFill>
                  <a:schemeClr val="dk1"/>
                </a:solidFill>
                <a:latin typeface="Montserrat"/>
                <a:ea typeface="Montserrat"/>
                <a:cs typeface="Montserrat"/>
                <a:sym typeface="Montserrat"/>
              </a:rPr>
              <a:t>) OVER (PARTITION BY origin) AS </a:t>
            </a:r>
            <a:r>
              <a:rPr lang="en-US" sz="1800" dirty="0" err="1">
                <a:solidFill>
                  <a:schemeClr val="dk1"/>
                </a:solidFill>
                <a:latin typeface="Montserrat"/>
                <a:ea typeface="Montserrat"/>
                <a:cs typeface="Montserrat"/>
                <a:sym typeface="Montserrat"/>
              </a:rPr>
              <a:t>origin_avg</a:t>
            </a:r>
            <a:r>
              <a:rPr lang="en-US" sz="1800" dirty="0">
                <a:solidFill>
                  <a:schemeClr val="dk1"/>
                </a:solidFill>
                <a:latin typeface="Montserrat"/>
                <a:ea typeface="Montserrat"/>
                <a:cs typeface="Montserrat"/>
                <a:sym typeface="Montserrat"/>
              </a:rPr>
              <a:t>,</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AVG(</a:t>
            </a:r>
            <a:r>
              <a:rPr lang="en-US" sz="1800" dirty="0" err="1">
                <a:solidFill>
                  <a:schemeClr val="dk1"/>
                </a:solidFill>
                <a:latin typeface="Montserrat"/>
                <a:ea typeface="Montserrat"/>
                <a:cs typeface="Montserrat"/>
                <a:sym typeface="Montserrat"/>
              </a:rPr>
              <a:t>fare_per_mile</a:t>
            </a:r>
            <a:r>
              <a:rPr lang="en-US" sz="1800" dirty="0">
                <a:solidFill>
                  <a:schemeClr val="dk1"/>
                </a:solidFill>
                <a:latin typeface="Montserrat"/>
                <a:ea typeface="Montserrat"/>
                <a:cs typeface="Montserrat"/>
                <a:sym typeface="Montserrat"/>
              </a:rPr>
              <a:t>) OVER (PARTITION BY </a:t>
            </a:r>
            <a:r>
              <a:rPr lang="en-US" sz="1800" dirty="0" err="1">
                <a:solidFill>
                  <a:schemeClr val="dk1"/>
                </a:solidFill>
                <a:latin typeface="Montserrat"/>
                <a:ea typeface="Montserrat"/>
                <a:cs typeface="Montserrat"/>
                <a:sym typeface="Montserrat"/>
              </a:rPr>
              <a:t>dest</a:t>
            </a:r>
            <a:r>
              <a:rPr lang="en-US" sz="1800" dirty="0">
                <a:solidFill>
                  <a:schemeClr val="dk1"/>
                </a:solidFill>
                <a:latin typeface="Montserrat"/>
                <a:ea typeface="Montserrat"/>
                <a:cs typeface="Montserrat"/>
                <a:sym typeface="Montserrat"/>
              </a:rPr>
              <a:t>) AS </a:t>
            </a:r>
            <a:r>
              <a:rPr lang="en-US" sz="1800" dirty="0" err="1">
                <a:solidFill>
                  <a:schemeClr val="dk1"/>
                </a:solidFill>
                <a:latin typeface="Montserrat"/>
                <a:ea typeface="Montserrat"/>
                <a:cs typeface="Montserrat"/>
                <a:sym typeface="Montserrat"/>
              </a:rPr>
              <a:t>dest_avg</a:t>
            </a:r>
            <a:r>
              <a:rPr lang="en-US" sz="1800" dirty="0">
                <a:solidFill>
                  <a:schemeClr val="dk1"/>
                </a:solidFill>
                <a:latin typeface="Montserrat"/>
                <a:ea typeface="Montserrat"/>
                <a:cs typeface="Montserrat"/>
                <a:sym typeface="Montserrat"/>
              </a:rPr>
              <a:t>,</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AVG(</a:t>
            </a:r>
            <a:r>
              <a:rPr lang="en-US" sz="1800" dirty="0" err="1">
                <a:solidFill>
                  <a:schemeClr val="dk1"/>
                </a:solidFill>
                <a:latin typeface="Montserrat"/>
                <a:ea typeface="Montserrat"/>
                <a:cs typeface="Montserrat"/>
                <a:sym typeface="Montserrat"/>
              </a:rPr>
              <a:t>fare_per_mile</a:t>
            </a:r>
            <a:r>
              <a:rPr lang="en-US" sz="1800" dirty="0">
                <a:solidFill>
                  <a:schemeClr val="dk1"/>
                </a:solidFill>
                <a:latin typeface="Montserrat"/>
                <a:ea typeface="Montserrat"/>
                <a:cs typeface="Montserrat"/>
                <a:sym typeface="Montserrat"/>
              </a:rPr>
              <a:t>) OVER (PARTITION BY carrier) AS </a:t>
            </a:r>
            <a:r>
              <a:rPr lang="en-US" sz="1800" dirty="0" err="1">
                <a:solidFill>
                  <a:schemeClr val="dk1"/>
                </a:solidFill>
                <a:latin typeface="Montserrat"/>
                <a:ea typeface="Montserrat"/>
                <a:cs typeface="Montserrat"/>
                <a:sym typeface="Montserrat"/>
              </a:rPr>
              <a:t>carrier_avg</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flights.m_ticket_prices</a:t>
            </a:r>
            <a:r>
              <a:rPr lang="en-US" sz="1800" dirty="0">
                <a:solidFill>
                  <a:schemeClr val="dk1"/>
                </a:solidFill>
                <a:latin typeface="Montserrat"/>
                <a:ea typeface="Montserrat"/>
                <a:cs typeface="Montserrat"/>
                <a:sym typeface="Montserrat"/>
              </a:rPr>
              <a:t>;</a:t>
            </a:r>
            <a:endParaRPr sz="1800" dirty="0">
              <a:solidFill>
                <a:schemeClr val="dk1"/>
              </a:solidFill>
              <a:latin typeface="Montserrat"/>
              <a:ea typeface="Montserrat"/>
              <a:cs typeface="Montserrat"/>
              <a:sym typeface="Montserrat"/>
            </a:endParaRPr>
          </a:p>
          <a:p>
            <a:pPr marL="457200" marR="0" lvl="1"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fare_per_mile</a:t>
            </a:r>
            <a:r>
              <a:rPr lang="en-US" sz="1800" b="1" dirty="0">
                <a:solidFill>
                  <a:srgbClr val="C00000"/>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the function calculated</a:t>
            </a:r>
            <a:br>
              <a:rPr lang="en-US" sz="1800" i="1" dirty="0">
                <a:solidFill>
                  <a:srgbClr val="C00000"/>
                </a:solidFill>
                <a:latin typeface="Montserrat"/>
                <a:ea typeface="Montserrat"/>
                <a:cs typeface="Montserrat"/>
                <a:sym typeface="Montserrat"/>
              </a:rPr>
            </a:br>
            <a:r>
              <a:rPr lang="en-US" sz="1800" b="1" dirty="0">
                <a:solidFill>
                  <a:srgbClr val="7030A0"/>
                </a:solidFill>
                <a:latin typeface="Montserrat"/>
                <a:ea typeface="Montserrat"/>
                <a:cs typeface="Montserrat"/>
                <a:sym typeface="Montserrat"/>
              </a:rPr>
              <a:t>OVER (): </a:t>
            </a:r>
            <a:r>
              <a:rPr lang="en-US" sz="1800" i="1" dirty="0">
                <a:solidFill>
                  <a:srgbClr val="7030A0"/>
                </a:solidFill>
                <a:latin typeface="Montserrat"/>
                <a:ea typeface="Montserrat"/>
                <a:cs typeface="Montserrat"/>
                <a:sym typeface="Montserrat"/>
              </a:rPr>
              <a:t>the window (in this case, the avg fare over all entries)</a:t>
            </a: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OVER (PARTITION BY origin):</a:t>
            </a:r>
            <a:r>
              <a:rPr lang="en-US" sz="1800" b="1" i="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calculate average fare across all flights leaving from the origin airport</a:t>
            </a:r>
          </a:p>
          <a:p>
            <a:r>
              <a:rPr lang="en-US" sz="1800" b="1" dirty="0">
                <a:solidFill>
                  <a:srgbClr val="7030A0"/>
                </a:solidFill>
                <a:latin typeface="Montserrat"/>
                <a:ea typeface="Montserrat"/>
                <a:cs typeface="Montserrat"/>
                <a:sym typeface="Montserrat"/>
              </a:rPr>
              <a:t>OVER (PARTITION BY </a:t>
            </a:r>
            <a:r>
              <a:rPr lang="en-US" sz="1800" b="1" dirty="0" err="1">
                <a:solidFill>
                  <a:srgbClr val="7030A0"/>
                </a:solidFill>
                <a:latin typeface="Montserrat"/>
                <a:ea typeface="Montserrat"/>
                <a:cs typeface="Montserrat"/>
                <a:sym typeface="Montserrat"/>
              </a:rPr>
              <a:t>dest</a:t>
            </a:r>
            <a:r>
              <a:rPr lang="en-US" sz="1800" b="1" dirty="0">
                <a:solidFill>
                  <a:srgbClr val="7030A0"/>
                </a:solidFill>
                <a:latin typeface="Montserrat"/>
                <a:ea typeface="Montserrat"/>
                <a:cs typeface="Montserrat"/>
                <a:sym typeface="Montserrat"/>
              </a:rPr>
              <a:t>):</a:t>
            </a:r>
            <a:r>
              <a:rPr lang="en-US" sz="1800" b="1" i="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calculate average fare across all flights arriving to the </a:t>
            </a:r>
            <a:r>
              <a:rPr lang="en-US" sz="1800" i="1" dirty="0" err="1">
                <a:solidFill>
                  <a:srgbClr val="7030A0"/>
                </a:solidFill>
                <a:latin typeface="Montserrat"/>
                <a:ea typeface="Montserrat"/>
                <a:cs typeface="Montserrat"/>
                <a:sym typeface="Montserrat"/>
              </a:rPr>
              <a:t>dest</a:t>
            </a:r>
            <a:r>
              <a:rPr lang="en-US" sz="1800" i="1" dirty="0">
                <a:solidFill>
                  <a:srgbClr val="7030A0"/>
                </a:solidFill>
                <a:latin typeface="Montserrat"/>
                <a:ea typeface="Montserrat"/>
                <a:cs typeface="Montserrat"/>
                <a:sym typeface="Montserrat"/>
              </a:rPr>
              <a:t> airport</a:t>
            </a:r>
          </a:p>
          <a:p>
            <a:r>
              <a:rPr lang="en-US" sz="1800" b="1" dirty="0">
                <a:solidFill>
                  <a:srgbClr val="7030A0"/>
                </a:solidFill>
                <a:latin typeface="Montserrat"/>
                <a:ea typeface="Montserrat"/>
                <a:cs typeface="Montserrat"/>
                <a:sym typeface="Montserrat"/>
              </a:rPr>
              <a:t>OVER (PARTITION BY carrier):</a:t>
            </a:r>
            <a:r>
              <a:rPr lang="en-US" sz="1800" b="1" i="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calculate average fare across all flights of the carrier in general</a:t>
            </a:r>
          </a:p>
        </p:txBody>
      </p:sp>
      <p:sp>
        <p:nvSpPr>
          <p:cNvPr id="4" name="TextBox 3">
            <a:extLst>
              <a:ext uri="{FF2B5EF4-FFF2-40B4-BE49-F238E27FC236}">
                <a16:creationId xmlns:a16="http://schemas.microsoft.com/office/drawing/2014/main" id="{8EFDF8A3-48E9-37CE-7E47-7D173E3DDB23}"/>
              </a:ext>
            </a:extLst>
          </p:cNvPr>
          <p:cNvSpPr txBox="1"/>
          <p:nvPr/>
        </p:nvSpPr>
        <p:spPr>
          <a:xfrm>
            <a:off x="386308" y="821035"/>
            <a:ext cx="8348869" cy="923330"/>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In the flights database, show the average fare per mile for each flight, and compare it with the average fare per mile overall, the average for the origin airport, the destination airport, and the carrier average:</a:t>
            </a:r>
          </a:p>
        </p:txBody>
      </p:sp>
    </p:spTree>
    <p:extLst>
      <p:ext uri="{BB962C8B-B14F-4D97-AF65-F5344CB8AC3E}">
        <p14:creationId xmlns:p14="http://schemas.microsoft.com/office/powerpoint/2010/main" val="351410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Arimo"/>
              <a:buNone/>
            </a:pPr>
            <a:r>
              <a:rPr lang="en-US" sz="2800" b="1" dirty="0">
                <a:solidFill>
                  <a:srgbClr val="57068C"/>
                </a:solidFill>
                <a:latin typeface="Montserrat"/>
                <a:ea typeface="Montserrat"/>
                <a:cs typeface="Montserrat"/>
                <a:sym typeface="Montserrat"/>
              </a:rPr>
              <a:t>Aggregate Functions using ORDER BY: </a:t>
            </a:r>
            <a:br>
              <a:rPr lang="en-US" sz="2800" b="1" dirty="0">
                <a:solidFill>
                  <a:srgbClr val="57068C"/>
                </a:solidFill>
                <a:latin typeface="Montserrat"/>
                <a:ea typeface="Montserrat"/>
                <a:cs typeface="Montserrat"/>
                <a:sym typeface="Montserrat"/>
              </a:rPr>
            </a:br>
            <a:r>
              <a:rPr lang="en-US" sz="2800" b="1" dirty="0">
                <a:solidFill>
                  <a:srgbClr val="57068C"/>
                </a:solidFill>
                <a:latin typeface="Montserrat"/>
                <a:ea typeface="Montserrat"/>
                <a:cs typeface="Montserrat"/>
                <a:sym typeface="Montserrat"/>
              </a:rPr>
              <a:t>Rolling Aggregates</a:t>
            </a:r>
            <a:endParaRPr sz="2800" b="1" dirty="0">
              <a:solidFill>
                <a:srgbClr val="57068C"/>
              </a:solidFill>
              <a:latin typeface="Montserrat"/>
              <a:ea typeface="Montserrat"/>
              <a:cs typeface="Montserrat"/>
              <a:sym typeface="Montserrat"/>
            </a:endParaRPr>
          </a:p>
        </p:txBody>
      </p:sp>
    </p:spTree>
    <p:extLst>
      <p:ext uri="{BB962C8B-B14F-4D97-AF65-F5344CB8AC3E}">
        <p14:creationId xmlns:p14="http://schemas.microsoft.com/office/powerpoint/2010/main" val="2593839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840963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Aggregate functions / OVER(ORDER BY)</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20886" y="2776422"/>
            <a:ext cx="8902127"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sum_accidents</a:t>
            </a:r>
            <a:r>
              <a:rPr lang="en-US" sz="1800" dirty="0">
                <a:solidFill>
                  <a:schemeClr val="dk1"/>
                </a:solidFill>
                <a:latin typeface="Montserrat"/>
                <a:ea typeface="Montserrat"/>
                <a:cs typeface="Montserrat"/>
                <a:sym typeface="Montserrat"/>
              </a:rPr>
              <a:t>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t>
            </a:r>
            <a:r>
              <a:rPr lang="en-US" sz="1800" dirty="0" err="1">
                <a:solidFill>
                  <a:schemeClr val="dk1"/>
                </a:solidFill>
                <a:latin typeface="Montserrat"/>
                <a:ea typeface="Montserrat"/>
                <a:cs typeface="Montserrat"/>
                <a:sym typeface="Montserrat"/>
              </a:rPr>
              <a:t>avg_accidents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daily_accidents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WINDOW </a:t>
            </a:r>
            <a:r>
              <a:rPr lang="en-US" sz="1800" b="1" dirty="0">
                <a:solidFill>
                  <a:srgbClr val="7030A0"/>
                </a:solidFill>
                <a:latin typeface="Montserrat"/>
                <a:ea typeface="Montserrat"/>
                <a:cs typeface="Montserrat"/>
                <a:sym typeface="Montserrat"/>
              </a:rPr>
              <a:t>w AS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ORDER BY </a:t>
            </a:r>
            <a:r>
              <a:rPr lang="en-US" sz="1800" b="1" dirty="0" err="1">
                <a:solidFill>
                  <a:srgbClr val="7030A0"/>
                </a:solidFill>
                <a:latin typeface="Montserrat"/>
                <a:ea typeface="Montserrat"/>
                <a:cs typeface="Montserrat"/>
                <a:sym typeface="Montserrat"/>
              </a:rPr>
              <a:t>accident_date</a:t>
            </a:r>
            <a:r>
              <a:rPr lang="en-US" sz="1800" b="1" dirty="0">
                <a:solidFill>
                  <a:srgbClr val="7030A0"/>
                </a:solidFill>
                <a:latin typeface="Montserrat"/>
                <a:ea typeface="Montserrat"/>
                <a:cs typeface="Montserrat"/>
                <a:sym typeface="Montserrat"/>
              </a:rPr>
              <a:t>) </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i="1" dirty="0">
                <a:solidFill>
                  <a:srgbClr val="C00000"/>
                </a:solidFill>
                <a:latin typeface="Montserrat"/>
                <a:ea typeface="Montserrat"/>
                <a:cs typeface="Montserrat"/>
                <a:sym typeface="Montserrat"/>
              </a:rPr>
              <a:t>the functions calculated; the rolling sum and rolling average of accidents per day, including every row </a:t>
            </a:r>
            <a:r>
              <a:rPr lang="en-US" sz="1800" b="1" i="1" dirty="0">
                <a:solidFill>
                  <a:srgbClr val="C00000"/>
                </a:solidFill>
                <a:latin typeface="Montserrat"/>
                <a:ea typeface="Montserrat"/>
                <a:cs typeface="Montserrat"/>
                <a:sym typeface="Montserrat"/>
              </a:rPr>
              <a:t>appearing before in the partition</a:t>
            </a:r>
          </a:p>
          <a:p>
            <a:pPr marL="0" marR="0" lvl="0" indent="0" algn="l" rtl="0">
              <a:spcBef>
                <a:spcPts val="0"/>
              </a:spcBef>
              <a:spcAft>
                <a:spcPts val="0"/>
              </a:spcAft>
              <a:buNone/>
            </a:pPr>
            <a:endParaRPr lang="en-US" sz="1800" i="1" dirty="0">
              <a:solidFill>
                <a:srgbClr val="7030A0"/>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OVER (PARTITION BY </a:t>
            </a:r>
            <a:r>
              <a:rPr lang="en-US" sz="1800" b="1" dirty="0" err="1">
                <a:solidFill>
                  <a:srgbClr val="7030A0"/>
                </a:solidFill>
                <a:latin typeface="Montserrat"/>
                <a:ea typeface="Montserrat"/>
                <a:cs typeface="Montserrat"/>
                <a:sym typeface="Montserrat"/>
              </a:rPr>
              <a:t>accident_year</a:t>
            </a:r>
            <a:r>
              <a:rPr lang="en-US" sz="1800" b="1" dirty="0">
                <a:solidFill>
                  <a:srgbClr val="7030A0"/>
                </a:solidFill>
                <a:latin typeface="Montserrat"/>
                <a:ea typeface="Montserrat"/>
                <a:cs typeface="Montserrat"/>
                <a:sym typeface="Montserrat"/>
              </a:rPr>
              <a:t> ORDER BY </a:t>
            </a:r>
            <a:r>
              <a:rPr lang="en-US" sz="1800" b="1" dirty="0" err="1">
                <a:solidFill>
                  <a:srgbClr val="7030A0"/>
                </a:solidFill>
                <a:latin typeface="Montserrat"/>
                <a:ea typeface="Montserrat"/>
                <a:cs typeface="Montserrat"/>
                <a:sym typeface="Montserrat"/>
              </a:rPr>
              <a:t>accident_date</a:t>
            </a:r>
            <a:r>
              <a:rPr lang="en-US" sz="1800" b="1" dirty="0">
                <a:solidFill>
                  <a:srgbClr val="7030A0"/>
                </a:solidFill>
                <a:latin typeface="Montserrat"/>
                <a:ea typeface="Montserrat"/>
                <a:cs typeface="Montserrat"/>
                <a:sym typeface="Montserrat"/>
              </a:rPr>
              <a:t>): </a:t>
            </a:r>
            <a:r>
              <a:rPr lang="en-US" sz="1800" i="1" dirty="0">
                <a:solidFill>
                  <a:srgbClr val="7030A0"/>
                </a:solidFill>
                <a:latin typeface="Montserrat"/>
                <a:ea typeface="Montserrat"/>
                <a:cs typeface="Montserrat"/>
                <a:sym typeface="Montserrat"/>
              </a:rPr>
              <a:t>calculate rolling sum and averages, up to the current date of the year</a:t>
            </a:r>
          </a:p>
        </p:txBody>
      </p:sp>
      <p:sp>
        <p:nvSpPr>
          <p:cNvPr id="4" name="TextBox 3">
            <a:extLst>
              <a:ext uri="{FF2B5EF4-FFF2-40B4-BE49-F238E27FC236}">
                <a16:creationId xmlns:a16="http://schemas.microsoft.com/office/drawing/2014/main" id="{8EFDF8A3-48E9-37CE-7E47-7D173E3DDB23}"/>
              </a:ext>
            </a:extLst>
          </p:cNvPr>
          <p:cNvSpPr txBox="1"/>
          <p:nvPr/>
        </p:nvSpPr>
        <p:spPr>
          <a:xfrm>
            <a:off x="325131" y="1098034"/>
            <a:ext cx="8348869" cy="1477328"/>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Once we add ORDER BY in the OVER clause, the aggregate calculation becomes a rolling aggregation.</a:t>
            </a:r>
          </a:p>
          <a:p>
            <a:endParaRPr lang="en-US" sz="1800" i="1" dirty="0">
              <a:solidFill>
                <a:schemeClr val="tx1"/>
              </a:solidFill>
              <a:latin typeface="Montserrat"/>
              <a:ea typeface="Montserrat"/>
              <a:cs typeface="Montserrat"/>
              <a:sym typeface="Montserrat"/>
            </a:endParaRPr>
          </a:p>
          <a:p>
            <a:r>
              <a:rPr lang="en-US" sz="1800" i="1" dirty="0">
                <a:solidFill>
                  <a:schemeClr val="tx1"/>
                </a:solidFill>
                <a:latin typeface="Montserrat"/>
                <a:ea typeface="Montserrat"/>
                <a:cs typeface="Montserrat"/>
                <a:sym typeface="Montserrat"/>
              </a:rPr>
              <a:t>Show entries for daily accidents, but also show the total accidents in the year, and the average daily accidents in the year</a:t>
            </a:r>
          </a:p>
        </p:txBody>
      </p:sp>
    </p:spTree>
    <p:extLst>
      <p:ext uri="{BB962C8B-B14F-4D97-AF65-F5344CB8AC3E}">
        <p14:creationId xmlns:p14="http://schemas.microsoft.com/office/powerpoint/2010/main" val="173581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840963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Frames for Rolling Windows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20886" y="2776422"/>
            <a:ext cx="8902127"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accidents_7day_total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accidents_7day_daily_avg</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COUNT(</a:t>
            </a:r>
            <a:r>
              <a:rPr lang="en-US" sz="1800" dirty="0" err="1">
                <a:solidFill>
                  <a:schemeClr val="dk1"/>
                </a:solidFill>
                <a:latin typeface="Montserrat"/>
                <a:ea typeface="Montserrat"/>
                <a:cs typeface="Montserrat"/>
                <a:sym typeface="Montserrat"/>
              </a:rPr>
              <a:t>cnt</a:t>
            </a:r>
            <a:r>
              <a:rPr lang="en-US" sz="1800" dirty="0">
                <a:solidFill>
                  <a:schemeClr val="dk1"/>
                </a:solidFill>
                <a:latin typeface="Montserrat"/>
                <a:ea typeface="Montserrat"/>
                <a:cs typeface="Montserrat"/>
                <a:sym typeface="Montserrat"/>
              </a:rPr>
              <a:t>) OVER w AS </a:t>
            </a:r>
            <a:r>
              <a:rPr lang="en-US" sz="1800" dirty="0" err="1">
                <a:solidFill>
                  <a:schemeClr val="dk1"/>
                </a:solidFill>
                <a:latin typeface="Montserrat"/>
                <a:ea typeface="Montserrat"/>
                <a:cs typeface="Montserrat"/>
                <a:sym typeface="Montserrat"/>
              </a:rPr>
              <a:t>days_in_window</a:t>
            </a:r>
            <a:r>
              <a:rPr lang="en-US" sz="1800" dirty="0">
                <a:solidFill>
                  <a:schemeClr val="dk1"/>
                </a:solidFill>
                <a:latin typeface="Montserrat"/>
                <a:ea typeface="Montserrat"/>
                <a:cs typeface="Montserrat"/>
                <a:sym typeface="Montserrat"/>
              </a:rPr>
              <a:t> # just to see window size</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daily_accidents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WINDOW </a:t>
            </a:r>
            <a:r>
              <a:rPr lang="en-US" sz="1800" b="1" dirty="0">
                <a:solidFill>
                  <a:srgbClr val="7030A0"/>
                </a:solidFill>
                <a:latin typeface="Montserrat"/>
                <a:ea typeface="Montserrat"/>
                <a:cs typeface="Montserrat"/>
                <a:sym typeface="Montserrat"/>
              </a:rPr>
              <a:t>w AS (</a:t>
            </a: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	</a:t>
            </a:r>
            <a:r>
              <a:rPr lang="en-US" sz="1800" dirty="0">
                <a:solidFill>
                  <a:srgbClr val="7030A0"/>
                </a:solidFill>
                <a:latin typeface="Montserrat"/>
                <a:ea typeface="Montserrat"/>
                <a:cs typeface="Montserrat"/>
                <a:sym typeface="Montserrat"/>
              </a:rPr>
              <a:t>ORDER BY </a:t>
            </a:r>
            <a:r>
              <a:rPr lang="en-US" sz="1800" dirty="0" err="1">
                <a:solidFill>
                  <a:srgbClr val="7030A0"/>
                </a:solidFill>
                <a:latin typeface="Montserrat"/>
                <a:ea typeface="Montserrat"/>
                <a:cs typeface="Montserrat"/>
                <a:sym typeface="Montserrat"/>
              </a:rPr>
              <a:t>accident_date</a:t>
            </a:r>
            <a:endParaRPr lang="en-US" sz="1800" dirty="0">
              <a:solidFill>
                <a:srgbClr val="7030A0"/>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	ROWS BETWEEN 6 PRECEDING AND CURRENT ROW) </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ROWS BETWEEN 6 PRECEDING AND CURRENT ROW: </a:t>
            </a:r>
            <a:r>
              <a:rPr lang="en-US" sz="1800" i="1" dirty="0">
                <a:solidFill>
                  <a:srgbClr val="7030A0"/>
                </a:solidFill>
                <a:latin typeface="Montserrat"/>
                <a:ea typeface="Montserrat"/>
                <a:cs typeface="Montserrat"/>
                <a:sym typeface="Montserrat"/>
              </a:rPr>
              <a:t>use the last 6 entries and calculate sum, averages, (and count), including the current </a:t>
            </a:r>
            <a:r>
              <a:rPr lang="en-US" sz="1800" i="1" dirty="0" err="1">
                <a:solidFill>
                  <a:srgbClr val="7030A0"/>
                </a:solidFill>
                <a:latin typeface="Montserrat"/>
                <a:ea typeface="Montserrat"/>
                <a:cs typeface="Montserrat"/>
                <a:sym typeface="Montserrat"/>
              </a:rPr>
              <a:t>current</a:t>
            </a:r>
            <a:r>
              <a:rPr lang="en-US" sz="1800" i="1" dirty="0">
                <a:solidFill>
                  <a:srgbClr val="7030A0"/>
                </a:solidFill>
                <a:latin typeface="Montserrat"/>
                <a:ea typeface="Montserrat"/>
                <a:cs typeface="Montserrat"/>
                <a:sym typeface="Montserrat"/>
              </a:rPr>
              <a:t> date</a:t>
            </a:r>
          </a:p>
        </p:txBody>
      </p:sp>
      <p:sp>
        <p:nvSpPr>
          <p:cNvPr id="4" name="TextBox 3">
            <a:extLst>
              <a:ext uri="{FF2B5EF4-FFF2-40B4-BE49-F238E27FC236}">
                <a16:creationId xmlns:a16="http://schemas.microsoft.com/office/drawing/2014/main" id="{8EFDF8A3-48E9-37CE-7E47-7D173E3DDB23}"/>
              </a:ext>
            </a:extLst>
          </p:cNvPr>
          <p:cNvSpPr txBox="1"/>
          <p:nvPr/>
        </p:nvSpPr>
        <p:spPr>
          <a:xfrm>
            <a:off x="325131" y="1098034"/>
            <a:ext cx="8348869" cy="923330"/>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Simply using ORDER BY uses every line from the beginning of the partition. We often want to calculate rolling sums and averages over a specific window (e.g. 7 days, a month, a year, </a:t>
            </a:r>
            <a:r>
              <a:rPr lang="en-US" sz="1800" i="1" dirty="0" err="1">
                <a:solidFill>
                  <a:schemeClr val="tx1"/>
                </a:solidFill>
                <a:latin typeface="Montserrat"/>
                <a:ea typeface="Montserrat"/>
                <a:cs typeface="Montserrat"/>
                <a:sym typeface="Montserrat"/>
              </a:rPr>
              <a:t>etc</a:t>
            </a:r>
            <a:r>
              <a:rPr lang="en-US" sz="1800" i="1" dirty="0">
                <a:solidFill>
                  <a:schemeClr val="tx1"/>
                </a:solidFill>
                <a:latin typeface="Montserrat"/>
                <a:ea typeface="Montserrat"/>
                <a:cs typeface="Montserrat"/>
                <a:sym typeface="Montserrat"/>
              </a:rPr>
              <a:t>)</a:t>
            </a:r>
          </a:p>
        </p:txBody>
      </p:sp>
    </p:spTree>
    <p:extLst>
      <p:ext uri="{BB962C8B-B14F-4D97-AF65-F5344CB8AC3E}">
        <p14:creationId xmlns:p14="http://schemas.microsoft.com/office/powerpoint/2010/main" val="194492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c30a3ea24_0_4"/>
          <p:cNvSpPr/>
          <p:nvPr/>
        </p:nvSpPr>
        <p:spPr>
          <a:xfrm>
            <a:off x="386308" y="147496"/>
            <a:ext cx="87108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Aggregation vs window functions</a:t>
            </a:r>
            <a:endParaRPr dirty="0">
              <a:solidFill>
                <a:srgbClr val="57068C"/>
              </a:solidFill>
              <a:latin typeface="Montserrat"/>
              <a:ea typeface="Montserrat"/>
              <a:cs typeface="Montserrat"/>
              <a:sym typeface="Montserrat"/>
            </a:endParaRPr>
          </a:p>
        </p:txBody>
      </p:sp>
      <p:sp>
        <p:nvSpPr>
          <p:cNvPr id="100" name="Google Shape;100;g12c30a3ea24_0_4"/>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101" name="Google Shape;101;g12c30a3ea24_0_4"/>
          <p:cNvSpPr txBox="1"/>
          <p:nvPr/>
        </p:nvSpPr>
        <p:spPr>
          <a:xfrm>
            <a:off x="183174" y="1376725"/>
            <a:ext cx="8612033"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alibri"/>
              <a:buChar char="•"/>
            </a:pPr>
            <a:r>
              <a:rPr lang="en-US" sz="2000" dirty="0">
                <a:solidFill>
                  <a:schemeClr val="dk1"/>
                </a:solidFill>
                <a:latin typeface="Montserrat" panose="020B0604020202020204" pitchFamily="2" charset="0"/>
                <a:ea typeface="Calibri"/>
                <a:cs typeface="Calibri"/>
                <a:sym typeface="Calibri"/>
              </a:rPr>
              <a:t>In </a:t>
            </a:r>
            <a:r>
              <a:rPr lang="en-US" sz="2000" dirty="0" err="1">
                <a:solidFill>
                  <a:schemeClr val="dk1"/>
                </a:solidFill>
                <a:latin typeface="Montserrat" panose="020B0604020202020204" pitchFamily="2" charset="0"/>
                <a:ea typeface="Calibri"/>
                <a:cs typeface="Calibri"/>
                <a:sym typeface="Calibri"/>
              </a:rPr>
              <a:t>groupby</a:t>
            </a:r>
            <a:r>
              <a:rPr lang="en-US" sz="2000" dirty="0">
                <a:solidFill>
                  <a:schemeClr val="dk1"/>
                </a:solidFill>
                <a:latin typeface="Montserrat" panose="020B0604020202020204" pitchFamily="2" charset="0"/>
                <a:ea typeface="Calibri"/>
                <a:cs typeface="Calibri"/>
                <a:sym typeface="Calibri"/>
              </a:rPr>
              <a:t>-aggregation functions, have as input a group of rows, and we get back </a:t>
            </a:r>
            <a:r>
              <a:rPr lang="en-US" sz="2000" b="1" dirty="0">
                <a:solidFill>
                  <a:schemeClr val="dk1"/>
                </a:solidFill>
                <a:latin typeface="Montserrat" panose="020B0604020202020204" pitchFamily="2" charset="0"/>
                <a:ea typeface="Calibri"/>
                <a:cs typeface="Calibri"/>
                <a:sym typeface="Calibri"/>
              </a:rPr>
              <a:t>one value per group </a:t>
            </a:r>
            <a:r>
              <a:rPr lang="en-US" sz="2000" dirty="0">
                <a:solidFill>
                  <a:schemeClr val="dk1"/>
                </a:solidFill>
                <a:latin typeface="Montserrat" panose="020B0604020202020204" pitchFamily="2" charset="0"/>
                <a:ea typeface="Calibri"/>
                <a:cs typeface="Calibri"/>
                <a:sym typeface="Calibri"/>
              </a:rPr>
              <a:t>(e.g., count rows in group, avg value of an attribute, </a:t>
            </a:r>
            <a:r>
              <a:rPr lang="en-US" sz="2000" dirty="0" err="1">
                <a:solidFill>
                  <a:schemeClr val="dk1"/>
                </a:solidFill>
                <a:latin typeface="Montserrat" panose="020B0604020202020204" pitchFamily="2" charset="0"/>
                <a:ea typeface="Calibri"/>
                <a:cs typeface="Calibri"/>
                <a:sym typeface="Calibri"/>
              </a:rPr>
              <a:t>etc</a:t>
            </a:r>
            <a:r>
              <a:rPr lang="en-US" sz="2000" dirty="0">
                <a:solidFill>
                  <a:schemeClr val="dk1"/>
                </a:solidFill>
                <a:latin typeface="Montserrat" panose="020B0604020202020204" pitchFamily="2" charset="0"/>
                <a:ea typeface="Calibri"/>
                <a:cs typeface="Calibri"/>
                <a:sym typeface="Calibri"/>
              </a:rPr>
              <a:t>)</a:t>
            </a:r>
          </a:p>
          <a:p>
            <a:pPr marL="285750" marR="0" lvl="0" indent="-285750" algn="l" rtl="0">
              <a:spcBef>
                <a:spcPts val="0"/>
              </a:spcBef>
              <a:spcAft>
                <a:spcPts val="0"/>
              </a:spcAft>
              <a:buClr>
                <a:schemeClr val="dk1"/>
              </a:buClr>
              <a:buSzPts val="1800"/>
              <a:buFont typeface="Calibri"/>
              <a:buChar char="•"/>
            </a:pPr>
            <a:endParaRPr lang="en-US" sz="2000" dirty="0">
              <a:solidFill>
                <a:schemeClr val="dk1"/>
              </a:solidFill>
              <a:latin typeface="Montserrat" panose="020B0604020202020204" pitchFamily="2" charset="0"/>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US" sz="2000" dirty="0">
                <a:solidFill>
                  <a:schemeClr val="dk1"/>
                </a:solidFill>
                <a:latin typeface="Montserrat" panose="020B0604020202020204" pitchFamily="2" charset="0"/>
                <a:ea typeface="Calibri"/>
                <a:cs typeface="Calibri"/>
                <a:sym typeface="Calibri"/>
              </a:rPr>
              <a:t>With window functions, we calculate functions over a group of rows </a:t>
            </a:r>
            <a:r>
              <a:rPr lang="en-US" sz="2000" b="1" dirty="0">
                <a:solidFill>
                  <a:schemeClr val="dk1"/>
                </a:solidFill>
                <a:latin typeface="Montserrat" panose="020B0604020202020204" pitchFamily="2" charset="0"/>
                <a:ea typeface="Calibri"/>
                <a:cs typeface="Calibri"/>
                <a:sym typeface="Calibri"/>
              </a:rPr>
              <a:t>(we call this a “window”), </a:t>
            </a:r>
            <a:r>
              <a:rPr lang="en-US" sz="2000" dirty="0">
                <a:solidFill>
                  <a:schemeClr val="dk1"/>
                </a:solidFill>
                <a:latin typeface="Montserrat" panose="020B0604020202020204" pitchFamily="2" charset="0"/>
                <a:ea typeface="Calibri"/>
                <a:cs typeface="Calibri"/>
                <a:sym typeface="Calibri"/>
              </a:rPr>
              <a:t>but we return a value for each row that belongs to the window.</a:t>
            </a:r>
            <a:endParaRPr sz="2000" dirty="0">
              <a:solidFill>
                <a:schemeClr val="dk1"/>
              </a:solidFill>
              <a:latin typeface="Montserrat" panose="020B0604020202020204" pitchFamily="2" charset="0"/>
              <a:ea typeface="Calibri"/>
              <a:cs typeface="Calibri"/>
              <a:sym typeface="Calibri"/>
            </a:endParaRPr>
          </a:p>
        </p:txBody>
      </p:sp>
      <p:pic>
        <p:nvPicPr>
          <p:cNvPr id="4098" name="Picture 2">
            <a:extLst>
              <a:ext uri="{FF2B5EF4-FFF2-40B4-BE49-F238E27FC236}">
                <a16:creationId xmlns:a16="http://schemas.microsoft.com/office/drawing/2014/main" id="{3269D5ED-B818-7C0C-A604-8DF039B29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80990"/>
            <a:ext cx="91440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156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840963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ROWS vs RANGE (optional)</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20886" y="2776422"/>
            <a:ext cx="8902127"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SELECT *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SUM(</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accidents_7day_total    </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a:t>
            </a:r>
            <a:r>
              <a:rPr lang="en-US" sz="1800" b="1" dirty="0">
                <a:solidFill>
                  <a:srgbClr val="C00000"/>
                </a:solidFill>
                <a:latin typeface="Montserrat"/>
                <a:ea typeface="Montserrat"/>
                <a:cs typeface="Montserrat"/>
                <a:sym typeface="Montserrat"/>
              </a:rPr>
              <a:t>AVG(</a:t>
            </a:r>
            <a:r>
              <a:rPr lang="en-US" sz="1800" b="1" dirty="0" err="1">
                <a:solidFill>
                  <a:srgbClr val="C00000"/>
                </a:solidFill>
                <a:latin typeface="Montserrat"/>
                <a:ea typeface="Montserrat"/>
                <a:cs typeface="Montserrat"/>
                <a:sym typeface="Montserrat"/>
              </a:rPr>
              <a:t>cnt</a:t>
            </a:r>
            <a:r>
              <a:rPr lang="en-US" sz="1800" b="1" dirty="0">
                <a:solidFill>
                  <a:srgbClr val="C00000"/>
                </a:solidFill>
                <a:latin typeface="Montserrat"/>
                <a:ea typeface="Montserrat"/>
                <a:cs typeface="Montserrat"/>
                <a:sym typeface="Montserrat"/>
              </a:rPr>
              <a:t>) </a:t>
            </a:r>
            <a:r>
              <a:rPr lang="en-US" sz="1800" b="1" dirty="0">
                <a:solidFill>
                  <a:srgbClr val="7030A0"/>
                </a:solidFill>
                <a:latin typeface="Montserrat"/>
                <a:ea typeface="Montserrat"/>
                <a:cs typeface="Montserrat"/>
                <a:sym typeface="Montserrat"/>
              </a:rPr>
              <a:t>OVER w </a:t>
            </a:r>
            <a:r>
              <a:rPr lang="en-US" sz="1800" dirty="0">
                <a:solidFill>
                  <a:schemeClr val="dk1"/>
                </a:solidFill>
                <a:latin typeface="Montserrat"/>
                <a:ea typeface="Montserrat"/>
                <a:cs typeface="Montserrat"/>
                <a:sym typeface="Montserrat"/>
              </a:rPr>
              <a:t>AS accidents_7day_daily_avg</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 COUNT(</a:t>
            </a:r>
            <a:r>
              <a:rPr lang="en-US" sz="1800" dirty="0" err="1">
                <a:solidFill>
                  <a:schemeClr val="dk1"/>
                </a:solidFill>
                <a:latin typeface="Montserrat"/>
                <a:ea typeface="Montserrat"/>
                <a:cs typeface="Montserrat"/>
                <a:sym typeface="Montserrat"/>
              </a:rPr>
              <a:t>cnt</a:t>
            </a:r>
            <a:r>
              <a:rPr lang="en-US" sz="1800" dirty="0">
                <a:solidFill>
                  <a:schemeClr val="dk1"/>
                </a:solidFill>
                <a:latin typeface="Montserrat"/>
                <a:ea typeface="Montserrat"/>
                <a:cs typeface="Montserrat"/>
                <a:sym typeface="Montserrat"/>
              </a:rPr>
              <a:t>) OVER w AS </a:t>
            </a:r>
            <a:r>
              <a:rPr lang="en-US" sz="1800" dirty="0" err="1">
                <a:solidFill>
                  <a:schemeClr val="dk1"/>
                </a:solidFill>
                <a:latin typeface="Montserrat"/>
                <a:ea typeface="Montserrat"/>
                <a:cs typeface="Montserrat"/>
                <a:sym typeface="Montserrat"/>
              </a:rPr>
              <a:t>days_in_window</a:t>
            </a:r>
            <a:r>
              <a:rPr lang="en-US" sz="1800" dirty="0">
                <a:solidFill>
                  <a:schemeClr val="dk1"/>
                </a:solidFill>
                <a:latin typeface="Montserrat"/>
                <a:ea typeface="Montserrat"/>
                <a:cs typeface="Montserrat"/>
                <a:sym typeface="Montserrat"/>
              </a:rPr>
              <a:t> # just to see window size</a:t>
            </a:r>
          </a:p>
          <a:p>
            <a:pPr marL="0" marR="0" lvl="0" indent="0" algn="l" rtl="0">
              <a:spcBef>
                <a:spcPts val="0"/>
              </a:spcBef>
              <a:spcAft>
                <a:spcPts val="0"/>
              </a:spcAft>
              <a:buNone/>
            </a:pPr>
            <a:r>
              <a:rPr lang="en-US" sz="1800" dirty="0">
                <a:solidFill>
                  <a:schemeClr val="dk1"/>
                </a:solidFill>
                <a:latin typeface="Montserrat"/>
                <a:ea typeface="Montserrat"/>
                <a:cs typeface="Montserrat"/>
                <a:sym typeface="Montserrat"/>
              </a:rPr>
              <a:t>FROM </a:t>
            </a:r>
            <a:r>
              <a:rPr lang="en-US" sz="1800" dirty="0" err="1">
                <a:solidFill>
                  <a:schemeClr val="dk1"/>
                </a:solidFill>
                <a:latin typeface="Montserrat"/>
                <a:ea typeface="Montserrat"/>
                <a:cs typeface="Montserrat"/>
                <a:sym typeface="Montserrat"/>
              </a:rPr>
              <a:t>daily_accidents</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WINDOW </a:t>
            </a:r>
            <a:r>
              <a:rPr lang="en-US" sz="1800" b="1" dirty="0">
                <a:solidFill>
                  <a:srgbClr val="7030A0"/>
                </a:solidFill>
                <a:latin typeface="Montserrat"/>
                <a:ea typeface="Montserrat"/>
                <a:cs typeface="Montserrat"/>
                <a:sym typeface="Montserrat"/>
              </a:rPr>
              <a:t>w AS (</a:t>
            </a:r>
          </a:p>
          <a:p>
            <a:pPr marL="0" marR="0" lvl="0" indent="0" algn="l" rtl="0">
              <a:spcBef>
                <a:spcPts val="0"/>
              </a:spcBef>
              <a:spcAft>
                <a:spcPts val="0"/>
              </a:spcAft>
              <a:buNone/>
            </a:pPr>
            <a:r>
              <a:rPr lang="en-US" sz="1800" dirty="0">
                <a:solidFill>
                  <a:srgbClr val="7030A0"/>
                </a:solidFill>
                <a:latin typeface="Montserrat"/>
                <a:ea typeface="Montserrat"/>
                <a:cs typeface="Montserrat"/>
                <a:sym typeface="Montserrat"/>
              </a:rPr>
              <a:t>  ORDER BY </a:t>
            </a:r>
            <a:r>
              <a:rPr lang="en-US" sz="1800" dirty="0" err="1">
                <a:solidFill>
                  <a:srgbClr val="7030A0"/>
                </a:solidFill>
                <a:latin typeface="Montserrat"/>
                <a:ea typeface="Montserrat"/>
                <a:cs typeface="Montserrat"/>
                <a:sym typeface="Montserrat"/>
              </a:rPr>
              <a:t>accident_date</a:t>
            </a:r>
            <a:endParaRPr lang="en-US" sz="1800" dirty="0">
              <a:solidFill>
                <a:srgbClr val="7030A0"/>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  </a:t>
            </a:r>
            <a:r>
              <a:rPr lang="en-US" sz="1800" b="1" dirty="0">
                <a:solidFill>
                  <a:srgbClr val="00B050"/>
                </a:solidFill>
                <a:latin typeface="Montserrat"/>
                <a:ea typeface="Montserrat"/>
                <a:cs typeface="Montserrat"/>
                <a:sym typeface="Montserrat"/>
              </a:rPr>
              <a:t>RANGE</a:t>
            </a:r>
            <a:r>
              <a:rPr lang="en-US" sz="1800" b="1" dirty="0">
                <a:solidFill>
                  <a:srgbClr val="7030A0"/>
                </a:solidFill>
                <a:latin typeface="Montserrat"/>
                <a:ea typeface="Montserrat"/>
                <a:cs typeface="Montserrat"/>
                <a:sym typeface="Montserrat"/>
              </a:rPr>
              <a:t> BETWEEN </a:t>
            </a:r>
            <a:r>
              <a:rPr lang="en-US" sz="1800" b="1" dirty="0">
                <a:solidFill>
                  <a:srgbClr val="00B050"/>
                </a:solidFill>
                <a:latin typeface="Montserrat"/>
                <a:ea typeface="Montserrat"/>
                <a:cs typeface="Montserrat"/>
                <a:sym typeface="Montserrat"/>
              </a:rPr>
              <a:t>INTERVAL 2 WEEK </a:t>
            </a:r>
            <a:r>
              <a:rPr lang="en-US" sz="1800" b="1" dirty="0">
                <a:solidFill>
                  <a:srgbClr val="7030A0"/>
                </a:solidFill>
                <a:latin typeface="Montserrat"/>
                <a:ea typeface="Montserrat"/>
                <a:cs typeface="Montserrat"/>
                <a:sym typeface="Montserrat"/>
              </a:rPr>
              <a:t>PRECEDING AND CURRENT ROW) </a:t>
            </a:r>
            <a:endParaRPr lang="en-US"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lang="en-US" sz="1800" b="1"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1800" i="0" u="none" strike="noStrike" cap="none" dirty="0">
              <a:solidFill>
                <a:schemeClr val="dk1"/>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00B050"/>
                </a:solidFill>
                <a:latin typeface="Montserrat"/>
                <a:ea typeface="Montserrat"/>
                <a:cs typeface="Montserrat"/>
                <a:sym typeface="Montserrat"/>
              </a:rPr>
              <a:t>RANGE</a:t>
            </a:r>
            <a:r>
              <a:rPr lang="en-US" sz="1800" b="1" dirty="0">
                <a:solidFill>
                  <a:srgbClr val="7030A0"/>
                </a:solidFill>
                <a:latin typeface="Montserrat"/>
                <a:ea typeface="Montserrat"/>
                <a:cs typeface="Montserrat"/>
                <a:sym typeface="Montserrat"/>
              </a:rPr>
              <a:t> BETWEEN </a:t>
            </a:r>
            <a:r>
              <a:rPr lang="en-US" sz="1800" b="1" dirty="0">
                <a:solidFill>
                  <a:srgbClr val="00B050"/>
                </a:solidFill>
                <a:latin typeface="Montserrat"/>
                <a:ea typeface="Montserrat"/>
                <a:cs typeface="Montserrat"/>
                <a:sym typeface="Montserrat"/>
              </a:rPr>
              <a:t>INTERVAL 2 WEEK </a:t>
            </a:r>
            <a:r>
              <a:rPr lang="en-US" sz="1800" b="1" dirty="0">
                <a:solidFill>
                  <a:srgbClr val="7030A0"/>
                </a:solidFill>
                <a:latin typeface="Montserrat"/>
                <a:ea typeface="Montserrat"/>
                <a:cs typeface="Montserrat"/>
                <a:sym typeface="Montserrat"/>
              </a:rPr>
              <a:t>PRECEDING AND CURRENT ROW): </a:t>
            </a:r>
            <a:r>
              <a:rPr lang="en-US" sz="1800" i="1" dirty="0">
                <a:solidFill>
                  <a:srgbClr val="7030A0"/>
                </a:solidFill>
                <a:latin typeface="Montserrat"/>
                <a:ea typeface="Montserrat"/>
                <a:cs typeface="Montserrat"/>
                <a:sym typeface="Montserrat"/>
              </a:rPr>
              <a:t>use the last 6 entries and calculate sum, averages, (and count), including the current </a:t>
            </a:r>
            <a:r>
              <a:rPr lang="en-US" sz="1800" i="1" dirty="0" err="1">
                <a:solidFill>
                  <a:srgbClr val="7030A0"/>
                </a:solidFill>
                <a:latin typeface="Montserrat"/>
                <a:ea typeface="Montserrat"/>
                <a:cs typeface="Montserrat"/>
                <a:sym typeface="Montserrat"/>
              </a:rPr>
              <a:t>current</a:t>
            </a:r>
            <a:r>
              <a:rPr lang="en-US" sz="1800" i="1" dirty="0">
                <a:solidFill>
                  <a:srgbClr val="7030A0"/>
                </a:solidFill>
                <a:latin typeface="Montserrat"/>
                <a:ea typeface="Montserrat"/>
                <a:cs typeface="Montserrat"/>
                <a:sym typeface="Montserrat"/>
              </a:rPr>
              <a:t> date</a:t>
            </a:r>
          </a:p>
        </p:txBody>
      </p:sp>
      <p:sp>
        <p:nvSpPr>
          <p:cNvPr id="4" name="TextBox 3">
            <a:extLst>
              <a:ext uri="{FF2B5EF4-FFF2-40B4-BE49-F238E27FC236}">
                <a16:creationId xmlns:a16="http://schemas.microsoft.com/office/drawing/2014/main" id="{8EFDF8A3-48E9-37CE-7E47-7D173E3DDB23}"/>
              </a:ext>
            </a:extLst>
          </p:cNvPr>
          <p:cNvSpPr txBox="1"/>
          <p:nvPr/>
        </p:nvSpPr>
        <p:spPr>
          <a:xfrm>
            <a:off x="325131" y="1098034"/>
            <a:ext cx="8348869" cy="1477328"/>
          </a:xfrm>
          <a:prstGeom prst="rect">
            <a:avLst/>
          </a:prstGeom>
          <a:noFill/>
        </p:spPr>
        <p:txBody>
          <a:bodyPr wrap="square">
            <a:spAutoFit/>
          </a:bodyPr>
          <a:lstStyle/>
          <a:p>
            <a:r>
              <a:rPr lang="en-US" sz="1800" i="1" dirty="0">
                <a:solidFill>
                  <a:schemeClr val="tx1"/>
                </a:solidFill>
                <a:latin typeface="Montserrat"/>
                <a:ea typeface="Montserrat"/>
                <a:cs typeface="Montserrat"/>
                <a:sym typeface="Montserrat"/>
              </a:rPr>
              <a:t>Sometimes we do not know the exact number of rows we want to use, but we’d rather define the window based on a range of values (e.g., include all entries that are  using ORDER BY uses every line from the beginning of the partition. We often want to calculate rolling sums and averages over a specific window (e.g. 7 days, a month, a year, </a:t>
            </a:r>
            <a:r>
              <a:rPr lang="en-US" sz="1800" i="1" dirty="0" err="1">
                <a:solidFill>
                  <a:schemeClr val="tx1"/>
                </a:solidFill>
                <a:latin typeface="Montserrat"/>
                <a:ea typeface="Montserrat"/>
                <a:cs typeface="Montserrat"/>
                <a:sym typeface="Montserrat"/>
              </a:rPr>
              <a:t>etc</a:t>
            </a:r>
            <a:r>
              <a:rPr lang="en-US" sz="1800" i="1" dirty="0">
                <a:solidFill>
                  <a:schemeClr val="tx1"/>
                </a:solidFill>
                <a:latin typeface="Montserrat"/>
                <a:ea typeface="Montserrat"/>
                <a:cs typeface="Montserrat"/>
                <a:sym typeface="Montserrat"/>
              </a:rPr>
              <a:t>)</a:t>
            </a:r>
          </a:p>
        </p:txBody>
      </p:sp>
    </p:spTree>
    <p:extLst>
      <p:ext uri="{BB962C8B-B14F-4D97-AF65-F5344CB8AC3E}">
        <p14:creationId xmlns:p14="http://schemas.microsoft.com/office/powerpoint/2010/main" val="1199559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Practice queries</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09470" y="788529"/>
            <a:ext cx="8678251" cy="175428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dirty="0">
                <a:solidFill>
                  <a:schemeClr val="dk1"/>
                </a:solidFill>
                <a:latin typeface="Montserrat"/>
                <a:ea typeface="Montserrat"/>
                <a:cs typeface="Montserrat"/>
                <a:sym typeface="Montserrat"/>
              </a:rPr>
              <a:t>In </a:t>
            </a:r>
            <a:r>
              <a:rPr lang="en-US" sz="1800" b="1" dirty="0" err="1">
                <a:solidFill>
                  <a:schemeClr val="dk1"/>
                </a:solidFill>
                <a:latin typeface="Montserrat"/>
                <a:ea typeface="Montserrat"/>
                <a:cs typeface="Montserrat"/>
                <a:sym typeface="Montserrat"/>
              </a:rPr>
              <a:t>facebook</a:t>
            </a:r>
            <a:r>
              <a:rPr lang="en-US" sz="1800" dirty="0">
                <a:solidFill>
                  <a:schemeClr val="dk1"/>
                </a:solidFill>
                <a:latin typeface="Montserrat"/>
                <a:ea typeface="Montserrat"/>
                <a:cs typeface="Montserrat"/>
                <a:sym typeface="Montserrat"/>
              </a:rPr>
              <a:t> database:</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Calculate the total number of user sign-ups over time (using the </a:t>
            </a:r>
            <a:r>
              <a:rPr lang="en-US" sz="1800" dirty="0" err="1">
                <a:solidFill>
                  <a:schemeClr val="dk1"/>
                </a:solidFill>
                <a:latin typeface="Montserrat"/>
                <a:ea typeface="Montserrat"/>
                <a:cs typeface="Montserrat"/>
                <a:sym typeface="Montserrat"/>
              </a:rPr>
              <a:t>MemberSince</a:t>
            </a:r>
            <a:r>
              <a:rPr lang="en-US" sz="1800" dirty="0">
                <a:solidFill>
                  <a:schemeClr val="dk1"/>
                </a:solidFill>
                <a:latin typeface="Montserrat"/>
                <a:ea typeface="Montserrat"/>
                <a:cs typeface="Montserrat"/>
                <a:sym typeface="Montserrat"/>
              </a:rPr>
              <a:t> attribute)</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Calculate the weekly number of sign-ups.</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Montserrat"/>
                <a:ea typeface="Montserrat"/>
                <a:cs typeface="Montserrat"/>
                <a:sym typeface="Montserrat"/>
              </a:rPr>
              <a:t>Calculate the weekly growth rate over time (= number of weekly sign ups over total number of sign ups)</a:t>
            </a:r>
          </a:p>
        </p:txBody>
      </p:sp>
      <p:sp>
        <p:nvSpPr>
          <p:cNvPr id="8" name="TextBox 7">
            <a:extLst>
              <a:ext uri="{FF2B5EF4-FFF2-40B4-BE49-F238E27FC236}">
                <a16:creationId xmlns:a16="http://schemas.microsoft.com/office/drawing/2014/main" id="{991478CF-D222-09BA-21D9-4827DD97B994}"/>
              </a:ext>
            </a:extLst>
          </p:cNvPr>
          <p:cNvSpPr txBox="1"/>
          <p:nvPr/>
        </p:nvSpPr>
        <p:spPr>
          <a:xfrm>
            <a:off x="109470" y="2851408"/>
            <a:ext cx="8678249" cy="1477328"/>
          </a:xfrm>
          <a:prstGeom prst="rect">
            <a:avLst/>
          </a:prstGeom>
          <a:noFill/>
        </p:spPr>
        <p:txBody>
          <a:bodyPr wrap="square">
            <a:spAutoFit/>
          </a:bodyPr>
          <a:lstStyle/>
          <a:p>
            <a:r>
              <a:rPr lang="en-US" sz="1800" dirty="0">
                <a:solidFill>
                  <a:schemeClr val="dk1"/>
                </a:solidFill>
                <a:latin typeface="Montserrat"/>
                <a:ea typeface="Montserrat"/>
                <a:cs typeface="Montserrat"/>
                <a:sym typeface="Montserrat"/>
              </a:rPr>
              <a:t>In the </a:t>
            </a:r>
            <a:r>
              <a:rPr lang="en-US" sz="1800" b="1" dirty="0" err="1">
                <a:solidFill>
                  <a:schemeClr val="dk1"/>
                </a:solidFill>
                <a:latin typeface="Montserrat"/>
                <a:ea typeface="Montserrat"/>
                <a:cs typeface="Montserrat"/>
                <a:sym typeface="Montserrat"/>
              </a:rPr>
              <a:t>real_estate</a:t>
            </a:r>
            <a:r>
              <a:rPr lang="en-US" sz="1800" b="1" dirty="0">
                <a:solidFill>
                  <a:schemeClr val="dk1"/>
                </a:solidFill>
                <a:latin typeface="Montserrat"/>
                <a:ea typeface="Montserrat"/>
                <a:cs typeface="Montserrat"/>
                <a:sym typeface="Montserrat"/>
              </a:rPr>
              <a:t> </a:t>
            </a:r>
            <a:r>
              <a:rPr lang="en-US" sz="1800" dirty="0">
                <a:solidFill>
                  <a:schemeClr val="dk1"/>
                </a:solidFill>
                <a:latin typeface="Montserrat"/>
                <a:ea typeface="Montserrat"/>
                <a:cs typeface="Montserrat"/>
                <a:sym typeface="Montserrat"/>
              </a:rPr>
              <a:t>database (table </a:t>
            </a:r>
            <a:r>
              <a:rPr lang="en-US" sz="1800" dirty="0" err="1">
                <a:solidFill>
                  <a:schemeClr val="dk1"/>
                </a:solidFill>
                <a:latin typeface="Montserrat"/>
                <a:ea typeface="Montserrat"/>
                <a:cs typeface="Montserrat"/>
                <a:sym typeface="Montserrat"/>
              </a:rPr>
              <a:t>nyc_transactions</a:t>
            </a:r>
            <a:r>
              <a:rPr lang="en-US" sz="1800" dirty="0">
                <a:solidFill>
                  <a:schemeClr val="dk1"/>
                </a:solidFill>
                <a:latin typeface="Montserrat"/>
                <a:ea typeface="Montserrat"/>
                <a:cs typeface="Montserrat"/>
                <a:sym typeface="Montserrat"/>
              </a:rPr>
              <a:t>):</a:t>
            </a:r>
          </a:p>
          <a:p>
            <a:pPr marL="285750" indent="-285750">
              <a:buFont typeface="Arial" panose="020B0604020202020204" pitchFamily="34" charset="0"/>
              <a:buChar char="•"/>
            </a:pPr>
            <a:r>
              <a:rPr lang="en-US" sz="1800" dirty="0">
                <a:solidFill>
                  <a:schemeClr val="dk1"/>
                </a:solidFill>
                <a:latin typeface="Montserrat"/>
                <a:sym typeface="Montserrat"/>
              </a:rPr>
              <a:t>Calculate the total number of transactions on a “trailing 12 months” basis and the average </a:t>
            </a:r>
            <a:r>
              <a:rPr lang="en-US" sz="1800" dirty="0" err="1">
                <a:solidFill>
                  <a:schemeClr val="dk1"/>
                </a:solidFill>
                <a:latin typeface="Montserrat"/>
                <a:sym typeface="Montserrat"/>
              </a:rPr>
              <a:t>price_per_square_feet</a:t>
            </a:r>
            <a:r>
              <a:rPr lang="en-US" sz="1800" dirty="0">
                <a:solidFill>
                  <a:schemeClr val="dk1"/>
                </a:solidFill>
                <a:latin typeface="Montserrat"/>
                <a:sym typeface="Montserrat"/>
              </a:rPr>
              <a:t> over that window</a:t>
            </a:r>
          </a:p>
          <a:p>
            <a:pPr marL="285750" indent="-285750">
              <a:buFont typeface="Arial" panose="020B0604020202020204" pitchFamily="34" charset="0"/>
              <a:buChar char="•"/>
            </a:pPr>
            <a:r>
              <a:rPr lang="en-US" sz="1800" dirty="0">
                <a:solidFill>
                  <a:schemeClr val="dk1"/>
                </a:solidFill>
                <a:latin typeface="Montserrat"/>
                <a:sym typeface="Montserrat"/>
              </a:rPr>
              <a:t>Break down the results by </a:t>
            </a:r>
            <a:r>
              <a:rPr lang="en-US" sz="1800" dirty="0" err="1">
                <a:solidFill>
                  <a:schemeClr val="dk1"/>
                </a:solidFill>
                <a:latin typeface="Montserrat"/>
                <a:sym typeface="Montserrat"/>
              </a:rPr>
              <a:t>zipcode</a:t>
            </a:r>
            <a:endParaRPr lang="en-US" sz="1800" dirty="0">
              <a:solidFill>
                <a:schemeClr val="dk1"/>
              </a:solidFill>
              <a:latin typeface="Montserrat"/>
              <a:sym typeface="Montserrat"/>
            </a:endParaRPr>
          </a:p>
          <a:p>
            <a:pPr marL="285750" indent="-285750">
              <a:buFont typeface="Arial" panose="020B0604020202020204" pitchFamily="34" charset="0"/>
              <a:buChar char="•"/>
            </a:pPr>
            <a:endParaRPr lang="en-US" sz="1800" i="1" dirty="0">
              <a:solidFill>
                <a:schemeClr val="dk1"/>
              </a:solidFill>
              <a:latin typeface="Montserrat"/>
              <a:sym typeface="Montserrat"/>
            </a:endParaRPr>
          </a:p>
        </p:txBody>
      </p:sp>
    </p:spTree>
    <p:extLst>
      <p:ext uri="{BB962C8B-B14F-4D97-AF65-F5344CB8AC3E}">
        <p14:creationId xmlns:p14="http://schemas.microsoft.com/office/powerpoint/2010/main" val="3479191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Frame Specification</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4" name="TextBox 3">
            <a:extLst>
              <a:ext uri="{FF2B5EF4-FFF2-40B4-BE49-F238E27FC236}">
                <a16:creationId xmlns:a16="http://schemas.microsoft.com/office/drawing/2014/main" id="{833FF2C9-1469-1D2E-BB7B-D659ED7230F6}"/>
              </a:ext>
            </a:extLst>
          </p:cNvPr>
          <p:cNvSpPr txBox="1"/>
          <p:nvPr/>
        </p:nvSpPr>
        <p:spPr>
          <a:xfrm>
            <a:off x="5038049" y="6514589"/>
            <a:ext cx="4041059" cy="307777"/>
          </a:xfrm>
          <a:prstGeom prst="rect">
            <a:avLst/>
          </a:prstGeom>
          <a:noFill/>
        </p:spPr>
        <p:txBody>
          <a:bodyPr wrap="square">
            <a:spAutoFit/>
          </a:bodyPr>
          <a:lstStyle/>
          <a:p>
            <a:r>
              <a:rPr lang="en-US" dirty="0">
                <a:solidFill>
                  <a:schemeClr val="bg1">
                    <a:lumMod val="65000"/>
                  </a:schemeClr>
                </a:solidFill>
              </a:rPr>
              <a:t>https://www.sqltutorial.org/sql-window-functions/</a:t>
            </a:r>
          </a:p>
        </p:txBody>
      </p:sp>
      <p:grpSp>
        <p:nvGrpSpPr>
          <p:cNvPr id="8" name="Group 7">
            <a:extLst>
              <a:ext uri="{FF2B5EF4-FFF2-40B4-BE49-F238E27FC236}">
                <a16:creationId xmlns:a16="http://schemas.microsoft.com/office/drawing/2014/main" id="{5472C4C9-625B-DCC7-F762-D067947CD692}"/>
              </a:ext>
            </a:extLst>
          </p:cNvPr>
          <p:cNvGrpSpPr/>
          <p:nvPr/>
        </p:nvGrpSpPr>
        <p:grpSpPr>
          <a:xfrm>
            <a:off x="1642265" y="791900"/>
            <a:ext cx="5584446" cy="5530946"/>
            <a:chOff x="3494662" y="850893"/>
            <a:chExt cx="5584446" cy="5530946"/>
          </a:xfrm>
        </p:grpSpPr>
        <p:pic>
          <p:nvPicPr>
            <p:cNvPr id="3074" name="Picture 2" descr="SQL window function frame">
              <a:extLst>
                <a:ext uri="{FF2B5EF4-FFF2-40B4-BE49-F238E27FC236}">
                  <a16:creationId xmlns:a16="http://schemas.microsoft.com/office/drawing/2014/main" id="{E0212662-C04B-3980-BE75-CAC0C0F59D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062"/>
            <a:stretch/>
          </p:blipFill>
          <p:spPr bwMode="auto">
            <a:xfrm>
              <a:off x="3494662" y="850893"/>
              <a:ext cx="5035806" cy="53816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QL window function frame">
              <a:extLst>
                <a:ext uri="{FF2B5EF4-FFF2-40B4-BE49-F238E27FC236}">
                  <a16:creationId xmlns:a16="http://schemas.microsoft.com/office/drawing/2014/main" id="{DCD452FD-BEC5-F2B6-A3D1-348310EB99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67" t="90024" r="1854" b="4113"/>
            <a:stretch/>
          </p:blipFill>
          <p:spPr bwMode="auto">
            <a:xfrm>
              <a:off x="6667370" y="6066317"/>
              <a:ext cx="2411738" cy="3155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QL window function frame">
              <a:extLst>
                <a:ext uri="{FF2B5EF4-FFF2-40B4-BE49-F238E27FC236}">
                  <a16:creationId xmlns:a16="http://schemas.microsoft.com/office/drawing/2014/main" id="{FCB7D7D9-CBD9-22F6-BD5F-8098C3658F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586" t="8401" r="2443" b="87172"/>
            <a:stretch/>
          </p:blipFill>
          <p:spPr bwMode="auto">
            <a:xfrm>
              <a:off x="6537581" y="917702"/>
              <a:ext cx="2288950" cy="2382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QL window function frame">
              <a:extLst>
                <a:ext uri="{FF2B5EF4-FFF2-40B4-BE49-F238E27FC236}">
                  <a16:creationId xmlns:a16="http://schemas.microsoft.com/office/drawing/2014/main" id="{56208219-6DAF-2CAD-5F71-5BC29CB339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224" r="46408" b="94328"/>
            <a:stretch/>
          </p:blipFill>
          <p:spPr bwMode="auto">
            <a:xfrm>
              <a:off x="5144237" y="917702"/>
              <a:ext cx="1097281" cy="3052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99823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Frame Specification </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469900" y="1040252"/>
            <a:ext cx="7915197" cy="4862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Montserrat" panose="00000500000000000000" pitchFamily="2" charset="0"/>
                <a:ea typeface="Montserrat"/>
                <a:cs typeface="Montserrat"/>
                <a:sym typeface="Montserrat"/>
              </a:rPr>
              <a:t>frame_clause</a:t>
            </a:r>
            <a:r>
              <a:rPr lang="en-US" sz="1800" dirty="0">
                <a:solidFill>
                  <a:schemeClr val="dk1"/>
                </a:solidFill>
                <a:latin typeface="Montserrat" panose="00000500000000000000" pitchFamily="2" charset="0"/>
                <a:ea typeface="Montserrat"/>
                <a:cs typeface="Montserrat"/>
                <a:sym typeface="Montserrat"/>
              </a:rPr>
              <a:t>:</a:t>
            </a:r>
          </a:p>
          <a:p>
            <a:r>
              <a:rPr lang="en-US" sz="2000" dirty="0">
                <a:solidFill>
                  <a:schemeClr val="dk1"/>
                </a:solidFill>
                <a:latin typeface="Montserrat" panose="00000500000000000000" pitchFamily="2" charset="0"/>
                <a:ea typeface="Montserrat"/>
                <a:cs typeface="Montserrat"/>
                <a:sym typeface="Montserrat"/>
              </a:rPr>
              <a:t>    {ROWS | RANGE} </a:t>
            </a:r>
            <a:br>
              <a:rPr lang="en-US" sz="2000" dirty="0">
                <a:solidFill>
                  <a:schemeClr val="dk1"/>
                </a:solidFill>
                <a:latin typeface="Montserrat" panose="00000500000000000000" pitchFamily="2" charset="0"/>
                <a:ea typeface="Montserrat"/>
                <a:cs typeface="Montserrat"/>
                <a:sym typeface="Montserrat"/>
              </a:rPr>
            </a:br>
            <a:r>
              <a:rPr lang="en-US" sz="2000" dirty="0">
                <a:solidFill>
                  <a:schemeClr val="dk1"/>
                </a:solidFill>
                <a:latin typeface="Montserrat" panose="00000500000000000000" pitchFamily="2" charset="0"/>
                <a:ea typeface="Montserrat"/>
                <a:cs typeface="Montserrat"/>
                <a:sym typeface="Montserrat"/>
              </a:rPr>
              <a:t>    [</a:t>
            </a:r>
            <a:r>
              <a:rPr lang="en-US" sz="2000" b="0" i="0" dirty="0">
                <a:solidFill>
                  <a:srgbClr val="A67F59"/>
                </a:solidFill>
                <a:effectLst/>
                <a:latin typeface="Montserrat" panose="00000500000000000000" pitchFamily="2" charset="0"/>
              </a:rPr>
              <a:t>BETWEEN</a:t>
            </a:r>
            <a:r>
              <a:rPr lang="en-US" sz="2000" b="0" i="0" dirty="0">
                <a:solidFill>
                  <a:schemeClr val="tx1"/>
                </a:solidFill>
                <a:effectLst/>
                <a:latin typeface="Montserrat" panose="00000500000000000000" pitchFamily="2" charset="0"/>
              </a:rPr>
              <a:t>]</a:t>
            </a:r>
            <a:r>
              <a:rPr lang="en-US" sz="2000" b="0" i="0" dirty="0">
                <a:solidFill>
                  <a:srgbClr val="000000"/>
                </a:solidFill>
                <a:effectLst/>
                <a:latin typeface="Montserrat" panose="00000500000000000000" pitchFamily="2" charset="0"/>
              </a:rPr>
              <a:t> </a:t>
            </a:r>
            <a:r>
              <a:rPr lang="en-US" sz="2000" b="0" i="1" dirty="0" err="1">
                <a:solidFill>
                  <a:srgbClr val="000000"/>
                </a:solidFill>
                <a:effectLst/>
                <a:latin typeface="Montserrat" panose="00000500000000000000" pitchFamily="2" charset="0"/>
              </a:rPr>
              <a:t>frame_start</a:t>
            </a:r>
            <a:r>
              <a:rPr lang="en-US" sz="2000" b="0" i="0" dirty="0">
                <a:solidFill>
                  <a:srgbClr val="000000"/>
                </a:solidFill>
                <a:effectLst/>
                <a:latin typeface="Montserrat" panose="00000500000000000000" pitchFamily="2" charset="0"/>
              </a:rPr>
              <a:t> [</a:t>
            </a:r>
            <a:r>
              <a:rPr lang="en-US" sz="2000" b="0" i="0" dirty="0">
                <a:solidFill>
                  <a:srgbClr val="A67F59"/>
                </a:solidFill>
                <a:effectLst/>
                <a:latin typeface="Montserrat" panose="00000500000000000000" pitchFamily="2" charset="0"/>
              </a:rPr>
              <a:t>AND</a:t>
            </a:r>
            <a:r>
              <a:rPr lang="en-US" sz="2000" b="0" i="0" dirty="0">
                <a:solidFill>
                  <a:srgbClr val="000000"/>
                </a:solidFill>
                <a:effectLst/>
                <a:latin typeface="Montserrat" panose="00000500000000000000" pitchFamily="2" charset="0"/>
              </a:rPr>
              <a:t> </a:t>
            </a:r>
            <a:r>
              <a:rPr lang="en-US" sz="2000" b="0" i="1" dirty="0" err="1">
                <a:solidFill>
                  <a:srgbClr val="000000"/>
                </a:solidFill>
                <a:effectLst/>
                <a:latin typeface="Montserrat" panose="00000500000000000000" pitchFamily="2" charset="0"/>
              </a:rPr>
              <a:t>frame_end</a:t>
            </a:r>
            <a:r>
              <a:rPr lang="en-US" sz="2000" b="0" i="1" dirty="0">
                <a:solidFill>
                  <a:srgbClr val="000000"/>
                </a:solidFill>
                <a:effectLst/>
                <a:latin typeface="Montserrat" panose="00000500000000000000" pitchFamily="2" charset="0"/>
              </a:rPr>
              <a:t>]</a:t>
            </a:r>
            <a:endParaRPr lang="en-US" sz="2000" dirty="0">
              <a:solidFill>
                <a:schemeClr val="dk1"/>
              </a:solidFill>
              <a:latin typeface="Montserrat" panose="00000500000000000000" pitchFamily="2" charset="0"/>
              <a:ea typeface="Montserrat"/>
              <a:cs typeface="Montserrat"/>
              <a:sym typeface="Montserrat"/>
            </a:endParaRPr>
          </a:p>
          <a:p>
            <a:pPr marL="0" marR="0" lvl="0" indent="0" algn="l" rtl="0">
              <a:spcBef>
                <a:spcPts val="0"/>
              </a:spcBef>
              <a:spcAft>
                <a:spcPts val="0"/>
              </a:spcAft>
              <a:buNone/>
            </a:pPr>
            <a:endParaRPr lang="en-US" sz="1800" dirty="0">
              <a:solidFill>
                <a:schemeClr val="dk1"/>
              </a:solidFill>
              <a:latin typeface="Montserrat" panose="00000500000000000000" pitchFamily="2" charset="0"/>
              <a:ea typeface="Montserrat"/>
              <a:cs typeface="Montserrat"/>
              <a:sym typeface="Montserrat"/>
            </a:endParaRP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Montserrat" panose="00000500000000000000" pitchFamily="2" charset="0"/>
                <a:ea typeface="Montserrat"/>
                <a:cs typeface="Montserrat"/>
                <a:sym typeface="Montserrat"/>
              </a:rPr>
              <a:t>ROWS: The frame is defined by beginning and ending row positions. Offsets are differences in </a:t>
            </a:r>
            <a:r>
              <a:rPr lang="en-US" sz="1800" b="1" dirty="0">
                <a:solidFill>
                  <a:schemeClr val="dk1"/>
                </a:solidFill>
                <a:latin typeface="Montserrat" panose="00000500000000000000" pitchFamily="2" charset="0"/>
                <a:ea typeface="Montserrat"/>
                <a:cs typeface="Montserrat"/>
                <a:sym typeface="Montserrat"/>
              </a:rPr>
              <a:t>row numbers </a:t>
            </a:r>
            <a:r>
              <a:rPr lang="en-US" sz="1800" dirty="0">
                <a:solidFill>
                  <a:schemeClr val="dk1"/>
                </a:solidFill>
                <a:latin typeface="Montserrat" panose="00000500000000000000" pitchFamily="2" charset="0"/>
                <a:ea typeface="Montserrat"/>
                <a:cs typeface="Montserrat"/>
                <a:sym typeface="Montserrat"/>
              </a:rPr>
              <a:t>from the current row number.</a:t>
            </a:r>
          </a:p>
          <a:p>
            <a:pPr marL="285750" marR="0" lvl="0" indent="-285750" algn="l" rtl="0">
              <a:spcBef>
                <a:spcPts val="0"/>
              </a:spcBef>
              <a:spcAft>
                <a:spcPts val="0"/>
              </a:spcAft>
              <a:buFont typeface="Arial" panose="020B0604020202020204" pitchFamily="34" charset="0"/>
              <a:buChar char="•"/>
            </a:pPr>
            <a:endParaRPr lang="en-US" sz="1800" dirty="0">
              <a:solidFill>
                <a:schemeClr val="dk1"/>
              </a:solidFill>
              <a:latin typeface="Montserrat" panose="00000500000000000000" pitchFamily="2" charset="0"/>
              <a:ea typeface="Montserrat"/>
              <a:cs typeface="Montserrat"/>
              <a:sym typeface="Montserrat"/>
            </a:endParaRP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Montserrat" panose="00000500000000000000" pitchFamily="2" charset="0"/>
                <a:ea typeface="Montserrat"/>
                <a:cs typeface="Montserrat"/>
                <a:sym typeface="Montserrat"/>
              </a:rPr>
              <a:t>RANGE: The frame is defined by rows within a value range. Offsets are differences in </a:t>
            </a:r>
            <a:r>
              <a:rPr lang="en-US" sz="1800" b="1" dirty="0">
                <a:solidFill>
                  <a:schemeClr val="dk1"/>
                </a:solidFill>
                <a:latin typeface="Montserrat" panose="00000500000000000000" pitchFamily="2" charset="0"/>
                <a:ea typeface="Montserrat"/>
                <a:cs typeface="Montserrat"/>
                <a:sym typeface="Montserrat"/>
              </a:rPr>
              <a:t>row values </a:t>
            </a:r>
            <a:r>
              <a:rPr lang="en-US" sz="1800" dirty="0">
                <a:solidFill>
                  <a:schemeClr val="dk1"/>
                </a:solidFill>
                <a:latin typeface="Montserrat" panose="00000500000000000000" pitchFamily="2" charset="0"/>
                <a:ea typeface="Montserrat"/>
                <a:cs typeface="Montserrat"/>
                <a:sym typeface="Montserrat"/>
              </a:rPr>
              <a:t>from the current row value.</a:t>
            </a:r>
          </a:p>
          <a:p>
            <a:pPr marL="285750" marR="0" lvl="0" indent="-285750" algn="l" rtl="0">
              <a:spcBef>
                <a:spcPts val="0"/>
              </a:spcBef>
              <a:spcAft>
                <a:spcPts val="0"/>
              </a:spcAft>
              <a:buFont typeface="Arial" panose="020B0604020202020204" pitchFamily="34" charset="0"/>
              <a:buChar char="•"/>
            </a:pPr>
            <a:endParaRPr lang="en-US" sz="1800" i="1" dirty="0">
              <a:solidFill>
                <a:schemeClr val="dk1"/>
              </a:solidFill>
              <a:latin typeface="Montserrat" panose="00000500000000000000" pitchFamily="2" charset="0"/>
              <a:ea typeface="Montserrat"/>
              <a:cs typeface="Montserrat"/>
              <a:sym typeface="Montserrat"/>
            </a:endParaRPr>
          </a:p>
          <a:p>
            <a:pPr marR="0" lvl="0" algn="l" rtl="0">
              <a:spcBef>
                <a:spcPts val="0"/>
              </a:spcBef>
              <a:spcAft>
                <a:spcPts val="0"/>
              </a:spcAft>
            </a:pPr>
            <a:r>
              <a:rPr lang="en-US" sz="1800" b="0" i="1" dirty="0" err="1">
                <a:solidFill>
                  <a:srgbClr val="000000"/>
                </a:solidFill>
                <a:effectLst/>
                <a:latin typeface="Montserrat" panose="00000500000000000000" pitchFamily="2" charset="0"/>
              </a:rPr>
              <a:t>frame_start</a:t>
            </a:r>
            <a:r>
              <a:rPr lang="en-US" sz="1800" b="0" i="0" dirty="0">
                <a:solidFill>
                  <a:srgbClr val="999999"/>
                </a:solidFill>
                <a:effectLst/>
                <a:latin typeface="Montserrat" panose="00000500000000000000" pitchFamily="2" charset="0"/>
              </a:rPr>
              <a:t>,</a:t>
            </a:r>
            <a:r>
              <a:rPr lang="en-US" sz="1800" b="0" i="0" dirty="0">
                <a:solidFill>
                  <a:srgbClr val="000000"/>
                </a:solidFill>
                <a:effectLst/>
                <a:latin typeface="Montserrat" panose="00000500000000000000" pitchFamily="2" charset="0"/>
              </a:rPr>
              <a:t> </a:t>
            </a:r>
            <a:r>
              <a:rPr lang="en-US" sz="1800" b="0" i="1" dirty="0" err="1">
                <a:solidFill>
                  <a:srgbClr val="000000"/>
                </a:solidFill>
                <a:effectLst/>
                <a:latin typeface="Montserrat" panose="00000500000000000000" pitchFamily="2" charset="0"/>
              </a:rPr>
              <a:t>frame_end</a:t>
            </a:r>
            <a:r>
              <a:rPr lang="en-US" sz="1800" b="0" i="0" dirty="0">
                <a:solidFill>
                  <a:srgbClr val="000000"/>
                </a:solidFill>
                <a:effectLst/>
                <a:latin typeface="Montserrat" panose="00000500000000000000" pitchFamily="2" charset="0"/>
              </a:rPr>
              <a:t>: { </a:t>
            </a:r>
            <a:br>
              <a:rPr lang="en-US" sz="1800" b="0" i="0" dirty="0">
                <a:solidFill>
                  <a:srgbClr val="000000"/>
                </a:solidFill>
                <a:effectLst/>
                <a:latin typeface="Montserrat" panose="00000500000000000000" pitchFamily="2" charset="0"/>
              </a:rPr>
            </a:br>
            <a:r>
              <a:rPr lang="en-US" sz="1800" b="0" i="0" dirty="0">
                <a:solidFill>
                  <a:srgbClr val="000000"/>
                </a:solidFill>
                <a:effectLst/>
                <a:latin typeface="Montserrat" panose="00000500000000000000" pitchFamily="2" charset="0"/>
              </a:rPr>
              <a:t>	</a:t>
            </a:r>
            <a:r>
              <a:rPr lang="en-US" sz="1800" b="0" i="0" dirty="0">
                <a:solidFill>
                  <a:srgbClr val="0077AA"/>
                </a:solidFill>
                <a:effectLst/>
                <a:latin typeface="Montserrat" panose="00000500000000000000" pitchFamily="2" charset="0"/>
              </a:rPr>
              <a:t>CURRENT</a:t>
            </a:r>
            <a:r>
              <a:rPr lang="en-US" sz="1800" b="0" i="0" dirty="0">
                <a:solidFill>
                  <a:srgbClr val="000000"/>
                </a:solidFill>
                <a:effectLst/>
                <a:latin typeface="Montserrat" panose="00000500000000000000" pitchFamily="2" charset="0"/>
              </a:rPr>
              <a:t> </a:t>
            </a:r>
            <a:r>
              <a:rPr lang="en-US" sz="1800" b="0" i="0" dirty="0">
                <a:solidFill>
                  <a:srgbClr val="0077AA"/>
                </a:solidFill>
                <a:effectLst/>
                <a:latin typeface="Montserrat" panose="00000500000000000000" pitchFamily="2" charset="0"/>
              </a:rPr>
              <a:t>ROW</a:t>
            </a:r>
            <a:r>
              <a:rPr lang="en-US" sz="1800" b="0" i="0" dirty="0">
                <a:solidFill>
                  <a:srgbClr val="000000"/>
                </a:solidFill>
                <a:effectLst/>
                <a:latin typeface="Montserrat" panose="00000500000000000000" pitchFamily="2" charset="0"/>
              </a:rPr>
              <a:t> </a:t>
            </a:r>
            <a:r>
              <a:rPr lang="en-US" sz="1800" b="0" i="0" dirty="0">
                <a:solidFill>
                  <a:srgbClr val="A67F59"/>
                </a:solidFill>
                <a:effectLst/>
                <a:latin typeface="Montserrat" panose="00000500000000000000" pitchFamily="2" charset="0"/>
              </a:rPr>
              <a:t>|</a:t>
            </a:r>
            <a:r>
              <a:rPr lang="en-US" sz="1800" b="0" i="0" dirty="0">
                <a:solidFill>
                  <a:srgbClr val="000000"/>
                </a:solidFill>
                <a:effectLst/>
                <a:latin typeface="Montserrat" panose="00000500000000000000" pitchFamily="2" charset="0"/>
              </a:rPr>
              <a:t> </a:t>
            </a:r>
            <a:br>
              <a:rPr lang="en-US" sz="1800" b="0" i="0" dirty="0">
                <a:solidFill>
                  <a:srgbClr val="000000"/>
                </a:solidFill>
                <a:effectLst/>
                <a:latin typeface="Montserrat" panose="00000500000000000000" pitchFamily="2" charset="0"/>
              </a:rPr>
            </a:br>
            <a:r>
              <a:rPr lang="en-US" sz="1800" b="0" i="0" dirty="0">
                <a:solidFill>
                  <a:srgbClr val="000000"/>
                </a:solidFill>
                <a:effectLst/>
                <a:latin typeface="Montserrat" panose="00000500000000000000" pitchFamily="2" charset="0"/>
              </a:rPr>
              <a:t>	</a:t>
            </a:r>
            <a:r>
              <a:rPr lang="en-US" sz="1800" b="0" i="0" dirty="0">
                <a:solidFill>
                  <a:srgbClr val="0077AA"/>
                </a:solidFill>
                <a:effectLst/>
                <a:latin typeface="Montserrat" panose="00000500000000000000" pitchFamily="2" charset="0"/>
              </a:rPr>
              <a:t>UNBOUNDED</a:t>
            </a:r>
            <a:r>
              <a:rPr lang="en-US" sz="1800" b="0" i="0" dirty="0">
                <a:solidFill>
                  <a:srgbClr val="000000"/>
                </a:solidFill>
                <a:effectLst/>
                <a:latin typeface="Montserrat" panose="00000500000000000000" pitchFamily="2" charset="0"/>
              </a:rPr>
              <a:t> </a:t>
            </a:r>
            <a:r>
              <a:rPr lang="en-US" sz="1800" dirty="0">
                <a:latin typeface="Montserrat" panose="00000500000000000000" pitchFamily="2" charset="0"/>
              </a:rPr>
              <a:t>{ </a:t>
            </a:r>
            <a:r>
              <a:rPr lang="en-US" sz="1800" b="0" i="0" dirty="0">
                <a:solidFill>
                  <a:srgbClr val="0077AA"/>
                </a:solidFill>
                <a:effectLst/>
                <a:latin typeface="Montserrat" panose="00000500000000000000" pitchFamily="2" charset="0"/>
              </a:rPr>
              <a:t>PRECEDING</a:t>
            </a:r>
            <a:r>
              <a:rPr lang="en-US" sz="1800" b="0" i="0" dirty="0">
                <a:solidFill>
                  <a:srgbClr val="000000"/>
                </a:solidFill>
                <a:effectLst/>
                <a:latin typeface="Montserrat" panose="00000500000000000000" pitchFamily="2" charset="0"/>
              </a:rPr>
              <a:t> </a:t>
            </a:r>
            <a:r>
              <a:rPr lang="en-US" sz="1800" b="0" i="0" dirty="0">
                <a:solidFill>
                  <a:srgbClr val="A67F59"/>
                </a:solidFill>
                <a:effectLst/>
                <a:latin typeface="Montserrat" panose="00000500000000000000" pitchFamily="2" charset="0"/>
              </a:rPr>
              <a:t>|</a:t>
            </a:r>
            <a:r>
              <a:rPr lang="en-US" sz="1800" b="0" i="0" dirty="0">
                <a:solidFill>
                  <a:srgbClr val="000000"/>
                </a:solidFill>
                <a:effectLst/>
                <a:latin typeface="Montserrat" panose="00000500000000000000" pitchFamily="2" charset="0"/>
              </a:rPr>
              <a:t> </a:t>
            </a:r>
            <a:r>
              <a:rPr lang="en-US" sz="1800" b="0" i="0" dirty="0">
                <a:solidFill>
                  <a:srgbClr val="0077AA"/>
                </a:solidFill>
                <a:effectLst/>
                <a:latin typeface="Montserrat" panose="00000500000000000000" pitchFamily="2" charset="0"/>
              </a:rPr>
              <a:t>FOLLOWING }</a:t>
            </a:r>
            <a:r>
              <a:rPr lang="en-US" sz="1800" b="0" i="0" dirty="0">
                <a:solidFill>
                  <a:srgbClr val="000000"/>
                </a:solidFill>
                <a:effectLst/>
                <a:latin typeface="Montserrat" panose="00000500000000000000" pitchFamily="2" charset="0"/>
              </a:rPr>
              <a:t> </a:t>
            </a:r>
            <a:r>
              <a:rPr lang="en-US" sz="1800" b="0" i="0" dirty="0">
                <a:solidFill>
                  <a:srgbClr val="A67F59"/>
                </a:solidFill>
                <a:effectLst/>
                <a:latin typeface="Montserrat" panose="00000500000000000000" pitchFamily="2" charset="0"/>
              </a:rPr>
              <a:t>|</a:t>
            </a:r>
            <a:r>
              <a:rPr lang="en-US" sz="1800" b="0" i="0" dirty="0">
                <a:solidFill>
                  <a:srgbClr val="000000"/>
                </a:solidFill>
                <a:effectLst/>
                <a:latin typeface="Montserrat" panose="00000500000000000000" pitchFamily="2" charset="0"/>
              </a:rPr>
              <a:t> </a:t>
            </a:r>
            <a:br>
              <a:rPr lang="en-US" sz="1800" b="0" i="0" dirty="0">
                <a:solidFill>
                  <a:srgbClr val="000000"/>
                </a:solidFill>
                <a:effectLst/>
                <a:latin typeface="Montserrat" panose="00000500000000000000" pitchFamily="2" charset="0"/>
              </a:rPr>
            </a:br>
            <a:r>
              <a:rPr lang="en-US" sz="1800" b="0" i="0" dirty="0">
                <a:solidFill>
                  <a:srgbClr val="000000"/>
                </a:solidFill>
                <a:effectLst/>
                <a:latin typeface="Montserrat" panose="00000500000000000000" pitchFamily="2" charset="0"/>
              </a:rPr>
              <a:t>	</a:t>
            </a:r>
            <a:r>
              <a:rPr lang="en-US" sz="1800" b="0" i="1" dirty="0">
                <a:solidFill>
                  <a:srgbClr val="000000"/>
                </a:solidFill>
                <a:effectLst/>
                <a:latin typeface="Montserrat" panose="00000500000000000000" pitchFamily="2" charset="0"/>
              </a:rPr>
              <a:t>expr</a:t>
            </a:r>
            <a:r>
              <a:rPr lang="en-US" sz="1800" b="0" i="0" dirty="0">
                <a:solidFill>
                  <a:srgbClr val="000000"/>
                </a:solidFill>
                <a:effectLst/>
                <a:latin typeface="Montserrat" panose="00000500000000000000" pitchFamily="2" charset="0"/>
              </a:rPr>
              <a:t> { </a:t>
            </a:r>
            <a:r>
              <a:rPr lang="en-US" sz="1800" b="0" i="0" dirty="0">
                <a:solidFill>
                  <a:srgbClr val="0077AA"/>
                </a:solidFill>
                <a:effectLst/>
                <a:latin typeface="Montserrat" panose="00000500000000000000" pitchFamily="2" charset="0"/>
              </a:rPr>
              <a:t>PRECEDING</a:t>
            </a:r>
            <a:r>
              <a:rPr lang="en-US" sz="1800" b="0" i="0" dirty="0">
                <a:solidFill>
                  <a:srgbClr val="000000"/>
                </a:solidFill>
                <a:effectLst/>
                <a:latin typeface="Montserrat" panose="00000500000000000000" pitchFamily="2" charset="0"/>
              </a:rPr>
              <a:t> </a:t>
            </a:r>
            <a:r>
              <a:rPr lang="en-US" sz="1800" b="0" i="0" dirty="0">
                <a:solidFill>
                  <a:srgbClr val="A67F59"/>
                </a:solidFill>
                <a:effectLst/>
                <a:latin typeface="Montserrat" panose="00000500000000000000" pitchFamily="2" charset="0"/>
              </a:rPr>
              <a:t>|</a:t>
            </a:r>
            <a:r>
              <a:rPr lang="en-US" sz="1800" b="0" i="0" dirty="0">
                <a:solidFill>
                  <a:srgbClr val="000000"/>
                </a:solidFill>
                <a:effectLst/>
                <a:latin typeface="Montserrat" panose="00000500000000000000" pitchFamily="2" charset="0"/>
              </a:rPr>
              <a:t> </a:t>
            </a:r>
            <a:r>
              <a:rPr lang="en-US" sz="1800" b="0" i="0" dirty="0">
                <a:solidFill>
                  <a:srgbClr val="0077AA"/>
                </a:solidFill>
                <a:effectLst/>
                <a:latin typeface="Montserrat" panose="00000500000000000000" pitchFamily="2" charset="0"/>
              </a:rPr>
              <a:t>FOLLOWING</a:t>
            </a:r>
            <a:r>
              <a:rPr lang="en-US" sz="1800" b="0" i="0" dirty="0">
                <a:solidFill>
                  <a:srgbClr val="000000"/>
                </a:solidFill>
                <a:effectLst/>
                <a:latin typeface="Montserrat" panose="00000500000000000000" pitchFamily="2" charset="0"/>
              </a:rPr>
              <a:t> }</a:t>
            </a:r>
          </a:p>
          <a:p>
            <a:pPr marR="0" lvl="0" algn="l" rtl="0">
              <a:spcBef>
                <a:spcPts val="0"/>
              </a:spcBef>
              <a:spcAft>
                <a:spcPts val="0"/>
              </a:spcAft>
            </a:pPr>
            <a:r>
              <a:rPr lang="en-US" sz="1800" dirty="0">
                <a:latin typeface="Montserrat" panose="00000500000000000000" pitchFamily="2" charset="0"/>
              </a:rPr>
              <a:t>}</a:t>
            </a:r>
            <a:endParaRPr lang="en-US" sz="1800" b="0" i="0" dirty="0">
              <a:solidFill>
                <a:srgbClr val="000000"/>
              </a:solidFill>
              <a:effectLst/>
              <a:latin typeface="Montserrat" panose="00000500000000000000" pitchFamily="2" charset="0"/>
            </a:endParaRPr>
          </a:p>
          <a:p>
            <a:pPr marR="0" lvl="0" algn="l" rtl="0">
              <a:spcBef>
                <a:spcPts val="0"/>
              </a:spcBef>
              <a:spcAft>
                <a:spcPts val="0"/>
              </a:spcAft>
            </a:pPr>
            <a:endParaRPr lang="en-US" sz="1800" dirty="0">
              <a:latin typeface="Montserrat" panose="00000500000000000000" pitchFamily="2" charset="0"/>
              <a:ea typeface="Montserrat"/>
              <a:cs typeface="Montserrat"/>
              <a:sym typeface="Montserrat"/>
            </a:endParaRPr>
          </a:p>
        </p:txBody>
      </p:sp>
      <p:sp>
        <p:nvSpPr>
          <p:cNvPr id="6" name="TextBox 5">
            <a:extLst>
              <a:ext uri="{FF2B5EF4-FFF2-40B4-BE49-F238E27FC236}">
                <a16:creationId xmlns:a16="http://schemas.microsoft.com/office/drawing/2014/main" id="{3A5B7AC9-C447-D45A-43D2-6B826A39DD29}"/>
              </a:ext>
            </a:extLst>
          </p:cNvPr>
          <p:cNvSpPr txBox="1"/>
          <p:nvPr/>
        </p:nvSpPr>
        <p:spPr>
          <a:xfrm>
            <a:off x="4743450" y="6602907"/>
            <a:ext cx="4400550" cy="253916"/>
          </a:xfrm>
          <a:prstGeom prst="rect">
            <a:avLst/>
          </a:prstGeom>
          <a:noFill/>
        </p:spPr>
        <p:txBody>
          <a:bodyPr wrap="square">
            <a:spAutoFit/>
          </a:bodyPr>
          <a:lstStyle/>
          <a:p>
            <a:r>
              <a:rPr lang="en-US" sz="1050" dirty="0"/>
              <a:t>https://dev.mysql.com/doc/refman/8.0/en/window-functions-frames.html</a:t>
            </a:r>
          </a:p>
        </p:txBody>
      </p:sp>
      <p:sp>
        <p:nvSpPr>
          <p:cNvPr id="4" name="TextBox 3">
            <a:extLst>
              <a:ext uri="{FF2B5EF4-FFF2-40B4-BE49-F238E27FC236}">
                <a16:creationId xmlns:a16="http://schemas.microsoft.com/office/drawing/2014/main" id="{C409CA4D-3528-F197-BF9F-38C4555949E1}"/>
              </a:ext>
            </a:extLst>
          </p:cNvPr>
          <p:cNvSpPr txBox="1"/>
          <p:nvPr/>
        </p:nvSpPr>
        <p:spPr>
          <a:xfrm>
            <a:off x="0" y="5903081"/>
            <a:ext cx="9250397" cy="738664"/>
          </a:xfrm>
          <a:prstGeom prst="rect">
            <a:avLst/>
          </a:prstGeom>
          <a:noFill/>
        </p:spPr>
        <p:txBody>
          <a:bodyPr wrap="square">
            <a:spAutoFit/>
          </a:bodyPr>
          <a:lstStyle/>
          <a:p>
            <a:pPr marR="0" lvl="0" algn="l" rtl="0">
              <a:spcBef>
                <a:spcPts val="0"/>
              </a:spcBef>
              <a:spcAft>
                <a:spcPts val="0"/>
              </a:spcAft>
            </a:pPr>
            <a:r>
              <a:rPr lang="en-US" sz="1400" i="1" dirty="0">
                <a:solidFill>
                  <a:schemeClr val="dk1"/>
                </a:solidFill>
                <a:latin typeface="Montserrat" panose="00000500000000000000" pitchFamily="2" charset="0"/>
                <a:ea typeface="Montserrat"/>
                <a:cs typeface="Montserrat"/>
                <a:sym typeface="Montserrat"/>
              </a:rPr>
              <a:t>Defaults:</a:t>
            </a:r>
          </a:p>
          <a:p>
            <a:pPr marR="0" lvl="0" algn="l" rtl="0">
              <a:spcBef>
                <a:spcPts val="0"/>
              </a:spcBef>
              <a:spcAft>
                <a:spcPts val="0"/>
              </a:spcAft>
            </a:pPr>
            <a:r>
              <a:rPr lang="en-US" sz="1400" b="0" i="0" dirty="0">
                <a:solidFill>
                  <a:srgbClr val="0077AA"/>
                </a:solidFill>
                <a:effectLst/>
                <a:latin typeface="Montserrat" panose="00000500000000000000" pitchFamily="2" charset="0"/>
              </a:rPr>
              <a:t>With ORDER BY: RANGE</a:t>
            </a:r>
            <a:r>
              <a:rPr lang="en-US" sz="1400" b="0" i="0" dirty="0">
                <a:solidFill>
                  <a:srgbClr val="000000"/>
                </a:solidFill>
                <a:effectLst/>
                <a:latin typeface="Montserrat" panose="00000500000000000000" pitchFamily="2" charset="0"/>
              </a:rPr>
              <a:t> </a:t>
            </a:r>
            <a:r>
              <a:rPr lang="en-US" sz="1400" b="0" i="0" dirty="0">
                <a:solidFill>
                  <a:srgbClr val="A67F59"/>
                </a:solidFill>
                <a:effectLst/>
                <a:latin typeface="Montserrat" panose="00000500000000000000" pitchFamily="2" charset="0"/>
              </a:rPr>
              <a:t>BETWEEN</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UNBOUNDED</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PRECEDING</a:t>
            </a:r>
            <a:r>
              <a:rPr lang="en-US" sz="1400" b="0" i="0" dirty="0">
                <a:solidFill>
                  <a:srgbClr val="000000"/>
                </a:solidFill>
                <a:effectLst/>
                <a:latin typeface="Montserrat" panose="00000500000000000000" pitchFamily="2" charset="0"/>
              </a:rPr>
              <a:t> </a:t>
            </a:r>
            <a:r>
              <a:rPr lang="en-US" sz="1400" b="0" i="0" dirty="0">
                <a:solidFill>
                  <a:srgbClr val="A67F59"/>
                </a:solidFill>
                <a:effectLst/>
                <a:latin typeface="Montserrat" panose="00000500000000000000" pitchFamily="2" charset="0"/>
              </a:rPr>
              <a:t>AND</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CURRENT</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ROW</a:t>
            </a:r>
            <a:endParaRPr lang="en-US" sz="1100" b="0" i="1" dirty="0">
              <a:solidFill>
                <a:schemeClr val="dk1"/>
              </a:solidFill>
              <a:effectLst/>
              <a:latin typeface="Montserrat" panose="00000500000000000000" pitchFamily="2" charset="0"/>
              <a:sym typeface="Montserrat"/>
            </a:endParaRPr>
          </a:p>
          <a:p>
            <a:pPr marR="0" lvl="0" algn="l" rtl="0">
              <a:spcBef>
                <a:spcPts val="0"/>
              </a:spcBef>
              <a:spcAft>
                <a:spcPts val="0"/>
              </a:spcAft>
            </a:pPr>
            <a:r>
              <a:rPr lang="en-US" sz="1400" b="0" i="0" dirty="0">
                <a:solidFill>
                  <a:srgbClr val="0077AA"/>
                </a:solidFill>
                <a:effectLst/>
                <a:latin typeface="Montserrat" panose="00000500000000000000" pitchFamily="2" charset="0"/>
              </a:rPr>
              <a:t>Without ORDER BY: RANGE</a:t>
            </a:r>
            <a:r>
              <a:rPr lang="en-US" sz="1400" b="0" i="0" dirty="0">
                <a:solidFill>
                  <a:srgbClr val="000000"/>
                </a:solidFill>
                <a:effectLst/>
                <a:latin typeface="Montserrat" panose="00000500000000000000" pitchFamily="2" charset="0"/>
              </a:rPr>
              <a:t> </a:t>
            </a:r>
            <a:r>
              <a:rPr lang="en-US" sz="1400" b="0" i="0" dirty="0">
                <a:solidFill>
                  <a:srgbClr val="A67F59"/>
                </a:solidFill>
                <a:effectLst/>
                <a:latin typeface="Montserrat" panose="00000500000000000000" pitchFamily="2" charset="0"/>
              </a:rPr>
              <a:t>BETWEEN</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UNBOUNDED</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PRECEDING</a:t>
            </a:r>
            <a:r>
              <a:rPr lang="en-US" sz="1400" b="0" i="0" dirty="0">
                <a:solidFill>
                  <a:srgbClr val="000000"/>
                </a:solidFill>
                <a:effectLst/>
                <a:latin typeface="Montserrat" panose="00000500000000000000" pitchFamily="2" charset="0"/>
              </a:rPr>
              <a:t> </a:t>
            </a:r>
            <a:r>
              <a:rPr lang="en-US" sz="1400" b="0" i="0" dirty="0">
                <a:solidFill>
                  <a:srgbClr val="A67F59"/>
                </a:solidFill>
                <a:effectLst/>
                <a:latin typeface="Montserrat" panose="00000500000000000000" pitchFamily="2" charset="0"/>
              </a:rPr>
              <a:t>AND</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UNBOUNDED</a:t>
            </a:r>
            <a:r>
              <a:rPr lang="en-US" sz="1400" b="0" i="0" dirty="0">
                <a:solidFill>
                  <a:srgbClr val="000000"/>
                </a:solidFill>
                <a:effectLst/>
                <a:latin typeface="Montserrat" panose="00000500000000000000" pitchFamily="2" charset="0"/>
              </a:rPr>
              <a:t> </a:t>
            </a:r>
            <a:r>
              <a:rPr lang="en-US" sz="1400" b="0" i="0" dirty="0">
                <a:solidFill>
                  <a:srgbClr val="0077AA"/>
                </a:solidFill>
                <a:effectLst/>
                <a:latin typeface="Montserrat" panose="00000500000000000000" pitchFamily="2" charset="0"/>
              </a:rPr>
              <a:t>FOLLOWING</a:t>
            </a:r>
            <a:endParaRPr lang="en-US" sz="1100" i="1" dirty="0">
              <a:solidFill>
                <a:schemeClr val="dk1"/>
              </a:solidFill>
              <a:latin typeface="Montserrat" panose="00000500000000000000" pitchFamily="2" charset="0"/>
              <a:ea typeface="Montserrat"/>
              <a:cs typeface="Montserrat"/>
              <a:sym typeface="Montserrat"/>
            </a:endParaRPr>
          </a:p>
        </p:txBody>
      </p:sp>
    </p:spTree>
    <p:extLst>
      <p:ext uri="{BB962C8B-B14F-4D97-AF65-F5344CB8AC3E}">
        <p14:creationId xmlns:p14="http://schemas.microsoft.com/office/powerpoint/2010/main" val="204960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c30a3ea24_0_4"/>
          <p:cNvSpPr/>
          <p:nvPr/>
        </p:nvSpPr>
        <p:spPr>
          <a:xfrm>
            <a:off x="138658" y="147496"/>
            <a:ext cx="4757322"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2800" b="1" dirty="0">
                <a:solidFill>
                  <a:srgbClr val="57068C"/>
                </a:solidFill>
                <a:latin typeface="Montserrat"/>
                <a:ea typeface="Montserrat"/>
                <a:cs typeface="Montserrat"/>
                <a:sym typeface="Montserrat"/>
              </a:rPr>
              <a:t>Example: GROUP BY versus Window Function</a:t>
            </a:r>
          </a:p>
        </p:txBody>
      </p:sp>
      <p:sp>
        <p:nvSpPr>
          <p:cNvPr id="100" name="Google Shape;100;g12c30a3ea24_0_4"/>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pic>
        <p:nvPicPr>
          <p:cNvPr id="1026" name="Picture 2">
            <a:extLst>
              <a:ext uri="{FF2B5EF4-FFF2-40B4-BE49-F238E27FC236}">
                <a16:creationId xmlns:a16="http://schemas.microsoft.com/office/drawing/2014/main" id="{457467E4-A7DE-780F-7D6A-298D20541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57" y="1200952"/>
            <a:ext cx="2269536" cy="38599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1CD14A3-A378-ED1B-5EEE-E3641D8DC1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480" r="60420" b="51122"/>
          <a:stretch/>
        </p:blipFill>
        <p:spPr bwMode="auto">
          <a:xfrm>
            <a:off x="5168432" y="980372"/>
            <a:ext cx="2269536" cy="13274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67B2902E-F1F1-D889-8329-FCD9A0370C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301" t="10903"/>
          <a:stretch/>
        </p:blipFill>
        <p:spPr bwMode="auto">
          <a:xfrm>
            <a:off x="5143630" y="2307861"/>
            <a:ext cx="3079161" cy="316263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41;p4">
            <a:extLst>
              <a:ext uri="{FF2B5EF4-FFF2-40B4-BE49-F238E27FC236}">
                <a16:creationId xmlns:a16="http://schemas.microsoft.com/office/drawing/2014/main" id="{07354720-B447-1141-36FC-3D66EDE8B504}"/>
              </a:ext>
            </a:extLst>
          </p:cNvPr>
          <p:cNvSpPr txBox="1"/>
          <p:nvPr/>
        </p:nvSpPr>
        <p:spPr>
          <a:xfrm>
            <a:off x="5048380" y="147496"/>
            <a:ext cx="4037070" cy="123106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solidFill>
                  <a:schemeClr val="tx1"/>
                </a:solidFill>
                <a:latin typeface="Montserrat"/>
                <a:ea typeface="Montserrat"/>
                <a:cs typeface="Montserrat"/>
                <a:sym typeface="Montserrat"/>
              </a:rPr>
              <a:t>SELECT</a:t>
            </a:r>
            <a:r>
              <a:rPr lang="en-US" sz="1800" dirty="0">
                <a:solidFill>
                  <a:schemeClr val="tx1"/>
                </a:solidFill>
                <a:latin typeface="Montserrat"/>
                <a:ea typeface="Montserrat"/>
                <a:cs typeface="Montserrat"/>
                <a:sym typeface="Montserrat"/>
              </a:rPr>
              <a:t> JOB_TITLE, AVG(SALARY)</a:t>
            </a:r>
          </a:p>
          <a:p>
            <a:pPr marR="0" lvl="0" algn="l" rtl="0">
              <a:spcBef>
                <a:spcPts val="0"/>
              </a:spcBef>
              <a:spcAft>
                <a:spcPts val="0"/>
              </a:spcAft>
              <a:buClr>
                <a:schemeClr val="dk1"/>
              </a:buClr>
              <a:buSzPts val="1800"/>
            </a:pPr>
            <a:r>
              <a:rPr lang="en-US" sz="1800" b="1" dirty="0">
                <a:solidFill>
                  <a:schemeClr val="tx1"/>
                </a:solidFill>
                <a:latin typeface="Montserrat"/>
                <a:ea typeface="Montserrat"/>
                <a:cs typeface="Montserrat"/>
                <a:sym typeface="Montserrat"/>
              </a:rPr>
              <a:t>FROM</a:t>
            </a:r>
            <a:r>
              <a:rPr lang="en-US" sz="1800" dirty="0">
                <a:solidFill>
                  <a:schemeClr val="tx1"/>
                </a:solidFill>
                <a:latin typeface="Montserrat"/>
                <a:ea typeface="Montserrat"/>
                <a:cs typeface="Montserrat"/>
                <a:sym typeface="Montserrat"/>
              </a:rPr>
              <a:t> Table    </a:t>
            </a:r>
          </a:p>
          <a:p>
            <a:pPr marR="0" lvl="0" algn="l" rtl="0">
              <a:spcBef>
                <a:spcPts val="0"/>
              </a:spcBef>
              <a:spcAft>
                <a:spcPts val="0"/>
              </a:spcAft>
              <a:buClr>
                <a:schemeClr val="dk1"/>
              </a:buClr>
              <a:buSzPts val="1800"/>
            </a:pPr>
            <a:r>
              <a:rPr lang="en-US" sz="1800" b="1" dirty="0">
                <a:solidFill>
                  <a:schemeClr val="tx1"/>
                </a:solidFill>
                <a:latin typeface="Montserrat"/>
                <a:ea typeface="Montserrat"/>
                <a:cs typeface="Montserrat"/>
                <a:sym typeface="Montserrat"/>
              </a:rPr>
              <a:t>GROUP BY </a:t>
            </a:r>
            <a:r>
              <a:rPr lang="en-US" sz="1800" dirty="0">
                <a:solidFill>
                  <a:schemeClr val="tx1"/>
                </a:solidFill>
                <a:latin typeface="Montserrat"/>
                <a:ea typeface="Montserrat"/>
                <a:cs typeface="Montserrat"/>
                <a:sym typeface="Montserrat"/>
              </a:rPr>
              <a:t>JOB_TITLE</a:t>
            </a:r>
          </a:p>
          <a:p>
            <a:pPr marL="0" marR="0" lvl="0" indent="0" algn="l" rtl="0">
              <a:spcBef>
                <a:spcPts val="0"/>
              </a:spcBef>
              <a:spcAft>
                <a:spcPts val="0"/>
              </a:spcAft>
              <a:buNone/>
            </a:pPr>
            <a:endParaRPr sz="2000" dirty="0">
              <a:solidFill>
                <a:schemeClr val="tx1"/>
              </a:solidFill>
              <a:latin typeface="Montserrat"/>
              <a:ea typeface="Montserrat"/>
              <a:cs typeface="Montserrat"/>
              <a:sym typeface="Montserrat"/>
            </a:endParaRPr>
          </a:p>
        </p:txBody>
      </p:sp>
      <p:sp>
        <p:nvSpPr>
          <p:cNvPr id="4" name="Google Shape;141;p4">
            <a:extLst>
              <a:ext uri="{FF2B5EF4-FFF2-40B4-BE49-F238E27FC236}">
                <a16:creationId xmlns:a16="http://schemas.microsoft.com/office/drawing/2014/main" id="{21914396-CA8E-D976-C95B-FF8F337A7E8F}"/>
              </a:ext>
            </a:extLst>
          </p:cNvPr>
          <p:cNvSpPr txBox="1"/>
          <p:nvPr/>
        </p:nvSpPr>
        <p:spPr>
          <a:xfrm>
            <a:off x="3829050" y="5552937"/>
            <a:ext cx="5286375" cy="92328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1800" b="1" dirty="0">
                <a:solidFill>
                  <a:schemeClr val="tx1"/>
                </a:solidFill>
                <a:latin typeface="Montserrat"/>
                <a:ea typeface="Montserrat"/>
                <a:cs typeface="Montserrat"/>
                <a:sym typeface="Montserrat"/>
              </a:rPr>
              <a:t>SELECT</a:t>
            </a:r>
            <a:r>
              <a:rPr lang="en-US" sz="1800" dirty="0">
                <a:solidFill>
                  <a:schemeClr val="tx1"/>
                </a:solidFill>
                <a:latin typeface="Montserrat"/>
                <a:ea typeface="Montserrat"/>
                <a:cs typeface="Montserrat"/>
                <a:sym typeface="Montserrat"/>
              </a:rPr>
              <a:t> *, </a:t>
            </a:r>
            <a:r>
              <a:rPr lang="en-US" sz="1800" b="1" dirty="0">
                <a:solidFill>
                  <a:srgbClr val="7030A0"/>
                </a:solidFill>
                <a:latin typeface="Montserrat"/>
                <a:ea typeface="Montserrat"/>
                <a:cs typeface="Montserrat"/>
                <a:sym typeface="Montserrat"/>
              </a:rPr>
              <a:t>AVG(SALARY) </a:t>
            </a:r>
            <a:br>
              <a:rPr lang="en-US" sz="1800" b="1" dirty="0">
                <a:solidFill>
                  <a:srgbClr val="7030A0"/>
                </a:solidFill>
                <a:latin typeface="Montserrat"/>
                <a:ea typeface="Montserrat"/>
                <a:cs typeface="Montserrat"/>
                <a:sym typeface="Montserrat"/>
              </a:rPr>
            </a:br>
            <a:r>
              <a:rPr lang="en-US" sz="1800" b="1" dirty="0">
                <a:solidFill>
                  <a:srgbClr val="7030A0"/>
                </a:solidFill>
                <a:latin typeface="Montserrat"/>
                <a:ea typeface="Montserrat"/>
                <a:cs typeface="Montserrat"/>
                <a:sym typeface="Montserrat"/>
              </a:rPr>
              <a:t>       	   OVER(PARTITION BY JOB_TITLE) </a:t>
            </a:r>
          </a:p>
          <a:p>
            <a:pPr marR="0" lvl="0" algn="l" rtl="0">
              <a:spcBef>
                <a:spcPts val="0"/>
              </a:spcBef>
              <a:spcAft>
                <a:spcPts val="0"/>
              </a:spcAft>
              <a:buClr>
                <a:schemeClr val="dk1"/>
              </a:buClr>
              <a:buSzPts val="1800"/>
            </a:pPr>
            <a:r>
              <a:rPr lang="en-US" sz="1800" b="1" dirty="0">
                <a:solidFill>
                  <a:schemeClr val="tx1"/>
                </a:solidFill>
                <a:latin typeface="Montserrat"/>
                <a:ea typeface="Montserrat"/>
                <a:cs typeface="Montserrat"/>
                <a:sym typeface="Montserrat"/>
              </a:rPr>
              <a:t>FROM</a:t>
            </a:r>
            <a:r>
              <a:rPr lang="en-US" sz="1800" dirty="0">
                <a:solidFill>
                  <a:schemeClr val="tx1"/>
                </a:solidFill>
                <a:latin typeface="Montserrat"/>
                <a:ea typeface="Montserrat"/>
                <a:cs typeface="Montserrat"/>
                <a:sym typeface="Montserrat"/>
              </a:rPr>
              <a:t> Table    </a:t>
            </a:r>
          </a:p>
        </p:txBody>
      </p:sp>
      <p:sp>
        <p:nvSpPr>
          <p:cNvPr id="5" name="Rectangle: Rounded Corners 4">
            <a:extLst>
              <a:ext uri="{FF2B5EF4-FFF2-40B4-BE49-F238E27FC236}">
                <a16:creationId xmlns:a16="http://schemas.microsoft.com/office/drawing/2014/main" id="{36C13174-EB48-EEFE-EB05-D81D275E5E59}"/>
              </a:ext>
            </a:extLst>
          </p:cNvPr>
          <p:cNvSpPr/>
          <p:nvPr/>
        </p:nvSpPr>
        <p:spPr>
          <a:xfrm>
            <a:off x="3752851" y="2307861"/>
            <a:ext cx="5391150" cy="45501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393CFFB-A3E8-C973-1235-E5EF67373B2E}"/>
              </a:ext>
            </a:extLst>
          </p:cNvPr>
          <p:cNvSpPr/>
          <p:nvPr/>
        </p:nvSpPr>
        <p:spPr>
          <a:xfrm>
            <a:off x="4943474" y="91579"/>
            <a:ext cx="4200525" cy="20800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41;p4">
            <a:extLst>
              <a:ext uri="{FF2B5EF4-FFF2-40B4-BE49-F238E27FC236}">
                <a16:creationId xmlns:a16="http://schemas.microsoft.com/office/drawing/2014/main" id="{CB5364F2-C2A4-EE05-20F8-66A28290E068}"/>
              </a:ext>
            </a:extLst>
          </p:cNvPr>
          <p:cNvSpPr txBox="1"/>
          <p:nvPr/>
        </p:nvSpPr>
        <p:spPr>
          <a:xfrm>
            <a:off x="8575" y="5842231"/>
            <a:ext cx="3382325" cy="101562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i="1" dirty="0">
                <a:solidFill>
                  <a:schemeClr val="dk1"/>
                </a:solidFill>
                <a:latin typeface="Montserrat"/>
                <a:ea typeface="Montserrat"/>
                <a:cs typeface="Montserrat"/>
                <a:sym typeface="Montserrat"/>
              </a:rPr>
              <a:t>Do not worry about the query syntax yet, we will study this soon</a:t>
            </a:r>
          </a:p>
        </p:txBody>
      </p:sp>
    </p:spTree>
    <p:extLst>
      <p:ext uri="{BB962C8B-B14F-4D97-AF65-F5344CB8AC3E}">
        <p14:creationId xmlns:p14="http://schemas.microsoft.com/office/powerpoint/2010/main" val="53106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c30a3ea24_0_4"/>
          <p:cNvSpPr/>
          <p:nvPr/>
        </p:nvSpPr>
        <p:spPr>
          <a:xfrm>
            <a:off x="386308" y="147496"/>
            <a:ext cx="87108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Window Functions</a:t>
            </a:r>
            <a:endParaRPr dirty="0">
              <a:solidFill>
                <a:srgbClr val="57068C"/>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790D26AF-13CB-2460-5EF6-A57408B19BAD}"/>
              </a:ext>
            </a:extLst>
          </p:cNvPr>
          <p:cNvSpPr txBox="1"/>
          <p:nvPr/>
        </p:nvSpPr>
        <p:spPr>
          <a:xfrm>
            <a:off x="6470921" y="1810388"/>
            <a:ext cx="2132445" cy="2554545"/>
          </a:xfrm>
          <a:prstGeom prst="rect">
            <a:avLst/>
          </a:prstGeom>
          <a:noFill/>
        </p:spPr>
        <p:txBody>
          <a:bodyPr wrap="square">
            <a:spAutoFit/>
          </a:bodyPr>
          <a:lstStyle/>
          <a:p>
            <a:r>
              <a:rPr lang="en-US" sz="2000" b="1" dirty="0">
                <a:solidFill>
                  <a:srgbClr val="7030A0"/>
                </a:solidFill>
                <a:latin typeface="Montserrat"/>
                <a:ea typeface="Montserrat"/>
                <a:cs typeface="Montserrat"/>
                <a:sym typeface="Montserrat"/>
              </a:rPr>
              <a:t>Aggregate</a:t>
            </a:r>
          </a:p>
          <a:p>
            <a:endParaRPr lang="en-US" sz="2000" dirty="0">
              <a:solidFill>
                <a:schemeClr val="dk1"/>
              </a:solidFill>
              <a:latin typeface="Montserrat"/>
              <a:sym typeface="Montserrat"/>
            </a:endParaRPr>
          </a:p>
          <a:p>
            <a:r>
              <a:rPr lang="en-US" sz="2000" dirty="0">
                <a:solidFill>
                  <a:schemeClr val="dk1"/>
                </a:solidFill>
                <a:latin typeface="Montserrat"/>
                <a:sym typeface="Montserrat"/>
              </a:rPr>
              <a:t>AVG()</a:t>
            </a:r>
          </a:p>
          <a:p>
            <a:r>
              <a:rPr lang="en-US" sz="2000" dirty="0">
                <a:solidFill>
                  <a:schemeClr val="dk1"/>
                </a:solidFill>
                <a:latin typeface="Montserrat"/>
                <a:sym typeface="Montserrat"/>
              </a:rPr>
              <a:t>SUM()</a:t>
            </a:r>
          </a:p>
          <a:p>
            <a:r>
              <a:rPr lang="en-US" sz="2000" dirty="0">
                <a:solidFill>
                  <a:schemeClr val="dk1"/>
                </a:solidFill>
                <a:latin typeface="Montserrat"/>
                <a:sym typeface="Montserrat"/>
              </a:rPr>
              <a:t>COUNT()</a:t>
            </a:r>
          </a:p>
          <a:p>
            <a:r>
              <a:rPr lang="en-US" sz="2000" dirty="0">
                <a:solidFill>
                  <a:schemeClr val="dk1"/>
                </a:solidFill>
                <a:latin typeface="Montserrat"/>
                <a:sym typeface="Montserrat"/>
              </a:rPr>
              <a:t>MIN()</a:t>
            </a:r>
          </a:p>
          <a:p>
            <a:r>
              <a:rPr lang="en-US" sz="2000" dirty="0">
                <a:solidFill>
                  <a:schemeClr val="dk1"/>
                </a:solidFill>
                <a:latin typeface="Montserrat"/>
                <a:sym typeface="Montserrat"/>
              </a:rPr>
              <a:t>MAX()</a:t>
            </a:r>
          </a:p>
          <a:p>
            <a:r>
              <a:rPr lang="en-US" sz="2000" dirty="0">
                <a:solidFill>
                  <a:schemeClr val="dk1"/>
                </a:solidFill>
                <a:latin typeface="Montserrat"/>
                <a:sym typeface="Montserrat"/>
              </a:rPr>
              <a:t>STDDEV()</a:t>
            </a:r>
          </a:p>
        </p:txBody>
      </p:sp>
      <p:sp>
        <p:nvSpPr>
          <p:cNvPr id="4" name="TextBox 3">
            <a:extLst>
              <a:ext uri="{FF2B5EF4-FFF2-40B4-BE49-F238E27FC236}">
                <a16:creationId xmlns:a16="http://schemas.microsoft.com/office/drawing/2014/main" id="{FCF2B89A-C93A-F3E2-23C8-5A8F25BF293C}"/>
              </a:ext>
            </a:extLst>
          </p:cNvPr>
          <p:cNvSpPr txBox="1"/>
          <p:nvPr/>
        </p:nvSpPr>
        <p:spPr>
          <a:xfrm>
            <a:off x="540635" y="1829792"/>
            <a:ext cx="2548082" cy="2246769"/>
          </a:xfrm>
          <a:prstGeom prst="rect">
            <a:avLst/>
          </a:prstGeom>
          <a:noFill/>
        </p:spPr>
        <p:txBody>
          <a:bodyPr wrap="square">
            <a:spAutoFit/>
          </a:bodyPr>
          <a:lstStyle/>
          <a:p>
            <a:r>
              <a:rPr lang="en-US" sz="2000" b="1" dirty="0">
                <a:solidFill>
                  <a:srgbClr val="7030A0"/>
                </a:solidFill>
                <a:latin typeface="Montserrat"/>
                <a:ea typeface="Montserrat"/>
                <a:cs typeface="Montserrat"/>
                <a:sym typeface="Montserrat"/>
              </a:rPr>
              <a:t>Ranking</a:t>
            </a:r>
          </a:p>
          <a:p>
            <a:endParaRPr lang="en-US" sz="2000" dirty="0">
              <a:solidFill>
                <a:schemeClr val="dk1"/>
              </a:solidFill>
              <a:latin typeface="Montserrat"/>
              <a:sym typeface="Montserrat"/>
            </a:endParaRPr>
          </a:p>
          <a:p>
            <a:r>
              <a:rPr lang="en-US" sz="2000" dirty="0">
                <a:solidFill>
                  <a:schemeClr val="dk1"/>
                </a:solidFill>
                <a:latin typeface="Montserrat"/>
                <a:sym typeface="Montserrat"/>
              </a:rPr>
              <a:t>RANK()</a:t>
            </a:r>
          </a:p>
          <a:p>
            <a:r>
              <a:rPr lang="en-US" sz="2000" dirty="0">
                <a:solidFill>
                  <a:schemeClr val="dk1"/>
                </a:solidFill>
                <a:latin typeface="Montserrat"/>
                <a:sym typeface="Montserrat"/>
              </a:rPr>
              <a:t>ROW_NUMBER()</a:t>
            </a:r>
          </a:p>
          <a:p>
            <a:r>
              <a:rPr lang="en-US" sz="2000" dirty="0">
                <a:solidFill>
                  <a:schemeClr val="dk1"/>
                </a:solidFill>
                <a:latin typeface="Montserrat"/>
                <a:sym typeface="Montserrat"/>
              </a:rPr>
              <a:t>DENSE_RANK()</a:t>
            </a:r>
          </a:p>
          <a:p>
            <a:r>
              <a:rPr lang="en-US" sz="2000" dirty="0">
                <a:solidFill>
                  <a:schemeClr val="dk1"/>
                </a:solidFill>
                <a:latin typeface="Montserrat"/>
                <a:sym typeface="Montserrat"/>
              </a:rPr>
              <a:t>PERCENT_RANK()</a:t>
            </a:r>
          </a:p>
          <a:p>
            <a:r>
              <a:rPr lang="en-US" sz="2000" dirty="0">
                <a:solidFill>
                  <a:schemeClr val="dk1"/>
                </a:solidFill>
                <a:latin typeface="Montserrat"/>
                <a:sym typeface="Montserrat"/>
              </a:rPr>
              <a:t>NTILE(n)</a:t>
            </a:r>
          </a:p>
        </p:txBody>
      </p:sp>
      <p:sp>
        <p:nvSpPr>
          <p:cNvPr id="5" name="TextBox 4">
            <a:extLst>
              <a:ext uri="{FF2B5EF4-FFF2-40B4-BE49-F238E27FC236}">
                <a16:creationId xmlns:a16="http://schemas.microsoft.com/office/drawing/2014/main" id="{71A95444-95AD-ED73-978B-550C1AB002CB}"/>
              </a:ext>
            </a:extLst>
          </p:cNvPr>
          <p:cNvSpPr txBox="1"/>
          <p:nvPr/>
        </p:nvSpPr>
        <p:spPr>
          <a:xfrm>
            <a:off x="3629352" y="1810388"/>
            <a:ext cx="2300934" cy="2246769"/>
          </a:xfrm>
          <a:prstGeom prst="rect">
            <a:avLst/>
          </a:prstGeom>
          <a:noFill/>
        </p:spPr>
        <p:txBody>
          <a:bodyPr wrap="square">
            <a:spAutoFit/>
          </a:bodyPr>
          <a:lstStyle/>
          <a:p>
            <a:r>
              <a:rPr lang="en-US" sz="2000" b="1" dirty="0">
                <a:solidFill>
                  <a:srgbClr val="7030A0"/>
                </a:solidFill>
                <a:latin typeface="Montserrat"/>
                <a:ea typeface="Montserrat"/>
                <a:cs typeface="Montserrat"/>
                <a:sym typeface="Montserrat"/>
              </a:rPr>
              <a:t>Value</a:t>
            </a:r>
          </a:p>
          <a:p>
            <a:endParaRPr lang="en-US" sz="2000" dirty="0">
              <a:solidFill>
                <a:schemeClr val="dk1"/>
              </a:solidFill>
              <a:latin typeface="Montserrat"/>
              <a:sym typeface="Montserrat"/>
            </a:endParaRPr>
          </a:p>
          <a:p>
            <a:r>
              <a:rPr lang="en-US" sz="2000" dirty="0">
                <a:solidFill>
                  <a:schemeClr val="dk1"/>
                </a:solidFill>
                <a:latin typeface="Montserrat"/>
                <a:sym typeface="Montserrat"/>
              </a:rPr>
              <a:t>LAG()</a:t>
            </a:r>
          </a:p>
          <a:p>
            <a:r>
              <a:rPr lang="en-US" sz="2000" dirty="0">
                <a:solidFill>
                  <a:schemeClr val="dk1"/>
                </a:solidFill>
                <a:latin typeface="Montserrat"/>
                <a:sym typeface="Montserrat"/>
              </a:rPr>
              <a:t>LEAD()</a:t>
            </a:r>
          </a:p>
          <a:p>
            <a:r>
              <a:rPr lang="en-US" sz="2000" dirty="0">
                <a:solidFill>
                  <a:schemeClr val="dk1"/>
                </a:solidFill>
                <a:latin typeface="Montserrat"/>
                <a:sym typeface="Montserrat"/>
              </a:rPr>
              <a:t>FIRST_VALUE()</a:t>
            </a:r>
          </a:p>
          <a:p>
            <a:r>
              <a:rPr lang="en-US" sz="2000" dirty="0">
                <a:solidFill>
                  <a:schemeClr val="dk1"/>
                </a:solidFill>
                <a:latin typeface="Montserrat"/>
                <a:sym typeface="Montserrat"/>
              </a:rPr>
              <a:t>LAST_VALUE()</a:t>
            </a:r>
          </a:p>
          <a:p>
            <a:r>
              <a:rPr lang="en-US" sz="2000" dirty="0">
                <a:solidFill>
                  <a:schemeClr val="dk1"/>
                </a:solidFill>
                <a:latin typeface="Montserrat"/>
                <a:sym typeface="Montserrat"/>
              </a:rPr>
              <a:t>NTH_VALUE()</a:t>
            </a:r>
          </a:p>
        </p:txBody>
      </p:sp>
    </p:spTree>
    <p:extLst>
      <p:ext uri="{BB962C8B-B14F-4D97-AF65-F5344CB8AC3E}">
        <p14:creationId xmlns:p14="http://schemas.microsoft.com/office/powerpoint/2010/main" val="193397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2c30a3ea24_0_4"/>
          <p:cNvSpPr/>
          <p:nvPr/>
        </p:nvSpPr>
        <p:spPr>
          <a:xfrm>
            <a:off x="386308" y="147496"/>
            <a:ext cx="87108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Window Functions: Ranking</a:t>
            </a:r>
            <a:endParaRPr dirty="0">
              <a:solidFill>
                <a:srgbClr val="57068C"/>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790D26AF-13CB-2460-5EF6-A57408B19BAD}"/>
              </a:ext>
            </a:extLst>
          </p:cNvPr>
          <p:cNvSpPr txBox="1"/>
          <p:nvPr/>
        </p:nvSpPr>
        <p:spPr>
          <a:xfrm>
            <a:off x="6470921" y="1810388"/>
            <a:ext cx="2132445" cy="2554545"/>
          </a:xfrm>
          <a:prstGeom prst="rect">
            <a:avLst/>
          </a:prstGeom>
          <a:noFill/>
        </p:spPr>
        <p:txBody>
          <a:bodyPr wrap="square">
            <a:spAutoFit/>
          </a:bodyPr>
          <a:lstStyle/>
          <a:p>
            <a:r>
              <a:rPr lang="en-US" sz="2000" b="1" dirty="0">
                <a:solidFill>
                  <a:schemeClr val="bg2">
                    <a:lumMod val="20000"/>
                    <a:lumOff val="80000"/>
                  </a:schemeClr>
                </a:solidFill>
                <a:latin typeface="Montserrat"/>
                <a:ea typeface="Montserrat"/>
                <a:cs typeface="Montserrat"/>
                <a:sym typeface="Montserrat"/>
              </a:rPr>
              <a:t>Aggregate</a:t>
            </a:r>
          </a:p>
          <a:p>
            <a:endParaRPr lang="en-US" sz="2000" dirty="0">
              <a:solidFill>
                <a:schemeClr val="bg2">
                  <a:lumMod val="20000"/>
                  <a:lumOff val="80000"/>
                </a:schemeClr>
              </a:solidFill>
              <a:latin typeface="Montserrat"/>
              <a:sym typeface="Montserrat"/>
            </a:endParaRPr>
          </a:p>
          <a:p>
            <a:r>
              <a:rPr lang="en-US" sz="2000" dirty="0">
                <a:solidFill>
                  <a:schemeClr val="bg2">
                    <a:lumMod val="20000"/>
                    <a:lumOff val="80000"/>
                  </a:schemeClr>
                </a:solidFill>
                <a:latin typeface="Montserrat"/>
                <a:sym typeface="Montserrat"/>
              </a:rPr>
              <a:t>AVG()</a:t>
            </a:r>
          </a:p>
          <a:p>
            <a:r>
              <a:rPr lang="en-US" sz="2000" dirty="0">
                <a:solidFill>
                  <a:schemeClr val="bg2">
                    <a:lumMod val="20000"/>
                    <a:lumOff val="80000"/>
                  </a:schemeClr>
                </a:solidFill>
                <a:latin typeface="Montserrat"/>
                <a:sym typeface="Montserrat"/>
              </a:rPr>
              <a:t>SUM()</a:t>
            </a:r>
          </a:p>
          <a:p>
            <a:r>
              <a:rPr lang="en-US" sz="2000" dirty="0">
                <a:solidFill>
                  <a:schemeClr val="bg2">
                    <a:lumMod val="20000"/>
                    <a:lumOff val="80000"/>
                  </a:schemeClr>
                </a:solidFill>
                <a:latin typeface="Montserrat"/>
                <a:sym typeface="Montserrat"/>
              </a:rPr>
              <a:t>COUNT()</a:t>
            </a:r>
          </a:p>
          <a:p>
            <a:r>
              <a:rPr lang="en-US" sz="2000" dirty="0">
                <a:solidFill>
                  <a:schemeClr val="bg2">
                    <a:lumMod val="20000"/>
                    <a:lumOff val="80000"/>
                  </a:schemeClr>
                </a:solidFill>
                <a:latin typeface="Montserrat"/>
                <a:sym typeface="Montserrat"/>
              </a:rPr>
              <a:t>MIN()</a:t>
            </a:r>
          </a:p>
          <a:p>
            <a:r>
              <a:rPr lang="en-US" sz="2000" dirty="0">
                <a:solidFill>
                  <a:schemeClr val="bg2">
                    <a:lumMod val="20000"/>
                    <a:lumOff val="80000"/>
                  </a:schemeClr>
                </a:solidFill>
                <a:latin typeface="Montserrat"/>
                <a:sym typeface="Montserrat"/>
              </a:rPr>
              <a:t>MAX()</a:t>
            </a:r>
          </a:p>
          <a:p>
            <a:r>
              <a:rPr lang="en-US" sz="2000" dirty="0">
                <a:solidFill>
                  <a:schemeClr val="bg2">
                    <a:lumMod val="20000"/>
                    <a:lumOff val="80000"/>
                  </a:schemeClr>
                </a:solidFill>
                <a:latin typeface="Montserrat"/>
                <a:sym typeface="Montserrat"/>
              </a:rPr>
              <a:t>STDDEV()</a:t>
            </a:r>
          </a:p>
        </p:txBody>
      </p:sp>
      <p:sp>
        <p:nvSpPr>
          <p:cNvPr id="4" name="TextBox 3">
            <a:extLst>
              <a:ext uri="{FF2B5EF4-FFF2-40B4-BE49-F238E27FC236}">
                <a16:creationId xmlns:a16="http://schemas.microsoft.com/office/drawing/2014/main" id="{FCF2B89A-C93A-F3E2-23C8-5A8F25BF293C}"/>
              </a:ext>
            </a:extLst>
          </p:cNvPr>
          <p:cNvSpPr txBox="1"/>
          <p:nvPr/>
        </p:nvSpPr>
        <p:spPr>
          <a:xfrm>
            <a:off x="540635" y="1829792"/>
            <a:ext cx="2548082" cy="2246769"/>
          </a:xfrm>
          <a:prstGeom prst="rect">
            <a:avLst/>
          </a:prstGeom>
          <a:noFill/>
        </p:spPr>
        <p:txBody>
          <a:bodyPr wrap="square">
            <a:spAutoFit/>
          </a:bodyPr>
          <a:lstStyle/>
          <a:p>
            <a:r>
              <a:rPr lang="en-US" sz="2000" b="1" dirty="0">
                <a:solidFill>
                  <a:srgbClr val="7030A0"/>
                </a:solidFill>
                <a:latin typeface="Montserrat"/>
                <a:ea typeface="Montserrat"/>
                <a:cs typeface="Montserrat"/>
                <a:sym typeface="Montserrat"/>
              </a:rPr>
              <a:t>Ranking</a:t>
            </a:r>
          </a:p>
          <a:p>
            <a:endParaRPr lang="en-US" sz="2000" dirty="0">
              <a:solidFill>
                <a:schemeClr val="dk1"/>
              </a:solidFill>
              <a:latin typeface="Montserrat"/>
              <a:sym typeface="Montserrat"/>
            </a:endParaRPr>
          </a:p>
          <a:p>
            <a:r>
              <a:rPr lang="en-US" sz="2000" dirty="0">
                <a:solidFill>
                  <a:schemeClr val="dk1"/>
                </a:solidFill>
                <a:latin typeface="Montserrat"/>
                <a:sym typeface="Montserrat"/>
              </a:rPr>
              <a:t>RANK()</a:t>
            </a:r>
          </a:p>
          <a:p>
            <a:r>
              <a:rPr lang="en-US" sz="2000" dirty="0">
                <a:solidFill>
                  <a:schemeClr val="dk1"/>
                </a:solidFill>
                <a:latin typeface="Montserrat"/>
                <a:sym typeface="Montserrat"/>
              </a:rPr>
              <a:t>ROW_NUMBER()</a:t>
            </a:r>
          </a:p>
          <a:p>
            <a:r>
              <a:rPr lang="en-US" sz="2000" dirty="0">
                <a:solidFill>
                  <a:schemeClr val="dk1"/>
                </a:solidFill>
                <a:latin typeface="Montserrat"/>
                <a:sym typeface="Montserrat"/>
              </a:rPr>
              <a:t>DENSE_RANK()</a:t>
            </a:r>
          </a:p>
          <a:p>
            <a:r>
              <a:rPr lang="en-US" sz="2000" dirty="0">
                <a:solidFill>
                  <a:schemeClr val="dk1"/>
                </a:solidFill>
                <a:latin typeface="Montserrat"/>
                <a:sym typeface="Montserrat"/>
              </a:rPr>
              <a:t>PERCENT_RANK()</a:t>
            </a:r>
          </a:p>
          <a:p>
            <a:r>
              <a:rPr lang="en-US" sz="2000" dirty="0">
                <a:solidFill>
                  <a:schemeClr val="dk1"/>
                </a:solidFill>
                <a:latin typeface="Montserrat"/>
                <a:sym typeface="Montserrat"/>
              </a:rPr>
              <a:t>NTILE(n)</a:t>
            </a:r>
          </a:p>
        </p:txBody>
      </p:sp>
      <p:sp>
        <p:nvSpPr>
          <p:cNvPr id="5" name="TextBox 4">
            <a:extLst>
              <a:ext uri="{FF2B5EF4-FFF2-40B4-BE49-F238E27FC236}">
                <a16:creationId xmlns:a16="http://schemas.microsoft.com/office/drawing/2014/main" id="{71A95444-95AD-ED73-978B-550C1AB002CB}"/>
              </a:ext>
            </a:extLst>
          </p:cNvPr>
          <p:cNvSpPr txBox="1"/>
          <p:nvPr/>
        </p:nvSpPr>
        <p:spPr>
          <a:xfrm>
            <a:off x="3629352" y="1810388"/>
            <a:ext cx="2300934" cy="2246769"/>
          </a:xfrm>
          <a:prstGeom prst="rect">
            <a:avLst/>
          </a:prstGeom>
          <a:noFill/>
        </p:spPr>
        <p:txBody>
          <a:bodyPr wrap="square">
            <a:spAutoFit/>
          </a:bodyPr>
          <a:lstStyle/>
          <a:p>
            <a:r>
              <a:rPr lang="en-US" sz="2000" b="1" dirty="0">
                <a:solidFill>
                  <a:schemeClr val="bg2">
                    <a:lumMod val="20000"/>
                    <a:lumOff val="80000"/>
                  </a:schemeClr>
                </a:solidFill>
                <a:latin typeface="Montserrat"/>
                <a:ea typeface="Montserrat"/>
                <a:cs typeface="Montserrat"/>
                <a:sym typeface="Montserrat"/>
              </a:rPr>
              <a:t>Value</a:t>
            </a:r>
          </a:p>
          <a:p>
            <a:endParaRPr lang="en-US" sz="2000" dirty="0">
              <a:solidFill>
                <a:schemeClr val="bg2">
                  <a:lumMod val="20000"/>
                  <a:lumOff val="80000"/>
                </a:schemeClr>
              </a:solidFill>
              <a:latin typeface="Montserrat"/>
              <a:sym typeface="Montserrat"/>
            </a:endParaRPr>
          </a:p>
          <a:p>
            <a:r>
              <a:rPr lang="en-US" sz="2000" dirty="0">
                <a:solidFill>
                  <a:schemeClr val="bg2">
                    <a:lumMod val="20000"/>
                    <a:lumOff val="80000"/>
                  </a:schemeClr>
                </a:solidFill>
                <a:latin typeface="Montserrat"/>
                <a:sym typeface="Montserrat"/>
              </a:rPr>
              <a:t>LAG()</a:t>
            </a:r>
          </a:p>
          <a:p>
            <a:r>
              <a:rPr lang="en-US" sz="2000" dirty="0">
                <a:solidFill>
                  <a:schemeClr val="bg2">
                    <a:lumMod val="20000"/>
                    <a:lumOff val="80000"/>
                  </a:schemeClr>
                </a:solidFill>
                <a:latin typeface="Montserrat"/>
                <a:sym typeface="Montserrat"/>
              </a:rPr>
              <a:t>LEAD()</a:t>
            </a:r>
          </a:p>
          <a:p>
            <a:r>
              <a:rPr lang="en-US" sz="2000" dirty="0">
                <a:solidFill>
                  <a:schemeClr val="bg2">
                    <a:lumMod val="20000"/>
                    <a:lumOff val="80000"/>
                  </a:schemeClr>
                </a:solidFill>
                <a:latin typeface="Montserrat"/>
                <a:sym typeface="Montserrat"/>
              </a:rPr>
              <a:t>FIRST_VALUE()</a:t>
            </a:r>
          </a:p>
          <a:p>
            <a:r>
              <a:rPr lang="en-US" sz="2000" dirty="0">
                <a:solidFill>
                  <a:schemeClr val="bg2">
                    <a:lumMod val="20000"/>
                    <a:lumOff val="80000"/>
                  </a:schemeClr>
                </a:solidFill>
                <a:latin typeface="Montserrat"/>
                <a:sym typeface="Montserrat"/>
              </a:rPr>
              <a:t>LAST_VALUE()</a:t>
            </a:r>
          </a:p>
          <a:p>
            <a:r>
              <a:rPr lang="en-US" sz="2000" dirty="0">
                <a:solidFill>
                  <a:schemeClr val="bg2">
                    <a:lumMod val="20000"/>
                    <a:lumOff val="80000"/>
                  </a:schemeClr>
                </a:solidFill>
                <a:latin typeface="Montserrat"/>
                <a:sym typeface="Montserrat"/>
              </a:rPr>
              <a:t>NTH_VALUE()</a:t>
            </a:r>
          </a:p>
        </p:txBody>
      </p:sp>
    </p:spTree>
    <p:extLst>
      <p:ext uri="{BB962C8B-B14F-4D97-AF65-F5344CB8AC3E}">
        <p14:creationId xmlns:p14="http://schemas.microsoft.com/office/powerpoint/2010/main" val="1252816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Simple Example: RANK()</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1" y="1100512"/>
            <a:ext cx="9144000" cy="273917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b="1" dirty="0">
                <a:solidFill>
                  <a:schemeClr val="dk1"/>
                </a:solidFill>
                <a:latin typeface="Montserrat"/>
                <a:ea typeface="Montserrat"/>
                <a:cs typeface="Montserrat"/>
                <a:sym typeface="Montserrat"/>
              </a:rPr>
              <a:t>Setup</a:t>
            </a:r>
          </a:p>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Create a (temporary) table with the most popular music on Facebook:</a:t>
            </a:r>
          </a:p>
          <a:p>
            <a:pPr marR="0" lvl="0" algn="l" rtl="0">
              <a:spcBef>
                <a:spcPts val="0"/>
              </a:spcBef>
              <a:spcAft>
                <a:spcPts val="0"/>
              </a:spcAft>
              <a:buClr>
                <a:schemeClr val="dk1"/>
              </a:buClr>
              <a:buSzPts val="1800"/>
            </a:pPr>
            <a:endParaRPr lang="en-US" sz="2000" dirty="0">
              <a:solidFill>
                <a:schemeClr val="dk1"/>
              </a:solidFill>
              <a:latin typeface="Montserrat"/>
              <a:ea typeface="Montserrat"/>
              <a:cs typeface="Montserrat"/>
              <a:sym typeface="Montserrat"/>
            </a:endParaRPr>
          </a:p>
          <a:p>
            <a:pPr marR="0" lvl="0" algn="l" rtl="0">
              <a:spcBef>
                <a:spcPts val="0"/>
              </a:spcBef>
              <a:spcAft>
                <a:spcPts val="0"/>
              </a:spcAft>
              <a:buClr>
                <a:schemeClr val="dk1"/>
              </a:buClr>
              <a:buSzPts val="1800"/>
            </a:pPr>
            <a:r>
              <a:rPr lang="en-US" sz="2000" b="1" dirty="0">
                <a:solidFill>
                  <a:schemeClr val="bg1">
                    <a:lumMod val="50000"/>
                  </a:schemeClr>
                </a:solidFill>
                <a:latin typeface="Montserrat"/>
                <a:ea typeface="Montserrat"/>
                <a:cs typeface="Montserrat"/>
                <a:sym typeface="Montserrat"/>
              </a:rPr>
              <a:t>	CREATE TEMPORARY TABLE </a:t>
            </a:r>
            <a:r>
              <a:rPr lang="en-US" sz="2000" b="1" dirty="0" err="1">
                <a:solidFill>
                  <a:schemeClr val="bg1">
                    <a:lumMod val="50000"/>
                  </a:schemeClr>
                </a:solidFill>
                <a:latin typeface="Montserrat"/>
                <a:ea typeface="Montserrat"/>
                <a:cs typeface="Montserrat"/>
                <a:sym typeface="Montserrat"/>
              </a:rPr>
              <a:t>popular_music</a:t>
            </a:r>
            <a:r>
              <a:rPr lang="en-US" sz="2000" b="1" dirty="0">
                <a:solidFill>
                  <a:schemeClr val="bg1">
                    <a:lumMod val="50000"/>
                  </a:schemeClr>
                </a:solidFill>
                <a:latin typeface="Montserrat"/>
                <a:ea typeface="Montserrat"/>
                <a:cs typeface="Montserrat"/>
                <a:sym typeface="Montserrat"/>
              </a:rPr>
              <a:t> AS</a:t>
            </a:r>
          </a:p>
          <a:p>
            <a:pPr marL="457200" marR="0" lvl="0" indent="457200" algn="l" rtl="0">
              <a:spcBef>
                <a:spcPts val="0"/>
              </a:spcBef>
              <a:spcAft>
                <a:spcPts val="0"/>
              </a:spcAft>
              <a:buNone/>
            </a:pPr>
            <a:r>
              <a:rPr lang="en-US" sz="1800" b="1" dirty="0">
                <a:solidFill>
                  <a:schemeClr val="bg1">
                    <a:lumMod val="50000"/>
                  </a:schemeClr>
                </a:solidFill>
                <a:latin typeface="Montserrat"/>
                <a:ea typeface="Montserrat"/>
                <a:cs typeface="Montserrat"/>
                <a:sym typeface="Montserrat"/>
              </a:rPr>
              <a:t>	SELECT</a:t>
            </a:r>
            <a:r>
              <a:rPr lang="en-US" sz="1800" dirty="0">
                <a:solidFill>
                  <a:schemeClr val="bg1">
                    <a:lumMod val="50000"/>
                  </a:schemeClr>
                </a:solidFill>
                <a:latin typeface="Montserrat"/>
                <a:ea typeface="Montserrat"/>
                <a:cs typeface="Montserrat"/>
                <a:sym typeface="Montserrat"/>
              </a:rPr>
              <a:t> Music AS music, COUNT(</a:t>
            </a:r>
            <a:r>
              <a:rPr lang="en-US" sz="1800" dirty="0" err="1">
                <a:solidFill>
                  <a:schemeClr val="bg1">
                    <a:lumMod val="50000"/>
                  </a:schemeClr>
                </a:solidFill>
                <a:latin typeface="Montserrat"/>
                <a:ea typeface="Montserrat"/>
                <a:cs typeface="Montserrat"/>
                <a:sym typeface="Montserrat"/>
              </a:rPr>
              <a:t>ProfileID</a:t>
            </a:r>
            <a:r>
              <a:rPr lang="en-US" sz="1800" dirty="0">
                <a:solidFill>
                  <a:schemeClr val="bg1">
                    <a:lumMod val="50000"/>
                  </a:schemeClr>
                </a:solidFill>
                <a:latin typeface="Montserrat"/>
                <a:ea typeface="Montserrat"/>
                <a:cs typeface="Montserrat"/>
                <a:sym typeface="Montserrat"/>
              </a:rPr>
              <a:t>) AS </a:t>
            </a:r>
            <a:r>
              <a:rPr lang="en-US" sz="1800" dirty="0" err="1">
                <a:solidFill>
                  <a:schemeClr val="bg1">
                    <a:lumMod val="50000"/>
                  </a:schemeClr>
                </a:solidFill>
                <a:latin typeface="Montserrat"/>
                <a:ea typeface="Montserrat"/>
                <a:cs typeface="Montserrat"/>
                <a:sym typeface="Montserrat"/>
              </a:rPr>
              <a:t>cnt</a:t>
            </a:r>
            <a:r>
              <a:rPr lang="en-US" sz="1800" dirty="0">
                <a:solidFill>
                  <a:schemeClr val="bg1">
                    <a:lumMod val="50000"/>
                  </a:schemeClr>
                </a:solidFill>
                <a:latin typeface="Montserrat"/>
                <a:ea typeface="Montserrat"/>
                <a:cs typeface="Montserrat"/>
                <a:sym typeface="Montserrat"/>
              </a:rPr>
              <a:t>    </a:t>
            </a:r>
          </a:p>
          <a:p>
            <a:pPr marL="457200" marR="0" lvl="0" indent="457200" algn="l" rtl="0">
              <a:spcBef>
                <a:spcPts val="0"/>
              </a:spcBef>
              <a:spcAft>
                <a:spcPts val="0"/>
              </a:spcAft>
              <a:buNone/>
            </a:pPr>
            <a:r>
              <a:rPr lang="en-US" sz="1800" dirty="0">
                <a:solidFill>
                  <a:schemeClr val="bg1">
                    <a:lumMod val="50000"/>
                  </a:schemeClr>
                </a:solidFill>
                <a:latin typeface="Montserrat"/>
                <a:ea typeface="Montserrat"/>
                <a:cs typeface="Montserrat"/>
                <a:sym typeface="Montserrat"/>
              </a:rPr>
              <a:t>	</a:t>
            </a:r>
            <a:r>
              <a:rPr lang="en-US" sz="1800" b="1" dirty="0">
                <a:solidFill>
                  <a:schemeClr val="bg1">
                    <a:lumMod val="50000"/>
                  </a:schemeClr>
                </a:solidFill>
                <a:latin typeface="Montserrat"/>
                <a:ea typeface="Montserrat"/>
                <a:cs typeface="Montserrat"/>
                <a:sym typeface="Montserrat"/>
              </a:rPr>
              <a:t>FROM</a:t>
            </a:r>
            <a:r>
              <a:rPr lang="en-US" sz="1800" dirty="0">
                <a:solidFill>
                  <a:schemeClr val="bg1">
                    <a:lumMod val="50000"/>
                  </a:schemeClr>
                </a:solidFill>
                <a:latin typeface="Montserrat"/>
                <a:ea typeface="Montserrat"/>
                <a:cs typeface="Montserrat"/>
                <a:sym typeface="Montserrat"/>
              </a:rPr>
              <a:t> </a:t>
            </a:r>
            <a:r>
              <a:rPr lang="en-US" sz="1800" dirty="0" err="1">
                <a:solidFill>
                  <a:schemeClr val="bg1">
                    <a:lumMod val="50000"/>
                  </a:schemeClr>
                </a:solidFill>
                <a:latin typeface="Montserrat"/>
                <a:ea typeface="Montserrat"/>
                <a:cs typeface="Montserrat"/>
                <a:sym typeface="Montserrat"/>
              </a:rPr>
              <a:t>FavoriteMusic</a:t>
            </a:r>
            <a:r>
              <a:rPr lang="en-US" sz="1800" dirty="0">
                <a:solidFill>
                  <a:schemeClr val="bg1">
                    <a:lumMod val="50000"/>
                  </a:schemeClr>
                </a:solidFill>
                <a:latin typeface="Montserrat"/>
                <a:ea typeface="Montserrat"/>
                <a:cs typeface="Montserrat"/>
                <a:sym typeface="Montserrat"/>
              </a:rPr>
              <a:t>    </a:t>
            </a:r>
          </a:p>
          <a:p>
            <a:pPr marL="457200" marR="0" lvl="0" indent="457200" algn="l" rtl="0">
              <a:spcBef>
                <a:spcPts val="0"/>
              </a:spcBef>
              <a:spcAft>
                <a:spcPts val="0"/>
              </a:spcAft>
              <a:buNone/>
            </a:pPr>
            <a:r>
              <a:rPr lang="en-US" sz="1800" dirty="0">
                <a:solidFill>
                  <a:schemeClr val="bg1">
                    <a:lumMod val="50000"/>
                  </a:schemeClr>
                </a:solidFill>
                <a:latin typeface="Montserrat"/>
                <a:ea typeface="Montserrat"/>
                <a:cs typeface="Montserrat"/>
                <a:sym typeface="Montserrat"/>
              </a:rPr>
              <a:t>	</a:t>
            </a:r>
            <a:r>
              <a:rPr lang="en-US" sz="1800" b="1" dirty="0">
                <a:solidFill>
                  <a:schemeClr val="bg1">
                    <a:lumMod val="50000"/>
                  </a:schemeClr>
                </a:solidFill>
                <a:latin typeface="Montserrat"/>
                <a:ea typeface="Montserrat"/>
                <a:cs typeface="Montserrat"/>
                <a:sym typeface="Montserrat"/>
              </a:rPr>
              <a:t>GROUP BY </a:t>
            </a:r>
            <a:r>
              <a:rPr lang="en-US" sz="1800" dirty="0">
                <a:solidFill>
                  <a:schemeClr val="bg1">
                    <a:lumMod val="50000"/>
                  </a:schemeClr>
                </a:solidFill>
                <a:latin typeface="Montserrat"/>
                <a:ea typeface="Montserrat"/>
                <a:cs typeface="Montserrat"/>
                <a:sym typeface="Montserrat"/>
              </a:rPr>
              <a:t>Music    </a:t>
            </a:r>
          </a:p>
          <a:p>
            <a:pPr marL="457200" marR="0" lvl="0" indent="457200" algn="l" rtl="0">
              <a:spcBef>
                <a:spcPts val="0"/>
              </a:spcBef>
              <a:spcAft>
                <a:spcPts val="0"/>
              </a:spcAft>
              <a:buNone/>
            </a:pPr>
            <a:r>
              <a:rPr lang="en-US" sz="1800" dirty="0">
                <a:solidFill>
                  <a:schemeClr val="bg1">
                    <a:lumMod val="50000"/>
                  </a:schemeClr>
                </a:solidFill>
                <a:latin typeface="Montserrat"/>
                <a:ea typeface="Montserrat"/>
                <a:cs typeface="Montserrat"/>
                <a:sym typeface="Montserrat"/>
              </a:rPr>
              <a:t>	</a:t>
            </a:r>
            <a:r>
              <a:rPr lang="en-US" sz="1800" b="1" dirty="0">
                <a:solidFill>
                  <a:schemeClr val="bg1">
                    <a:lumMod val="50000"/>
                  </a:schemeClr>
                </a:solidFill>
                <a:latin typeface="Montserrat"/>
                <a:ea typeface="Montserrat"/>
                <a:cs typeface="Montserrat"/>
                <a:sym typeface="Montserrat"/>
              </a:rPr>
              <a:t>ORDER BY </a:t>
            </a:r>
            <a:r>
              <a:rPr lang="en-US" sz="1800" dirty="0" err="1">
                <a:solidFill>
                  <a:schemeClr val="bg1">
                    <a:lumMod val="50000"/>
                  </a:schemeClr>
                </a:solidFill>
                <a:latin typeface="Montserrat"/>
                <a:ea typeface="Montserrat"/>
                <a:cs typeface="Montserrat"/>
                <a:sym typeface="Montserrat"/>
              </a:rPr>
              <a:t>cnt</a:t>
            </a:r>
            <a:r>
              <a:rPr lang="en-US" sz="1800" dirty="0">
                <a:solidFill>
                  <a:schemeClr val="bg1">
                    <a:lumMod val="50000"/>
                  </a:schemeClr>
                </a:solidFill>
                <a:latin typeface="Montserrat"/>
                <a:ea typeface="Montserrat"/>
                <a:cs typeface="Montserrat"/>
                <a:sym typeface="Montserrat"/>
              </a:rPr>
              <a:t> DESC;</a:t>
            </a:r>
          </a:p>
          <a:p>
            <a:pPr marL="0" marR="0" lvl="0" indent="0" algn="l" rtl="0">
              <a:spcBef>
                <a:spcPts val="0"/>
              </a:spcBef>
              <a:spcAft>
                <a:spcPts val="0"/>
              </a:spcAft>
              <a:buNone/>
            </a:pPr>
            <a:endParaRPr sz="2000" dirty="0">
              <a:solidFill>
                <a:schemeClr val="dk1"/>
              </a:solidFill>
              <a:latin typeface="Montserrat"/>
              <a:ea typeface="Montserrat"/>
              <a:cs typeface="Montserrat"/>
              <a:sym typeface="Montserrat"/>
            </a:endParaRPr>
          </a:p>
        </p:txBody>
      </p:sp>
      <p:pic>
        <p:nvPicPr>
          <p:cNvPr id="4" name="Picture 3">
            <a:extLst>
              <a:ext uri="{FF2B5EF4-FFF2-40B4-BE49-F238E27FC236}">
                <a16:creationId xmlns:a16="http://schemas.microsoft.com/office/drawing/2014/main" id="{C312E98C-B2A1-E438-5464-59D928AFB9CC}"/>
              </a:ext>
            </a:extLst>
          </p:cNvPr>
          <p:cNvPicPr>
            <a:picLocks noChangeAspect="1"/>
          </p:cNvPicPr>
          <p:nvPr/>
        </p:nvPicPr>
        <p:blipFill>
          <a:blip r:embed="rId3"/>
          <a:stretch>
            <a:fillRect/>
          </a:stretch>
        </p:blipFill>
        <p:spPr>
          <a:xfrm>
            <a:off x="3288604" y="3839683"/>
            <a:ext cx="2112211" cy="2870821"/>
          </a:xfrm>
          <a:prstGeom prst="rect">
            <a:avLst/>
          </a:prstGeom>
        </p:spPr>
      </p:pic>
    </p:spTree>
    <p:extLst>
      <p:ext uri="{BB962C8B-B14F-4D97-AF65-F5344CB8AC3E}">
        <p14:creationId xmlns:p14="http://schemas.microsoft.com/office/powerpoint/2010/main" val="148057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Simple Example: RANK()</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0" y="1033228"/>
            <a:ext cx="9144000" cy="341627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Using the </a:t>
            </a:r>
            <a:r>
              <a:rPr lang="en-US" sz="2000" b="1" dirty="0" err="1">
                <a:solidFill>
                  <a:schemeClr val="dk1"/>
                </a:solidFill>
                <a:latin typeface="Montserrat"/>
                <a:ea typeface="Montserrat"/>
                <a:cs typeface="Montserrat"/>
                <a:sym typeface="Montserrat"/>
              </a:rPr>
              <a:t>popular_music</a:t>
            </a:r>
            <a:r>
              <a:rPr lang="en-US" sz="2000" b="1" dirty="0">
                <a:solidFill>
                  <a:schemeClr val="dk1"/>
                </a:solidFill>
                <a:latin typeface="Montserrat"/>
                <a:ea typeface="Montserrat"/>
                <a:cs typeface="Montserrat"/>
                <a:sym typeface="Montserrat"/>
              </a:rPr>
              <a:t> </a:t>
            </a:r>
            <a:r>
              <a:rPr lang="en-US" sz="2000" dirty="0">
                <a:solidFill>
                  <a:schemeClr val="dk1"/>
                </a:solidFill>
                <a:latin typeface="Montserrat"/>
                <a:ea typeface="Montserrat"/>
                <a:cs typeface="Montserrat"/>
                <a:sym typeface="Montserrat"/>
              </a:rPr>
              <a:t>table, calculate the rank of each music, which is  rank 1 for the most popular, rank 2 for next most popular, etc.</a:t>
            </a:r>
          </a:p>
          <a:p>
            <a:pPr marL="0" marR="0" lvl="0" indent="0" algn="l" rtl="0">
              <a:spcBef>
                <a:spcPts val="0"/>
              </a:spcBef>
              <a:spcAft>
                <a:spcPts val="0"/>
              </a:spcAft>
              <a:buNone/>
            </a:pPr>
            <a:endParaRPr lang="en-US" sz="20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sz="2000" dirty="0">
              <a:solidFill>
                <a:schemeClr val="dk1"/>
              </a:solidFill>
              <a:latin typeface="Montserrat"/>
              <a:ea typeface="Montserrat"/>
              <a:cs typeface="Montserrat"/>
              <a:sym typeface="Montserrat"/>
            </a:endParaRPr>
          </a:p>
          <a:p>
            <a:pPr lvl="1"/>
            <a:r>
              <a:rPr lang="en-US" sz="2400" b="1" dirty="0">
                <a:solidFill>
                  <a:schemeClr val="tx1">
                    <a:lumMod val="95000"/>
                    <a:lumOff val="5000"/>
                  </a:schemeClr>
                </a:solidFill>
                <a:latin typeface="Montserrat"/>
                <a:ea typeface="Montserrat"/>
                <a:cs typeface="Montserrat"/>
                <a:sym typeface="Montserrat"/>
              </a:rPr>
              <a:t>SELECT </a:t>
            </a:r>
            <a:r>
              <a:rPr lang="en-US" sz="2400" dirty="0">
                <a:solidFill>
                  <a:schemeClr val="tx1">
                    <a:lumMod val="95000"/>
                    <a:lumOff val="5000"/>
                  </a:schemeClr>
                </a:solidFill>
                <a:latin typeface="Montserrat"/>
                <a:ea typeface="Montserrat"/>
                <a:cs typeface="Montserrat"/>
                <a:sym typeface="Montserrat"/>
              </a:rPr>
              <a:t>music, </a:t>
            </a:r>
            <a:r>
              <a:rPr lang="en-US" sz="2400" dirty="0" err="1">
                <a:solidFill>
                  <a:schemeClr val="tx1">
                    <a:lumMod val="95000"/>
                    <a:lumOff val="5000"/>
                  </a:schemeClr>
                </a:solidFill>
                <a:latin typeface="Montserrat"/>
                <a:ea typeface="Montserrat"/>
                <a:cs typeface="Montserrat"/>
                <a:sym typeface="Montserrat"/>
              </a:rPr>
              <a:t>cnt</a:t>
            </a:r>
            <a:r>
              <a:rPr lang="en-US" sz="2400" dirty="0">
                <a:solidFill>
                  <a:schemeClr val="tx1">
                    <a:lumMod val="95000"/>
                    <a:lumOff val="5000"/>
                  </a:schemeClr>
                </a:solidFill>
                <a:latin typeface="Montserrat"/>
                <a:ea typeface="Montserrat"/>
                <a:cs typeface="Montserrat"/>
                <a:sym typeface="Montserrat"/>
              </a:rPr>
              <a:t>,</a:t>
            </a:r>
          </a:p>
          <a:p>
            <a:pPr lvl="1"/>
            <a:r>
              <a:rPr lang="en-US" sz="2400" b="1" dirty="0">
                <a:solidFill>
                  <a:srgbClr val="C00000"/>
                </a:solidFill>
                <a:latin typeface="Montserrat"/>
                <a:ea typeface="Montserrat"/>
                <a:cs typeface="Montserrat"/>
                <a:sym typeface="Montserrat"/>
              </a:rPr>
              <a:t>       RANK() </a:t>
            </a:r>
            <a:br>
              <a:rPr lang="en-US" sz="2400" b="1" dirty="0">
                <a:solidFill>
                  <a:srgbClr val="C00000"/>
                </a:solidFill>
                <a:latin typeface="Montserrat"/>
                <a:ea typeface="Montserrat"/>
                <a:cs typeface="Montserrat"/>
                <a:sym typeface="Montserrat"/>
              </a:rPr>
            </a:br>
            <a:r>
              <a:rPr lang="en-US" sz="2400" b="1" dirty="0">
                <a:solidFill>
                  <a:srgbClr val="C00000"/>
                </a:solidFill>
                <a:latin typeface="Montserrat"/>
                <a:ea typeface="Montserrat"/>
                <a:cs typeface="Montserrat"/>
                <a:sym typeface="Montserrat"/>
              </a:rPr>
              <a:t>       </a:t>
            </a:r>
            <a:r>
              <a:rPr lang="en-US" sz="2400" b="1" dirty="0">
                <a:solidFill>
                  <a:srgbClr val="7030A0"/>
                </a:solidFill>
                <a:latin typeface="Montserrat"/>
                <a:ea typeface="Montserrat"/>
                <a:cs typeface="Montserrat"/>
                <a:sym typeface="Montserrat"/>
              </a:rPr>
              <a:t>OVER (ORDER BY </a:t>
            </a:r>
            <a:r>
              <a:rPr lang="en-US" sz="2400" b="1" dirty="0" err="1">
                <a:solidFill>
                  <a:srgbClr val="7030A0"/>
                </a:solidFill>
                <a:latin typeface="Montserrat"/>
                <a:ea typeface="Montserrat"/>
                <a:cs typeface="Montserrat"/>
                <a:sym typeface="Montserrat"/>
              </a:rPr>
              <a:t>cnt</a:t>
            </a:r>
            <a:r>
              <a:rPr lang="en-US" sz="2400" b="1" dirty="0">
                <a:solidFill>
                  <a:srgbClr val="7030A0"/>
                </a:solidFill>
                <a:latin typeface="Montserrat"/>
                <a:ea typeface="Montserrat"/>
                <a:cs typeface="Montserrat"/>
                <a:sym typeface="Montserrat"/>
              </a:rPr>
              <a:t> DESC) </a:t>
            </a:r>
            <a:r>
              <a:rPr lang="en-US" sz="2400" b="1" dirty="0">
                <a:solidFill>
                  <a:schemeClr val="tx1">
                    <a:lumMod val="95000"/>
                    <a:lumOff val="5000"/>
                  </a:schemeClr>
                </a:solidFill>
                <a:latin typeface="Montserrat"/>
                <a:ea typeface="Montserrat"/>
                <a:cs typeface="Montserrat"/>
                <a:sym typeface="Montserrat"/>
              </a:rPr>
              <a:t>AS </a:t>
            </a:r>
            <a:r>
              <a:rPr lang="en-US" sz="2400" b="1" dirty="0" err="1">
                <a:solidFill>
                  <a:schemeClr val="tx1">
                    <a:lumMod val="95000"/>
                    <a:lumOff val="5000"/>
                  </a:schemeClr>
                </a:solidFill>
                <a:latin typeface="Montserrat"/>
                <a:ea typeface="Montserrat"/>
                <a:cs typeface="Montserrat"/>
                <a:sym typeface="Montserrat"/>
              </a:rPr>
              <a:t>music_rank</a:t>
            </a:r>
            <a:r>
              <a:rPr lang="en-US" sz="2400" b="1" dirty="0">
                <a:solidFill>
                  <a:schemeClr val="tx1">
                    <a:lumMod val="95000"/>
                    <a:lumOff val="5000"/>
                  </a:schemeClr>
                </a:solidFill>
                <a:latin typeface="Montserrat"/>
                <a:ea typeface="Montserrat"/>
                <a:cs typeface="Montserrat"/>
                <a:sym typeface="Montserrat"/>
              </a:rPr>
              <a:t> </a:t>
            </a:r>
            <a:br>
              <a:rPr lang="en-US" sz="2400" b="1" dirty="0">
                <a:solidFill>
                  <a:schemeClr val="tx1">
                    <a:lumMod val="95000"/>
                    <a:lumOff val="5000"/>
                  </a:schemeClr>
                </a:solidFill>
                <a:latin typeface="Montserrat"/>
                <a:ea typeface="Montserrat"/>
                <a:cs typeface="Montserrat"/>
                <a:sym typeface="Montserrat"/>
              </a:rPr>
            </a:br>
            <a:r>
              <a:rPr lang="en-US" sz="2400" b="1" dirty="0">
                <a:solidFill>
                  <a:schemeClr val="tx1">
                    <a:lumMod val="95000"/>
                    <a:lumOff val="5000"/>
                  </a:schemeClr>
                </a:solidFill>
                <a:latin typeface="Montserrat"/>
                <a:ea typeface="Montserrat"/>
                <a:cs typeface="Montserrat"/>
                <a:sym typeface="Montserrat"/>
              </a:rPr>
              <a:t>FROM </a:t>
            </a:r>
            <a:r>
              <a:rPr lang="en-US" sz="2400" dirty="0" err="1">
                <a:solidFill>
                  <a:schemeClr val="tx1">
                    <a:lumMod val="95000"/>
                    <a:lumOff val="5000"/>
                  </a:schemeClr>
                </a:solidFill>
                <a:latin typeface="Montserrat"/>
                <a:ea typeface="Montserrat"/>
                <a:cs typeface="Montserrat"/>
                <a:sym typeface="Montserrat"/>
              </a:rPr>
              <a:t>popular_music</a:t>
            </a:r>
            <a:r>
              <a:rPr lang="en-US" sz="2400" dirty="0">
                <a:solidFill>
                  <a:schemeClr val="tx1">
                    <a:lumMod val="95000"/>
                    <a:lumOff val="5000"/>
                  </a:schemeClr>
                </a:solidFill>
                <a:latin typeface="Montserrat"/>
                <a:ea typeface="Montserrat"/>
                <a:cs typeface="Montserrat"/>
                <a:sym typeface="Montserrat"/>
              </a:rPr>
              <a:t>;</a:t>
            </a:r>
          </a:p>
          <a:p>
            <a:pPr lvl="1"/>
            <a:endParaRPr sz="2000" dirty="0">
              <a:solidFill>
                <a:schemeClr val="tx1">
                  <a:lumMod val="95000"/>
                  <a:lumOff val="5000"/>
                </a:schemeClr>
              </a:solidFill>
              <a:latin typeface="Montserrat"/>
              <a:ea typeface="Montserrat"/>
              <a:cs typeface="Montserrat"/>
              <a:sym typeface="Montserrat"/>
            </a:endParaRPr>
          </a:p>
          <a:p>
            <a:pPr marL="457200" marR="0" lvl="1" indent="0" algn="l" rtl="0">
              <a:spcBef>
                <a:spcPts val="0"/>
              </a:spcBef>
              <a:spcAft>
                <a:spcPts val="0"/>
              </a:spcAft>
              <a:buNone/>
            </a:pPr>
            <a:endParaRPr sz="2000" i="0" u="none" strike="noStrike" cap="none" dirty="0">
              <a:solidFill>
                <a:schemeClr val="dk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7426977F-868F-9ABB-934D-4A4FAADBAED1}"/>
              </a:ext>
            </a:extLst>
          </p:cNvPr>
          <p:cNvSpPr txBox="1"/>
          <p:nvPr/>
        </p:nvSpPr>
        <p:spPr>
          <a:xfrm>
            <a:off x="236648" y="4512393"/>
            <a:ext cx="4620296" cy="1754326"/>
          </a:xfrm>
          <a:prstGeom prst="rect">
            <a:avLst/>
          </a:prstGeom>
          <a:noFill/>
        </p:spPr>
        <p:txBody>
          <a:bodyPr wrap="square">
            <a:spAutoFit/>
          </a:bodyPr>
          <a:lstStyle/>
          <a:p>
            <a:pPr marL="0" marR="0" lvl="0" indent="0" algn="l" rtl="0">
              <a:spcBef>
                <a:spcPts val="0"/>
              </a:spcBef>
              <a:spcAft>
                <a:spcPts val="0"/>
              </a:spcAft>
              <a:buNone/>
            </a:pPr>
            <a:r>
              <a:rPr lang="en-US" sz="1800" b="1" dirty="0">
                <a:solidFill>
                  <a:srgbClr val="C00000"/>
                </a:solidFill>
                <a:latin typeface="Montserrat"/>
                <a:ea typeface="Montserrat"/>
                <a:cs typeface="Montserrat"/>
                <a:sym typeface="Montserrat"/>
              </a:rPr>
              <a:t>RANK(): </a:t>
            </a:r>
            <a:r>
              <a:rPr lang="en-US" sz="1800" i="1" dirty="0">
                <a:solidFill>
                  <a:srgbClr val="C00000"/>
                </a:solidFill>
                <a:latin typeface="Montserrat"/>
                <a:ea typeface="Montserrat"/>
                <a:cs typeface="Montserrat"/>
                <a:sym typeface="Montserrat"/>
              </a:rPr>
              <a:t>the </a:t>
            </a:r>
            <a:r>
              <a:rPr lang="en-US" sz="1800" b="1" i="1" dirty="0">
                <a:solidFill>
                  <a:srgbClr val="C00000"/>
                </a:solidFill>
                <a:latin typeface="Montserrat"/>
                <a:ea typeface="Montserrat"/>
                <a:cs typeface="Montserrat"/>
                <a:sym typeface="Montserrat"/>
              </a:rPr>
              <a:t>function</a:t>
            </a:r>
            <a:r>
              <a:rPr lang="en-US" sz="1800" i="1" dirty="0">
                <a:solidFill>
                  <a:srgbClr val="C00000"/>
                </a:solidFill>
                <a:latin typeface="Montserrat"/>
                <a:ea typeface="Montserrat"/>
                <a:cs typeface="Montserrat"/>
                <a:sym typeface="Montserrat"/>
              </a:rPr>
              <a:t> applied to each row in the window</a:t>
            </a:r>
          </a:p>
          <a:p>
            <a:pPr marL="0" marR="0" lvl="0" indent="0" algn="l" rtl="0">
              <a:spcBef>
                <a:spcPts val="0"/>
              </a:spcBef>
              <a:spcAft>
                <a:spcPts val="0"/>
              </a:spcAft>
              <a:buNone/>
            </a:pPr>
            <a:endParaRPr lang="en-US" sz="1800" i="1" dirty="0">
              <a:solidFill>
                <a:srgbClr val="C00000"/>
              </a:solidFill>
              <a:latin typeface="Montserrat"/>
              <a:ea typeface="Montserrat"/>
              <a:cs typeface="Montserrat"/>
              <a:sym typeface="Montserrat"/>
            </a:endParaRPr>
          </a:p>
          <a:p>
            <a:pPr marL="0" marR="0" lvl="0" indent="0" algn="l" rtl="0">
              <a:spcBef>
                <a:spcPts val="0"/>
              </a:spcBef>
              <a:spcAft>
                <a:spcPts val="0"/>
              </a:spcAft>
              <a:buNone/>
            </a:pPr>
            <a:r>
              <a:rPr lang="en-US" sz="1800" b="1" dirty="0">
                <a:solidFill>
                  <a:srgbClr val="7030A0"/>
                </a:solidFill>
                <a:latin typeface="Montserrat"/>
                <a:ea typeface="Montserrat"/>
                <a:cs typeface="Montserrat"/>
                <a:sym typeface="Montserrat"/>
              </a:rPr>
              <a:t>OVER (ORDER BY </a:t>
            </a:r>
            <a:r>
              <a:rPr lang="en-US" sz="1800" b="1" dirty="0" err="1">
                <a:solidFill>
                  <a:srgbClr val="7030A0"/>
                </a:solidFill>
                <a:latin typeface="Montserrat"/>
                <a:ea typeface="Montserrat"/>
                <a:cs typeface="Montserrat"/>
                <a:sym typeface="Montserrat"/>
              </a:rPr>
              <a:t>cnt</a:t>
            </a:r>
            <a:r>
              <a:rPr lang="en-US" sz="1800" b="1" dirty="0">
                <a:solidFill>
                  <a:srgbClr val="7030A0"/>
                </a:solidFill>
                <a:latin typeface="Montserrat"/>
                <a:ea typeface="Montserrat"/>
                <a:cs typeface="Montserrat"/>
                <a:sym typeface="Montserrat"/>
              </a:rPr>
              <a:t> DESC): </a:t>
            </a:r>
            <a:r>
              <a:rPr lang="en-US" sz="1800" i="1" dirty="0">
                <a:solidFill>
                  <a:srgbClr val="7030A0"/>
                </a:solidFill>
                <a:latin typeface="Montserrat"/>
                <a:ea typeface="Montserrat"/>
                <a:cs typeface="Montserrat"/>
                <a:sym typeface="Montserrat"/>
              </a:rPr>
              <a:t>the </a:t>
            </a:r>
            <a:r>
              <a:rPr lang="en-US" sz="1800" b="1" i="1" dirty="0">
                <a:solidFill>
                  <a:srgbClr val="7030A0"/>
                </a:solidFill>
                <a:latin typeface="Montserrat"/>
                <a:ea typeface="Montserrat"/>
                <a:cs typeface="Montserrat"/>
                <a:sym typeface="Montserrat"/>
              </a:rPr>
              <a:t>window</a:t>
            </a:r>
            <a:r>
              <a:rPr lang="en-US" sz="1800" i="1" dirty="0">
                <a:solidFill>
                  <a:srgbClr val="7030A0"/>
                </a:solidFill>
                <a:latin typeface="Montserrat"/>
                <a:ea typeface="Montserrat"/>
                <a:cs typeface="Montserrat"/>
                <a:sym typeface="Montserrat"/>
              </a:rPr>
              <a:t> (in this case, the whole table, ordered by descending counts)</a:t>
            </a:r>
          </a:p>
        </p:txBody>
      </p:sp>
      <p:pic>
        <p:nvPicPr>
          <p:cNvPr id="5" name="Picture 4">
            <a:extLst>
              <a:ext uri="{FF2B5EF4-FFF2-40B4-BE49-F238E27FC236}">
                <a16:creationId xmlns:a16="http://schemas.microsoft.com/office/drawing/2014/main" id="{A63FE050-3151-2B41-27E3-12323B76CFA4}"/>
              </a:ext>
            </a:extLst>
          </p:cNvPr>
          <p:cNvPicPr>
            <a:picLocks noChangeAspect="1"/>
          </p:cNvPicPr>
          <p:nvPr/>
        </p:nvPicPr>
        <p:blipFill>
          <a:blip r:embed="rId3"/>
          <a:stretch>
            <a:fillRect/>
          </a:stretch>
        </p:blipFill>
        <p:spPr>
          <a:xfrm>
            <a:off x="5916480" y="3961437"/>
            <a:ext cx="2990872" cy="2714645"/>
          </a:xfrm>
          <a:prstGeom prst="rect">
            <a:avLst/>
          </a:prstGeom>
        </p:spPr>
      </p:pic>
    </p:spTree>
    <p:extLst>
      <p:ext uri="{BB962C8B-B14F-4D97-AF65-F5344CB8AC3E}">
        <p14:creationId xmlns:p14="http://schemas.microsoft.com/office/powerpoint/2010/main" val="417064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2c30a3ea24_0_12"/>
          <p:cNvSpPr/>
          <p:nvPr/>
        </p:nvSpPr>
        <p:spPr>
          <a:xfrm>
            <a:off x="386308" y="147496"/>
            <a:ext cx="7757400" cy="5541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US" sz="3000" b="1" dirty="0">
                <a:solidFill>
                  <a:srgbClr val="57068C"/>
                </a:solidFill>
                <a:latin typeface="Montserrat"/>
                <a:ea typeface="Montserrat"/>
                <a:cs typeface="Montserrat"/>
                <a:sym typeface="Montserrat"/>
              </a:rPr>
              <a:t>Let’s practice RANK</a:t>
            </a:r>
            <a:endParaRPr dirty="0">
              <a:solidFill>
                <a:srgbClr val="57068C"/>
              </a:solidFill>
              <a:latin typeface="Montserrat"/>
              <a:ea typeface="Montserrat"/>
              <a:cs typeface="Montserrat"/>
              <a:sym typeface="Montserrat"/>
            </a:endParaRPr>
          </a:p>
        </p:txBody>
      </p:sp>
      <p:sp>
        <p:nvSpPr>
          <p:cNvPr id="107" name="Google Shape;107;g12c30a3ea24_0_12"/>
          <p:cNvSpPr/>
          <p:nvPr/>
        </p:nvSpPr>
        <p:spPr>
          <a:xfrm>
            <a:off x="469900" y="1282700"/>
            <a:ext cx="8204100" cy="307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2000">
              <a:solidFill>
                <a:schemeClr val="dk1"/>
              </a:solidFill>
              <a:latin typeface="Arimo"/>
              <a:ea typeface="Arimo"/>
              <a:cs typeface="Arimo"/>
              <a:sym typeface="Arimo"/>
            </a:endParaRPr>
          </a:p>
        </p:txBody>
      </p:sp>
      <p:sp>
        <p:nvSpPr>
          <p:cNvPr id="2" name="Google Shape;141;p4">
            <a:extLst>
              <a:ext uri="{FF2B5EF4-FFF2-40B4-BE49-F238E27FC236}">
                <a16:creationId xmlns:a16="http://schemas.microsoft.com/office/drawing/2014/main" id="{8B06E7CF-C43C-7C4B-A7B6-8CE05D935D85}"/>
              </a:ext>
            </a:extLst>
          </p:cNvPr>
          <p:cNvSpPr txBox="1"/>
          <p:nvPr/>
        </p:nvSpPr>
        <p:spPr>
          <a:xfrm>
            <a:off x="0" y="1033228"/>
            <a:ext cx="9144000" cy="163117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000" dirty="0">
                <a:solidFill>
                  <a:schemeClr val="dk1"/>
                </a:solidFill>
                <a:latin typeface="Montserrat"/>
                <a:ea typeface="Montserrat"/>
                <a:cs typeface="Montserrat"/>
                <a:sym typeface="Montserrat"/>
              </a:rPr>
              <a:t>Create a </a:t>
            </a:r>
            <a:r>
              <a:rPr lang="en-US" sz="2000" b="1" dirty="0" err="1">
                <a:solidFill>
                  <a:schemeClr val="dk1"/>
                </a:solidFill>
                <a:latin typeface="Montserrat"/>
                <a:ea typeface="Montserrat"/>
                <a:cs typeface="Montserrat"/>
                <a:sym typeface="Montserrat"/>
              </a:rPr>
              <a:t>popular_books</a:t>
            </a:r>
            <a:r>
              <a:rPr lang="en-US" sz="2000" b="1" dirty="0">
                <a:solidFill>
                  <a:schemeClr val="dk1"/>
                </a:solidFill>
                <a:latin typeface="Montserrat"/>
                <a:ea typeface="Montserrat"/>
                <a:cs typeface="Montserrat"/>
                <a:sym typeface="Montserrat"/>
              </a:rPr>
              <a:t> </a:t>
            </a:r>
            <a:r>
              <a:rPr lang="en-US" sz="2000" dirty="0">
                <a:solidFill>
                  <a:schemeClr val="dk1"/>
                </a:solidFill>
                <a:latin typeface="Montserrat"/>
                <a:ea typeface="Montserrat"/>
                <a:cs typeface="Montserrat"/>
                <a:sym typeface="Montserrat"/>
              </a:rPr>
              <a:t>table on Facebook, and then calculate the rank of each book, with rank 1 for the most popular, rank 2 for next most popular, etc.</a:t>
            </a:r>
          </a:p>
          <a:p>
            <a:pPr marL="0" marR="0" lvl="0" indent="0" algn="l" rtl="0">
              <a:spcBef>
                <a:spcPts val="0"/>
              </a:spcBef>
              <a:spcAft>
                <a:spcPts val="0"/>
              </a:spcAft>
              <a:buNone/>
            </a:pPr>
            <a:endParaRPr lang="en-US" sz="20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sz="2000" dirty="0">
              <a:solidFill>
                <a:schemeClr val="dk1"/>
              </a:solidFill>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9CAD7517-FE44-A846-FED6-8D5284F7E27F}"/>
              </a:ext>
            </a:extLst>
          </p:cNvPr>
          <p:cNvPicPr>
            <a:picLocks noChangeAspect="1"/>
          </p:cNvPicPr>
          <p:nvPr/>
        </p:nvPicPr>
        <p:blipFill>
          <a:blip r:embed="rId3"/>
          <a:stretch>
            <a:fillRect/>
          </a:stretch>
        </p:blipFill>
        <p:spPr>
          <a:xfrm>
            <a:off x="5991594" y="4083357"/>
            <a:ext cx="3086123" cy="2714645"/>
          </a:xfrm>
          <a:prstGeom prst="rect">
            <a:avLst/>
          </a:prstGeom>
        </p:spPr>
      </p:pic>
    </p:spTree>
    <p:extLst>
      <p:ext uri="{BB962C8B-B14F-4D97-AF65-F5344CB8AC3E}">
        <p14:creationId xmlns:p14="http://schemas.microsoft.com/office/powerpoint/2010/main" val="18654548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13817</TotalTime>
  <Words>3550</Words>
  <Application>Microsoft Office PowerPoint</Application>
  <PresentationFormat>On-screen Show (4:3)</PresentationFormat>
  <Paragraphs>383</Paragraphs>
  <Slides>33</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Arial</vt:lpstr>
      <vt:lpstr>Montserrat</vt:lpstr>
      <vt:lpstr>Arimo</vt:lpstr>
      <vt:lpstr>Office Theme</vt:lpstr>
      <vt:lpstr> Window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Aggregate Functions and Windows</vt:lpstr>
      <vt:lpstr>PowerPoint Presentation</vt:lpstr>
      <vt:lpstr>Aggregate Functions using PARTITION BY:  An alternative to GROUP BY queries</vt:lpstr>
      <vt:lpstr>PowerPoint Presentation</vt:lpstr>
      <vt:lpstr>PowerPoint Presentation</vt:lpstr>
      <vt:lpstr>PowerPoint Presentation</vt:lpstr>
      <vt:lpstr>Aggregate Functions using ORDER BY:  Rolling Aggregates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Window Queries</dc:title>
  <dc:creator>Panos Ipeirotis</dc:creator>
  <cp:lastModifiedBy>Panos Ipeirotis</cp:lastModifiedBy>
  <cp:revision>26</cp:revision>
  <dcterms:created xsi:type="dcterms:W3CDTF">2014-10-20T14:52:46Z</dcterms:created>
  <dcterms:modified xsi:type="dcterms:W3CDTF">2024-06-03T22:52:13Z</dcterms:modified>
</cp:coreProperties>
</file>