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78" r:id="rId3"/>
    <p:sldId id="318" r:id="rId4"/>
    <p:sldId id="319" r:id="rId5"/>
    <p:sldId id="351" r:id="rId6"/>
    <p:sldId id="357" r:id="rId7"/>
    <p:sldId id="354" r:id="rId8"/>
    <p:sldId id="358" r:id="rId9"/>
    <p:sldId id="352" r:id="rId10"/>
    <p:sldId id="359" r:id="rId11"/>
    <p:sldId id="353" r:id="rId12"/>
    <p:sldId id="355" r:id="rId13"/>
    <p:sldId id="287" r:id="rId14"/>
    <p:sldId id="356" r:id="rId15"/>
    <p:sldId id="303" r:id="rId16"/>
    <p:sldId id="335" r:id="rId17"/>
    <p:sldId id="377" r:id="rId18"/>
    <p:sldId id="376" r:id="rId19"/>
    <p:sldId id="342" r:id="rId20"/>
    <p:sldId id="379" r:id="rId21"/>
    <p:sldId id="346" r:id="rId22"/>
    <p:sldId id="375" r:id="rId23"/>
    <p:sldId id="366" r:id="rId24"/>
    <p:sldId id="369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6AC800-BF99-41BB-8DE5-8FC7E09D6C23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Filtering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 Conditions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83593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value is either x1, or x2 or x3</a:t>
                      </a:r>
                      <a:r>
                        <a:rPr lang="en-US" sz="1600" baseline="0" dirty="0"/>
                        <a:t>, or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IN (‘Drama’, ‘Comedy’)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0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NOT IN (x1,</a:t>
                      </a:r>
                      <a:r>
                        <a:rPr lang="en-US" sz="1600" baseline="0" dirty="0"/>
                        <a:t> x2, x3, …)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value is not x1, nor x2, nor x3</a:t>
                      </a:r>
                      <a:r>
                        <a:rPr lang="en-US" sz="1600" baseline="0" dirty="0"/>
                        <a:t>, 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NOT IN (‘Adult’, ‘Horror’)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287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661CAD6-0739-8987-F191-B4E3FC852EA0}"/>
              </a:ext>
            </a:extLst>
          </p:cNvPr>
          <p:cNvSpPr/>
          <p:nvPr/>
        </p:nvSpPr>
        <p:spPr>
          <a:xfrm>
            <a:off x="386308" y="3600844"/>
            <a:ext cx="8178091" cy="273684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Example: Fetch all info for the directors with last names </a:t>
            </a:r>
            <a:r>
              <a:rPr lang="en-US" sz="2000" b="1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Scorsese</a:t>
            </a:r>
            <a:r>
              <a:rPr lang="en-US" sz="20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lang="en-US" sz="2000" b="1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Polanski</a:t>
            </a:r>
            <a:r>
              <a:rPr lang="en-US" sz="20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and </a:t>
            </a:r>
            <a:r>
              <a:rPr lang="en-US" sz="2000" b="1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Spielberg</a:t>
            </a:r>
            <a:br>
              <a:rPr lang="en-US" sz="2000" b="1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endParaRPr lang="en-US" sz="2000" i="1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id, </a:t>
            </a:r>
            <a:r>
              <a:rPr lang="en-US" sz="20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first_name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lang="en-US" sz="20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`</a:t>
            </a:r>
            <a:r>
              <a:rPr lang="en-US" sz="20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nyu-datasets.imdb.directors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`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0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last_name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0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IN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('Scorsese', 'Spielberg', 'Polanski');</a:t>
            </a:r>
          </a:p>
        </p:txBody>
      </p:sp>
    </p:spTree>
    <p:extLst>
      <p:ext uri="{BB962C8B-B14F-4D97-AF65-F5344CB8AC3E}">
        <p14:creationId xmlns:p14="http://schemas.microsoft.com/office/powerpoint/2010/main" val="23289012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Fetch all info for the actors with last </a:t>
            </a:r>
            <a:b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8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names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('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Pitt','Clooney','Damon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</a:t>
            </a:r>
            <a:endParaRPr lang="en-US" sz="28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855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Need for approximate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queries</a:t>
            </a: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397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Queries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Hint: Query using only the last name, and notice his first name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the entries for the Godfather movies, released in 1972, 1974, and 1990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Hint: The actual names for the movies are 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“Godfather,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“Godfather: Part II, The”</a:t>
            </a:r>
          </a:p>
          <a:p>
            <a:pPr marL="1257300" lvl="2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“Godfather: Part III, The”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0542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LIKE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249183" y="1202925"/>
            <a:ext cx="8204200" cy="3182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LIKE allows to write simple approximate queries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“%” to match an arbitrary number of characters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“_” to match any single character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7A4DDF-3802-473F-2B01-C2788C7B0172}"/>
              </a:ext>
            </a:extLst>
          </p:cNvPr>
          <p:cNvSpPr/>
          <p:nvPr/>
        </p:nvSpPr>
        <p:spPr>
          <a:xfrm>
            <a:off x="5694505" y="58990"/>
            <a:ext cx="3405352" cy="1551273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Tip</a:t>
            </a:r>
          </a:p>
          <a:p>
            <a:r>
              <a:rPr lang="en-US" dirty="0"/>
              <a:t>% = any length</a:t>
            </a:r>
          </a:p>
          <a:p>
            <a:r>
              <a:rPr lang="en-US" dirty="0"/>
              <a:t>_ = one char</a:t>
            </a:r>
          </a:p>
          <a:p>
            <a:endParaRPr lang="en-US" dirty="0"/>
          </a:p>
          <a:p>
            <a:r>
              <a:rPr lang="en-US" dirty="0"/>
              <a:t>Leading % makes queries slower</a:t>
            </a:r>
            <a:endParaRPr lang="en-U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B95126-0E21-35F6-D09C-336775A9F8C9}"/>
              </a:ext>
            </a:extLst>
          </p:cNvPr>
          <p:cNvSpPr/>
          <p:nvPr/>
        </p:nvSpPr>
        <p:spPr>
          <a:xfrm>
            <a:off x="632250" y="1989729"/>
            <a:ext cx="6764931" cy="1866637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Example: Find all movies that start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`</a:t>
            </a:r>
            <a:r>
              <a:rPr lang="en-US" sz="20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`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name LIKE 'B%';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D65CC-41B8-CCC2-216B-05CC4C01DE76}"/>
              </a:ext>
            </a:extLst>
          </p:cNvPr>
          <p:cNvSpPr/>
          <p:nvPr/>
        </p:nvSpPr>
        <p:spPr>
          <a:xfrm>
            <a:off x="632250" y="4460291"/>
            <a:ext cx="7904743" cy="1866637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Example: Find all movies with names starting with B, being exactly 5 characters long, and ending with B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`</a:t>
            </a:r>
            <a:r>
              <a:rPr lang="en-US" sz="20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`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name LIKE 'B___B';</a:t>
            </a:r>
          </a:p>
        </p:txBody>
      </p:sp>
    </p:spTree>
    <p:extLst>
      <p:ext uri="{BB962C8B-B14F-4D97-AF65-F5344CB8AC3E}">
        <p14:creationId xmlns:p14="http://schemas.microsoft.com/office/powerpoint/2010/main" val="42851132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LIKE queries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7" y="1324179"/>
            <a:ext cx="8964203" cy="2387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IMDB Queries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the entry for Alfred Hitchcock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Hint: Use an approximation for his first name</a:t>
            </a:r>
          </a:p>
          <a:p>
            <a:pPr marL="457200" indent="-457200">
              <a:spcBef>
                <a:spcPts val="7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the Godfather movies, released in 1972, 1974, and 1990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0794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NULL mark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811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When columns do not have a value, they are assigned a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“NULL” </a:t>
            </a:r>
            <a:r>
              <a:rPr lang="en-US" sz="2000" b="1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mark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which is a special way that SQL handles the “empty value”. We use the term “mark” instead of “value” as NULL indicates the absence of a value.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To check if something is NULL you use the expression: “</a:t>
            </a:r>
            <a:r>
              <a:rPr lang="en-US" sz="2000" b="1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attr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IS NULL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”</a:t>
            </a:r>
          </a:p>
          <a:p>
            <a:pPr marL="800100" lvl="1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Example: Find all movies that do not have a rating</a:t>
            </a: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SELECT *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FROM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nyu-datasets.imdb.movies</a:t>
            </a:r>
            <a:endParaRPr lang="en-US" sz="20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1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	WHERE rating IS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i="1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Similarly, you use “</a:t>
            </a:r>
            <a:r>
              <a:rPr lang="en-US" sz="2000" dirty="0" err="1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attr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IS NOT NULL” if you want only results that have a value and have not been marked as NULL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49992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5427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equal to empty string.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nyu-datasets.imdb.movies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rating = ‘’;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NULL is </a:t>
            </a:r>
            <a:r>
              <a:rPr lang="en-US" sz="2000" b="1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not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equal to the string ‘NULL’. The query below will NOT work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nyu-datasets.imdb.movies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rating =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And while the following query superficially “works” it is actually WRONG: </a:t>
            </a: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 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nyu-datasets.imdb.movies</a:t>
            </a: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b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rating &lt;&gt; ‘NULL’;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74336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Incorrect approaches when using NULL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89165" cy="4906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We do not use = to compare with NULL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The query below will NOT work:</a:t>
            </a:r>
            <a:b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nyu-datasets.imdb.movies</a:t>
            </a:r>
            <a:endParaRPr lang="en-US" sz="20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rating = NULL;</a:t>
            </a: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b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We do not use ANY operator (except for IS and IS NOT) to compare with NULL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 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The query below ALSO will NOT work</a:t>
            </a:r>
            <a:b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 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nyu-datasets.imdb.movies</a:t>
            </a:r>
            <a:endParaRPr lang="en-US" sz="20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rating &lt;&gt; NULL;</a:t>
            </a:r>
          </a:p>
        </p:txBody>
      </p:sp>
    </p:spTree>
    <p:extLst>
      <p:ext uri="{BB962C8B-B14F-4D97-AF65-F5344CB8AC3E}">
        <p14:creationId xmlns:p14="http://schemas.microsoft.com/office/powerpoint/2010/main" val="21117237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Conditional Construct: CASE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652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Conditional Construct: CASE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119" y="1376737"/>
            <a:ext cx="7870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</a:t>
            </a:r>
          </a:p>
          <a:p>
            <a:endParaRPr lang="en-US" b="1" dirty="0"/>
          </a:p>
          <a:p>
            <a:r>
              <a:rPr lang="en-US" b="1" dirty="0"/>
              <a:t>CASE </a:t>
            </a:r>
          </a:p>
          <a:p>
            <a:r>
              <a:rPr lang="en-US" b="1" dirty="0"/>
              <a:t>	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 </a:t>
            </a:r>
          </a:p>
          <a:p>
            <a:r>
              <a:rPr lang="en-US" b="1" dirty="0"/>
              <a:t>	[WHEN </a:t>
            </a:r>
            <a:r>
              <a:rPr lang="en-US" b="1" i="1" dirty="0"/>
              <a:t>condition</a:t>
            </a:r>
            <a:r>
              <a:rPr lang="en-US" b="1" dirty="0"/>
              <a:t> THEN </a:t>
            </a:r>
            <a:r>
              <a:rPr lang="en-US" b="1" i="1" dirty="0"/>
              <a:t>result</a:t>
            </a:r>
            <a:r>
              <a:rPr lang="en-US" b="1" dirty="0"/>
              <a:t>] ... </a:t>
            </a:r>
          </a:p>
          <a:p>
            <a:r>
              <a:rPr lang="en-US" b="1" dirty="0"/>
              <a:t>	[ELSE </a:t>
            </a:r>
            <a:r>
              <a:rPr lang="en-US" b="1" i="1" dirty="0"/>
              <a:t>result</a:t>
            </a:r>
            <a:r>
              <a:rPr lang="en-US" b="1" dirty="0"/>
              <a:t>] </a:t>
            </a:r>
          </a:p>
          <a:p>
            <a:r>
              <a:rPr lang="en-US" b="1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86248-2CE1-40E5-A7F3-AB625F7D29C7}"/>
              </a:ext>
            </a:extLst>
          </p:cNvPr>
          <p:cNvSpPr txBox="1"/>
          <p:nvPr/>
        </p:nvSpPr>
        <p:spPr>
          <a:xfrm>
            <a:off x="202623" y="3773573"/>
            <a:ext cx="887869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Categorize movies by rating </a:t>
            </a:r>
            <a:r>
              <a:rPr lang="en-US"/>
              <a:t>into categories.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SELECT name, rating,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CASE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  WHEN rating &gt;= 8.5 THEN 'Excellent’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  WHEN rating &gt;= 7.0 THEN 'Good’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  ELSE 'Average or Below’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END </a:t>
            </a:r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</a:rPr>
              <a:t>AS </a:t>
            </a:r>
            <a:r>
              <a:rPr lang="en-US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RatingCategory</a:t>
            </a:r>
            <a:r>
              <a:rPr lang="en-US" b="1" i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nyu-datasets.imdb.movies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7890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582BD-E6EA-04C3-B336-F5B88C92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>
            <a:extLst>
              <a:ext uri="{FF2B5EF4-FFF2-40B4-BE49-F238E27FC236}">
                <a16:creationId xmlns:a16="http://schemas.microsoft.com/office/drawing/2014/main" id="{29B26717-12E7-9258-FE59-01ACA02DEA9D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B95BA7A8-4851-8BB9-407F-02A296A4F402}"/>
              </a:ext>
            </a:extLst>
          </p:cNvPr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b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0" name="Shape 26">
            <a:extLst>
              <a:ext uri="{FF2B5EF4-FFF2-40B4-BE49-F238E27FC236}">
                <a16:creationId xmlns:a16="http://schemas.microsoft.com/office/drawing/2014/main" id="{12B6ABE8-019C-8D6A-4D43-6048F15DDCD4}"/>
              </a:ext>
            </a:extLst>
          </p:cNvPr>
          <p:cNvSpPr/>
          <p:nvPr/>
        </p:nvSpPr>
        <p:spPr>
          <a:xfrm>
            <a:off x="538708" y="2998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Learning Objectives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AB17A-9335-6332-9E0A-D96431F6E8D2}"/>
              </a:ext>
            </a:extLst>
          </p:cNvPr>
          <p:cNvSpPr txBox="1"/>
          <p:nvPr/>
        </p:nvSpPr>
        <p:spPr>
          <a:xfrm>
            <a:off x="538708" y="1038636"/>
            <a:ext cx="799464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By the end of this module, you will be able to: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Filter rows from a table using the WHERE clause with a variety of conditions (=, &lt;&gt;, &gt;, &lt;, BETWEEN).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Combine multiple conditions using </a:t>
            </a:r>
            <a:r>
              <a:rPr lang="en-US" sz="2000" dirty="0" err="1"/>
              <a:t>boolean</a:t>
            </a:r>
            <a:r>
              <a:rPr lang="en-US" sz="2000" dirty="0"/>
              <a:t> operators like AND, OR, and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Simplify queries by using the IN operator for lists of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 pattern matching on text using the LIKE operator to find approximate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 missing data by correctly querying for NULL values using IS NULL and IS NOT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conditional logic within your queries using the CASE statement.</a:t>
            </a:r>
          </a:p>
        </p:txBody>
      </p:sp>
    </p:spTree>
    <p:extLst>
      <p:ext uri="{BB962C8B-B14F-4D97-AF65-F5344CB8AC3E}">
        <p14:creationId xmlns:p14="http://schemas.microsoft.com/office/powerpoint/2010/main" val="424788133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8ECFD-0CF6-4064-0E2D-F7FB1544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>
            <a:extLst>
              <a:ext uri="{FF2B5EF4-FFF2-40B4-BE49-F238E27FC236}">
                <a16:creationId xmlns:a16="http://schemas.microsoft.com/office/drawing/2014/main" id="{850E2FBD-0B46-EE1D-EFB7-ED3C1459E8BD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More advanced example of CASE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90" name="Shape 190">
            <a:extLst>
              <a:ext uri="{FF2B5EF4-FFF2-40B4-BE49-F238E27FC236}">
                <a16:creationId xmlns:a16="http://schemas.microsoft.com/office/drawing/2014/main" id="{10CEF023-E3B8-34CB-1F57-6CC0343AEB22}"/>
              </a:ext>
            </a:extLst>
          </p:cNvPr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186B4-CCE8-D562-BACB-BA70E40C4326}"/>
              </a:ext>
            </a:extLst>
          </p:cNvPr>
          <p:cNvSpPr txBox="1"/>
          <p:nvPr/>
        </p:nvSpPr>
        <p:spPr>
          <a:xfrm>
            <a:off x="0" y="1631956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Send targeted ads to Female Conservatives. Do not show ads to Males. Others TBD.</a:t>
            </a:r>
          </a:p>
          <a:p>
            <a:endParaRPr lang="en-US" dirty="0"/>
          </a:p>
          <a:p>
            <a:r>
              <a:rPr lang="en-US" sz="1600" dirty="0">
                <a:latin typeface="Consolas" panose="020B0609020204030204" pitchFamily="49" charset="0"/>
              </a:rPr>
              <a:t>SELECT 	</a:t>
            </a:r>
            <a:r>
              <a:rPr lang="en-US" sz="1600" dirty="0" err="1">
                <a:latin typeface="Consolas" panose="020B0609020204030204" pitchFamily="49" charset="0"/>
              </a:rPr>
              <a:t>ProfileID</a:t>
            </a:r>
            <a:r>
              <a:rPr lang="en-US" sz="1600" dirty="0">
                <a:latin typeface="Consolas" panose="020B0609020204030204" pitchFamily="49" charset="0"/>
              </a:rPr>
              <a:t>, Name, Sex, </a:t>
            </a:r>
            <a:r>
              <a:rPr lang="en-US" sz="1600" dirty="0" err="1">
                <a:latin typeface="Consolas" panose="020B0609020204030204" pitchFamily="49" charset="0"/>
              </a:rPr>
              <a:t>PoliticalViews</a:t>
            </a:r>
            <a:r>
              <a:rPr lang="en-US" sz="1600" dirty="0">
                <a:latin typeface="Consolas" panose="020B0609020204030204" pitchFamily="49" charset="0"/>
              </a:rPr>
              <a:t>,	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CASE			</a:t>
            </a:r>
            <a:b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WHEN Sex = 'Female' AND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PoliticalViews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LIKE '%Conservative' THEN '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TargetAd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’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WHEN Sex = 'Male' THEN '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NoAd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'        	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ELSE 'TBD’</a:t>
            </a:r>
            <a:b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END AS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AdTargeting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	</a:t>
            </a:r>
            <a:r>
              <a:rPr lang="en-US" sz="1600" dirty="0" err="1">
                <a:latin typeface="Consolas" panose="020B0609020204030204" pitchFamily="49" charset="0"/>
              </a:rPr>
              <a:t>nyu-datasets.facebook.Profiles</a:t>
            </a:r>
            <a:r>
              <a:rPr lang="en-US" sz="1600" dirty="0">
                <a:latin typeface="Consolas" panose="020B0609020204030204" pitchFamily="49" charset="0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7288189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CASE Practice Query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8DE15-B168-446F-B989-63CBCBAA3954}"/>
              </a:ext>
            </a:extLst>
          </p:cNvPr>
          <p:cNvSpPr txBox="1"/>
          <p:nvPr/>
        </p:nvSpPr>
        <p:spPr>
          <a:xfrm>
            <a:off x="529119" y="1376737"/>
            <a:ext cx="787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 the “Very Liberal” and “Liberal” students as “Left” and mark the “Conservative”, “Very Conservative”, and “Libertarian” students as “Right”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648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Functions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69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SQL also has functions that apply on the attribute level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uFill>
                <a:solidFill/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solidFill>
                  <a:schemeClr val="tx1"/>
                </a:solidFill>
                <a:uFill>
                  <a:solidFill/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Date functions</a:t>
            </a: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latin typeface="+mn-lt"/>
              </a:rPr>
              <a:t>CURRENT_DATE(), DATE(), DATETIME(), TIMESTAMP(), EXTRACT(YEAR FROM dt), DATE_TRUNC(date, MONTH)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uFill>
                <a:solidFill/>
              </a:u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solidFill>
                  <a:schemeClr val="tx1"/>
                </a:solidFill>
                <a:uFill>
                  <a:solidFill/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Math functions</a:t>
            </a: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latin typeface="+mn-lt"/>
              </a:rPr>
              <a:t>ROUND(x [, digits]), CEIL(x), FLOOR(x), POWER(</a:t>
            </a:r>
            <a:r>
              <a:rPr lang="en-US" sz="2800" dirty="0" err="1">
                <a:latin typeface="+mn-lt"/>
              </a:rPr>
              <a:t>x,y</a:t>
            </a:r>
            <a:r>
              <a:rPr lang="en-US" sz="2800" dirty="0">
                <a:latin typeface="+mn-lt"/>
              </a:rPr>
              <a:t>), SQRT(x)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uFill>
                <a:solidFill/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solidFill>
                  <a:schemeClr val="tx1"/>
                </a:solidFill>
                <a:uFill>
                  <a:solidFill/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String functions</a:t>
            </a:r>
            <a:r>
              <a:rPr lang="en-US" sz="2800" dirty="0">
                <a:solidFill>
                  <a:schemeClr val="tx1"/>
                </a:solidFill>
                <a:uFill>
                  <a:solidFill/>
                </a:u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latin typeface="+mn-lt"/>
              </a:rPr>
              <a:t>UPPER(), LOWER(), TRIM(), LTRIM(), RTRIM(), SUBSTR(), CONCAT()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800" dirty="0">
              <a:solidFill>
                <a:schemeClr val="tx1"/>
              </a:solidFill>
              <a:uFill>
                <a:solidFill/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800" b="1" dirty="0">
                <a:latin typeface="+mn-lt"/>
              </a:rPr>
              <a:t>Null-handling:</a:t>
            </a:r>
            <a:r>
              <a:rPr lang="en-US" sz="2800" dirty="0">
                <a:latin typeface="+mn-lt"/>
              </a:rPr>
              <a:t> COALESCE(</a:t>
            </a:r>
            <a:r>
              <a:rPr lang="en-US" sz="2800" dirty="0" err="1">
                <a:latin typeface="+mn-lt"/>
              </a:rPr>
              <a:t>a,b</a:t>
            </a:r>
            <a:r>
              <a:rPr lang="en-US" sz="2800" dirty="0">
                <a:latin typeface="+mn-lt"/>
              </a:rPr>
              <a:t>,...), IFNULL(</a:t>
            </a:r>
            <a:r>
              <a:rPr lang="en-US" sz="2800" dirty="0" err="1">
                <a:latin typeface="+mn-lt"/>
              </a:rPr>
              <a:t>a,b</a:t>
            </a:r>
            <a:r>
              <a:rPr lang="en-US" sz="2800" dirty="0">
                <a:latin typeface="+mn-lt"/>
              </a:rPr>
              <a:t>)</a:t>
            </a:r>
            <a:endParaRPr lang="en-US" sz="2800" dirty="0">
              <a:solidFill>
                <a:schemeClr val="tx1"/>
              </a:solidFill>
              <a:uFill>
                <a:solidFill/>
              </a:u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1551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Floating Point Bizarreness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69899" y="1324179"/>
            <a:ext cx="8432657" cy="525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In SQL, and in many computer languages, handling decimal numbers tends to be strange, due to the limited accuracy when storing floating point numbers.</a:t>
            </a:r>
            <a:endParaRPr lang="el-GR" sz="24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l-GR" sz="24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rating &gt;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rating = 7.8</a:t>
            </a:r>
          </a:p>
          <a:p>
            <a:pPr marL="342900" indent="-342900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</a:t>
            </a:r>
            <a:b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movies</a:t>
            </a:r>
            <a:b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lang="en-US" sz="2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ROUND(rating, 1) = 7.8</a:t>
            </a:r>
          </a:p>
        </p:txBody>
      </p:sp>
    </p:spTree>
    <p:extLst>
      <p:ext uri="{BB962C8B-B14F-4D97-AF65-F5344CB8AC3E}">
        <p14:creationId xmlns:p14="http://schemas.microsoft.com/office/powerpoint/2010/main" val="230443316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8B51A-A7D0-4EB3-97C5-23CDCE187BB7}"/>
              </a:ext>
            </a:extLst>
          </p:cNvPr>
          <p:cNvSpPr/>
          <p:nvPr/>
        </p:nvSpPr>
        <p:spPr>
          <a:xfrm>
            <a:off x="1025235" y="1277173"/>
            <a:ext cx="734290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Go to the Facebook database</a:t>
            </a:r>
          </a:p>
          <a:p>
            <a:endParaRPr lang="en-US" sz="3200" dirty="0"/>
          </a:p>
          <a:p>
            <a:r>
              <a:rPr lang="en-US" sz="3200" dirty="0"/>
              <a:t>Find all the students that have New York as the home state. </a:t>
            </a:r>
          </a:p>
          <a:p>
            <a:endParaRPr lang="en-US" sz="3200" dirty="0"/>
          </a:p>
          <a:p>
            <a:r>
              <a:rPr lang="en-US" sz="3200" dirty="0"/>
              <a:t>Deal with all the different ways that students have written New York in the “</a:t>
            </a:r>
            <a:r>
              <a:rPr lang="en-US" sz="3200" dirty="0" err="1"/>
              <a:t>HomeState</a:t>
            </a:r>
            <a:r>
              <a:rPr lang="en-US" sz="3200" dirty="0"/>
              <a:t>” attribute</a:t>
            </a:r>
          </a:p>
        </p:txBody>
      </p:sp>
      <p:sp>
        <p:nvSpPr>
          <p:cNvPr id="3" name="Shape 144">
            <a:extLst>
              <a:ext uri="{FF2B5EF4-FFF2-40B4-BE49-F238E27FC236}">
                <a16:creationId xmlns:a16="http://schemas.microsoft.com/office/drawing/2014/main" id="{E288BD29-09A3-E219-0350-BB2DCE8BB780}"/>
              </a:ext>
            </a:extLst>
          </p:cNvPr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In-class Activity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459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The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WHERE clause: The basic syntax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674688" y="2586989"/>
            <a:ext cx="7366570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sz="27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652259" y="1117010"/>
            <a:ext cx="82279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The 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WHERE clause defines which </a:t>
            </a:r>
            <a:r>
              <a:rPr lang="en-US" sz="2200"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rows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will appear in the results.</a:t>
            </a:r>
            <a:b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</a:br>
            <a:endParaRPr sz="2200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93A3C2-D44F-247D-91DF-8F23C35F577F}"/>
              </a:ext>
            </a:extLst>
          </p:cNvPr>
          <p:cNvSpPr/>
          <p:nvPr/>
        </p:nvSpPr>
        <p:spPr>
          <a:xfrm>
            <a:off x="685800" y="2618011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	col1, col2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	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table_name</a:t>
            </a:r>
            <a:endParaRPr lang="en-US" sz="2400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ORDER BY 	col1, col2;</a:t>
            </a:r>
          </a:p>
        </p:txBody>
      </p:sp>
    </p:spTree>
    <p:extLst>
      <p:ext uri="{BB962C8B-B14F-4D97-AF65-F5344CB8AC3E}">
        <p14:creationId xmlns:p14="http://schemas.microsoft.com/office/powerpoint/2010/main" val="14464672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Filtering on Exact Values: Equality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45736"/>
              </p:ext>
            </p:extLst>
          </p:nvPr>
        </p:nvGraphicFramePr>
        <p:xfrm>
          <a:off x="76201" y="816708"/>
          <a:ext cx="8985738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279009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 comparison for a textual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 = “Male”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=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</a:t>
                      </a:r>
                      <a:r>
                        <a:rPr lang="en-US" sz="1600" baseline="0" dirty="0"/>
                        <a:t> comparison for a numeric 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</a:t>
                      </a:r>
                      <a:r>
                        <a:rPr lang="en-US" sz="1600" baseline="0" dirty="0"/>
                        <a:t> = 2006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839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FF5447-41A2-11AA-1B53-34735CE0AD31}"/>
              </a:ext>
            </a:extLst>
          </p:cNvPr>
          <p:cNvSpPr/>
          <p:nvPr/>
        </p:nvSpPr>
        <p:spPr>
          <a:xfrm>
            <a:off x="785693" y="3846732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Example: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id, name, year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`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`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name = 'Pulp Fiction';</a:t>
            </a:r>
          </a:p>
        </p:txBody>
      </p:sp>
    </p:spTree>
    <p:extLst>
      <p:ext uri="{BB962C8B-B14F-4D97-AF65-F5344CB8AC3E}">
        <p14:creationId xmlns:p14="http://schemas.microsoft.com/office/powerpoint/2010/main" val="36211672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Equalities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1990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Equality Queries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the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movie 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with </a:t>
            </a:r>
            <a:r>
              <a:rPr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id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= 64729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the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id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of the movie “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Citizen Kane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”. 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List all the roles for movie with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id = 290070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sort alphabetically.</a:t>
            </a:r>
          </a:p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6920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Inequality Conditions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17084"/>
              </p:ext>
            </p:extLst>
          </p:nvPr>
        </p:nvGraphicFramePr>
        <p:xfrm>
          <a:off x="76201" y="816708"/>
          <a:ext cx="8985738" cy="3012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56196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544089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  <a:gridCol w="3285453">
                  <a:extLst>
                    <a:ext uri="{9D8B030D-6E8A-4147-A177-3AD203B41FA5}">
                      <a16:colId xmlns:a16="http://schemas.microsoft.com/office/drawing/2014/main" val="291091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&lt;&gt; value</a:t>
                      </a:r>
                      <a:br>
                        <a:rPr lang="en-US" sz="1600" dirty="0"/>
                      </a:b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!=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</a:t>
                      </a:r>
                      <a:r>
                        <a:rPr lang="en-US" sz="1600" baseline="0" dirty="0"/>
                        <a:t> not equal to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genre</a:t>
                      </a:r>
                      <a:r>
                        <a:rPr lang="en-US" sz="1600" baseline="0" dirty="0"/>
                        <a:t> &lt;&gt; ‘Drama’</a:t>
                      </a:r>
                      <a:br>
                        <a:rPr lang="en-US" sz="1600" baseline="0" dirty="0"/>
                      </a:br>
                      <a:r>
                        <a:rPr lang="en-US" sz="1600" baseline="0" dirty="0"/>
                        <a:t>genre != ‘Drama’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2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 is 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rating &gt; 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6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Attribute</a:t>
                      </a:r>
                      <a:r>
                        <a:rPr lang="en-US" sz="1600" baseline="0" dirty="0"/>
                        <a:t> is smaller than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year &lt;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5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&gt;=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greater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&gt;= 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0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&lt;=</a:t>
                      </a:r>
                      <a:r>
                        <a:rPr lang="en-US" sz="1600" baseline="0" dirty="0"/>
                        <a:t> 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equal or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smaller than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year &lt;=1900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attr</a:t>
                      </a:r>
                      <a:r>
                        <a:rPr lang="en-US" sz="1600" dirty="0"/>
                        <a:t> BETWEEN n AND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Attribute is between the two values (inclusive on both ends)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uFill>
                            <a:solidFill/>
                          </a:uFill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Iowan Old Style Roman"/>
                        </a:rPr>
                        <a:t>year BETWEEN 1890 AND 1892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0456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D02F5D-4FD9-5829-D840-23C05B5A576E}"/>
              </a:ext>
            </a:extLst>
          </p:cNvPr>
          <p:cNvSpPr/>
          <p:nvPr/>
        </p:nvSpPr>
        <p:spPr>
          <a:xfrm>
            <a:off x="791999" y="4143124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Example: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	id, name, year</a:t>
            </a:r>
            <a:endParaRPr lang="en-US" sz="2400" baseline="-5999" dirty="0"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	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nyu-datasets.imdb.movies</a:t>
            </a:r>
            <a:endParaRPr lang="en-US" sz="2400" dirty="0">
              <a:solidFill>
                <a:schemeClr val="bg1">
                  <a:lumMod val="85000"/>
                </a:schemeClr>
              </a:solidFill>
              <a:uFill>
                <a:solidFill/>
              </a:uFill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	year BETWEEN 1890 AND 1892</a:t>
            </a:r>
          </a:p>
        </p:txBody>
      </p:sp>
    </p:spTree>
    <p:extLst>
      <p:ext uri="{BB962C8B-B14F-4D97-AF65-F5344CB8AC3E}">
        <p14:creationId xmlns:p14="http://schemas.microsoft.com/office/powerpoint/2010/main" val="13833359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Inequalities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1472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Inequality Queries and Boolean </a:t>
            </a: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all information about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movies 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that were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released 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before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1895 (exclusive)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Find all information about movies released between 1895 and 1898 </a:t>
            </a:r>
            <a:r>
              <a:rPr lang="en-US" dirty="0"/>
              <a:t>(use an exclusive upper bound)</a:t>
            </a:r>
            <a:endParaRPr lang="en-US"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6288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86306" y="149614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62879"/>
              </p:ext>
            </p:extLst>
          </p:nvPr>
        </p:nvGraphicFramePr>
        <p:xfrm>
          <a:off x="1593995" y="2218023"/>
          <a:ext cx="6195645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8753">
                  <a:extLst>
                    <a:ext uri="{9D8B030D-6E8A-4147-A177-3AD203B41FA5}">
                      <a16:colId xmlns:a16="http://schemas.microsoft.com/office/drawing/2014/main" val="860346216"/>
                    </a:ext>
                  </a:extLst>
                </a:gridCol>
                <a:gridCol w="3856892">
                  <a:extLst>
                    <a:ext uri="{9D8B030D-6E8A-4147-A177-3AD203B41FA5}">
                      <a16:colId xmlns:a16="http://schemas.microsoft.com/office/drawing/2014/main" val="88341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6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NOT </a:t>
                      </a:r>
                      <a:r>
                        <a:rPr lang="en-US" sz="1600" dirty="0" err="1"/>
                        <a:t>cond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opposite of the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51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cond1</a:t>
                      </a:r>
                      <a:r>
                        <a:rPr lang="en-US" sz="1600" baseline="0" dirty="0"/>
                        <a:t> AND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Both conditions should 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6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cond2 OR</a:t>
                      </a:r>
                      <a:r>
                        <a:rPr lang="en-US" sz="1600" baseline="0" dirty="0"/>
                        <a:t> cond2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At least one of the conditions</a:t>
                      </a:r>
                      <a:r>
                        <a:rPr lang="en-US" sz="1600" baseline="0" dirty="0"/>
                        <a:t> should hold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74382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80B2A30-B3B6-3189-FCFC-1B278FEE70AF}"/>
              </a:ext>
            </a:extLst>
          </p:cNvPr>
          <p:cNvSpPr/>
          <p:nvPr/>
        </p:nvSpPr>
        <p:spPr>
          <a:xfrm>
            <a:off x="805618" y="4449390"/>
            <a:ext cx="7772400" cy="2194560"/>
          </a:xfrm>
          <a:prstGeom prst="rect">
            <a:avLst/>
          </a:prstGeom>
          <a:solidFill>
            <a:srgbClr val="F9F9F9"/>
          </a:solidFill>
          <a:ln w="9525" cap="flat" cmpd="sng" algn="ctr">
            <a:solidFill>
              <a:srgbClr val="DCDCDC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/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i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Example: Actresses named Skyler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*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`</a:t>
            </a:r>
            <a:r>
              <a:rPr lang="en-US" sz="2400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nyu-datasets.imdb.actors</a:t>
            </a:r>
            <a:r>
              <a:rPr lang="en-US" sz="2400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`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gender = 'F' AND </a:t>
            </a:r>
            <a:r>
              <a:rPr lang="en-US" sz="2400" b="1" dirty="0" err="1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first_name</a:t>
            </a:r>
            <a:r>
              <a:rPr lang="en-US" sz="2400" b="1" dirty="0">
                <a:uFill>
                  <a:solidFill/>
                </a:u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= 'Skyler';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D41EBE-5BA4-6AAD-AE8D-5D502295B941}"/>
              </a:ext>
            </a:extLst>
          </p:cNvPr>
          <p:cNvSpPr/>
          <p:nvPr/>
        </p:nvSpPr>
        <p:spPr>
          <a:xfrm>
            <a:off x="4691818" y="149614"/>
            <a:ext cx="4338670" cy="1551273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/>
              <a:t>Operator Priority: NOT &gt; AND &gt; OR</a:t>
            </a:r>
          </a:p>
          <a:p>
            <a:r>
              <a:rPr lang="en-US" i="1" dirty="0"/>
              <a:t>NOT has higher priority than AND</a:t>
            </a:r>
          </a:p>
          <a:p>
            <a:r>
              <a:rPr lang="en-US" i="1" dirty="0"/>
              <a:t>AND has higher priority than OR</a:t>
            </a:r>
          </a:p>
          <a:p>
            <a:endParaRPr lang="en-US" dirty="0"/>
          </a:p>
          <a:p>
            <a:r>
              <a:rPr lang="en-US" b="1" dirty="0"/>
              <a:t>Always</a:t>
            </a:r>
            <a:r>
              <a:rPr lang="en-US" dirty="0"/>
              <a:t> parenthesize complex expressions.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31426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Practice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WHERE 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Boolean conditions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79798" y="1324179"/>
            <a:ext cx="8794678" cy="2605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Boolean queries</a:t>
            </a:r>
            <a:endParaRPr sz="2000" b="1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Fetch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all info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for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actresses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(female gender) whose first name is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Skyler</a:t>
            </a:r>
            <a:endParaRPr sz="2000" b="1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lvl="0" indent="-267368">
              <a:spcBef>
                <a:spcPts val="700"/>
              </a:spcBef>
              <a:buSzPct val="100000"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Fetch all info for the director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Steven Spielberg</a:t>
            </a: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Fetch all info for the directors with last names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Scorsese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Polanski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and </a:t>
            </a:r>
            <a:r>
              <a:rPr lang="en-US" sz="20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Spielberg.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Use the OR for your Boolean query.</a:t>
            </a:r>
            <a:endParaRPr lang="en-US" sz="2000" b="1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marL="267368" indent="-267368">
              <a:spcBef>
                <a:spcPts val="700"/>
              </a:spcBef>
              <a:buSzPct val="100000"/>
              <a:buFontTx/>
              <a:buAutoNum type="arabicPeriod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(Stretch) Fetch all info for the directors </a:t>
            </a:r>
            <a:r>
              <a:rPr lang="en-US" sz="2000" b="1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Quentin Tarantino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lang="en-US" sz="2000" b="1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Stanley Kubrick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and </a:t>
            </a:r>
            <a:r>
              <a:rPr lang="en-US" sz="2000" b="1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Orson Welles</a:t>
            </a:r>
            <a:r>
              <a:rPr lang="en-US" sz="2000" i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.</a:t>
            </a:r>
            <a:endParaRPr lang="en-US" sz="2000" b="1" i="1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561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40568</TotalTime>
  <Words>1607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Symbol</vt:lpstr>
      <vt:lpstr>Office Theme</vt:lpstr>
      <vt:lpstr>SQL Filtering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207</cp:revision>
  <cp:lastPrinted>2014-10-22T17:34:37Z</cp:lastPrinted>
  <dcterms:created xsi:type="dcterms:W3CDTF">2014-10-20T14:52:46Z</dcterms:created>
  <dcterms:modified xsi:type="dcterms:W3CDTF">2025-09-17T04:23:18Z</dcterms:modified>
</cp:coreProperties>
</file>