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2E66CC-2155-C5E8-215E-CA6B61CC7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248C604-B287-EB4D-8D5E-091D51079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4D13AC-F6E6-3AB0-B7DC-7E83BD821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344E-9550-4439-A0E0-98593CE1C26B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4BDB4A-930A-7995-2641-919C99B5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CE192CD-375C-4AF7-46B3-AAD3F660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56BC-4594-4455-AB4A-E54C8C6C1D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641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03CEA4-4E62-0A54-0F81-C0490213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7FE1342-68E7-9F4C-2040-F0CA40A0E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DA48F0B-2CDE-C291-1339-5DDF5ADE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344E-9550-4439-A0E0-98593CE1C26B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BB12F1E-F3BB-8B20-6625-030F7A04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BB1EEE4-BA32-695C-F2E0-CF06AEDF4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56BC-4594-4455-AB4A-E54C8C6C1D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620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7E7D62F-9C06-B2E6-A592-E24B7AB6F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399F04F-0B47-F657-81C1-9A1C7D7C8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1F6B4BF-FAE3-42B9-C6BA-6298B0CC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344E-9550-4439-A0E0-98593CE1C26B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03D1CE4-0FB0-FDF4-AA3B-83BFEC58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C5FE113-6CD6-440C-62EC-A4C00B54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56BC-4594-4455-AB4A-E54C8C6C1D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077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C87839-910A-5C90-66B6-1517001B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7F16E0-3C85-E6E2-8A70-7FBCCD13B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618C659-F074-1A3A-8ECF-5D3F3187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344E-9550-4439-A0E0-98593CE1C26B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4090440-F15C-82D1-EC30-849EE6D9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BB172FF-95A9-3BD0-7685-9E575DF4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56BC-4594-4455-AB4A-E54C8C6C1D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817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8D3C4C-9D2F-136D-2053-CE294182D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298DDC5-364F-9F26-FD1C-1F428326D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992E623-768E-50DE-985E-7EC79926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344E-9550-4439-A0E0-98593CE1C26B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EB2E642-B5D3-28A3-08C8-792CD446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F700183-8670-E0D6-9440-6D4A68F2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56BC-4594-4455-AB4A-E54C8C6C1D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261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C1C73B-0370-C129-5E8E-76DAA1BE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DEAEC9-9EB8-C659-F239-6814A6F26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A80B993-4845-3D83-08D1-967ED3D9C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9428255-FE9D-126D-3238-345D615A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344E-9550-4439-A0E0-98593CE1C26B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D9032EB-ACDB-5701-7512-30EABEE3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808268E-5C79-F76D-C49F-FF619C96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56BC-4594-4455-AB4A-E54C8C6C1D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651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5DDD15-A007-C510-9062-A38851A8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A473F10-251D-07A8-C7E5-296C2D8DB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B93407A-77FD-C536-B0B7-480471E98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FED2839-11FD-048A-1272-28B9D082B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4946B1-15F1-AFA6-163F-5BC342F69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A9D3078-BA44-273A-A61B-3D9F81949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344E-9550-4439-A0E0-98593CE1C26B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9F3FE8F-5293-3A78-0B39-9AA9FE3A6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D86A1FD-6668-9722-22AA-D49AE0BB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56BC-4594-4455-AB4A-E54C8C6C1D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578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4CBA56-93B8-FD3B-4158-20F6DEAB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2CE62E4-3306-F0C9-B149-80FA5140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344E-9550-4439-A0E0-98593CE1C26B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6B414F3-9C14-62F2-D418-901EE2A56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4458DE0-E444-7DDC-971E-E8C473A5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56BC-4594-4455-AB4A-E54C8C6C1D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278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D1C613F-5F53-B336-3C80-88E4FE48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344E-9550-4439-A0E0-98593CE1C26B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B3EA3F6-EA06-20C8-8C73-3B5FC8F1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8B77BA2-C0C5-86B8-5150-6F0D591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56BC-4594-4455-AB4A-E54C8C6C1D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463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CD3032-B139-C731-B4E9-6E4A24638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51A3E3-3C42-7855-691E-8DAB94B28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B40FD32-E552-EF57-6DBD-A0A1CFA79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ADA2C40-D124-7ACD-1239-AB0E55DB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344E-9550-4439-A0E0-98593CE1C26B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9E1693A-224A-9CB3-8CFC-F8043AD5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75B0210-8E7B-4EE9-0DA8-B29EB74C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56BC-4594-4455-AB4A-E54C8C6C1D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878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87B6B5-7FCC-223E-7ED7-380EF479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6C8775C-EC29-04C5-6A7B-7DEA539DE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8461985-645A-5B89-97E8-CF4792DF6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013500F-590F-21C0-5D5C-82BFB896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344E-9550-4439-A0E0-98593CE1C26B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DF1563A-44C8-5791-0A07-3DF763BA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9020F91-D2F3-3376-0CCF-80FB2253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456BC-4594-4455-AB4A-E54C8C6C1D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003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72855AC-A0C8-D6FD-2C82-037FDD08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1E7F468-3BC0-E610-9A02-F963D0714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1B04EB1-E0F2-8846-2AFF-604F0015E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7344E-9550-4439-A0E0-98593CE1C26B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13DB662-6A70-D75F-BA1A-E531D8F95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8DEF78F-94E0-9A2E-3B10-30BF61980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456BC-4594-4455-AB4A-E54C8C6C1D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05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19C754-4CEE-30D0-51EA-EA84BD2F7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Destek Vektör Makineleri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7665E24-91F1-4AD9-3043-79664A550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615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4DFB06-3E6A-4008-4728-9EF6CAA81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Destek Vektör Makineleri (SVM), sınıflandırma ve regresyon problemleri için kullanılan güçlü ve esnek bir makine öğrenmesi yöntemidir. Destek Vektör Sınıflandırıcısı (</a:t>
            </a:r>
            <a:r>
              <a:rPr lang="tr-TR" dirty="0" err="1"/>
              <a:t>Support</a:t>
            </a:r>
            <a:r>
              <a:rPr lang="tr-TR" dirty="0"/>
              <a:t> </a:t>
            </a:r>
            <a:r>
              <a:rPr lang="tr-TR" dirty="0" err="1"/>
              <a:t>Vector</a:t>
            </a:r>
            <a:r>
              <a:rPr lang="tr-TR" dirty="0"/>
              <a:t> </a:t>
            </a:r>
            <a:r>
              <a:rPr lang="tr-TR" dirty="0" err="1"/>
              <a:t>Classifier</a:t>
            </a:r>
            <a:r>
              <a:rPr lang="tr-TR" dirty="0"/>
              <a:t> - SVC), </a:t>
            </a:r>
            <a:r>
              <a:rPr lang="tr-TR" dirty="0" err="1"/>
              <a:t>SVM'nin</a:t>
            </a:r>
            <a:r>
              <a:rPr lang="tr-TR" dirty="0"/>
              <a:t> sınıflandırma için kullanılan özel bir formudur. SVC, iki sınıf arasında optimal bir ayrım hiper düzlemi (veya çizgisi) bulmaya çalışır, böylece yeni örnekler mümkün olan en doğru şekilde sınıflandırılabilir.</a:t>
            </a:r>
          </a:p>
        </p:txBody>
      </p:sp>
      <p:pic>
        <p:nvPicPr>
          <p:cNvPr id="1026" name="Picture 2" descr="Breaking Down the Support Vector Machine (SVM) Algorithm | by Satyam Mishra  | Towards Data Science">
            <a:extLst>
              <a:ext uri="{FF2B5EF4-FFF2-40B4-BE49-F238E27FC236}">
                <a16:creationId xmlns:a16="http://schemas.microsoft.com/office/drawing/2014/main" id="{B33C68B7-847F-A8B7-DC36-5A2D4D72B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94" y="4303532"/>
            <a:ext cx="2439123" cy="232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aşlık 4">
            <a:extLst>
              <a:ext uri="{FF2B5EF4-FFF2-40B4-BE49-F238E27FC236}">
                <a16:creationId xmlns:a16="http://schemas.microsoft.com/office/drawing/2014/main" id="{FF3C3577-7262-33FD-0112-2BE6DA64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109556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473FE9-937D-27EA-AD5E-E1C89EE6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Temel Kavramlar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70BCB3F-F7CD-0EC8-4C16-08E0085E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Hiper Düzlem: SVC, veri noktalarını ayıran bir hiper düzlem (veya çizgi) belirlemeye çalışır. Bu düzlem, farklı sınıfları birbirinden ayırmak için kullanılır.</a:t>
            </a:r>
          </a:p>
          <a:p>
            <a:endParaRPr lang="tr-TR" dirty="0"/>
          </a:p>
          <a:p>
            <a:r>
              <a:rPr lang="tr-TR" dirty="0" err="1"/>
              <a:t>Marjinalizasyon</a:t>
            </a:r>
            <a:r>
              <a:rPr lang="tr-TR" dirty="0"/>
              <a:t>: </a:t>
            </a:r>
            <a:r>
              <a:rPr lang="tr-TR" dirty="0" err="1"/>
              <a:t>SVC'nin</a:t>
            </a:r>
            <a:r>
              <a:rPr lang="tr-TR" dirty="0"/>
              <a:t> temel amacı, sınıflar arasındaki marjını (yani hiper düzlem ile en yakın veri noktaları arasındaki mesafeyi) maksimize etmektir. Bu, modelin genelleme yeteneğini artırır ve </a:t>
            </a:r>
            <a:r>
              <a:rPr lang="tr-TR" dirty="0" err="1"/>
              <a:t>overfitting</a:t>
            </a:r>
            <a:r>
              <a:rPr lang="tr-TR" dirty="0"/>
              <a:t> riskini azaltır.</a:t>
            </a:r>
          </a:p>
        </p:txBody>
      </p:sp>
    </p:spTree>
    <p:extLst>
      <p:ext uri="{BB962C8B-B14F-4D97-AF65-F5344CB8AC3E}">
        <p14:creationId xmlns:p14="http://schemas.microsoft.com/office/powerpoint/2010/main" val="299686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473FE9-937D-27EA-AD5E-E1C89EE6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Temel Kavramlar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70BCB3F-F7CD-0EC8-4C16-08E0085E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Destek Vektörleri: Hiper düzlemi belirlemede kritik rol oynayan veri noktalarına "destek vektörleri" denir. Bunlar, sınırların tanımlanmasında anahtar rol oynayan, her bir sınıftan hiper düzleme en yakın noktalardır.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542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AA9002-E330-3B5E-940A-8EE8284E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SVC'de</a:t>
            </a:r>
            <a:r>
              <a:rPr lang="tr-TR" b="1" dirty="0"/>
              <a:t> </a:t>
            </a:r>
            <a:r>
              <a:rPr lang="tr-TR" b="1" dirty="0" err="1"/>
              <a:t>Hiperdüzlem</a:t>
            </a:r>
            <a:r>
              <a:rPr lang="tr-TR" b="1" dirty="0"/>
              <a:t> ve Ceza Terimi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F6604F-7B5F-E9C6-BEAC-CBB28C502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SVC, veri noktalarını ayıran bir </a:t>
            </a:r>
            <a:r>
              <a:rPr lang="tr-TR" dirty="0" err="1"/>
              <a:t>hiperdüzlem</a:t>
            </a:r>
            <a:r>
              <a:rPr lang="tr-TR" dirty="0"/>
              <a:t> (veya çizgi) belirlemeye çalışır. Bu düzlem, farklı sınıfları birbirinden ayırmak için kullanılır. </a:t>
            </a:r>
            <a:r>
              <a:rPr lang="tr-TR" dirty="0" err="1"/>
              <a:t>SVC'nin</a:t>
            </a:r>
            <a:r>
              <a:rPr lang="tr-TR" dirty="0"/>
              <a:t> temel amacı, sınıflar arasındaki marjı maksimize etmektir.</a:t>
            </a:r>
          </a:p>
          <a:p>
            <a:pPr>
              <a:buFont typeface="+mj-lt"/>
              <a:buAutoNum type="arabicPeriod"/>
            </a:pPr>
            <a:r>
              <a:rPr lang="tr-TR" b="1" dirty="0"/>
              <a:t>Marj ve Destek Vektörleri</a:t>
            </a:r>
            <a:r>
              <a:rPr lang="tr-TR" dirty="0"/>
              <a:t>: SVC, </a:t>
            </a:r>
            <a:r>
              <a:rPr lang="tr-TR" dirty="0" err="1"/>
              <a:t>hiperdüzleme</a:t>
            </a:r>
            <a:r>
              <a:rPr lang="tr-TR" dirty="0"/>
              <a:t> en yakın olan ve "destek vektörleri" olarak adlandırılan veri noktalarını kullanarak bir marj (sınır) oluşturur.</a:t>
            </a:r>
          </a:p>
          <a:p>
            <a:pPr>
              <a:buFont typeface="+mj-lt"/>
              <a:buAutoNum type="arabicPeriod"/>
            </a:pPr>
            <a:r>
              <a:rPr lang="tr-TR" b="1" dirty="0"/>
              <a:t>Ceza Terimi (C)</a:t>
            </a:r>
            <a:r>
              <a:rPr lang="tr-TR" dirty="0"/>
              <a:t>: </a:t>
            </a:r>
            <a:r>
              <a:rPr lang="tr-TR" dirty="0" err="1"/>
              <a:t>SVC'de</a:t>
            </a:r>
            <a:r>
              <a:rPr lang="tr-TR" dirty="0"/>
              <a:t>, C parametresi marj içindeki ve marjın yanlış tarafındaki veri noktalarına uygulanan cezanın şiddetini belirler. Daha yüksek bir C değeri, yanlış sınıflandırılmış veya marj içindeki veri noktalarına daha yüksek ceza anlamına gelir, bu da modelin bu tür hatalara daha az toleranslı olmasını sağlar.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1296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065A8A-7E9C-730F-4A5C-E358EA73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Çekirdek Tuzağı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6DCA84-97AF-DACC-BC73-753E7E3E5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Çekirdek tuzağı, verileri daha yüksek boyutlu bir uzaya dönüştürerek doğrusal olmayan sınırların bulunmasını kolaylaştırır. Bu, özellikle veri doğrusal olarak ayrılabilir olmadığında kullanışlıdır.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Lineer Çekirdek</a:t>
            </a:r>
            <a:r>
              <a:rPr lang="tr-TR" dirty="0"/>
              <a:t>: Doğrusal sınırlar için kullanılır.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RBF (</a:t>
            </a:r>
            <a:r>
              <a:rPr lang="tr-TR" b="1" dirty="0" err="1"/>
              <a:t>Radial</a:t>
            </a:r>
            <a:r>
              <a:rPr lang="tr-TR" b="1" dirty="0"/>
              <a:t> </a:t>
            </a:r>
            <a:r>
              <a:rPr lang="tr-TR" b="1" dirty="0" err="1"/>
              <a:t>Basis</a:t>
            </a:r>
            <a:r>
              <a:rPr lang="tr-TR" b="1" dirty="0"/>
              <a:t> </a:t>
            </a:r>
            <a:r>
              <a:rPr lang="tr-TR" b="1" dirty="0" err="1"/>
              <a:t>Function</a:t>
            </a:r>
            <a:r>
              <a:rPr lang="tr-TR" b="1" dirty="0"/>
              <a:t>)</a:t>
            </a:r>
            <a:r>
              <a:rPr lang="tr-TR" dirty="0"/>
              <a:t>: Genel amaçlı ve doğrusal olmayan sınırlar için kullanılır.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Polinom Çekirdeği</a:t>
            </a:r>
            <a:r>
              <a:rPr lang="tr-TR" dirty="0"/>
              <a:t>: Polinom derecesine bağlı olarak doğrusal olmayan sınırlar için kullanılır.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/>
              <a:t>Sigmoid Çekirdek</a:t>
            </a:r>
            <a:r>
              <a:rPr lang="tr-TR"/>
              <a:t>: Sigmoid fonksiyonunu taklit eder.</a:t>
            </a:r>
          </a:p>
          <a:p>
            <a:pPr marL="0" indent="0">
              <a:buNone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340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312336-7469-184F-F8D4-BBADBDC6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Uygulama alanları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329EBC8-F877-A1EB-BD47-B64211E8A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SVC, birçok farklı alanda etkili bir şekilde kullanılmaktadır, özellikle 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Biyolojik ve kimyasal verilerin sınıflandırılması,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Görüntü ve video analizi,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Metin ve hiper metin kategorizasyonu,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El yazısı tanıma,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Kompleks veri kümesi sınıflandırma problemleri.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3802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A228F2-729C-302B-0EB4-06B5C3A7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Avantajları ve Dezavantajları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81E34D-E377-CCF0-7B6F-82FFDD2F1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b="1" dirty="0"/>
              <a:t>Avantajları</a:t>
            </a:r>
            <a:r>
              <a:rPr lang="tr-T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Hem lineer hem de lineer olmayan sınıflandırma problemlerinde etkilidir.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Overfitting'e</a:t>
            </a:r>
            <a:r>
              <a:rPr lang="tr-TR" dirty="0"/>
              <a:t> karşı dirençlidir, özellikle marj geniş olduğunda.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Az sayıda destek vektörü kullanarak karmaşık sınırları modelleyebilir.</a:t>
            </a:r>
          </a:p>
          <a:p>
            <a:r>
              <a:rPr lang="tr-TR" b="1" dirty="0"/>
              <a:t>Dezavantajları</a:t>
            </a:r>
            <a:r>
              <a:rPr lang="tr-T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Büyük veri kümelerinde zaman ve hafıza açısından maliyetli olabilir.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Doğru </a:t>
            </a:r>
            <a:r>
              <a:rPr lang="tr-TR" dirty="0" err="1"/>
              <a:t>kernel</a:t>
            </a:r>
            <a:r>
              <a:rPr lang="tr-TR" dirty="0"/>
              <a:t> seçimi ve parametre ayarı gerektirir.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Doğrudan olasılık tahminleri sağlamaz (ancak bazı tekniklerle mümkün olabilir).</a:t>
            </a:r>
          </a:p>
        </p:txBody>
      </p:sp>
    </p:spTree>
    <p:extLst>
      <p:ext uri="{BB962C8B-B14F-4D97-AF65-F5344CB8AC3E}">
        <p14:creationId xmlns:p14="http://schemas.microsoft.com/office/powerpoint/2010/main" val="952807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AC9741-70E2-25F7-5EBF-A903EECC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Kernel Seçimi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650163-1B04-5515-B710-F58ED3F6E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/>
            </a:pPr>
            <a:r>
              <a:rPr lang="tr-TR" b="1" dirty="0"/>
              <a:t>Lineer Olmayan İlişkiler</a:t>
            </a:r>
            <a:r>
              <a:rPr lang="tr-TR" dirty="0"/>
              <a:t>: Eğer veri setindeki özellikler arasında lineer olmayan ilişkiler varsa, lineer olmayan bir çekirdek (örneğin, RBF, polinom veya sigmoid) kullanmak daha iyi sonuçlar verebilir.</a:t>
            </a:r>
          </a:p>
          <a:p>
            <a:pPr>
              <a:buFont typeface="+mj-lt"/>
              <a:buAutoNum type="arabicPeriod"/>
            </a:pPr>
            <a:r>
              <a:rPr lang="tr-TR" b="1" dirty="0"/>
              <a:t>Özellik Sayısı ve Veri Noktaları</a:t>
            </a:r>
            <a:r>
              <a:rPr lang="tr-TR" dirty="0"/>
              <a:t>: Eğer özellik sayısı çok fazlaysa, lineer çekirdek yeterli olabilir. Ancak, veri noktaları çok fazla ve özellikler azsa, RBF gibi çekirdekler daha iyi performans gösterebilir.</a:t>
            </a:r>
          </a:p>
          <a:p>
            <a:pPr>
              <a:buFont typeface="+mj-lt"/>
              <a:buAutoNum type="arabicPeriod"/>
            </a:pPr>
            <a:r>
              <a:rPr lang="tr-TR" b="1" dirty="0" err="1"/>
              <a:t>Hiperparametre</a:t>
            </a:r>
            <a:r>
              <a:rPr lang="tr-TR" b="1" dirty="0"/>
              <a:t> Ayarlama</a:t>
            </a:r>
            <a:r>
              <a:rPr lang="tr-TR" dirty="0"/>
              <a:t>: Çekirdek seçimiyle birlikte, </a:t>
            </a:r>
            <a:r>
              <a:rPr lang="tr-TR" dirty="0" err="1"/>
              <a:t>hiperparametrelerin</a:t>
            </a:r>
            <a:r>
              <a:rPr lang="tr-TR" dirty="0"/>
              <a:t> (örneğin RBF çekirdeği için gamma değeri) ayarlanması da önemlidir. Bu değerler genellikle çapraz doğrulama yöntemiyle optimize edilir.</a:t>
            </a:r>
          </a:p>
          <a:p>
            <a:pPr>
              <a:buFont typeface="+mj-lt"/>
              <a:buAutoNum type="arabicPeriod"/>
            </a:pPr>
            <a:r>
              <a:rPr lang="tr-TR" b="1" dirty="0"/>
              <a:t>Hesaplama Karmaşıklığı</a:t>
            </a:r>
            <a:r>
              <a:rPr lang="tr-TR" dirty="0"/>
              <a:t>: Bazı çekirdekler, özellikle büyük veri setlerinde, daha yüksek hesaplama maliyetine sahip olabilir. Bu durumda, daha basit bir çekirdek seçmek zaman ve kaynak açısından avantajlı olabilir.</a:t>
            </a:r>
          </a:p>
          <a:p>
            <a:pPr>
              <a:buFont typeface="+mj-lt"/>
              <a:buAutoNum type="arabicPeriod"/>
            </a:pPr>
            <a:r>
              <a:rPr lang="tr-TR" b="1" dirty="0"/>
              <a:t>Problem Türü</a:t>
            </a:r>
            <a:r>
              <a:rPr lang="tr-TR" dirty="0"/>
              <a:t>: Uygulamak istediğiniz sınıflama problemi, çekirdek seçimini etkileyebilir. Örneğin, metin sınıflaması gibi bazı uygulamalar için lineer çekirdekler yeterli olabilir.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6244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627</Words>
  <Application>Microsoft Office PowerPoint</Application>
  <PresentationFormat>Geniş ekran</PresentationFormat>
  <Paragraphs>41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Teması</vt:lpstr>
      <vt:lpstr>Destek Vektör Makineleri</vt:lpstr>
      <vt:lpstr>SVM</vt:lpstr>
      <vt:lpstr>Temel Kavramlar </vt:lpstr>
      <vt:lpstr>Temel Kavramlar </vt:lpstr>
      <vt:lpstr>SVC'de Hiperdüzlem ve Ceza Terimi</vt:lpstr>
      <vt:lpstr>Çekirdek Tuzağı</vt:lpstr>
      <vt:lpstr>Uygulama alanları</vt:lpstr>
      <vt:lpstr>Avantajları ve Dezavantajları</vt:lpstr>
      <vt:lpstr>Kernel Seçimi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Destek Vektör Makineleri</dc:title>
  <dc:creator>An-ayoo.lab02</dc:creator>
  <cp:lastModifiedBy>An-ayoo.lab02</cp:lastModifiedBy>
  <cp:revision>3</cp:revision>
  <dcterms:created xsi:type="dcterms:W3CDTF">2023-12-18T08:47:31Z</dcterms:created>
  <dcterms:modified xsi:type="dcterms:W3CDTF">2023-12-20T08:48:35Z</dcterms:modified>
</cp:coreProperties>
</file>