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4F4EA7-D108-82D8-59D3-A366E01EEFCB}"/>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990C70A1-CC55-6AD6-FE1D-63E1D8201C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2D1ED11A-A431-B1BB-2C3A-8A7B43BB7133}"/>
              </a:ext>
            </a:extLst>
          </p:cNvPr>
          <p:cNvSpPr>
            <a:spLocks noGrp="1"/>
          </p:cNvSpPr>
          <p:nvPr>
            <p:ph type="dt" sz="half" idx="10"/>
          </p:nvPr>
        </p:nvSpPr>
        <p:spPr/>
        <p:txBody>
          <a:bodyPr/>
          <a:lstStyle/>
          <a:p>
            <a:fld id="{3D78E9E6-1CA6-4253-A165-C314F432C51A}" type="datetimeFigureOut">
              <a:rPr lang="tr-TR" smtClean="0"/>
              <a:t>11.12.2023</a:t>
            </a:fld>
            <a:endParaRPr lang="tr-TR"/>
          </a:p>
        </p:txBody>
      </p:sp>
      <p:sp>
        <p:nvSpPr>
          <p:cNvPr id="5" name="Alt Bilgi Yer Tutucusu 4">
            <a:extLst>
              <a:ext uri="{FF2B5EF4-FFF2-40B4-BE49-F238E27FC236}">
                <a16:creationId xmlns:a16="http://schemas.microsoft.com/office/drawing/2014/main" id="{ECC30789-3CC7-617A-17D8-A70AB7B415F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DAA8F63-723C-7D48-BFF8-A0E94AA0479B}"/>
              </a:ext>
            </a:extLst>
          </p:cNvPr>
          <p:cNvSpPr>
            <a:spLocks noGrp="1"/>
          </p:cNvSpPr>
          <p:nvPr>
            <p:ph type="sldNum" sz="quarter" idx="12"/>
          </p:nvPr>
        </p:nvSpPr>
        <p:spPr/>
        <p:txBody>
          <a:bodyPr/>
          <a:lstStyle/>
          <a:p>
            <a:fld id="{19AF0623-D6FA-40D2-84A9-A7B6219A0B83}" type="slidenum">
              <a:rPr lang="tr-TR" smtClean="0"/>
              <a:t>‹#›</a:t>
            </a:fld>
            <a:endParaRPr lang="tr-TR"/>
          </a:p>
        </p:txBody>
      </p:sp>
    </p:spTree>
    <p:extLst>
      <p:ext uri="{BB962C8B-B14F-4D97-AF65-F5344CB8AC3E}">
        <p14:creationId xmlns:p14="http://schemas.microsoft.com/office/powerpoint/2010/main" val="380400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B7F310-A3E0-C91D-23A9-37FB524D5FFC}"/>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5C5FA42C-818B-7768-7E98-89D2437FD3E9}"/>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31CDB31-FF77-1321-33C1-57E631D15B7A}"/>
              </a:ext>
            </a:extLst>
          </p:cNvPr>
          <p:cNvSpPr>
            <a:spLocks noGrp="1"/>
          </p:cNvSpPr>
          <p:nvPr>
            <p:ph type="dt" sz="half" idx="10"/>
          </p:nvPr>
        </p:nvSpPr>
        <p:spPr/>
        <p:txBody>
          <a:bodyPr/>
          <a:lstStyle/>
          <a:p>
            <a:fld id="{3D78E9E6-1CA6-4253-A165-C314F432C51A}" type="datetimeFigureOut">
              <a:rPr lang="tr-TR" smtClean="0"/>
              <a:t>11.12.2023</a:t>
            </a:fld>
            <a:endParaRPr lang="tr-TR"/>
          </a:p>
        </p:txBody>
      </p:sp>
      <p:sp>
        <p:nvSpPr>
          <p:cNvPr id="5" name="Alt Bilgi Yer Tutucusu 4">
            <a:extLst>
              <a:ext uri="{FF2B5EF4-FFF2-40B4-BE49-F238E27FC236}">
                <a16:creationId xmlns:a16="http://schemas.microsoft.com/office/drawing/2014/main" id="{36B0C809-254C-42EC-ABB7-000378D395C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9E9785B-D34A-4D71-FAC1-05239D2DA86B}"/>
              </a:ext>
            </a:extLst>
          </p:cNvPr>
          <p:cNvSpPr>
            <a:spLocks noGrp="1"/>
          </p:cNvSpPr>
          <p:nvPr>
            <p:ph type="sldNum" sz="quarter" idx="12"/>
          </p:nvPr>
        </p:nvSpPr>
        <p:spPr/>
        <p:txBody>
          <a:bodyPr/>
          <a:lstStyle/>
          <a:p>
            <a:fld id="{19AF0623-D6FA-40D2-84A9-A7B6219A0B83}" type="slidenum">
              <a:rPr lang="tr-TR" smtClean="0"/>
              <a:t>‹#›</a:t>
            </a:fld>
            <a:endParaRPr lang="tr-TR"/>
          </a:p>
        </p:txBody>
      </p:sp>
    </p:spTree>
    <p:extLst>
      <p:ext uri="{BB962C8B-B14F-4D97-AF65-F5344CB8AC3E}">
        <p14:creationId xmlns:p14="http://schemas.microsoft.com/office/powerpoint/2010/main" val="290904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9D294998-267B-EF7E-D05A-5B58F11030DB}"/>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88EA060F-EBDE-8D2B-BCFE-C413739A079F}"/>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58F0BCD-7E0A-7ED0-B703-067250309888}"/>
              </a:ext>
            </a:extLst>
          </p:cNvPr>
          <p:cNvSpPr>
            <a:spLocks noGrp="1"/>
          </p:cNvSpPr>
          <p:nvPr>
            <p:ph type="dt" sz="half" idx="10"/>
          </p:nvPr>
        </p:nvSpPr>
        <p:spPr/>
        <p:txBody>
          <a:bodyPr/>
          <a:lstStyle/>
          <a:p>
            <a:fld id="{3D78E9E6-1CA6-4253-A165-C314F432C51A}" type="datetimeFigureOut">
              <a:rPr lang="tr-TR" smtClean="0"/>
              <a:t>11.12.2023</a:t>
            </a:fld>
            <a:endParaRPr lang="tr-TR"/>
          </a:p>
        </p:txBody>
      </p:sp>
      <p:sp>
        <p:nvSpPr>
          <p:cNvPr id="5" name="Alt Bilgi Yer Tutucusu 4">
            <a:extLst>
              <a:ext uri="{FF2B5EF4-FFF2-40B4-BE49-F238E27FC236}">
                <a16:creationId xmlns:a16="http://schemas.microsoft.com/office/drawing/2014/main" id="{F5E5A0D3-9619-59BE-FDD5-48783778C1A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C476B81-1679-DF5B-0CC7-D1A992537C5F}"/>
              </a:ext>
            </a:extLst>
          </p:cNvPr>
          <p:cNvSpPr>
            <a:spLocks noGrp="1"/>
          </p:cNvSpPr>
          <p:nvPr>
            <p:ph type="sldNum" sz="quarter" idx="12"/>
          </p:nvPr>
        </p:nvSpPr>
        <p:spPr/>
        <p:txBody>
          <a:bodyPr/>
          <a:lstStyle/>
          <a:p>
            <a:fld id="{19AF0623-D6FA-40D2-84A9-A7B6219A0B83}" type="slidenum">
              <a:rPr lang="tr-TR" smtClean="0"/>
              <a:t>‹#›</a:t>
            </a:fld>
            <a:endParaRPr lang="tr-TR"/>
          </a:p>
        </p:txBody>
      </p:sp>
    </p:spTree>
    <p:extLst>
      <p:ext uri="{BB962C8B-B14F-4D97-AF65-F5344CB8AC3E}">
        <p14:creationId xmlns:p14="http://schemas.microsoft.com/office/powerpoint/2010/main" val="2745489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B5A5F8F-7B7D-7E83-F1E4-B969CD32B5F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ECC0566A-1167-775D-EB3E-AB9152D37B43}"/>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D78BD56-49A8-3461-3C22-0A913CB88D95}"/>
              </a:ext>
            </a:extLst>
          </p:cNvPr>
          <p:cNvSpPr>
            <a:spLocks noGrp="1"/>
          </p:cNvSpPr>
          <p:nvPr>
            <p:ph type="dt" sz="half" idx="10"/>
          </p:nvPr>
        </p:nvSpPr>
        <p:spPr/>
        <p:txBody>
          <a:bodyPr/>
          <a:lstStyle/>
          <a:p>
            <a:fld id="{3D78E9E6-1CA6-4253-A165-C314F432C51A}" type="datetimeFigureOut">
              <a:rPr lang="tr-TR" smtClean="0"/>
              <a:t>11.12.2023</a:t>
            </a:fld>
            <a:endParaRPr lang="tr-TR"/>
          </a:p>
        </p:txBody>
      </p:sp>
      <p:sp>
        <p:nvSpPr>
          <p:cNvPr id="5" name="Alt Bilgi Yer Tutucusu 4">
            <a:extLst>
              <a:ext uri="{FF2B5EF4-FFF2-40B4-BE49-F238E27FC236}">
                <a16:creationId xmlns:a16="http://schemas.microsoft.com/office/drawing/2014/main" id="{EF24A2A6-FD53-5A76-8987-58E17CA2F80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C3EC1A5-B9DD-9FE3-65BC-6E9248857603}"/>
              </a:ext>
            </a:extLst>
          </p:cNvPr>
          <p:cNvSpPr>
            <a:spLocks noGrp="1"/>
          </p:cNvSpPr>
          <p:nvPr>
            <p:ph type="sldNum" sz="quarter" idx="12"/>
          </p:nvPr>
        </p:nvSpPr>
        <p:spPr/>
        <p:txBody>
          <a:bodyPr/>
          <a:lstStyle/>
          <a:p>
            <a:fld id="{19AF0623-D6FA-40D2-84A9-A7B6219A0B83}" type="slidenum">
              <a:rPr lang="tr-TR" smtClean="0"/>
              <a:t>‹#›</a:t>
            </a:fld>
            <a:endParaRPr lang="tr-TR"/>
          </a:p>
        </p:txBody>
      </p:sp>
    </p:spTree>
    <p:extLst>
      <p:ext uri="{BB962C8B-B14F-4D97-AF65-F5344CB8AC3E}">
        <p14:creationId xmlns:p14="http://schemas.microsoft.com/office/powerpoint/2010/main" val="2215802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DC9C08-70C4-99D9-E7A9-18222D3C655E}"/>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D79289AA-4C78-B32E-CC8A-B2FD909B83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CED55EF1-F4D3-9AA7-CA5A-4EE5FCE98751}"/>
              </a:ext>
            </a:extLst>
          </p:cNvPr>
          <p:cNvSpPr>
            <a:spLocks noGrp="1"/>
          </p:cNvSpPr>
          <p:nvPr>
            <p:ph type="dt" sz="half" idx="10"/>
          </p:nvPr>
        </p:nvSpPr>
        <p:spPr/>
        <p:txBody>
          <a:bodyPr/>
          <a:lstStyle/>
          <a:p>
            <a:fld id="{3D78E9E6-1CA6-4253-A165-C314F432C51A}" type="datetimeFigureOut">
              <a:rPr lang="tr-TR" smtClean="0"/>
              <a:t>11.12.2023</a:t>
            </a:fld>
            <a:endParaRPr lang="tr-TR"/>
          </a:p>
        </p:txBody>
      </p:sp>
      <p:sp>
        <p:nvSpPr>
          <p:cNvPr id="5" name="Alt Bilgi Yer Tutucusu 4">
            <a:extLst>
              <a:ext uri="{FF2B5EF4-FFF2-40B4-BE49-F238E27FC236}">
                <a16:creationId xmlns:a16="http://schemas.microsoft.com/office/drawing/2014/main" id="{D781D03E-AFCD-4665-D4F5-87350B5A675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46820A8-3611-C103-91F6-D36A6A8C397F}"/>
              </a:ext>
            </a:extLst>
          </p:cNvPr>
          <p:cNvSpPr>
            <a:spLocks noGrp="1"/>
          </p:cNvSpPr>
          <p:nvPr>
            <p:ph type="sldNum" sz="quarter" idx="12"/>
          </p:nvPr>
        </p:nvSpPr>
        <p:spPr/>
        <p:txBody>
          <a:bodyPr/>
          <a:lstStyle/>
          <a:p>
            <a:fld id="{19AF0623-D6FA-40D2-84A9-A7B6219A0B83}" type="slidenum">
              <a:rPr lang="tr-TR" smtClean="0"/>
              <a:t>‹#›</a:t>
            </a:fld>
            <a:endParaRPr lang="tr-TR"/>
          </a:p>
        </p:txBody>
      </p:sp>
    </p:spTree>
    <p:extLst>
      <p:ext uri="{BB962C8B-B14F-4D97-AF65-F5344CB8AC3E}">
        <p14:creationId xmlns:p14="http://schemas.microsoft.com/office/powerpoint/2010/main" val="2721857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4D8334-6944-E4C0-54CC-ADC50905F4BE}"/>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ADB4AD2-3754-8045-D520-631D963E3CE9}"/>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58F40A62-6842-AE00-3D6C-B5424CB0A2A1}"/>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D21240CB-2808-3988-5A4F-E2AF43BC6BCC}"/>
              </a:ext>
            </a:extLst>
          </p:cNvPr>
          <p:cNvSpPr>
            <a:spLocks noGrp="1"/>
          </p:cNvSpPr>
          <p:nvPr>
            <p:ph type="dt" sz="half" idx="10"/>
          </p:nvPr>
        </p:nvSpPr>
        <p:spPr/>
        <p:txBody>
          <a:bodyPr/>
          <a:lstStyle/>
          <a:p>
            <a:fld id="{3D78E9E6-1CA6-4253-A165-C314F432C51A}" type="datetimeFigureOut">
              <a:rPr lang="tr-TR" smtClean="0"/>
              <a:t>11.12.2023</a:t>
            </a:fld>
            <a:endParaRPr lang="tr-TR"/>
          </a:p>
        </p:txBody>
      </p:sp>
      <p:sp>
        <p:nvSpPr>
          <p:cNvPr id="6" name="Alt Bilgi Yer Tutucusu 5">
            <a:extLst>
              <a:ext uri="{FF2B5EF4-FFF2-40B4-BE49-F238E27FC236}">
                <a16:creationId xmlns:a16="http://schemas.microsoft.com/office/drawing/2014/main" id="{4E955D9C-B6EF-1A62-3A73-ED2363CAA27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ACE5A35-2317-A7A1-E37E-4BA981AE7708}"/>
              </a:ext>
            </a:extLst>
          </p:cNvPr>
          <p:cNvSpPr>
            <a:spLocks noGrp="1"/>
          </p:cNvSpPr>
          <p:nvPr>
            <p:ph type="sldNum" sz="quarter" idx="12"/>
          </p:nvPr>
        </p:nvSpPr>
        <p:spPr/>
        <p:txBody>
          <a:bodyPr/>
          <a:lstStyle/>
          <a:p>
            <a:fld id="{19AF0623-D6FA-40D2-84A9-A7B6219A0B83}" type="slidenum">
              <a:rPr lang="tr-TR" smtClean="0"/>
              <a:t>‹#›</a:t>
            </a:fld>
            <a:endParaRPr lang="tr-TR"/>
          </a:p>
        </p:txBody>
      </p:sp>
    </p:spTree>
    <p:extLst>
      <p:ext uri="{BB962C8B-B14F-4D97-AF65-F5344CB8AC3E}">
        <p14:creationId xmlns:p14="http://schemas.microsoft.com/office/powerpoint/2010/main" val="3214884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CB2F5F-04EC-592C-28B3-2D2BBEA779C0}"/>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8FE7DF54-6FC6-743E-030A-27B0A8A65C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CECC4EF8-55D4-47D5-10DE-92BA5683235C}"/>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449EB89B-74AC-631C-64CE-0267B0D394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F6890F70-E5CC-7F2E-7579-10A03BEC03F7}"/>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C61B052E-5DA1-7BD3-7499-6B01672D61C7}"/>
              </a:ext>
            </a:extLst>
          </p:cNvPr>
          <p:cNvSpPr>
            <a:spLocks noGrp="1"/>
          </p:cNvSpPr>
          <p:nvPr>
            <p:ph type="dt" sz="half" idx="10"/>
          </p:nvPr>
        </p:nvSpPr>
        <p:spPr/>
        <p:txBody>
          <a:bodyPr/>
          <a:lstStyle/>
          <a:p>
            <a:fld id="{3D78E9E6-1CA6-4253-A165-C314F432C51A}" type="datetimeFigureOut">
              <a:rPr lang="tr-TR" smtClean="0"/>
              <a:t>11.12.2023</a:t>
            </a:fld>
            <a:endParaRPr lang="tr-TR"/>
          </a:p>
        </p:txBody>
      </p:sp>
      <p:sp>
        <p:nvSpPr>
          <p:cNvPr id="8" name="Alt Bilgi Yer Tutucusu 7">
            <a:extLst>
              <a:ext uri="{FF2B5EF4-FFF2-40B4-BE49-F238E27FC236}">
                <a16:creationId xmlns:a16="http://schemas.microsoft.com/office/drawing/2014/main" id="{C33BC24A-A1A0-1650-DDB6-8CA361307EFF}"/>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42197A98-9416-3FA4-AAEF-AE9F72AA2C0E}"/>
              </a:ext>
            </a:extLst>
          </p:cNvPr>
          <p:cNvSpPr>
            <a:spLocks noGrp="1"/>
          </p:cNvSpPr>
          <p:nvPr>
            <p:ph type="sldNum" sz="quarter" idx="12"/>
          </p:nvPr>
        </p:nvSpPr>
        <p:spPr/>
        <p:txBody>
          <a:bodyPr/>
          <a:lstStyle/>
          <a:p>
            <a:fld id="{19AF0623-D6FA-40D2-84A9-A7B6219A0B83}" type="slidenum">
              <a:rPr lang="tr-TR" smtClean="0"/>
              <a:t>‹#›</a:t>
            </a:fld>
            <a:endParaRPr lang="tr-TR"/>
          </a:p>
        </p:txBody>
      </p:sp>
    </p:spTree>
    <p:extLst>
      <p:ext uri="{BB962C8B-B14F-4D97-AF65-F5344CB8AC3E}">
        <p14:creationId xmlns:p14="http://schemas.microsoft.com/office/powerpoint/2010/main" val="1355909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A8BC99-3682-8191-B6EB-199FE483F1E3}"/>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3BB87ACE-6A95-EECA-4C89-457C7D5ACD69}"/>
              </a:ext>
            </a:extLst>
          </p:cNvPr>
          <p:cNvSpPr>
            <a:spLocks noGrp="1"/>
          </p:cNvSpPr>
          <p:nvPr>
            <p:ph type="dt" sz="half" idx="10"/>
          </p:nvPr>
        </p:nvSpPr>
        <p:spPr/>
        <p:txBody>
          <a:bodyPr/>
          <a:lstStyle/>
          <a:p>
            <a:fld id="{3D78E9E6-1CA6-4253-A165-C314F432C51A}" type="datetimeFigureOut">
              <a:rPr lang="tr-TR" smtClean="0"/>
              <a:t>11.12.2023</a:t>
            </a:fld>
            <a:endParaRPr lang="tr-TR"/>
          </a:p>
        </p:txBody>
      </p:sp>
      <p:sp>
        <p:nvSpPr>
          <p:cNvPr id="4" name="Alt Bilgi Yer Tutucusu 3">
            <a:extLst>
              <a:ext uri="{FF2B5EF4-FFF2-40B4-BE49-F238E27FC236}">
                <a16:creationId xmlns:a16="http://schemas.microsoft.com/office/drawing/2014/main" id="{75565286-2B4B-F27C-E702-A0F3FD5BF822}"/>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FB0BCEEF-3A96-4887-5187-4C7FA4F180D2}"/>
              </a:ext>
            </a:extLst>
          </p:cNvPr>
          <p:cNvSpPr>
            <a:spLocks noGrp="1"/>
          </p:cNvSpPr>
          <p:nvPr>
            <p:ph type="sldNum" sz="quarter" idx="12"/>
          </p:nvPr>
        </p:nvSpPr>
        <p:spPr/>
        <p:txBody>
          <a:bodyPr/>
          <a:lstStyle/>
          <a:p>
            <a:fld id="{19AF0623-D6FA-40D2-84A9-A7B6219A0B83}" type="slidenum">
              <a:rPr lang="tr-TR" smtClean="0"/>
              <a:t>‹#›</a:t>
            </a:fld>
            <a:endParaRPr lang="tr-TR"/>
          </a:p>
        </p:txBody>
      </p:sp>
    </p:spTree>
    <p:extLst>
      <p:ext uri="{BB962C8B-B14F-4D97-AF65-F5344CB8AC3E}">
        <p14:creationId xmlns:p14="http://schemas.microsoft.com/office/powerpoint/2010/main" val="2685362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52B4360D-1DCA-2DFC-3073-29D89217792B}"/>
              </a:ext>
            </a:extLst>
          </p:cNvPr>
          <p:cNvSpPr>
            <a:spLocks noGrp="1"/>
          </p:cNvSpPr>
          <p:nvPr>
            <p:ph type="dt" sz="half" idx="10"/>
          </p:nvPr>
        </p:nvSpPr>
        <p:spPr/>
        <p:txBody>
          <a:bodyPr/>
          <a:lstStyle/>
          <a:p>
            <a:fld id="{3D78E9E6-1CA6-4253-A165-C314F432C51A}" type="datetimeFigureOut">
              <a:rPr lang="tr-TR" smtClean="0"/>
              <a:t>11.12.2023</a:t>
            </a:fld>
            <a:endParaRPr lang="tr-TR"/>
          </a:p>
        </p:txBody>
      </p:sp>
      <p:sp>
        <p:nvSpPr>
          <p:cNvPr id="3" name="Alt Bilgi Yer Tutucusu 2">
            <a:extLst>
              <a:ext uri="{FF2B5EF4-FFF2-40B4-BE49-F238E27FC236}">
                <a16:creationId xmlns:a16="http://schemas.microsoft.com/office/drawing/2014/main" id="{8D0232CB-C71F-E229-ADD2-B6BA30902A34}"/>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9FA4C6B4-F48F-4C56-32CF-230F4ED450DC}"/>
              </a:ext>
            </a:extLst>
          </p:cNvPr>
          <p:cNvSpPr>
            <a:spLocks noGrp="1"/>
          </p:cNvSpPr>
          <p:nvPr>
            <p:ph type="sldNum" sz="quarter" idx="12"/>
          </p:nvPr>
        </p:nvSpPr>
        <p:spPr/>
        <p:txBody>
          <a:bodyPr/>
          <a:lstStyle/>
          <a:p>
            <a:fld id="{19AF0623-D6FA-40D2-84A9-A7B6219A0B83}" type="slidenum">
              <a:rPr lang="tr-TR" smtClean="0"/>
              <a:t>‹#›</a:t>
            </a:fld>
            <a:endParaRPr lang="tr-TR"/>
          </a:p>
        </p:txBody>
      </p:sp>
    </p:spTree>
    <p:extLst>
      <p:ext uri="{BB962C8B-B14F-4D97-AF65-F5344CB8AC3E}">
        <p14:creationId xmlns:p14="http://schemas.microsoft.com/office/powerpoint/2010/main" val="1622088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8F8E86-CE1E-5C8F-436C-442715B7147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BF1263E8-FE3F-FAB9-6047-A9AE7B079F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AF6C3C26-D9EC-384D-0840-0F1606F393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E3FF36F8-425A-F8E4-8C62-B786370B6B49}"/>
              </a:ext>
            </a:extLst>
          </p:cNvPr>
          <p:cNvSpPr>
            <a:spLocks noGrp="1"/>
          </p:cNvSpPr>
          <p:nvPr>
            <p:ph type="dt" sz="half" idx="10"/>
          </p:nvPr>
        </p:nvSpPr>
        <p:spPr/>
        <p:txBody>
          <a:bodyPr/>
          <a:lstStyle/>
          <a:p>
            <a:fld id="{3D78E9E6-1CA6-4253-A165-C314F432C51A}" type="datetimeFigureOut">
              <a:rPr lang="tr-TR" smtClean="0"/>
              <a:t>11.12.2023</a:t>
            </a:fld>
            <a:endParaRPr lang="tr-TR"/>
          </a:p>
        </p:txBody>
      </p:sp>
      <p:sp>
        <p:nvSpPr>
          <p:cNvPr id="6" name="Alt Bilgi Yer Tutucusu 5">
            <a:extLst>
              <a:ext uri="{FF2B5EF4-FFF2-40B4-BE49-F238E27FC236}">
                <a16:creationId xmlns:a16="http://schemas.microsoft.com/office/drawing/2014/main" id="{6E0192B9-F46F-C28D-678B-D1BBCCED86C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40C10D9-8081-B44D-FB42-423D3FDC2891}"/>
              </a:ext>
            </a:extLst>
          </p:cNvPr>
          <p:cNvSpPr>
            <a:spLocks noGrp="1"/>
          </p:cNvSpPr>
          <p:nvPr>
            <p:ph type="sldNum" sz="quarter" idx="12"/>
          </p:nvPr>
        </p:nvSpPr>
        <p:spPr/>
        <p:txBody>
          <a:bodyPr/>
          <a:lstStyle/>
          <a:p>
            <a:fld id="{19AF0623-D6FA-40D2-84A9-A7B6219A0B83}" type="slidenum">
              <a:rPr lang="tr-TR" smtClean="0"/>
              <a:t>‹#›</a:t>
            </a:fld>
            <a:endParaRPr lang="tr-TR"/>
          </a:p>
        </p:txBody>
      </p:sp>
    </p:spTree>
    <p:extLst>
      <p:ext uri="{BB962C8B-B14F-4D97-AF65-F5344CB8AC3E}">
        <p14:creationId xmlns:p14="http://schemas.microsoft.com/office/powerpoint/2010/main" val="3671659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E66DD7-FE82-6ED4-353E-C04AB5C3E594}"/>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E47D5F96-26BF-5146-D02A-0D1763FB51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619B7DBE-94CD-EF94-4B80-F9B804F678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5F73FDB4-06A8-3EEB-3E34-52DE5B539DA2}"/>
              </a:ext>
            </a:extLst>
          </p:cNvPr>
          <p:cNvSpPr>
            <a:spLocks noGrp="1"/>
          </p:cNvSpPr>
          <p:nvPr>
            <p:ph type="dt" sz="half" idx="10"/>
          </p:nvPr>
        </p:nvSpPr>
        <p:spPr/>
        <p:txBody>
          <a:bodyPr/>
          <a:lstStyle/>
          <a:p>
            <a:fld id="{3D78E9E6-1CA6-4253-A165-C314F432C51A}" type="datetimeFigureOut">
              <a:rPr lang="tr-TR" smtClean="0"/>
              <a:t>11.12.2023</a:t>
            </a:fld>
            <a:endParaRPr lang="tr-TR"/>
          </a:p>
        </p:txBody>
      </p:sp>
      <p:sp>
        <p:nvSpPr>
          <p:cNvPr id="6" name="Alt Bilgi Yer Tutucusu 5">
            <a:extLst>
              <a:ext uri="{FF2B5EF4-FFF2-40B4-BE49-F238E27FC236}">
                <a16:creationId xmlns:a16="http://schemas.microsoft.com/office/drawing/2014/main" id="{0A346409-423D-9D6C-139A-A2E3B3066B5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29D3211-873C-5E58-3C31-58402073FE1A}"/>
              </a:ext>
            </a:extLst>
          </p:cNvPr>
          <p:cNvSpPr>
            <a:spLocks noGrp="1"/>
          </p:cNvSpPr>
          <p:nvPr>
            <p:ph type="sldNum" sz="quarter" idx="12"/>
          </p:nvPr>
        </p:nvSpPr>
        <p:spPr/>
        <p:txBody>
          <a:bodyPr/>
          <a:lstStyle/>
          <a:p>
            <a:fld id="{19AF0623-D6FA-40D2-84A9-A7B6219A0B83}" type="slidenum">
              <a:rPr lang="tr-TR" smtClean="0"/>
              <a:t>‹#›</a:t>
            </a:fld>
            <a:endParaRPr lang="tr-TR"/>
          </a:p>
        </p:txBody>
      </p:sp>
    </p:spTree>
    <p:extLst>
      <p:ext uri="{BB962C8B-B14F-4D97-AF65-F5344CB8AC3E}">
        <p14:creationId xmlns:p14="http://schemas.microsoft.com/office/powerpoint/2010/main" val="762879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C98A97A8-38A0-3A63-1139-2794DF0F6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49F41B03-6EA5-85C0-6ABE-412DF440A5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B76BF80-7F66-6B3B-36BA-928495E758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78E9E6-1CA6-4253-A165-C314F432C51A}" type="datetimeFigureOut">
              <a:rPr lang="tr-TR" smtClean="0"/>
              <a:t>11.12.2023</a:t>
            </a:fld>
            <a:endParaRPr lang="tr-TR"/>
          </a:p>
        </p:txBody>
      </p:sp>
      <p:sp>
        <p:nvSpPr>
          <p:cNvPr id="5" name="Alt Bilgi Yer Tutucusu 4">
            <a:extLst>
              <a:ext uri="{FF2B5EF4-FFF2-40B4-BE49-F238E27FC236}">
                <a16:creationId xmlns:a16="http://schemas.microsoft.com/office/drawing/2014/main" id="{E75599EA-4125-169A-2A0C-696C3B184E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88319711-5BE9-2C29-4E58-EDFBEDD99A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AF0623-D6FA-40D2-84A9-A7B6219A0B83}" type="slidenum">
              <a:rPr lang="tr-TR" smtClean="0"/>
              <a:t>‹#›</a:t>
            </a:fld>
            <a:endParaRPr lang="tr-TR"/>
          </a:p>
        </p:txBody>
      </p:sp>
    </p:spTree>
    <p:extLst>
      <p:ext uri="{BB962C8B-B14F-4D97-AF65-F5344CB8AC3E}">
        <p14:creationId xmlns:p14="http://schemas.microsoft.com/office/powerpoint/2010/main" val="2790571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2F4748B-FF87-A5B1-9D6D-A31555FBCCC7}"/>
              </a:ext>
            </a:extLst>
          </p:cNvPr>
          <p:cNvSpPr>
            <a:spLocks noGrp="1"/>
          </p:cNvSpPr>
          <p:nvPr>
            <p:ph type="ctrTitle"/>
          </p:nvPr>
        </p:nvSpPr>
        <p:spPr/>
        <p:txBody>
          <a:bodyPr/>
          <a:lstStyle/>
          <a:p>
            <a:endParaRPr lang="tr-TR"/>
          </a:p>
        </p:txBody>
      </p:sp>
      <p:sp>
        <p:nvSpPr>
          <p:cNvPr id="3" name="Alt Başlık 2">
            <a:extLst>
              <a:ext uri="{FF2B5EF4-FFF2-40B4-BE49-F238E27FC236}">
                <a16:creationId xmlns:a16="http://schemas.microsoft.com/office/drawing/2014/main" id="{94D58129-ECED-A3DF-8FF1-64D53AAE3185}"/>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3096937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942F15-DD9F-108A-2ACB-C32FEC1FC80E}"/>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AB1BECED-AEF7-0593-B5B1-85B43169717C}"/>
              </a:ext>
            </a:extLst>
          </p:cNvPr>
          <p:cNvSpPr>
            <a:spLocks noGrp="1"/>
          </p:cNvSpPr>
          <p:nvPr>
            <p:ph idx="1"/>
          </p:nvPr>
        </p:nvSpPr>
        <p:spPr/>
        <p:txBody>
          <a:bodyPr/>
          <a:lstStyle/>
          <a:p>
            <a:r>
              <a:rPr lang="tr-TR" b="0" i="0" dirty="0">
                <a:solidFill>
                  <a:srgbClr val="374151"/>
                </a:solidFill>
                <a:effectLst/>
                <a:latin typeface="Söhne"/>
              </a:rPr>
              <a:t>Basit doğrusal regresyon, istatistik ve makine öğreniminde sıklıkla kullanılan temel bir yöntemdir. Bu yöntem, iki değişken arasındaki ilişkiyi anlamak ve bu ilişkiyi kullanarak tahminler yapmak için kullanılır. Bu iki değişken genellikle bir bağımlı değişken (genellikle </a:t>
            </a:r>
            <a:r>
              <a:rPr lang="tr-TR" b="0" i="1" dirty="0">
                <a:solidFill>
                  <a:srgbClr val="374151"/>
                </a:solidFill>
                <a:effectLst/>
                <a:latin typeface="KaTeX_Math"/>
              </a:rPr>
              <a:t>y</a:t>
            </a:r>
            <a:r>
              <a:rPr lang="tr-TR" b="0" i="0" dirty="0">
                <a:solidFill>
                  <a:srgbClr val="374151"/>
                </a:solidFill>
                <a:effectLst/>
                <a:latin typeface="Söhne"/>
              </a:rPr>
              <a:t>) ve bir bağımsız değişken (genellikle </a:t>
            </a:r>
            <a:r>
              <a:rPr lang="tr-TR" b="0" i="1" dirty="0">
                <a:solidFill>
                  <a:srgbClr val="374151"/>
                </a:solidFill>
                <a:effectLst/>
                <a:latin typeface="KaTeX_Math"/>
              </a:rPr>
              <a:t>x</a:t>
            </a:r>
            <a:r>
              <a:rPr lang="tr-TR" b="0" i="0" dirty="0">
                <a:solidFill>
                  <a:srgbClr val="374151"/>
                </a:solidFill>
                <a:effectLst/>
                <a:latin typeface="Söhne"/>
              </a:rPr>
              <a:t>) olarak adlandırılır.</a:t>
            </a:r>
            <a:endParaRPr lang="tr-TR" dirty="0"/>
          </a:p>
        </p:txBody>
      </p:sp>
    </p:spTree>
    <p:extLst>
      <p:ext uri="{BB962C8B-B14F-4D97-AF65-F5344CB8AC3E}">
        <p14:creationId xmlns:p14="http://schemas.microsoft.com/office/powerpoint/2010/main" val="853676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044EE02-E935-EDF0-51EE-F9D8E1777A8D}"/>
              </a:ext>
            </a:extLst>
          </p:cNvPr>
          <p:cNvSpPr>
            <a:spLocks noGrp="1"/>
          </p:cNvSpPr>
          <p:nvPr>
            <p:ph type="title"/>
          </p:nvPr>
        </p:nvSpPr>
        <p:spPr/>
        <p:txBody>
          <a:bodyPr/>
          <a:lstStyle/>
          <a:p>
            <a:r>
              <a:rPr lang="tr-TR" b="1" i="0" dirty="0">
                <a:effectLst/>
                <a:latin typeface="Söhne"/>
              </a:rPr>
              <a:t>Bağımsız Değişken (x)</a:t>
            </a:r>
            <a:endParaRPr lang="tr-TR" dirty="0"/>
          </a:p>
        </p:txBody>
      </p:sp>
      <p:sp>
        <p:nvSpPr>
          <p:cNvPr id="3" name="İçerik Yer Tutucusu 2">
            <a:extLst>
              <a:ext uri="{FF2B5EF4-FFF2-40B4-BE49-F238E27FC236}">
                <a16:creationId xmlns:a16="http://schemas.microsoft.com/office/drawing/2014/main" id="{819FB8C1-1C2D-8630-B87C-9A2B050BB713}"/>
              </a:ext>
            </a:extLst>
          </p:cNvPr>
          <p:cNvSpPr>
            <a:spLocks noGrp="1"/>
          </p:cNvSpPr>
          <p:nvPr>
            <p:ph idx="1"/>
          </p:nvPr>
        </p:nvSpPr>
        <p:spPr/>
        <p:txBody>
          <a:bodyPr/>
          <a:lstStyle/>
          <a:p>
            <a:r>
              <a:rPr lang="tr-TR" b="0" i="0" dirty="0">
                <a:solidFill>
                  <a:srgbClr val="374151"/>
                </a:solidFill>
                <a:effectLst/>
                <a:latin typeface="Söhne"/>
              </a:rPr>
              <a:t>Bu, tahmin edici veya açıklayıcı değişkendir. Basit doğrusal regresyonda, genellikle tek bir bağımsız değişken bulunur.</a:t>
            </a:r>
            <a:endParaRPr lang="tr-TR" dirty="0"/>
          </a:p>
        </p:txBody>
      </p:sp>
    </p:spTree>
    <p:extLst>
      <p:ext uri="{BB962C8B-B14F-4D97-AF65-F5344CB8AC3E}">
        <p14:creationId xmlns:p14="http://schemas.microsoft.com/office/powerpoint/2010/main" val="2103523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E495C87-CAD5-0A41-AC24-D6BD1C951A21}"/>
              </a:ext>
            </a:extLst>
          </p:cNvPr>
          <p:cNvSpPr>
            <a:spLocks noGrp="1"/>
          </p:cNvSpPr>
          <p:nvPr>
            <p:ph type="title"/>
          </p:nvPr>
        </p:nvSpPr>
        <p:spPr/>
        <p:txBody>
          <a:bodyPr/>
          <a:lstStyle/>
          <a:p>
            <a:r>
              <a:rPr lang="tr-TR" b="1" i="0" dirty="0">
                <a:effectLst/>
                <a:latin typeface="Söhne"/>
              </a:rPr>
              <a:t>Bağımlı Değişken (y)</a:t>
            </a:r>
            <a:endParaRPr lang="tr-TR" dirty="0"/>
          </a:p>
        </p:txBody>
      </p:sp>
      <p:sp>
        <p:nvSpPr>
          <p:cNvPr id="3" name="İçerik Yer Tutucusu 2">
            <a:extLst>
              <a:ext uri="{FF2B5EF4-FFF2-40B4-BE49-F238E27FC236}">
                <a16:creationId xmlns:a16="http://schemas.microsoft.com/office/drawing/2014/main" id="{6F4E2BD0-2726-B66C-1704-FF9C74235616}"/>
              </a:ext>
            </a:extLst>
          </p:cNvPr>
          <p:cNvSpPr>
            <a:spLocks noGrp="1"/>
          </p:cNvSpPr>
          <p:nvPr>
            <p:ph idx="1"/>
          </p:nvPr>
        </p:nvSpPr>
        <p:spPr/>
        <p:txBody>
          <a:bodyPr/>
          <a:lstStyle/>
          <a:p>
            <a:r>
              <a:rPr lang="tr-TR" b="0" i="0" dirty="0">
                <a:solidFill>
                  <a:srgbClr val="374151"/>
                </a:solidFill>
                <a:effectLst/>
                <a:latin typeface="Söhne"/>
              </a:rPr>
              <a:t>Bu, tahmin edilmek istenen değişkendir. Basit doğrusal regresyonda, bağımlı değişkenin değeri, bağımsız değişkenin bir fonksiyonu olarak kabul edilir.</a:t>
            </a:r>
            <a:endParaRPr lang="tr-TR" dirty="0"/>
          </a:p>
        </p:txBody>
      </p:sp>
    </p:spTree>
    <p:extLst>
      <p:ext uri="{BB962C8B-B14F-4D97-AF65-F5344CB8AC3E}">
        <p14:creationId xmlns:p14="http://schemas.microsoft.com/office/powerpoint/2010/main" val="978341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6A4A831-2948-3C7F-1010-0FB355930FC1}"/>
              </a:ext>
            </a:extLst>
          </p:cNvPr>
          <p:cNvSpPr>
            <a:spLocks noGrp="1"/>
          </p:cNvSpPr>
          <p:nvPr>
            <p:ph type="title"/>
          </p:nvPr>
        </p:nvSpPr>
        <p:spPr/>
        <p:txBody>
          <a:bodyPr/>
          <a:lstStyle/>
          <a:p>
            <a:r>
              <a:rPr lang="tr-TR" dirty="0"/>
              <a:t>Doğrusal regresyon modeli</a:t>
            </a:r>
          </a:p>
        </p:txBody>
      </p:sp>
      <p:sp>
        <p:nvSpPr>
          <p:cNvPr id="3" name="İçerik Yer Tutucusu 2">
            <a:extLst>
              <a:ext uri="{FF2B5EF4-FFF2-40B4-BE49-F238E27FC236}">
                <a16:creationId xmlns:a16="http://schemas.microsoft.com/office/drawing/2014/main" id="{F82AB2AC-D347-4CC3-312F-5631B37EC1A4}"/>
              </a:ext>
            </a:extLst>
          </p:cNvPr>
          <p:cNvSpPr>
            <a:spLocks noGrp="1"/>
          </p:cNvSpPr>
          <p:nvPr>
            <p:ph idx="1"/>
          </p:nvPr>
        </p:nvSpPr>
        <p:spPr/>
        <p:txBody>
          <a:bodyPr/>
          <a:lstStyle/>
          <a:p>
            <a:pPr algn="l"/>
            <a:r>
              <a:rPr lang="tr-TR" b="0" i="0" dirty="0">
                <a:solidFill>
                  <a:srgbClr val="374151"/>
                </a:solidFill>
                <a:effectLst/>
                <a:latin typeface="Söhne"/>
              </a:rPr>
              <a:t>Basit doğrusal regresyon modeli, aşağıdaki doğrusal denklem ile ifade edilir:</a:t>
            </a:r>
          </a:p>
          <a:p>
            <a:pPr algn="l"/>
            <a:r>
              <a:rPr lang="es-ES" b="0" i="1" dirty="0">
                <a:solidFill>
                  <a:srgbClr val="374151"/>
                </a:solidFill>
                <a:effectLst/>
                <a:latin typeface="KaTeX_Math"/>
              </a:rPr>
              <a:t>y</a:t>
            </a:r>
            <a:r>
              <a:rPr lang="es-ES" b="0" i="0" dirty="0">
                <a:solidFill>
                  <a:srgbClr val="374151"/>
                </a:solidFill>
                <a:effectLst/>
                <a:latin typeface="KaTeX_Main"/>
              </a:rPr>
              <a:t>=</a:t>
            </a:r>
            <a:r>
              <a:rPr lang="es-ES" b="0" i="1" dirty="0">
                <a:solidFill>
                  <a:srgbClr val="374151"/>
                </a:solidFill>
                <a:effectLst/>
                <a:latin typeface="KaTeX_Math"/>
              </a:rPr>
              <a:t>β</a:t>
            </a:r>
            <a:r>
              <a:rPr lang="es-ES" b="0" i="0" dirty="0">
                <a:solidFill>
                  <a:srgbClr val="374151"/>
                </a:solidFill>
                <a:effectLst/>
                <a:latin typeface="KaTeX_Main"/>
              </a:rPr>
              <a:t>0​+</a:t>
            </a:r>
            <a:r>
              <a:rPr lang="es-ES" b="0" i="1" dirty="0">
                <a:solidFill>
                  <a:srgbClr val="374151"/>
                </a:solidFill>
                <a:effectLst/>
                <a:latin typeface="KaTeX_Math"/>
              </a:rPr>
              <a:t>β</a:t>
            </a:r>
            <a:r>
              <a:rPr lang="es-ES" b="0" i="0" dirty="0">
                <a:solidFill>
                  <a:srgbClr val="374151"/>
                </a:solidFill>
                <a:effectLst/>
                <a:latin typeface="KaTeX_Main"/>
              </a:rPr>
              <a:t>1​</a:t>
            </a:r>
            <a:r>
              <a:rPr lang="es-ES" b="0" i="1" dirty="0">
                <a:solidFill>
                  <a:srgbClr val="374151"/>
                </a:solidFill>
                <a:effectLst/>
                <a:latin typeface="KaTeX_Math"/>
              </a:rPr>
              <a:t>x</a:t>
            </a:r>
            <a:r>
              <a:rPr lang="es-ES" b="0" i="0" dirty="0">
                <a:solidFill>
                  <a:srgbClr val="374151"/>
                </a:solidFill>
                <a:effectLst/>
                <a:latin typeface="KaTeX_Main"/>
              </a:rPr>
              <a:t>+</a:t>
            </a:r>
            <a:r>
              <a:rPr lang="es-ES" b="0" i="1" dirty="0">
                <a:solidFill>
                  <a:srgbClr val="374151"/>
                </a:solidFill>
                <a:effectLst/>
                <a:latin typeface="KaTeX_Math"/>
              </a:rPr>
              <a:t>ε</a:t>
            </a:r>
            <a:r>
              <a:rPr lang="tr-TR" b="0" i="1" dirty="0">
                <a:solidFill>
                  <a:srgbClr val="374151"/>
                </a:solidFill>
                <a:effectLst/>
                <a:latin typeface="KaTeX_Math"/>
              </a:rPr>
              <a:t> </a:t>
            </a:r>
            <a:r>
              <a:rPr lang="tr-TR" b="0" i="0" dirty="0">
                <a:solidFill>
                  <a:srgbClr val="374151"/>
                </a:solidFill>
                <a:effectLst/>
                <a:latin typeface="Söhne"/>
              </a:rPr>
              <a:t>Burada:</a:t>
            </a:r>
          </a:p>
          <a:p>
            <a:pPr algn="l">
              <a:buFont typeface="Arial" panose="020B0604020202020204" pitchFamily="34" charset="0"/>
              <a:buChar char="•"/>
            </a:pPr>
            <a:r>
              <a:rPr lang="el-GR" b="0" i="1" dirty="0">
                <a:solidFill>
                  <a:srgbClr val="374151"/>
                </a:solidFill>
                <a:effectLst/>
                <a:latin typeface="KaTeX_Math"/>
              </a:rPr>
              <a:t>β</a:t>
            </a:r>
            <a:r>
              <a:rPr lang="el-GR" b="0" i="0" dirty="0">
                <a:solidFill>
                  <a:srgbClr val="374151"/>
                </a:solidFill>
                <a:effectLst/>
                <a:latin typeface="KaTeX_Main"/>
              </a:rPr>
              <a:t>0​</a:t>
            </a:r>
            <a:r>
              <a:rPr lang="el-GR" b="0" i="0" dirty="0">
                <a:solidFill>
                  <a:srgbClr val="374151"/>
                </a:solidFill>
                <a:effectLst/>
                <a:latin typeface="Söhne"/>
              </a:rPr>
              <a:t> </a:t>
            </a:r>
            <a:r>
              <a:rPr lang="tr-TR" b="0" i="0" dirty="0">
                <a:solidFill>
                  <a:srgbClr val="374151"/>
                </a:solidFill>
                <a:effectLst/>
                <a:latin typeface="Söhne"/>
              </a:rPr>
              <a:t>modelin y-eksenini kestiği noktadır (</a:t>
            </a:r>
            <a:r>
              <a:rPr lang="tr-TR" b="0" i="0" dirty="0" err="1">
                <a:solidFill>
                  <a:srgbClr val="374151"/>
                </a:solidFill>
                <a:effectLst/>
                <a:latin typeface="Söhne"/>
              </a:rPr>
              <a:t>intercept</a:t>
            </a:r>
            <a:r>
              <a:rPr lang="tr-TR" b="0" i="0" dirty="0">
                <a:solidFill>
                  <a:srgbClr val="374151"/>
                </a:solidFill>
                <a:effectLst/>
                <a:latin typeface="Söhne"/>
              </a:rPr>
              <a:t>).</a:t>
            </a:r>
          </a:p>
          <a:p>
            <a:pPr algn="l">
              <a:buFont typeface="Arial" panose="020B0604020202020204" pitchFamily="34" charset="0"/>
              <a:buChar char="•"/>
            </a:pPr>
            <a:r>
              <a:rPr lang="el-GR" b="0" i="1" dirty="0">
                <a:solidFill>
                  <a:srgbClr val="374151"/>
                </a:solidFill>
                <a:effectLst/>
                <a:latin typeface="KaTeX_Math"/>
              </a:rPr>
              <a:t>β</a:t>
            </a:r>
            <a:r>
              <a:rPr lang="el-GR" b="0" i="0" dirty="0">
                <a:solidFill>
                  <a:srgbClr val="374151"/>
                </a:solidFill>
                <a:effectLst/>
                <a:latin typeface="KaTeX_Main"/>
              </a:rPr>
              <a:t>1​</a:t>
            </a:r>
            <a:r>
              <a:rPr lang="el-GR" b="0" i="0" dirty="0">
                <a:solidFill>
                  <a:srgbClr val="374151"/>
                </a:solidFill>
                <a:effectLst/>
                <a:latin typeface="Söhne"/>
              </a:rPr>
              <a:t> </a:t>
            </a:r>
            <a:r>
              <a:rPr lang="tr-TR" b="0" i="0" dirty="0">
                <a:solidFill>
                  <a:srgbClr val="374151"/>
                </a:solidFill>
                <a:effectLst/>
                <a:latin typeface="Söhne"/>
              </a:rPr>
              <a:t>eğimin katsayısıdır ve bağımsız değişkenin bağımlı değişken üzerindeki etkisini gösterir (</a:t>
            </a:r>
            <a:r>
              <a:rPr lang="tr-TR" b="0" i="0" dirty="0" err="1">
                <a:solidFill>
                  <a:srgbClr val="374151"/>
                </a:solidFill>
                <a:effectLst/>
                <a:latin typeface="Söhne"/>
              </a:rPr>
              <a:t>slope</a:t>
            </a:r>
            <a:r>
              <a:rPr lang="tr-TR" b="0" i="0" dirty="0">
                <a:solidFill>
                  <a:srgbClr val="374151"/>
                </a:solidFill>
                <a:effectLst/>
                <a:latin typeface="Söhne"/>
              </a:rPr>
              <a:t>).</a:t>
            </a:r>
          </a:p>
          <a:p>
            <a:pPr algn="l">
              <a:buFont typeface="Arial" panose="020B0604020202020204" pitchFamily="34" charset="0"/>
              <a:buChar char="•"/>
            </a:pPr>
            <a:r>
              <a:rPr lang="el-GR" b="0" i="1" dirty="0">
                <a:solidFill>
                  <a:srgbClr val="374151"/>
                </a:solidFill>
                <a:effectLst/>
                <a:latin typeface="KaTeX_Math"/>
              </a:rPr>
              <a:t>ε</a:t>
            </a:r>
            <a:r>
              <a:rPr lang="el-GR" b="0" i="0" dirty="0">
                <a:solidFill>
                  <a:srgbClr val="374151"/>
                </a:solidFill>
                <a:effectLst/>
                <a:latin typeface="Söhne"/>
              </a:rPr>
              <a:t> </a:t>
            </a:r>
            <a:r>
              <a:rPr lang="tr-TR" b="0" i="0" dirty="0">
                <a:solidFill>
                  <a:srgbClr val="374151"/>
                </a:solidFill>
                <a:effectLst/>
                <a:latin typeface="Söhne"/>
              </a:rPr>
              <a:t>hata terimidir ve modelin tahminlerinin gerçek değerlerden ne kadar farklı olduğunu gösterir.</a:t>
            </a:r>
          </a:p>
          <a:p>
            <a:endParaRPr lang="tr-TR" dirty="0"/>
          </a:p>
        </p:txBody>
      </p:sp>
    </p:spTree>
    <p:extLst>
      <p:ext uri="{BB962C8B-B14F-4D97-AF65-F5344CB8AC3E}">
        <p14:creationId xmlns:p14="http://schemas.microsoft.com/office/powerpoint/2010/main" val="3957046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C4EB06-0F57-31EC-8555-E6D79EB1AC3A}"/>
              </a:ext>
            </a:extLst>
          </p:cNvPr>
          <p:cNvSpPr>
            <a:spLocks noGrp="1"/>
          </p:cNvSpPr>
          <p:nvPr>
            <p:ph type="title"/>
          </p:nvPr>
        </p:nvSpPr>
        <p:spPr/>
        <p:txBody>
          <a:bodyPr/>
          <a:lstStyle/>
          <a:p>
            <a:r>
              <a:rPr lang="tr-TR" b="1" i="0" dirty="0">
                <a:effectLst/>
                <a:latin typeface="Söhne"/>
              </a:rPr>
              <a:t>Amaç</a:t>
            </a:r>
            <a:endParaRPr lang="tr-TR" dirty="0"/>
          </a:p>
        </p:txBody>
      </p:sp>
      <p:sp>
        <p:nvSpPr>
          <p:cNvPr id="3" name="İçerik Yer Tutucusu 2">
            <a:extLst>
              <a:ext uri="{FF2B5EF4-FFF2-40B4-BE49-F238E27FC236}">
                <a16:creationId xmlns:a16="http://schemas.microsoft.com/office/drawing/2014/main" id="{541179E4-E6D7-EAB9-B920-43E222DD951D}"/>
              </a:ext>
            </a:extLst>
          </p:cNvPr>
          <p:cNvSpPr>
            <a:spLocks noGrp="1"/>
          </p:cNvSpPr>
          <p:nvPr>
            <p:ph idx="1"/>
          </p:nvPr>
        </p:nvSpPr>
        <p:spPr/>
        <p:txBody>
          <a:bodyPr/>
          <a:lstStyle/>
          <a:p>
            <a:r>
              <a:rPr lang="tr-TR" b="0" i="0" dirty="0">
                <a:solidFill>
                  <a:srgbClr val="374151"/>
                </a:solidFill>
                <a:effectLst/>
                <a:latin typeface="Söhne"/>
              </a:rPr>
              <a:t>Basit doğrusal regresyonun amacı, veri noktalarına en iyi uyan </a:t>
            </a:r>
            <a:r>
              <a:rPr lang="tr-TR" b="0" i="0" dirty="0">
                <a:solidFill>
                  <a:srgbClr val="374151"/>
                </a:solidFill>
                <a:effectLst/>
                <a:latin typeface="KaTeX_Main"/>
              </a:rPr>
              <a:t>0</a:t>
            </a:r>
            <a:r>
              <a:rPr lang="el-GR" b="0" i="1" dirty="0">
                <a:solidFill>
                  <a:srgbClr val="374151"/>
                </a:solidFill>
                <a:effectLst/>
                <a:latin typeface="KaTeX_Math"/>
              </a:rPr>
              <a:t>β</a:t>
            </a:r>
            <a:r>
              <a:rPr lang="el-GR" b="0" i="0" dirty="0">
                <a:solidFill>
                  <a:srgbClr val="374151"/>
                </a:solidFill>
                <a:effectLst/>
                <a:latin typeface="KaTeX_Main"/>
              </a:rPr>
              <a:t>0​</a:t>
            </a:r>
            <a:r>
              <a:rPr lang="el-GR" b="0" i="0" dirty="0">
                <a:solidFill>
                  <a:srgbClr val="374151"/>
                </a:solidFill>
                <a:effectLst/>
                <a:latin typeface="Söhne"/>
              </a:rPr>
              <a:t> </a:t>
            </a:r>
            <a:r>
              <a:rPr lang="tr-TR" b="0" i="0" dirty="0">
                <a:solidFill>
                  <a:srgbClr val="374151"/>
                </a:solidFill>
                <a:effectLst/>
                <a:latin typeface="Söhne"/>
              </a:rPr>
              <a:t>ve </a:t>
            </a:r>
            <a:r>
              <a:rPr lang="tr-TR" b="0" i="0" dirty="0">
                <a:solidFill>
                  <a:srgbClr val="374151"/>
                </a:solidFill>
                <a:effectLst/>
                <a:latin typeface="KaTeX_Main"/>
              </a:rPr>
              <a:t>1</a:t>
            </a:r>
            <a:r>
              <a:rPr lang="el-GR" b="0" i="1" dirty="0">
                <a:solidFill>
                  <a:srgbClr val="374151"/>
                </a:solidFill>
                <a:effectLst/>
                <a:latin typeface="KaTeX_Math"/>
              </a:rPr>
              <a:t>β</a:t>
            </a:r>
            <a:r>
              <a:rPr lang="el-GR" b="0" i="0" dirty="0">
                <a:solidFill>
                  <a:srgbClr val="374151"/>
                </a:solidFill>
                <a:effectLst/>
                <a:latin typeface="KaTeX_Main"/>
              </a:rPr>
              <a:t>1​</a:t>
            </a:r>
            <a:r>
              <a:rPr lang="el-GR" b="0" i="0" dirty="0">
                <a:solidFill>
                  <a:srgbClr val="374151"/>
                </a:solidFill>
                <a:effectLst/>
                <a:latin typeface="Söhne"/>
              </a:rPr>
              <a:t> </a:t>
            </a:r>
            <a:r>
              <a:rPr lang="tr-TR" b="0" i="0" dirty="0">
                <a:solidFill>
                  <a:srgbClr val="374151"/>
                </a:solidFill>
                <a:effectLst/>
                <a:latin typeface="Söhne"/>
              </a:rPr>
              <a:t>değerlerini bulmaktır. Bu, genellikle en küçük kareler yöntemi ile yapılır, burada hata terimlerinin karelerinin toplamı minimize edilir.</a:t>
            </a:r>
            <a:endParaRPr lang="tr-TR" dirty="0"/>
          </a:p>
        </p:txBody>
      </p:sp>
    </p:spTree>
    <p:extLst>
      <p:ext uri="{BB962C8B-B14F-4D97-AF65-F5344CB8AC3E}">
        <p14:creationId xmlns:p14="http://schemas.microsoft.com/office/powerpoint/2010/main" val="2532350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BE1DA9-37A9-7A60-F3BD-08E341D6B7F5}"/>
              </a:ext>
            </a:extLst>
          </p:cNvPr>
          <p:cNvSpPr>
            <a:spLocks noGrp="1"/>
          </p:cNvSpPr>
          <p:nvPr>
            <p:ph type="title"/>
          </p:nvPr>
        </p:nvSpPr>
        <p:spPr/>
        <p:txBody>
          <a:bodyPr/>
          <a:lstStyle/>
          <a:p>
            <a:r>
              <a:rPr lang="tr-TR" dirty="0"/>
              <a:t>Uygulamalar</a:t>
            </a:r>
          </a:p>
        </p:txBody>
      </p:sp>
      <p:sp>
        <p:nvSpPr>
          <p:cNvPr id="3" name="İçerik Yer Tutucusu 2">
            <a:extLst>
              <a:ext uri="{FF2B5EF4-FFF2-40B4-BE49-F238E27FC236}">
                <a16:creationId xmlns:a16="http://schemas.microsoft.com/office/drawing/2014/main" id="{5101BBEF-F76C-78D5-9AD6-DB23B92E2351}"/>
              </a:ext>
            </a:extLst>
          </p:cNvPr>
          <p:cNvSpPr>
            <a:spLocks noGrp="1"/>
          </p:cNvSpPr>
          <p:nvPr>
            <p:ph idx="1"/>
          </p:nvPr>
        </p:nvSpPr>
        <p:spPr/>
        <p:txBody>
          <a:bodyPr/>
          <a:lstStyle/>
          <a:p>
            <a:pPr algn="l"/>
            <a:r>
              <a:rPr lang="tr-TR" b="0" i="0" dirty="0">
                <a:solidFill>
                  <a:srgbClr val="374151"/>
                </a:solidFill>
                <a:effectLst/>
                <a:latin typeface="Söhne"/>
              </a:rPr>
              <a:t>Basit doğrusal regresyon, çeşitli alanlarda farklı amaçlar için kullanılır:</a:t>
            </a:r>
          </a:p>
          <a:p>
            <a:pPr algn="l">
              <a:buFont typeface="Arial" panose="020B0604020202020204" pitchFamily="34" charset="0"/>
              <a:buChar char="•"/>
            </a:pPr>
            <a:r>
              <a:rPr lang="tr-TR" b="0" i="0" dirty="0">
                <a:solidFill>
                  <a:srgbClr val="374151"/>
                </a:solidFill>
                <a:effectLst/>
                <a:latin typeface="Söhne"/>
              </a:rPr>
              <a:t>İki değişken arasındaki ilişkinin gücünü ve yönünü belirlemek.</a:t>
            </a:r>
          </a:p>
          <a:p>
            <a:pPr algn="l">
              <a:buFont typeface="Arial" panose="020B0604020202020204" pitchFamily="34" charset="0"/>
              <a:buChar char="•"/>
            </a:pPr>
            <a:r>
              <a:rPr lang="tr-TR" b="0" i="0" dirty="0">
                <a:solidFill>
                  <a:srgbClr val="374151"/>
                </a:solidFill>
                <a:effectLst/>
                <a:latin typeface="Söhne"/>
              </a:rPr>
              <a:t>Bağımsız değişkenin değerlerine dayanarak bağımlı değişkenin değerlerini tahmin etmek.</a:t>
            </a:r>
          </a:p>
          <a:p>
            <a:pPr algn="l">
              <a:buFont typeface="Arial" panose="020B0604020202020204" pitchFamily="34" charset="0"/>
              <a:buChar char="•"/>
            </a:pPr>
            <a:r>
              <a:rPr lang="tr-TR" b="0" i="0" dirty="0">
                <a:solidFill>
                  <a:srgbClr val="374151"/>
                </a:solidFill>
                <a:effectLst/>
                <a:latin typeface="Söhne"/>
              </a:rPr>
              <a:t>Değişkenler arasındaki ilişkiyi anlamak ve açıklamak.</a:t>
            </a:r>
          </a:p>
          <a:p>
            <a:endParaRPr lang="tr-TR" dirty="0"/>
          </a:p>
        </p:txBody>
      </p:sp>
    </p:spTree>
    <p:extLst>
      <p:ext uri="{BB962C8B-B14F-4D97-AF65-F5344CB8AC3E}">
        <p14:creationId xmlns:p14="http://schemas.microsoft.com/office/powerpoint/2010/main" val="1021873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4E6E17-98FA-6B2C-B4E0-A60E8714F2D6}"/>
              </a:ext>
            </a:extLst>
          </p:cNvPr>
          <p:cNvSpPr>
            <a:spLocks noGrp="1"/>
          </p:cNvSpPr>
          <p:nvPr>
            <p:ph type="title"/>
          </p:nvPr>
        </p:nvSpPr>
        <p:spPr/>
        <p:txBody>
          <a:bodyPr/>
          <a:lstStyle/>
          <a:p>
            <a:r>
              <a:rPr lang="tr-TR" dirty="0"/>
              <a:t>Örnek</a:t>
            </a:r>
          </a:p>
        </p:txBody>
      </p:sp>
      <p:sp>
        <p:nvSpPr>
          <p:cNvPr id="3" name="İçerik Yer Tutucusu 2">
            <a:extLst>
              <a:ext uri="{FF2B5EF4-FFF2-40B4-BE49-F238E27FC236}">
                <a16:creationId xmlns:a16="http://schemas.microsoft.com/office/drawing/2014/main" id="{CE8DD032-089A-7B80-C0A0-978EB17A3306}"/>
              </a:ext>
            </a:extLst>
          </p:cNvPr>
          <p:cNvSpPr>
            <a:spLocks noGrp="1"/>
          </p:cNvSpPr>
          <p:nvPr>
            <p:ph idx="1"/>
          </p:nvPr>
        </p:nvSpPr>
        <p:spPr/>
        <p:txBody>
          <a:bodyPr/>
          <a:lstStyle/>
          <a:p>
            <a:r>
              <a:rPr lang="tr-TR" b="0" i="0" dirty="0">
                <a:solidFill>
                  <a:srgbClr val="374151"/>
                </a:solidFill>
                <a:effectLst/>
                <a:latin typeface="Söhne"/>
              </a:rPr>
              <a:t>Bir şirketin reklam harcamaları ile elde ettiği satışlar arasındaki ilişkiyi modellemek için basit doğrusal regresyon kullanılabilir. Burada reklam harcamaları bağımsız değişken (x) ve satışlar bağımlı değişken (y) olur. Model, reklam harcamalarının artmasıyla satışların nasıl değiştiğini tahmin etmek için kullanılabilir.</a:t>
            </a:r>
            <a:endParaRPr lang="tr-TR" dirty="0"/>
          </a:p>
        </p:txBody>
      </p:sp>
      <p:pic>
        <p:nvPicPr>
          <p:cNvPr id="5" name="Resim 4">
            <a:extLst>
              <a:ext uri="{FF2B5EF4-FFF2-40B4-BE49-F238E27FC236}">
                <a16:creationId xmlns:a16="http://schemas.microsoft.com/office/drawing/2014/main" id="{9C091233-5EC3-F3CC-7BC4-E38A75D1A476}"/>
              </a:ext>
            </a:extLst>
          </p:cNvPr>
          <p:cNvPicPr>
            <a:picLocks noChangeAspect="1"/>
          </p:cNvPicPr>
          <p:nvPr/>
        </p:nvPicPr>
        <p:blipFill>
          <a:blip r:embed="rId2"/>
          <a:stretch>
            <a:fillRect/>
          </a:stretch>
        </p:blipFill>
        <p:spPr>
          <a:xfrm>
            <a:off x="5781964" y="3683965"/>
            <a:ext cx="4797018" cy="2895761"/>
          </a:xfrm>
          <a:prstGeom prst="rect">
            <a:avLst/>
          </a:prstGeom>
        </p:spPr>
      </p:pic>
    </p:spTree>
    <p:extLst>
      <p:ext uri="{BB962C8B-B14F-4D97-AF65-F5344CB8AC3E}">
        <p14:creationId xmlns:p14="http://schemas.microsoft.com/office/powerpoint/2010/main" val="1005004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F6D7EA-3440-CEB9-1C34-E0515FC57C87}"/>
              </a:ext>
            </a:extLst>
          </p:cNvPr>
          <p:cNvSpPr>
            <a:spLocks noGrp="1"/>
          </p:cNvSpPr>
          <p:nvPr>
            <p:ph type="title"/>
          </p:nvPr>
        </p:nvSpPr>
        <p:spPr/>
        <p:txBody>
          <a:bodyPr/>
          <a:lstStyle/>
          <a:p>
            <a:r>
              <a:rPr lang="tr-TR" dirty="0"/>
              <a:t>Model</a:t>
            </a:r>
          </a:p>
        </p:txBody>
      </p:sp>
      <p:sp>
        <p:nvSpPr>
          <p:cNvPr id="3" name="İçerik Yer Tutucusu 2">
            <a:extLst>
              <a:ext uri="{FF2B5EF4-FFF2-40B4-BE49-F238E27FC236}">
                <a16:creationId xmlns:a16="http://schemas.microsoft.com/office/drawing/2014/main" id="{72C9D5D5-F1C9-ABE5-55B6-71A84D52FCFA}"/>
              </a:ext>
            </a:extLst>
          </p:cNvPr>
          <p:cNvSpPr>
            <a:spLocks noGrp="1"/>
          </p:cNvSpPr>
          <p:nvPr>
            <p:ph idx="1"/>
          </p:nvPr>
        </p:nvSpPr>
        <p:spPr/>
        <p:txBody>
          <a:bodyPr/>
          <a:lstStyle/>
          <a:p>
            <a:pPr algn="l"/>
            <a:r>
              <a:rPr lang="tr-TR" b="0" i="0" dirty="0">
                <a:solidFill>
                  <a:srgbClr val="374151"/>
                </a:solidFill>
                <a:effectLst/>
                <a:latin typeface="Söhne"/>
              </a:rPr>
              <a:t>Görselde, mavi noktalar gerçek satış verilerini temsil ediyor, kırmızı çizgi ise basit doğrusal regresyon modelimizin tahminlerini gösteriyor. Reklam harcamaları ve satışlar arasındaki ilişki, bu kırmızı çizgiyle temsil edilen doğrusal bir trendi izliyor.</a:t>
            </a:r>
          </a:p>
          <a:p>
            <a:pPr algn="l"/>
            <a:r>
              <a:rPr lang="tr-TR" b="0" i="0" dirty="0">
                <a:solidFill>
                  <a:srgbClr val="374151"/>
                </a:solidFill>
                <a:effectLst/>
                <a:latin typeface="Söhne"/>
              </a:rPr>
              <a:t>Modelin parametreleri şunlardır:</a:t>
            </a:r>
          </a:p>
          <a:p>
            <a:pPr algn="l">
              <a:buFont typeface="Arial" panose="020B0604020202020204" pitchFamily="34" charset="0"/>
              <a:buChar char="•"/>
            </a:pPr>
            <a:r>
              <a:rPr lang="tr-TR" b="0" i="0" dirty="0">
                <a:solidFill>
                  <a:srgbClr val="374151"/>
                </a:solidFill>
                <a:effectLst/>
                <a:latin typeface="Söhne"/>
              </a:rPr>
              <a:t>Y-ekseni kesme noktası (</a:t>
            </a:r>
            <a:r>
              <a:rPr lang="tr-TR" b="0" i="0" dirty="0" err="1">
                <a:solidFill>
                  <a:srgbClr val="374151"/>
                </a:solidFill>
                <a:effectLst/>
                <a:latin typeface="Söhne"/>
              </a:rPr>
              <a:t>intercept</a:t>
            </a:r>
            <a:r>
              <a:rPr lang="tr-TR" b="0" i="0" dirty="0">
                <a:solidFill>
                  <a:srgbClr val="374151"/>
                </a:solidFill>
                <a:effectLst/>
                <a:latin typeface="Söhne"/>
              </a:rPr>
              <a:t>): Yaklaşık 52.22. Bu, reklam harcamasının sıfır olduğunda beklenen satış miktarını gösterir.</a:t>
            </a:r>
          </a:p>
          <a:p>
            <a:pPr algn="l">
              <a:buFont typeface="Arial" panose="020B0604020202020204" pitchFamily="34" charset="0"/>
              <a:buChar char="•"/>
            </a:pPr>
            <a:r>
              <a:rPr lang="tr-TR" b="0" i="0" dirty="0">
                <a:solidFill>
                  <a:srgbClr val="374151"/>
                </a:solidFill>
                <a:effectLst/>
                <a:latin typeface="Söhne"/>
              </a:rPr>
              <a:t>Eğim katsayısı (</a:t>
            </a:r>
            <a:r>
              <a:rPr lang="tr-TR" b="0" i="0" dirty="0" err="1">
                <a:solidFill>
                  <a:srgbClr val="374151"/>
                </a:solidFill>
                <a:effectLst/>
                <a:latin typeface="Söhne"/>
              </a:rPr>
              <a:t>slope</a:t>
            </a:r>
            <a:r>
              <a:rPr lang="tr-TR" b="0" i="0" dirty="0">
                <a:solidFill>
                  <a:srgbClr val="374151"/>
                </a:solidFill>
                <a:effectLst/>
                <a:latin typeface="Söhne"/>
              </a:rPr>
              <a:t>): Yaklaşık 2.49. Bu, reklam harcamalarındaki her bir birimlik artışın satışlarda ortalama olarak yaklaşık 2.49 birimlik bir artışa yol açtığını gösterir.</a:t>
            </a:r>
          </a:p>
          <a:p>
            <a:endParaRPr lang="tr-TR" dirty="0"/>
          </a:p>
        </p:txBody>
      </p:sp>
    </p:spTree>
    <p:extLst>
      <p:ext uri="{BB962C8B-B14F-4D97-AF65-F5344CB8AC3E}">
        <p14:creationId xmlns:p14="http://schemas.microsoft.com/office/powerpoint/2010/main" val="57945544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385</Words>
  <Application>Microsoft Office PowerPoint</Application>
  <PresentationFormat>Geniş ekran</PresentationFormat>
  <Paragraphs>25</Paragraphs>
  <Slides>9</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9</vt:i4>
      </vt:variant>
    </vt:vector>
  </HeadingPairs>
  <TitlesOfParts>
    <vt:vector size="16" baseType="lpstr">
      <vt:lpstr>Arial</vt:lpstr>
      <vt:lpstr>Calibri</vt:lpstr>
      <vt:lpstr>Calibri Light</vt:lpstr>
      <vt:lpstr>KaTeX_Main</vt:lpstr>
      <vt:lpstr>KaTeX_Math</vt:lpstr>
      <vt:lpstr>Söhne</vt:lpstr>
      <vt:lpstr>Office Teması</vt:lpstr>
      <vt:lpstr>PowerPoint Sunusu</vt:lpstr>
      <vt:lpstr>PowerPoint Sunusu</vt:lpstr>
      <vt:lpstr>Bağımsız Değişken (x)</vt:lpstr>
      <vt:lpstr>Bağımlı Değişken (y)</vt:lpstr>
      <vt:lpstr>Doğrusal regresyon modeli</vt:lpstr>
      <vt:lpstr>Amaç</vt:lpstr>
      <vt:lpstr>Uygulamalar</vt:lpstr>
      <vt:lpstr>Örnek</vt:lpstr>
      <vt:lpstr>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serhat kagan sahin</dc:creator>
  <cp:lastModifiedBy>serhat kagan sahin</cp:lastModifiedBy>
  <cp:revision>1</cp:revision>
  <dcterms:created xsi:type="dcterms:W3CDTF">2023-12-11T15:17:26Z</dcterms:created>
  <dcterms:modified xsi:type="dcterms:W3CDTF">2023-12-11T17:43:15Z</dcterms:modified>
</cp:coreProperties>
</file>