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9FEFB6-1685-AAB4-52C1-FE18330098D0}"/>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063F6266-E955-0637-0E33-46BE8F40BA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82EAB9CA-9F7C-F356-0E4D-4F217C5EC346}"/>
              </a:ext>
            </a:extLst>
          </p:cNvPr>
          <p:cNvSpPr>
            <a:spLocks noGrp="1"/>
          </p:cNvSpPr>
          <p:nvPr>
            <p:ph type="dt" sz="half" idx="10"/>
          </p:nvPr>
        </p:nvSpPr>
        <p:spPr/>
        <p:txBody>
          <a:bodyPr/>
          <a:lstStyle/>
          <a:p>
            <a:fld id="{58D8E459-2E5A-4F10-B12E-B0120B20ED93}" type="datetimeFigureOut">
              <a:rPr lang="tr-TR" smtClean="0"/>
              <a:t>20.12.2023</a:t>
            </a:fld>
            <a:endParaRPr lang="tr-TR"/>
          </a:p>
        </p:txBody>
      </p:sp>
      <p:sp>
        <p:nvSpPr>
          <p:cNvPr id="5" name="Alt Bilgi Yer Tutucusu 4">
            <a:extLst>
              <a:ext uri="{FF2B5EF4-FFF2-40B4-BE49-F238E27FC236}">
                <a16:creationId xmlns:a16="http://schemas.microsoft.com/office/drawing/2014/main" id="{C07356F5-9D98-5954-15FC-08852961949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52A9D7E-152E-13E0-5B0B-3D53E361CA86}"/>
              </a:ext>
            </a:extLst>
          </p:cNvPr>
          <p:cNvSpPr>
            <a:spLocks noGrp="1"/>
          </p:cNvSpPr>
          <p:nvPr>
            <p:ph type="sldNum" sz="quarter" idx="12"/>
          </p:nvPr>
        </p:nvSpPr>
        <p:spPr/>
        <p:txBody>
          <a:bodyPr/>
          <a:lstStyle/>
          <a:p>
            <a:fld id="{3AF5581E-4FD7-4C03-AC91-683A20A685A2}" type="slidenum">
              <a:rPr lang="tr-TR" smtClean="0"/>
              <a:t>‹#›</a:t>
            </a:fld>
            <a:endParaRPr lang="tr-TR"/>
          </a:p>
        </p:txBody>
      </p:sp>
    </p:spTree>
    <p:extLst>
      <p:ext uri="{BB962C8B-B14F-4D97-AF65-F5344CB8AC3E}">
        <p14:creationId xmlns:p14="http://schemas.microsoft.com/office/powerpoint/2010/main" val="52673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B29F99-D927-3CA5-85AA-10AD45C04D39}"/>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AD523540-9355-EBBB-4AAF-1289C60EF962}"/>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E9233A0-F9E0-22E1-427B-0DE837C4D903}"/>
              </a:ext>
            </a:extLst>
          </p:cNvPr>
          <p:cNvSpPr>
            <a:spLocks noGrp="1"/>
          </p:cNvSpPr>
          <p:nvPr>
            <p:ph type="dt" sz="half" idx="10"/>
          </p:nvPr>
        </p:nvSpPr>
        <p:spPr/>
        <p:txBody>
          <a:bodyPr/>
          <a:lstStyle/>
          <a:p>
            <a:fld id="{58D8E459-2E5A-4F10-B12E-B0120B20ED93}" type="datetimeFigureOut">
              <a:rPr lang="tr-TR" smtClean="0"/>
              <a:t>20.12.2023</a:t>
            </a:fld>
            <a:endParaRPr lang="tr-TR"/>
          </a:p>
        </p:txBody>
      </p:sp>
      <p:sp>
        <p:nvSpPr>
          <p:cNvPr id="5" name="Alt Bilgi Yer Tutucusu 4">
            <a:extLst>
              <a:ext uri="{FF2B5EF4-FFF2-40B4-BE49-F238E27FC236}">
                <a16:creationId xmlns:a16="http://schemas.microsoft.com/office/drawing/2014/main" id="{43E614FC-7687-9191-6453-127F61AF3FE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8EDDF27-346E-7285-F50C-9208601484C9}"/>
              </a:ext>
            </a:extLst>
          </p:cNvPr>
          <p:cNvSpPr>
            <a:spLocks noGrp="1"/>
          </p:cNvSpPr>
          <p:nvPr>
            <p:ph type="sldNum" sz="quarter" idx="12"/>
          </p:nvPr>
        </p:nvSpPr>
        <p:spPr/>
        <p:txBody>
          <a:bodyPr/>
          <a:lstStyle/>
          <a:p>
            <a:fld id="{3AF5581E-4FD7-4C03-AC91-683A20A685A2}" type="slidenum">
              <a:rPr lang="tr-TR" smtClean="0"/>
              <a:t>‹#›</a:t>
            </a:fld>
            <a:endParaRPr lang="tr-TR"/>
          </a:p>
        </p:txBody>
      </p:sp>
    </p:spTree>
    <p:extLst>
      <p:ext uri="{BB962C8B-B14F-4D97-AF65-F5344CB8AC3E}">
        <p14:creationId xmlns:p14="http://schemas.microsoft.com/office/powerpoint/2010/main" val="1268545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D2062D84-98C9-F022-92DD-36B6481AF0AA}"/>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4C4D9685-A36E-14D9-B262-EB400CF0327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7976589-10B2-A88D-ABF2-1931E487D759}"/>
              </a:ext>
            </a:extLst>
          </p:cNvPr>
          <p:cNvSpPr>
            <a:spLocks noGrp="1"/>
          </p:cNvSpPr>
          <p:nvPr>
            <p:ph type="dt" sz="half" idx="10"/>
          </p:nvPr>
        </p:nvSpPr>
        <p:spPr/>
        <p:txBody>
          <a:bodyPr/>
          <a:lstStyle/>
          <a:p>
            <a:fld id="{58D8E459-2E5A-4F10-B12E-B0120B20ED93}" type="datetimeFigureOut">
              <a:rPr lang="tr-TR" smtClean="0"/>
              <a:t>20.12.2023</a:t>
            </a:fld>
            <a:endParaRPr lang="tr-TR"/>
          </a:p>
        </p:txBody>
      </p:sp>
      <p:sp>
        <p:nvSpPr>
          <p:cNvPr id="5" name="Alt Bilgi Yer Tutucusu 4">
            <a:extLst>
              <a:ext uri="{FF2B5EF4-FFF2-40B4-BE49-F238E27FC236}">
                <a16:creationId xmlns:a16="http://schemas.microsoft.com/office/drawing/2014/main" id="{775073E0-BFD1-516D-2EC3-8E66A34562E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84AE7B1-6995-729D-394C-3CF57A443FF5}"/>
              </a:ext>
            </a:extLst>
          </p:cNvPr>
          <p:cNvSpPr>
            <a:spLocks noGrp="1"/>
          </p:cNvSpPr>
          <p:nvPr>
            <p:ph type="sldNum" sz="quarter" idx="12"/>
          </p:nvPr>
        </p:nvSpPr>
        <p:spPr/>
        <p:txBody>
          <a:bodyPr/>
          <a:lstStyle/>
          <a:p>
            <a:fld id="{3AF5581E-4FD7-4C03-AC91-683A20A685A2}" type="slidenum">
              <a:rPr lang="tr-TR" smtClean="0"/>
              <a:t>‹#›</a:t>
            </a:fld>
            <a:endParaRPr lang="tr-TR"/>
          </a:p>
        </p:txBody>
      </p:sp>
    </p:spTree>
    <p:extLst>
      <p:ext uri="{BB962C8B-B14F-4D97-AF65-F5344CB8AC3E}">
        <p14:creationId xmlns:p14="http://schemas.microsoft.com/office/powerpoint/2010/main" val="500594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374E9F-CBC6-BF18-D342-9A8867A03CF6}"/>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98A0B5EA-D4DA-2739-A057-F7BC8A452769}"/>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FE35E50-25C4-C0C5-DC07-6B5D2CAE7615}"/>
              </a:ext>
            </a:extLst>
          </p:cNvPr>
          <p:cNvSpPr>
            <a:spLocks noGrp="1"/>
          </p:cNvSpPr>
          <p:nvPr>
            <p:ph type="dt" sz="half" idx="10"/>
          </p:nvPr>
        </p:nvSpPr>
        <p:spPr/>
        <p:txBody>
          <a:bodyPr/>
          <a:lstStyle/>
          <a:p>
            <a:fld id="{58D8E459-2E5A-4F10-B12E-B0120B20ED93}" type="datetimeFigureOut">
              <a:rPr lang="tr-TR" smtClean="0"/>
              <a:t>20.12.2023</a:t>
            </a:fld>
            <a:endParaRPr lang="tr-TR"/>
          </a:p>
        </p:txBody>
      </p:sp>
      <p:sp>
        <p:nvSpPr>
          <p:cNvPr id="5" name="Alt Bilgi Yer Tutucusu 4">
            <a:extLst>
              <a:ext uri="{FF2B5EF4-FFF2-40B4-BE49-F238E27FC236}">
                <a16:creationId xmlns:a16="http://schemas.microsoft.com/office/drawing/2014/main" id="{CA850B5D-1EFB-3A53-FF0D-7E125DD5269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0931ED5-D5AF-586E-C654-54F53E3263AB}"/>
              </a:ext>
            </a:extLst>
          </p:cNvPr>
          <p:cNvSpPr>
            <a:spLocks noGrp="1"/>
          </p:cNvSpPr>
          <p:nvPr>
            <p:ph type="sldNum" sz="quarter" idx="12"/>
          </p:nvPr>
        </p:nvSpPr>
        <p:spPr/>
        <p:txBody>
          <a:bodyPr/>
          <a:lstStyle/>
          <a:p>
            <a:fld id="{3AF5581E-4FD7-4C03-AC91-683A20A685A2}" type="slidenum">
              <a:rPr lang="tr-TR" smtClean="0"/>
              <a:t>‹#›</a:t>
            </a:fld>
            <a:endParaRPr lang="tr-TR"/>
          </a:p>
        </p:txBody>
      </p:sp>
    </p:spTree>
    <p:extLst>
      <p:ext uri="{BB962C8B-B14F-4D97-AF65-F5344CB8AC3E}">
        <p14:creationId xmlns:p14="http://schemas.microsoft.com/office/powerpoint/2010/main" val="1043612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1DB031-54B4-8470-2C2D-7CEA66D34F50}"/>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86A7581B-23F2-2AC9-728C-74EFC85BA6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486E68B1-36E1-C61D-6A3A-3B57CF1E6714}"/>
              </a:ext>
            </a:extLst>
          </p:cNvPr>
          <p:cNvSpPr>
            <a:spLocks noGrp="1"/>
          </p:cNvSpPr>
          <p:nvPr>
            <p:ph type="dt" sz="half" idx="10"/>
          </p:nvPr>
        </p:nvSpPr>
        <p:spPr/>
        <p:txBody>
          <a:bodyPr/>
          <a:lstStyle/>
          <a:p>
            <a:fld id="{58D8E459-2E5A-4F10-B12E-B0120B20ED93}" type="datetimeFigureOut">
              <a:rPr lang="tr-TR" smtClean="0"/>
              <a:t>20.12.2023</a:t>
            </a:fld>
            <a:endParaRPr lang="tr-TR"/>
          </a:p>
        </p:txBody>
      </p:sp>
      <p:sp>
        <p:nvSpPr>
          <p:cNvPr id="5" name="Alt Bilgi Yer Tutucusu 4">
            <a:extLst>
              <a:ext uri="{FF2B5EF4-FFF2-40B4-BE49-F238E27FC236}">
                <a16:creationId xmlns:a16="http://schemas.microsoft.com/office/drawing/2014/main" id="{07BBDC40-0521-8B15-73EC-2B762076F70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0759860-83D9-CD5C-5231-7BA748DA8461}"/>
              </a:ext>
            </a:extLst>
          </p:cNvPr>
          <p:cNvSpPr>
            <a:spLocks noGrp="1"/>
          </p:cNvSpPr>
          <p:nvPr>
            <p:ph type="sldNum" sz="quarter" idx="12"/>
          </p:nvPr>
        </p:nvSpPr>
        <p:spPr/>
        <p:txBody>
          <a:bodyPr/>
          <a:lstStyle/>
          <a:p>
            <a:fld id="{3AF5581E-4FD7-4C03-AC91-683A20A685A2}" type="slidenum">
              <a:rPr lang="tr-TR" smtClean="0"/>
              <a:t>‹#›</a:t>
            </a:fld>
            <a:endParaRPr lang="tr-TR"/>
          </a:p>
        </p:txBody>
      </p:sp>
    </p:spTree>
    <p:extLst>
      <p:ext uri="{BB962C8B-B14F-4D97-AF65-F5344CB8AC3E}">
        <p14:creationId xmlns:p14="http://schemas.microsoft.com/office/powerpoint/2010/main" val="3968242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4B1E92-208B-97FA-5411-BC94A49A9E3A}"/>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4F31EDB7-C80F-686D-738C-F3890F733D0C}"/>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21F128D5-E9F8-E58C-4FA7-CBF9DD6D17F3}"/>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0BF8C215-7007-629D-D10B-B68B3B74D852}"/>
              </a:ext>
            </a:extLst>
          </p:cNvPr>
          <p:cNvSpPr>
            <a:spLocks noGrp="1"/>
          </p:cNvSpPr>
          <p:nvPr>
            <p:ph type="dt" sz="half" idx="10"/>
          </p:nvPr>
        </p:nvSpPr>
        <p:spPr/>
        <p:txBody>
          <a:bodyPr/>
          <a:lstStyle/>
          <a:p>
            <a:fld id="{58D8E459-2E5A-4F10-B12E-B0120B20ED93}" type="datetimeFigureOut">
              <a:rPr lang="tr-TR" smtClean="0"/>
              <a:t>20.12.2023</a:t>
            </a:fld>
            <a:endParaRPr lang="tr-TR"/>
          </a:p>
        </p:txBody>
      </p:sp>
      <p:sp>
        <p:nvSpPr>
          <p:cNvPr id="6" name="Alt Bilgi Yer Tutucusu 5">
            <a:extLst>
              <a:ext uri="{FF2B5EF4-FFF2-40B4-BE49-F238E27FC236}">
                <a16:creationId xmlns:a16="http://schemas.microsoft.com/office/drawing/2014/main" id="{91E152FC-6375-CE14-0F01-664C709F102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C95B8844-58BA-64DF-0446-DD2BEB8AAC49}"/>
              </a:ext>
            </a:extLst>
          </p:cNvPr>
          <p:cNvSpPr>
            <a:spLocks noGrp="1"/>
          </p:cNvSpPr>
          <p:nvPr>
            <p:ph type="sldNum" sz="quarter" idx="12"/>
          </p:nvPr>
        </p:nvSpPr>
        <p:spPr/>
        <p:txBody>
          <a:bodyPr/>
          <a:lstStyle/>
          <a:p>
            <a:fld id="{3AF5581E-4FD7-4C03-AC91-683A20A685A2}" type="slidenum">
              <a:rPr lang="tr-TR" smtClean="0"/>
              <a:t>‹#›</a:t>
            </a:fld>
            <a:endParaRPr lang="tr-TR"/>
          </a:p>
        </p:txBody>
      </p:sp>
    </p:spTree>
    <p:extLst>
      <p:ext uri="{BB962C8B-B14F-4D97-AF65-F5344CB8AC3E}">
        <p14:creationId xmlns:p14="http://schemas.microsoft.com/office/powerpoint/2010/main" val="3920834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6C4C3F-AE0B-89FE-EB0A-F03463D6CA8E}"/>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1BDDABA-2D77-EF97-D6F5-2C47416014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ED155D40-37FE-837E-F9F4-7A677C48BCB7}"/>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183C171A-F30C-E92D-B4FA-11D6BAB4A1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8E5D5519-EF67-5965-1F4F-349F064A33F3}"/>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CC402E49-DAEE-AFD1-6A42-93A46CD04E5A}"/>
              </a:ext>
            </a:extLst>
          </p:cNvPr>
          <p:cNvSpPr>
            <a:spLocks noGrp="1"/>
          </p:cNvSpPr>
          <p:nvPr>
            <p:ph type="dt" sz="half" idx="10"/>
          </p:nvPr>
        </p:nvSpPr>
        <p:spPr/>
        <p:txBody>
          <a:bodyPr/>
          <a:lstStyle/>
          <a:p>
            <a:fld id="{58D8E459-2E5A-4F10-B12E-B0120B20ED93}" type="datetimeFigureOut">
              <a:rPr lang="tr-TR" smtClean="0"/>
              <a:t>20.12.2023</a:t>
            </a:fld>
            <a:endParaRPr lang="tr-TR"/>
          </a:p>
        </p:txBody>
      </p:sp>
      <p:sp>
        <p:nvSpPr>
          <p:cNvPr id="8" name="Alt Bilgi Yer Tutucusu 7">
            <a:extLst>
              <a:ext uri="{FF2B5EF4-FFF2-40B4-BE49-F238E27FC236}">
                <a16:creationId xmlns:a16="http://schemas.microsoft.com/office/drawing/2014/main" id="{8853F570-3EAE-7BB0-BCB3-CF014A474DE4}"/>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DED98961-96A4-4DE7-2463-50EC8A08AEF1}"/>
              </a:ext>
            </a:extLst>
          </p:cNvPr>
          <p:cNvSpPr>
            <a:spLocks noGrp="1"/>
          </p:cNvSpPr>
          <p:nvPr>
            <p:ph type="sldNum" sz="quarter" idx="12"/>
          </p:nvPr>
        </p:nvSpPr>
        <p:spPr/>
        <p:txBody>
          <a:bodyPr/>
          <a:lstStyle/>
          <a:p>
            <a:fld id="{3AF5581E-4FD7-4C03-AC91-683A20A685A2}" type="slidenum">
              <a:rPr lang="tr-TR" smtClean="0"/>
              <a:t>‹#›</a:t>
            </a:fld>
            <a:endParaRPr lang="tr-TR"/>
          </a:p>
        </p:txBody>
      </p:sp>
    </p:spTree>
    <p:extLst>
      <p:ext uri="{BB962C8B-B14F-4D97-AF65-F5344CB8AC3E}">
        <p14:creationId xmlns:p14="http://schemas.microsoft.com/office/powerpoint/2010/main" val="2708508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89AC7B-CB82-F581-D0A7-6D3B0F634CF9}"/>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1B493567-672A-41CB-5068-399B093AC7C7}"/>
              </a:ext>
            </a:extLst>
          </p:cNvPr>
          <p:cNvSpPr>
            <a:spLocks noGrp="1"/>
          </p:cNvSpPr>
          <p:nvPr>
            <p:ph type="dt" sz="half" idx="10"/>
          </p:nvPr>
        </p:nvSpPr>
        <p:spPr/>
        <p:txBody>
          <a:bodyPr/>
          <a:lstStyle/>
          <a:p>
            <a:fld id="{58D8E459-2E5A-4F10-B12E-B0120B20ED93}" type="datetimeFigureOut">
              <a:rPr lang="tr-TR" smtClean="0"/>
              <a:t>20.12.2023</a:t>
            </a:fld>
            <a:endParaRPr lang="tr-TR"/>
          </a:p>
        </p:txBody>
      </p:sp>
      <p:sp>
        <p:nvSpPr>
          <p:cNvPr id="4" name="Alt Bilgi Yer Tutucusu 3">
            <a:extLst>
              <a:ext uri="{FF2B5EF4-FFF2-40B4-BE49-F238E27FC236}">
                <a16:creationId xmlns:a16="http://schemas.microsoft.com/office/drawing/2014/main" id="{365C1069-3F97-5A34-3931-A01FB45AC57D}"/>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5BEB1D8F-AF3C-E7E8-CA93-1B9DF87AA5E6}"/>
              </a:ext>
            </a:extLst>
          </p:cNvPr>
          <p:cNvSpPr>
            <a:spLocks noGrp="1"/>
          </p:cNvSpPr>
          <p:nvPr>
            <p:ph type="sldNum" sz="quarter" idx="12"/>
          </p:nvPr>
        </p:nvSpPr>
        <p:spPr/>
        <p:txBody>
          <a:bodyPr/>
          <a:lstStyle/>
          <a:p>
            <a:fld id="{3AF5581E-4FD7-4C03-AC91-683A20A685A2}" type="slidenum">
              <a:rPr lang="tr-TR" smtClean="0"/>
              <a:t>‹#›</a:t>
            </a:fld>
            <a:endParaRPr lang="tr-TR"/>
          </a:p>
        </p:txBody>
      </p:sp>
    </p:spTree>
    <p:extLst>
      <p:ext uri="{BB962C8B-B14F-4D97-AF65-F5344CB8AC3E}">
        <p14:creationId xmlns:p14="http://schemas.microsoft.com/office/powerpoint/2010/main" val="1864123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AC712EB9-481D-6592-2183-BB312D3C53D7}"/>
              </a:ext>
            </a:extLst>
          </p:cNvPr>
          <p:cNvSpPr>
            <a:spLocks noGrp="1"/>
          </p:cNvSpPr>
          <p:nvPr>
            <p:ph type="dt" sz="half" idx="10"/>
          </p:nvPr>
        </p:nvSpPr>
        <p:spPr/>
        <p:txBody>
          <a:bodyPr/>
          <a:lstStyle/>
          <a:p>
            <a:fld id="{58D8E459-2E5A-4F10-B12E-B0120B20ED93}" type="datetimeFigureOut">
              <a:rPr lang="tr-TR" smtClean="0"/>
              <a:t>20.12.2023</a:t>
            </a:fld>
            <a:endParaRPr lang="tr-TR"/>
          </a:p>
        </p:txBody>
      </p:sp>
      <p:sp>
        <p:nvSpPr>
          <p:cNvPr id="3" name="Alt Bilgi Yer Tutucusu 2">
            <a:extLst>
              <a:ext uri="{FF2B5EF4-FFF2-40B4-BE49-F238E27FC236}">
                <a16:creationId xmlns:a16="http://schemas.microsoft.com/office/drawing/2014/main" id="{689277CB-28B1-C06A-B327-7AE5019791E6}"/>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E0F563BE-2E04-A584-6CFB-08AA784EA5A1}"/>
              </a:ext>
            </a:extLst>
          </p:cNvPr>
          <p:cNvSpPr>
            <a:spLocks noGrp="1"/>
          </p:cNvSpPr>
          <p:nvPr>
            <p:ph type="sldNum" sz="quarter" idx="12"/>
          </p:nvPr>
        </p:nvSpPr>
        <p:spPr/>
        <p:txBody>
          <a:bodyPr/>
          <a:lstStyle/>
          <a:p>
            <a:fld id="{3AF5581E-4FD7-4C03-AC91-683A20A685A2}" type="slidenum">
              <a:rPr lang="tr-TR" smtClean="0"/>
              <a:t>‹#›</a:t>
            </a:fld>
            <a:endParaRPr lang="tr-TR"/>
          </a:p>
        </p:txBody>
      </p:sp>
    </p:spTree>
    <p:extLst>
      <p:ext uri="{BB962C8B-B14F-4D97-AF65-F5344CB8AC3E}">
        <p14:creationId xmlns:p14="http://schemas.microsoft.com/office/powerpoint/2010/main" val="2078793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A5D89D-EA7B-FCB1-722B-E7BB1E530E09}"/>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486CEAC8-C3CA-CA44-C849-CAF19E95EE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FB7B6ADA-A57E-3241-FF08-FC80B2FDA6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BCC6DFDA-A507-8DF0-76E8-99A71111942D}"/>
              </a:ext>
            </a:extLst>
          </p:cNvPr>
          <p:cNvSpPr>
            <a:spLocks noGrp="1"/>
          </p:cNvSpPr>
          <p:nvPr>
            <p:ph type="dt" sz="half" idx="10"/>
          </p:nvPr>
        </p:nvSpPr>
        <p:spPr/>
        <p:txBody>
          <a:bodyPr/>
          <a:lstStyle/>
          <a:p>
            <a:fld id="{58D8E459-2E5A-4F10-B12E-B0120B20ED93}" type="datetimeFigureOut">
              <a:rPr lang="tr-TR" smtClean="0"/>
              <a:t>20.12.2023</a:t>
            </a:fld>
            <a:endParaRPr lang="tr-TR"/>
          </a:p>
        </p:txBody>
      </p:sp>
      <p:sp>
        <p:nvSpPr>
          <p:cNvPr id="6" name="Alt Bilgi Yer Tutucusu 5">
            <a:extLst>
              <a:ext uri="{FF2B5EF4-FFF2-40B4-BE49-F238E27FC236}">
                <a16:creationId xmlns:a16="http://schemas.microsoft.com/office/drawing/2014/main" id="{A05E135E-B16E-7FD0-0374-D653B47CF4D1}"/>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3A8668BE-AD80-6CAE-73C1-614B50A92AAB}"/>
              </a:ext>
            </a:extLst>
          </p:cNvPr>
          <p:cNvSpPr>
            <a:spLocks noGrp="1"/>
          </p:cNvSpPr>
          <p:nvPr>
            <p:ph type="sldNum" sz="quarter" idx="12"/>
          </p:nvPr>
        </p:nvSpPr>
        <p:spPr/>
        <p:txBody>
          <a:bodyPr/>
          <a:lstStyle/>
          <a:p>
            <a:fld id="{3AF5581E-4FD7-4C03-AC91-683A20A685A2}" type="slidenum">
              <a:rPr lang="tr-TR" smtClean="0"/>
              <a:t>‹#›</a:t>
            </a:fld>
            <a:endParaRPr lang="tr-TR"/>
          </a:p>
        </p:txBody>
      </p:sp>
    </p:spTree>
    <p:extLst>
      <p:ext uri="{BB962C8B-B14F-4D97-AF65-F5344CB8AC3E}">
        <p14:creationId xmlns:p14="http://schemas.microsoft.com/office/powerpoint/2010/main" val="3977513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1A0928-D1F0-6094-C821-4FB4EE8AE9A7}"/>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F68007D9-AB19-B119-BE99-8FFDBD2DCA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C6FE4239-DFBA-6CBF-63A7-F15C83B30E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44C77B97-F572-C902-AA43-536D5EBE87AE}"/>
              </a:ext>
            </a:extLst>
          </p:cNvPr>
          <p:cNvSpPr>
            <a:spLocks noGrp="1"/>
          </p:cNvSpPr>
          <p:nvPr>
            <p:ph type="dt" sz="half" idx="10"/>
          </p:nvPr>
        </p:nvSpPr>
        <p:spPr/>
        <p:txBody>
          <a:bodyPr/>
          <a:lstStyle/>
          <a:p>
            <a:fld id="{58D8E459-2E5A-4F10-B12E-B0120B20ED93}" type="datetimeFigureOut">
              <a:rPr lang="tr-TR" smtClean="0"/>
              <a:t>20.12.2023</a:t>
            </a:fld>
            <a:endParaRPr lang="tr-TR"/>
          </a:p>
        </p:txBody>
      </p:sp>
      <p:sp>
        <p:nvSpPr>
          <p:cNvPr id="6" name="Alt Bilgi Yer Tutucusu 5">
            <a:extLst>
              <a:ext uri="{FF2B5EF4-FFF2-40B4-BE49-F238E27FC236}">
                <a16:creationId xmlns:a16="http://schemas.microsoft.com/office/drawing/2014/main" id="{A3469E2D-8421-A02D-A620-3BB7558EB89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3E1356E-3D55-A378-814B-9D194920C0F2}"/>
              </a:ext>
            </a:extLst>
          </p:cNvPr>
          <p:cNvSpPr>
            <a:spLocks noGrp="1"/>
          </p:cNvSpPr>
          <p:nvPr>
            <p:ph type="sldNum" sz="quarter" idx="12"/>
          </p:nvPr>
        </p:nvSpPr>
        <p:spPr/>
        <p:txBody>
          <a:bodyPr/>
          <a:lstStyle/>
          <a:p>
            <a:fld id="{3AF5581E-4FD7-4C03-AC91-683A20A685A2}" type="slidenum">
              <a:rPr lang="tr-TR" smtClean="0"/>
              <a:t>‹#›</a:t>
            </a:fld>
            <a:endParaRPr lang="tr-TR"/>
          </a:p>
        </p:txBody>
      </p:sp>
    </p:spTree>
    <p:extLst>
      <p:ext uri="{BB962C8B-B14F-4D97-AF65-F5344CB8AC3E}">
        <p14:creationId xmlns:p14="http://schemas.microsoft.com/office/powerpoint/2010/main" val="3500453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E14B0593-4ABF-1E83-4EE5-5827A2AAA5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F184B156-B47A-8E51-0956-514ADA577C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8C8D485-97F0-CAE5-CB38-9864FF0786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D8E459-2E5A-4F10-B12E-B0120B20ED93}" type="datetimeFigureOut">
              <a:rPr lang="tr-TR" smtClean="0"/>
              <a:t>20.12.2023</a:t>
            </a:fld>
            <a:endParaRPr lang="tr-TR"/>
          </a:p>
        </p:txBody>
      </p:sp>
      <p:sp>
        <p:nvSpPr>
          <p:cNvPr id="5" name="Alt Bilgi Yer Tutucusu 4">
            <a:extLst>
              <a:ext uri="{FF2B5EF4-FFF2-40B4-BE49-F238E27FC236}">
                <a16:creationId xmlns:a16="http://schemas.microsoft.com/office/drawing/2014/main" id="{B15BC2B3-4413-6A66-6DB8-70A4B675DA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07F21C15-391A-23EA-D2D0-B5716E04AC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F5581E-4FD7-4C03-AC91-683A20A685A2}" type="slidenum">
              <a:rPr lang="tr-TR" smtClean="0"/>
              <a:t>‹#›</a:t>
            </a:fld>
            <a:endParaRPr lang="tr-TR"/>
          </a:p>
        </p:txBody>
      </p:sp>
    </p:spTree>
    <p:extLst>
      <p:ext uri="{BB962C8B-B14F-4D97-AF65-F5344CB8AC3E}">
        <p14:creationId xmlns:p14="http://schemas.microsoft.com/office/powerpoint/2010/main" val="3062985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45AA877-1ED2-C9BD-DCB0-1E9E1CE4227D}"/>
              </a:ext>
            </a:extLst>
          </p:cNvPr>
          <p:cNvSpPr>
            <a:spLocks noGrp="1"/>
          </p:cNvSpPr>
          <p:nvPr>
            <p:ph type="ctrTitle"/>
          </p:nvPr>
        </p:nvSpPr>
        <p:spPr/>
        <p:txBody>
          <a:bodyPr/>
          <a:lstStyle/>
          <a:p>
            <a:r>
              <a:rPr lang="tr-TR" dirty="0" err="1"/>
              <a:t>Gradient</a:t>
            </a:r>
            <a:r>
              <a:rPr lang="tr-TR" dirty="0"/>
              <a:t> </a:t>
            </a:r>
            <a:r>
              <a:rPr lang="tr-TR" dirty="0" err="1"/>
              <a:t>Boosting</a:t>
            </a:r>
            <a:endParaRPr lang="tr-TR" dirty="0"/>
          </a:p>
        </p:txBody>
      </p:sp>
      <p:sp>
        <p:nvSpPr>
          <p:cNvPr id="3" name="Alt Başlık 2">
            <a:extLst>
              <a:ext uri="{FF2B5EF4-FFF2-40B4-BE49-F238E27FC236}">
                <a16:creationId xmlns:a16="http://schemas.microsoft.com/office/drawing/2014/main" id="{FF196537-43C3-8EF6-14B0-BB4319D24211}"/>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901513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87445F-FB4C-8A91-B06B-8F4B1C969BC4}"/>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6AB99787-182B-3240-E61C-4F0C7F49BC4A}"/>
              </a:ext>
            </a:extLst>
          </p:cNvPr>
          <p:cNvSpPr>
            <a:spLocks noGrp="1"/>
          </p:cNvSpPr>
          <p:nvPr>
            <p:ph idx="1"/>
          </p:nvPr>
        </p:nvSpPr>
        <p:spPr/>
        <p:txBody>
          <a:bodyPr/>
          <a:lstStyle/>
          <a:p>
            <a:r>
              <a:rPr lang="tr-TR" dirty="0" err="1"/>
              <a:t>Gradient</a:t>
            </a:r>
            <a:r>
              <a:rPr lang="tr-TR" dirty="0"/>
              <a:t> </a:t>
            </a:r>
            <a:r>
              <a:rPr lang="tr-TR" dirty="0" err="1"/>
              <a:t>Boosting</a:t>
            </a:r>
            <a:r>
              <a:rPr lang="tr-TR" dirty="0"/>
              <a:t>, güçlü ve esnek bir makine öğrenmesi tekniğidir ve topluluk öğrenme yaklaşımlarından biridir. Bu yöntem, bir dizi zayıf tahmin modelini (genellikle karar ağaçları) sıralı olarak eğiterek ve her bir yeni modeli, önceki modellerin yapmış olduğu hataları düzeltmeye odaklanarak oluşturur. Temel amacı, bu zayıf modellerin bir araya gelerek güçlü bir topluluk modeli oluşturmasıdır. </a:t>
            </a:r>
            <a:r>
              <a:rPr lang="tr-TR" dirty="0" err="1"/>
              <a:t>Gradient</a:t>
            </a:r>
            <a:r>
              <a:rPr lang="tr-TR" dirty="0"/>
              <a:t> </a:t>
            </a:r>
            <a:r>
              <a:rPr lang="tr-TR" dirty="0" err="1"/>
              <a:t>Boosting</a:t>
            </a:r>
            <a:r>
              <a:rPr lang="tr-TR" dirty="0"/>
              <a:t>, genellikle sınıflandırma ve regresyon problemlerinde kullanılır.</a:t>
            </a:r>
          </a:p>
        </p:txBody>
      </p:sp>
    </p:spTree>
    <p:extLst>
      <p:ext uri="{BB962C8B-B14F-4D97-AF65-F5344CB8AC3E}">
        <p14:creationId xmlns:p14="http://schemas.microsoft.com/office/powerpoint/2010/main" val="2606227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98E6E5-4394-4DE6-50F6-BE7595E0667C}"/>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C895DB41-9BF3-6D9D-D376-5E0F9A442E37}"/>
              </a:ext>
            </a:extLst>
          </p:cNvPr>
          <p:cNvSpPr>
            <a:spLocks noGrp="1"/>
          </p:cNvSpPr>
          <p:nvPr>
            <p:ph idx="1"/>
          </p:nvPr>
        </p:nvSpPr>
        <p:spPr/>
        <p:txBody>
          <a:bodyPr/>
          <a:lstStyle/>
          <a:p>
            <a:endParaRPr lang="tr-TR"/>
          </a:p>
        </p:txBody>
      </p:sp>
      <p:pic>
        <p:nvPicPr>
          <p:cNvPr id="2050" name="Picture 2" descr="What is Gradient Boosting? How is it different from Ada Boost? | by  Abhiroop Choudhury | Analytics Vidhya | Medium">
            <a:extLst>
              <a:ext uri="{FF2B5EF4-FFF2-40B4-BE49-F238E27FC236}">
                <a16:creationId xmlns:a16="http://schemas.microsoft.com/office/drawing/2014/main" id="{2E2AC64A-A741-6849-FC61-DCB91D4D89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6436" y="1957388"/>
            <a:ext cx="7156564" cy="394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121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F0117D-6295-F338-F454-6C08EB9455C8}"/>
              </a:ext>
            </a:extLst>
          </p:cNvPr>
          <p:cNvSpPr>
            <a:spLocks noGrp="1"/>
          </p:cNvSpPr>
          <p:nvPr>
            <p:ph type="title"/>
          </p:nvPr>
        </p:nvSpPr>
        <p:spPr/>
        <p:txBody>
          <a:bodyPr/>
          <a:lstStyle/>
          <a:p>
            <a:r>
              <a:rPr lang="tr-TR" b="1" dirty="0"/>
              <a:t>Çalışma Prensibi</a:t>
            </a:r>
            <a:endParaRPr lang="tr-TR" dirty="0"/>
          </a:p>
        </p:txBody>
      </p:sp>
      <p:sp>
        <p:nvSpPr>
          <p:cNvPr id="3" name="İçerik Yer Tutucusu 2">
            <a:extLst>
              <a:ext uri="{FF2B5EF4-FFF2-40B4-BE49-F238E27FC236}">
                <a16:creationId xmlns:a16="http://schemas.microsoft.com/office/drawing/2014/main" id="{E68067ED-101F-3F9D-6675-DB06F03F40C9}"/>
              </a:ext>
            </a:extLst>
          </p:cNvPr>
          <p:cNvSpPr>
            <a:spLocks noGrp="1"/>
          </p:cNvSpPr>
          <p:nvPr>
            <p:ph idx="1"/>
          </p:nvPr>
        </p:nvSpPr>
        <p:spPr/>
        <p:txBody>
          <a:bodyPr>
            <a:normAutofit lnSpcReduction="10000"/>
          </a:bodyPr>
          <a:lstStyle/>
          <a:p>
            <a:r>
              <a:rPr lang="tr-TR" dirty="0"/>
              <a:t>İlk Modelin Oluşturulması: Süreç, genellikle basit bir model (örneğin, bir karar ağacı) ile başlar. Bu model, veri seti üzerinde tahmin yapar.</a:t>
            </a:r>
          </a:p>
          <a:p>
            <a:endParaRPr lang="tr-TR" dirty="0"/>
          </a:p>
          <a:p>
            <a:r>
              <a:rPr lang="tr-TR" dirty="0"/>
              <a:t>Hatalar Üzerine İnşa Etme: Modelin tahminleri ile gerçek değerler arasındaki farklar (hatalar) hesaplanır.</a:t>
            </a:r>
          </a:p>
          <a:p>
            <a:endParaRPr lang="tr-TR" dirty="0"/>
          </a:p>
          <a:p>
            <a:r>
              <a:rPr lang="tr-TR" dirty="0"/>
              <a:t>Yeni Modellerin Ekleme: Yeni bir model oluşturulur ve bu model, önceki modelin yapmış olduğu hataları düzeltmeye odaklanır. Yani, ilk modelin başarısız olduğu yerlerde daha iyi performans göstermeye çalışır.</a:t>
            </a:r>
          </a:p>
        </p:txBody>
      </p:sp>
    </p:spTree>
    <p:extLst>
      <p:ext uri="{BB962C8B-B14F-4D97-AF65-F5344CB8AC3E}">
        <p14:creationId xmlns:p14="http://schemas.microsoft.com/office/powerpoint/2010/main" val="1499314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F0117D-6295-F338-F454-6C08EB9455C8}"/>
              </a:ext>
            </a:extLst>
          </p:cNvPr>
          <p:cNvSpPr>
            <a:spLocks noGrp="1"/>
          </p:cNvSpPr>
          <p:nvPr>
            <p:ph type="title"/>
          </p:nvPr>
        </p:nvSpPr>
        <p:spPr/>
        <p:txBody>
          <a:bodyPr/>
          <a:lstStyle/>
          <a:p>
            <a:r>
              <a:rPr lang="tr-TR" b="1" dirty="0"/>
              <a:t>Çalışma Prensibi</a:t>
            </a:r>
            <a:endParaRPr lang="tr-TR" dirty="0"/>
          </a:p>
        </p:txBody>
      </p:sp>
      <p:sp>
        <p:nvSpPr>
          <p:cNvPr id="3" name="İçerik Yer Tutucusu 2">
            <a:extLst>
              <a:ext uri="{FF2B5EF4-FFF2-40B4-BE49-F238E27FC236}">
                <a16:creationId xmlns:a16="http://schemas.microsoft.com/office/drawing/2014/main" id="{E68067ED-101F-3F9D-6675-DB06F03F40C9}"/>
              </a:ext>
            </a:extLst>
          </p:cNvPr>
          <p:cNvSpPr>
            <a:spLocks noGrp="1"/>
          </p:cNvSpPr>
          <p:nvPr>
            <p:ph idx="1"/>
          </p:nvPr>
        </p:nvSpPr>
        <p:spPr/>
        <p:txBody>
          <a:bodyPr>
            <a:normAutofit/>
          </a:bodyPr>
          <a:lstStyle/>
          <a:p>
            <a:r>
              <a:rPr lang="tr-TR" dirty="0"/>
              <a:t>Adım Adım İyileştirme: Bu süreç, belirlenen sayıda model oluşturulana kadar devam eder. Her yeni model, toplam modelin hatalarını azaltmaya yardımcı olur.</a:t>
            </a:r>
          </a:p>
          <a:p>
            <a:endParaRPr lang="tr-TR" dirty="0"/>
          </a:p>
          <a:p>
            <a:r>
              <a:rPr lang="tr-TR" dirty="0"/>
              <a:t>Topluluk Tahmini: Son model, tüm küçük modellerin katkılarının toplamı olarak elde edilir.</a:t>
            </a:r>
          </a:p>
        </p:txBody>
      </p:sp>
    </p:spTree>
    <p:extLst>
      <p:ext uri="{BB962C8B-B14F-4D97-AF65-F5344CB8AC3E}">
        <p14:creationId xmlns:p14="http://schemas.microsoft.com/office/powerpoint/2010/main" val="1395909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B68753-E050-6A29-5A63-AE3C6BA436BE}"/>
              </a:ext>
            </a:extLst>
          </p:cNvPr>
          <p:cNvSpPr>
            <a:spLocks noGrp="1"/>
          </p:cNvSpPr>
          <p:nvPr>
            <p:ph type="title"/>
          </p:nvPr>
        </p:nvSpPr>
        <p:spPr/>
        <p:txBody>
          <a:bodyPr/>
          <a:lstStyle/>
          <a:p>
            <a:r>
              <a:rPr lang="tr-TR" b="1" dirty="0"/>
              <a:t>Avantajları</a:t>
            </a:r>
            <a:endParaRPr lang="tr-TR" dirty="0"/>
          </a:p>
        </p:txBody>
      </p:sp>
      <p:sp>
        <p:nvSpPr>
          <p:cNvPr id="3" name="İçerik Yer Tutucusu 2">
            <a:extLst>
              <a:ext uri="{FF2B5EF4-FFF2-40B4-BE49-F238E27FC236}">
                <a16:creationId xmlns:a16="http://schemas.microsoft.com/office/drawing/2014/main" id="{A1F6E194-439F-56DC-E045-DE7A2A697701}"/>
              </a:ext>
            </a:extLst>
          </p:cNvPr>
          <p:cNvSpPr>
            <a:spLocks noGrp="1"/>
          </p:cNvSpPr>
          <p:nvPr>
            <p:ph idx="1"/>
          </p:nvPr>
        </p:nvSpPr>
        <p:spPr/>
        <p:txBody>
          <a:bodyPr/>
          <a:lstStyle/>
          <a:p>
            <a:pPr>
              <a:buFont typeface="Arial" panose="020B0604020202020204" pitchFamily="34" charset="0"/>
              <a:buChar char="•"/>
            </a:pPr>
            <a:r>
              <a:rPr lang="tr-TR" b="1" dirty="0"/>
              <a:t>Yüksek Performans</a:t>
            </a:r>
            <a:r>
              <a:rPr lang="tr-TR" dirty="0"/>
              <a:t>: </a:t>
            </a:r>
            <a:r>
              <a:rPr lang="tr-TR" dirty="0" err="1"/>
              <a:t>Gradient</a:t>
            </a:r>
            <a:r>
              <a:rPr lang="tr-TR" dirty="0"/>
              <a:t> </a:t>
            </a:r>
            <a:r>
              <a:rPr lang="tr-TR" dirty="0" err="1"/>
              <a:t>Boosting</a:t>
            </a:r>
            <a:r>
              <a:rPr lang="tr-TR" dirty="0"/>
              <a:t>, genellikle yüksek performanslı modeller oluşturur ve karmaşık veri setlerinde iyi sonuçlar verir.</a:t>
            </a:r>
          </a:p>
          <a:p>
            <a:pPr>
              <a:buFont typeface="Arial" panose="020B0604020202020204" pitchFamily="34" charset="0"/>
              <a:buChar char="•"/>
            </a:pPr>
            <a:r>
              <a:rPr lang="tr-TR" b="1" dirty="0"/>
              <a:t>Esneklik</a:t>
            </a:r>
            <a:r>
              <a:rPr lang="tr-TR" dirty="0"/>
              <a:t>: Farklı kayıp fonksiyonları ile çalışabilir, bu da onu çeşitli problemler için uyarlanabilir kılar.</a:t>
            </a:r>
          </a:p>
          <a:p>
            <a:pPr>
              <a:buFont typeface="Arial" panose="020B0604020202020204" pitchFamily="34" charset="0"/>
              <a:buChar char="•"/>
            </a:pPr>
            <a:r>
              <a:rPr lang="tr-TR" b="1" dirty="0"/>
              <a:t>Özellik Seçimi</a:t>
            </a:r>
            <a:r>
              <a:rPr lang="tr-TR" dirty="0"/>
              <a:t>: Önemli özellikleri belirlemede etkili olabilir.</a:t>
            </a:r>
          </a:p>
          <a:p>
            <a:endParaRPr lang="tr-TR" dirty="0"/>
          </a:p>
        </p:txBody>
      </p:sp>
    </p:spTree>
    <p:extLst>
      <p:ext uri="{BB962C8B-B14F-4D97-AF65-F5344CB8AC3E}">
        <p14:creationId xmlns:p14="http://schemas.microsoft.com/office/powerpoint/2010/main" val="1514178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38865E-923B-8EA5-991A-AC2543191FC6}"/>
              </a:ext>
            </a:extLst>
          </p:cNvPr>
          <p:cNvSpPr>
            <a:spLocks noGrp="1"/>
          </p:cNvSpPr>
          <p:nvPr>
            <p:ph type="title"/>
          </p:nvPr>
        </p:nvSpPr>
        <p:spPr/>
        <p:txBody>
          <a:bodyPr/>
          <a:lstStyle/>
          <a:p>
            <a:r>
              <a:rPr lang="tr-TR" b="1" dirty="0"/>
              <a:t>Dezavantajları</a:t>
            </a:r>
            <a:endParaRPr lang="tr-TR" dirty="0"/>
          </a:p>
        </p:txBody>
      </p:sp>
      <p:sp>
        <p:nvSpPr>
          <p:cNvPr id="3" name="İçerik Yer Tutucusu 2">
            <a:extLst>
              <a:ext uri="{FF2B5EF4-FFF2-40B4-BE49-F238E27FC236}">
                <a16:creationId xmlns:a16="http://schemas.microsoft.com/office/drawing/2014/main" id="{A63C1089-06E1-18AC-8B43-04A16DED2489}"/>
              </a:ext>
            </a:extLst>
          </p:cNvPr>
          <p:cNvSpPr>
            <a:spLocks noGrp="1"/>
          </p:cNvSpPr>
          <p:nvPr>
            <p:ph idx="1"/>
          </p:nvPr>
        </p:nvSpPr>
        <p:spPr/>
        <p:txBody>
          <a:bodyPr/>
          <a:lstStyle/>
          <a:p>
            <a:pPr>
              <a:buFont typeface="Arial" panose="020B0604020202020204" pitchFamily="34" charset="0"/>
              <a:buChar char="•"/>
            </a:pPr>
            <a:r>
              <a:rPr lang="tr-TR" b="1" dirty="0"/>
              <a:t>Aşırı Uyuma Eğilimi</a:t>
            </a:r>
            <a:r>
              <a:rPr lang="tr-TR" dirty="0"/>
              <a:t>: Eğer dikkatli bir şekilde düzenlenmezse, aşırı uyuma (</a:t>
            </a:r>
            <a:r>
              <a:rPr lang="tr-TR" dirty="0" err="1"/>
              <a:t>overfitting</a:t>
            </a:r>
            <a:r>
              <a:rPr lang="tr-TR" dirty="0"/>
              <a:t>) eğilimi gösterebilir.</a:t>
            </a:r>
          </a:p>
          <a:p>
            <a:pPr>
              <a:buFont typeface="Arial" panose="020B0604020202020204" pitchFamily="34" charset="0"/>
              <a:buChar char="•"/>
            </a:pPr>
            <a:r>
              <a:rPr lang="tr-TR" b="1" dirty="0"/>
              <a:t>Hesaplama Yoğunluğu</a:t>
            </a:r>
            <a:r>
              <a:rPr lang="tr-TR" dirty="0"/>
              <a:t>: Özellikle çok sayıda ağaç ve/veya derin ağaçlar kullanıldığında hesaplama yoğunluğu artabilir.</a:t>
            </a:r>
          </a:p>
          <a:p>
            <a:pPr>
              <a:buFont typeface="Arial" panose="020B0604020202020204" pitchFamily="34" charset="0"/>
              <a:buChar char="•"/>
            </a:pPr>
            <a:r>
              <a:rPr lang="tr-TR" b="1" dirty="0"/>
              <a:t>Parametre Ayarlaması</a:t>
            </a:r>
            <a:r>
              <a:rPr lang="tr-TR" dirty="0"/>
              <a:t>: Doğru parametre ayarlarını bulmak zor olabilir ve hassas bir ayarlama gerektirebilir.</a:t>
            </a:r>
          </a:p>
          <a:p>
            <a:endParaRPr lang="tr-TR" dirty="0"/>
          </a:p>
        </p:txBody>
      </p:sp>
    </p:spTree>
    <p:extLst>
      <p:ext uri="{BB962C8B-B14F-4D97-AF65-F5344CB8AC3E}">
        <p14:creationId xmlns:p14="http://schemas.microsoft.com/office/powerpoint/2010/main" val="2216697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C1AC5E-9C71-5DBB-5BDD-6357562CD86A}"/>
              </a:ext>
            </a:extLst>
          </p:cNvPr>
          <p:cNvSpPr>
            <a:spLocks noGrp="1"/>
          </p:cNvSpPr>
          <p:nvPr>
            <p:ph type="title"/>
          </p:nvPr>
        </p:nvSpPr>
        <p:spPr/>
        <p:txBody>
          <a:bodyPr/>
          <a:lstStyle/>
          <a:p>
            <a:r>
              <a:rPr lang="tr-TR" dirty="0" err="1"/>
              <a:t>Random</a:t>
            </a:r>
            <a:r>
              <a:rPr lang="tr-TR" dirty="0"/>
              <a:t> </a:t>
            </a:r>
            <a:r>
              <a:rPr lang="tr-TR" dirty="0" err="1"/>
              <a:t>Forest</a:t>
            </a:r>
            <a:r>
              <a:rPr lang="tr-TR" dirty="0"/>
              <a:t> ile Farkları</a:t>
            </a:r>
          </a:p>
        </p:txBody>
      </p:sp>
      <p:sp>
        <p:nvSpPr>
          <p:cNvPr id="3" name="İçerik Yer Tutucusu 2">
            <a:extLst>
              <a:ext uri="{FF2B5EF4-FFF2-40B4-BE49-F238E27FC236}">
                <a16:creationId xmlns:a16="http://schemas.microsoft.com/office/drawing/2014/main" id="{E0B14BDD-54C2-AE4A-A5E7-535A02B31889}"/>
              </a:ext>
            </a:extLst>
          </p:cNvPr>
          <p:cNvSpPr>
            <a:spLocks noGrp="1"/>
          </p:cNvSpPr>
          <p:nvPr>
            <p:ph idx="1"/>
          </p:nvPr>
        </p:nvSpPr>
        <p:spPr/>
        <p:txBody>
          <a:bodyPr>
            <a:normAutofit fontScale="70000" lnSpcReduction="20000"/>
          </a:bodyPr>
          <a:lstStyle/>
          <a:p>
            <a:r>
              <a:rPr lang="tr-TR" dirty="0"/>
              <a:t>Bağımsız Karar Ağaçları: </a:t>
            </a:r>
            <a:r>
              <a:rPr lang="tr-TR" dirty="0" err="1"/>
              <a:t>Random</a:t>
            </a:r>
            <a:r>
              <a:rPr lang="tr-TR" dirty="0"/>
              <a:t> </a:t>
            </a:r>
            <a:r>
              <a:rPr lang="tr-TR" dirty="0" err="1"/>
              <a:t>Forest</a:t>
            </a:r>
            <a:r>
              <a:rPr lang="tr-TR" dirty="0"/>
              <a:t>, birçok karar ağacını bağımsız olarak eğitir. Her ağaç, veri setinden rastgele seçilen örnekler (</a:t>
            </a:r>
            <a:r>
              <a:rPr lang="tr-TR" dirty="0" err="1"/>
              <a:t>bootstrap</a:t>
            </a:r>
            <a:r>
              <a:rPr lang="tr-TR" dirty="0"/>
              <a:t> </a:t>
            </a:r>
            <a:r>
              <a:rPr lang="tr-TR" dirty="0" err="1"/>
              <a:t>samples</a:t>
            </a:r>
            <a:r>
              <a:rPr lang="tr-TR" dirty="0"/>
              <a:t>) kullanılarak oluşturulur.</a:t>
            </a:r>
          </a:p>
          <a:p>
            <a:endParaRPr lang="tr-TR" dirty="0"/>
          </a:p>
          <a:p>
            <a:r>
              <a:rPr lang="tr-TR" dirty="0"/>
              <a:t>Paralel Eğitim: Ağaçlar paralel olarak eğitilir, yani her bir ağacın eğitimi diğerlerinden bağımsızdır.</a:t>
            </a:r>
          </a:p>
          <a:p>
            <a:endParaRPr lang="tr-TR" dirty="0"/>
          </a:p>
          <a:p>
            <a:r>
              <a:rPr lang="tr-TR" dirty="0"/>
              <a:t>Oylama Mekanizması: Sınıflandırma için, her ağacın tahmini bir "oy" olarak alınır ve en çok oy alan sınıf son tahmin olarak belirlenir. Regresyon için, tüm ağaçların çıktılarının ortalaması alınır.</a:t>
            </a:r>
          </a:p>
          <a:p>
            <a:endParaRPr lang="tr-TR" dirty="0"/>
          </a:p>
          <a:p>
            <a:r>
              <a:rPr lang="tr-TR" dirty="0"/>
              <a:t>Aşırı Uyma Direnci: </a:t>
            </a:r>
            <a:r>
              <a:rPr lang="tr-TR" dirty="0" err="1"/>
              <a:t>Random</a:t>
            </a:r>
            <a:r>
              <a:rPr lang="tr-TR" dirty="0"/>
              <a:t> </a:t>
            </a:r>
            <a:r>
              <a:rPr lang="tr-TR" dirty="0" err="1"/>
              <a:t>Forest</a:t>
            </a:r>
            <a:r>
              <a:rPr lang="tr-TR" dirty="0"/>
              <a:t>, aşırı uymaya (</a:t>
            </a:r>
            <a:r>
              <a:rPr lang="tr-TR" dirty="0" err="1"/>
              <a:t>overfitting</a:t>
            </a:r>
            <a:r>
              <a:rPr lang="tr-TR" dirty="0"/>
              <a:t>) karşı oldukça dayanıklıdır çünkü her ağaç veri setinin farklı örneklerine dayanır.</a:t>
            </a:r>
          </a:p>
          <a:p>
            <a:endParaRPr lang="tr-TR" dirty="0"/>
          </a:p>
          <a:p>
            <a:r>
              <a:rPr lang="tr-TR" dirty="0"/>
              <a:t>Model Yorumlaması: </a:t>
            </a:r>
            <a:r>
              <a:rPr lang="tr-TR" dirty="0" err="1"/>
              <a:t>Random</a:t>
            </a:r>
            <a:r>
              <a:rPr lang="tr-TR" dirty="0"/>
              <a:t> </a:t>
            </a:r>
            <a:r>
              <a:rPr lang="tr-TR" dirty="0" err="1"/>
              <a:t>Forest</a:t>
            </a:r>
            <a:r>
              <a:rPr lang="tr-TR" dirty="0"/>
              <a:t> modelleri, </a:t>
            </a:r>
            <a:r>
              <a:rPr lang="tr-TR" dirty="0" err="1"/>
              <a:t>Gradient</a:t>
            </a:r>
            <a:r>
              <a:rPr lang="tr-TR" dirty="0"/>
              <a:t> </a:t>
            </a:r>
            <a:r>
              <a:rPr lang="tr-TR" dirty="0" err="1"/>
              <a:t>Boosting'e</a:t>
            </a:r>
            <a:r>
              <a:rPr lang="tr-TR" dirty="0"/>
              <a:t> göre genellikle daha az yorumlanabilir olabilir</a:t>
            </a:r>
          </a:p>
        </p:txBody>
      </p:sp>
    </p:spTree>
    <p:extLst>
      <p:ext uri="{BB962C8B-B14F-4D97-AF65-F5344CB8AC3E}">
        <p14:creationId xmlns:p14="http://schemas.microsoft.com/office/powerpoint/2010/main" val="2551984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413A77B-E8C0-4B7C-06EF-F22EB3BBF2F3}"/>
              </a:ext>
            </a:extLst>
          </p:cNvPr>
          <p:cNvSpPr>
            <a:spLocks noGrp="1"/>
          </p:cNvSpPr>
          <p:nvPr>
            <p:ph type="title"/>
          </p:nvPr>
        </p:nvSpPr>
        <p:spPr/>
        <p:txBody>
          <a:bodyPr/>
          <a:lstStyle/>
          <a:p>
            <a:r>
              <a:rPr lang="tr-TR" b="1" dirty="0" err="1"/>
              <a:t>Gradient</a:t>
            </a:r>
            <a:r>
              <a:rPr lang="tr-TR" b="1" dirty="0"/>
              <a:t> </a:t>
            </a:r>
            <a:r>
              <a:rPr lang="tr-TR" b="1" dirty="0" err="1"/>
              <a:t>Boosting</a:t>
            </a:r>
            <a:endParaRPr lang="tr-TR" dirty="0"/>
          </a:p>
        </p:txBody>
      </p:sp>
      <p:sp>
        <p:nvSpPr>
          <p:cNvPr id="3" name="İçerik Yer Tutucusu 2">
            <a:extLst>
              <a:ext uri="{FF2B5EF4-FFF2-40B4-BE49-F238E27FC236}">
                <a16:creationId xmlns:a16="http://schemas.microsoft.com/office/drawing/2014/main" id="{C7445A0D-B096-620A-326D-5F74409CCBDA}"/>
              </a:ext>
            </a:extLst>
          </p:cNvPr>
          <p:cNvSpPr>
            <a:spLocks noGrp="1"/>
          </p:cNvSpPr>
          <p:nvPr>
            <p:ph idx="1"/>
          </p:nvPr>
        </p:nvSpPr>
        <p:spPr/>
        <p:txBody>
          <a:bodyPr>
            <a:normAutofit fontScale="92500" lnSpcReduction="20000"/>
          </a:bodyPr>
          <a:lstStyle/>
          <a:p>
            <a:pPr>
              <a:buFont typeface="+mj-lt"/>
              <a:buAutoNum type="arabicPeriod"/>
            </a:pPr>
            <a:r>
              <a:rPr lang="tr-TR" b="1" dirty="0"/>
              <a:t>Sıralı Eğitim</a:t>
            </a:r>
            <a:r>
              <a:rPr lang="tr-TR" dirty="0"/>
              <a:t>: </a:t>
            </a:r>
            <a:r>
              <a:rPr lang="tr-TR" dirty="0" err="1"/>
              <a:t>Gradient</a:t>
            </a:r>
            <a:r>
              <a:rPr lang="tr-TR" dirty="0"/>
              <a:t> </a:t>
            </a:r>
            <a:r>
              <a:rPr lang="tr-TR" dirty="0" err="1"/>
              <a:t>Boosting</a:t>
            </a:r>
            <a:r>
              <a:rPr lang="tr-TR" dirty="0"/>
              <a:t>, zayıf tahmin modellerini (genellikle karar ağaçları) sıralı olarak eğitir. Her yeni model, önceki modellerin hatalarını düzeltmeye odaklanır.</a:t>
            </a:r>
          </a:p>
          <a:p>
            <a:pPr>
              <a:buFont typeface="+mj-lt"/>
              <a:buAutoNum type="arabicPeriod"/>
            </a:pPr>
            <a:r>
              <a:rPr lang="tr-TR" b="1" dirty="0"/>
              <a:t>Hata Düzeltme Odaklı</a:t>
            </a:r>
            <a:r>
              <a:rPr lang="tr-TR" dirty="0"/>
              <a:t>: Her yeni eklenen model, önceki tüm modellerin yapmış olduğu hataları düzeltmeye çalışır.</a:t>
            </a:r>
          </a:p>
          <a:p>
            <a:pPr>
              <a:buFont typeface="+mj-lt"/>
              <a:buAutoNum type="arabicPeriod"/>
            </a:pPr>
            <a:r>
              <a:rPr lang="tr-TR" b="1" dirty="0"/>
              <a:t>Adım Adım İyileştirme</a:t>
            </a:r>
            <a:r>
              <a:rPr lang="tr-TR" dirty="0"/>
              <a:t>: Model, adım adım iyileştirilir ve her adımda toplam modelin performansı biraz daha artırılır.</a:t>
            </a:r>
          </a:p>
          <a:p>
            <a:pPr>
              <a:buFont typeface="+mj-lt"/>
              <a:buAutoNum type="arabicPeriod"/>
            </a:pPr>
            <a:r>
              <a:rPr lang="tr-TR" b="1" dirty="0"/>
              <a:t>Aşırı Uyuma Eğilimi</a:t>
            </a:r>
            <a:r>
              <a:rPr lang="tr-TR" dirty="0"/>
              <a:t>: Eğer dikkatli bir şekilde parametre ayarı yapılmazsa, </a:t>
            </a:r>
            <a:r>
              <a:rPr lang="tr-TR" dirty="0" err="1"/>
              <a:t>Gradient</a:t>
            </a:r>
            <a:r>
              <a:rPr lang="tr-TR" dirty="0"/>
              <a:t> </a:t>
            </a:r>
            <a:r>
              <a:rPr lang="tr-TR" dirty="0" err="1"/>
              <a:t>Boosting</a:t>
            </a:r>
            <a:r>
              <a:rPr lang="tr-TR" dirty="0"/>
              <a:t> modelleri aşırı uyuma eğiliminde olabilir.</a:t>
            </a:r>
          </a:p>
          <a:p>
            <a:pPr>
              <a:buFont typeface="+mj-lt"/>
              <a:buAutoNum type="arabicPeriod"/>
            </a:pPr>
            <a:r>
              <a:rPr lang="tr-TR" b="1" dirty="0"/>
              <a:t>Daha Yüksek Hassasiyet</a:t>
            </a:r>
            <a:r>
              <a:rPr lang="tr-TR" dirty="0"/>
              <a:t>: Doğru ayarlandığında, </a:t>
            </a:r>
            <a:r>
              <a:rPr lang="tr-TR" dirty="0" err="1"/>
              <a:t>Gradient</a:t>
            </a:r>
            <a:r>
              <a:rPr lang="tr-TR" dirty="0"/>
              <a:t> </a:t>
            </a:r>
            <a:r>
              <a:rPr lang="tr-TR" dirty="0" err="1"/>
              <a:t>Boosting</a:t>
            </a:r>
            <a:r>
              <a:rPr lang="tr-TR" dirty="0"/>
              <a:t> genellikle daha karmaşık paternleri yakalayabilir ve yüksek hassasiyet sunabilir.</a:t>
            </a:r>
          </a:p>
          <a:p>
            <a:endParaRPr lang="tr-TR" dirty="0"/>
          </a:p>
        </p:txBody>
      </p:sp>
    </p:spTree>
    <p:extLst>
      <p:ext uri="{BB962C8B-B14F-4D97-AF65-F5344CB8AC3E}">
        <p14:creationId xmlns:p14="http://schemas.microsoft.com/office/powerpoint/2010/main" val="399677317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524</Words>
  <Application>Microsoft Office PowerPoint</Application>
  <PresentationFormat>Geniş ekran</PresentationFormat>
  <Paragraphs>36</Paragraphs>
  <Slides>9</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9</vt:i4>
      </vt:variant>
    </vt:vector>
  </HeadingPairs>
  <TitlesOfParts>
    <vt:vector size="13" baseType="lpstr">
      <vt:lpstr>Arial</vt:lpstr>
      <vt:lpstr>Calibri</vt:lpstr>
      <vt:lpstr>Calibri Light</vt:lpstr>
      <vt:lpstr>Office Teması</vt:lpstr>
      <vt:lpstr>Gradient Boosting</vt:lpstr>
      <vt:lpstr>PowerPoint Sunusu</vt:lpstr>
      <vt:lpstr>PowerPoint Sunusu</vt:lpstr>
      <vt:lpstr>Çalışma Prensibi</vt:lpstr>
      <vt:lpstr>Çalışma Prensibi</vt:lpstr>
      <vt:lpstr>Avantajları</vt:lpstr>
      <vt:lpstr>Dezavantajları</vt:lpstr>
      <vt:lpstr>Random Forest ile Farkları</vt:lpstr>
      <vt:lpstr>Gradient Boosting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Gradient Boosting</dc:title>
  <dc:creator>An-ayoo.lab02</dc:creator>
  <cp:lastModifiedBy>An-ayoo.lab02</cp:lastModifiedBy>
  <cp:revision>1</cp:revision>
  <dcterms:created xsi:type="dcterms:W3CDTF">2023-12-20T10:34:01Z</dcterms:created>
  <dcterms:modified xsi:type="dcterms:W3CDTF">2023-12-20T10:56:58Z</dcterms:modified>
</cp:coreProperties>
</file>