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E4436-A080-00FC-74D3-824FF117E3B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6F6993B-FF05-A095-AB99-4BE5B79D3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3EC8EAD-F05D-E766-E5DF-15650F5A10E9}"/>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B77BE650-2DE4-B75D-A359-D0237F839C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EE4B41-5D70-325B-2BA8-51B513A25F03}"/>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24440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33E0B-AC49-3F32-81B4-F854EAE799A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9C6541C-0864-A05E-4922-0344DEB7F93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4E70DA1-FE3E-FC97-530A-96DDE42091D5}"/>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1FC8B782-4F88-A3AF-212C-C484E73687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230E77-CB3A-05C2-9971-CCF750287FB8}"/>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14575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527DA7E-F6EE-F5F4-E565-BC394DF50A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5E53F2F-B1D0-EE8D-DB60-F6CB89BACFA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DC3B61D-04DD-1910-DA6B-A7AF907987A5}"/>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CE981EDE-AFBA-4128-B6B5-4EC81A7BCE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CB57D2-54F2-4234-9FAB-2C0042891132}"/>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264346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FB7D6C-F736-94C7-45BC-6F40E255592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509A296-C34C-A7A0-A9E7-A1B3AC5B100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F4668C-B4C2-809C-C57B-83A96D4C576F}"/>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FC6E6532-9CD8-9BBC-96C7-3D894BA576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6C64FE-BFF9-3576-087E-62F14BDD83EA}"/>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376696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F4D45-BED7-B5A2-6CE9-E0CC2D53854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7E59E47-827B-36C1-3009-412B353E8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F8983F4-8DAB-7F04-F87A-453752E79983}"/>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FAA73A3F-F749-A37F-CD05-6C2CE7E64B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7F6D7E-F59B-846E-D40C-C4E8646DD1ED}"/>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87549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06405-113A-60ED-7CA8-2EAB6B6DEFD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D49BA4C-9A08-6043-322D-01B3EBB8A6C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6D95860-1BC1-5A44-D6BD-044E982F796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9BBB825-43D4-ED35-B151-37D6ED2E2340}"/>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6" name="Alt Bilgi Yer Tutucusu 5">
            <a:extLst>
              <a:ext uri="{FF2B5EF4-FFF2-40B4-BE49-F238E27FC236}">
                <a16:creationId xmlns:a16="http://schemas.microsoft.com/office/drawing/2014/main" id="{69A74C7A-044D-597E-F81E-2324150E89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E636C79-92E6-6D79-3D94-1DF4AB646CC9}"/>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125352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C44A6F-5AA7-3FF9-FE37-1ED647C68F2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DE9FE92-936E-BA00-7D2E-AAE5A678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B8019C4-EDE7-5028-F845-F652F73D59C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12F1827-5050-70BC-1F73-5A2F07A31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747CAC7-3738-8113-DD53-8328FB132B8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D14904C-35FD-6D77-C5C2-444C2EF6B059}"/>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8" name="Alt Bilgi Yer Tutucusu 7">
            <a:extLst>
              <a:ext uri="{FF2B5EF4-FFF2-40B4-BE49-F238E27FC236}">
                <a16:creationId xmlns:a16="http://schemas.microsoft.com/office/drawing/2014/main" id="{6364E560-05E9-6C7D-9324-A5879E1DFF5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CAE5EF6-AAF0-03CC-4C9D-5644BB281025}"/>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29787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51135E-380E-2141-A3E6-683A68E6762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56A4BB-B583-670B-F807-F41373A684CC}"/>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4" name="Alt Bilgi Yer Tutucusu 3">
            <a:extLst>
              <a:ext uri="{FF2B5EF4-FFF2-40B4-BE49-F238E27FC236}">
                <a16:creationId xmlns:a16="http://schemas.microsoft.com/office/drawing/2014/main" id="{FA824751-F018-3E58-EC99-54910F8E280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4961231-90B7-9F79-48B1-13171AC34D15}"/>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99665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DD8A10D-41FA-01FE-D062-226321E3E21F}"/>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3" name="Alt Bilgi Yer Tutucusu 2">
            <a:extLst>
              <a:ext uri="{FF2B5EF4-FFF2-40B4-BE49-F238E27FC236}">
                <a16:creationId xmlns:a16="http://schemas.microsoft.com/office/drawing/2014/main" id="{BE3A00F1-ECD3-E7DF-08B4-9EB6FB9E721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FC50714-1580-E30B-1457-12961C1C1C67}"/>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37158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590D72-2B41-3B3B-6071-DF4164EA7A6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91A960A-8CA4-D375-C3AD-D31D7B8C2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73682FC-CFC1-65EF-692E-902B7B8BC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EFF653-73D7-F749-407C-9A1116596EB2}"/>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6" name="Alt Bilgi Yer Tutucusu 5">
            <a:extLst>
              <a:ext uri="{FF2B5EF4-FFF2-40B4-BE49-F238E27FC236}">
                <a16:creationId xmlns:a16="http://schemas.microsoft.com/office/drawing/2014/main" id="{9D220DD5-9DE0-C500-611F-D4DAB96F6EA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7F78231-FB94-62BE-23F4-ABBBA96DA372}"/>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125405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4CB389-28A7-6915-F3AC-15B659E30D8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3B3ADC4-5982-CD5B-826E-9CA4778A1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AB64B0D-6853-F09C-213C-DC5EEC3F7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98EF80D-7AFF-64CE-7717-F796CE21490A}"/>
              </a:ext>
            </a:extLst>
          </p:cNvPr>
          <p:cNvSpPr>
            <a:spLocks noGrp="1"/>
          </p:cNvSpPr>
          <p:nvPr>
            <p:ph type="dt" sz="half" idx="10"/>
          </p:nvPr>
        </p:nvSpPr>
        <p:spPr/>
        <p:txBody>
          <a:bodyPr/>
          <a:lstStyle/>
          <a:p>
            <a:fld id="{71996EE2-9E15-40BE-AEA4-0A8A0B9FD0C2}" type="datetimeFigureOut">
              <a:rPr lang="tr-TR" smtClean="0"/>
              <a:t>18.12.2023</a:t>
            </a:fld>
            <a:endParaRPr lang="tr-TR"/>
          </a:p>
        </p:txBody>
      </p:sp>
      <p:sp>
        <p:nvSpPr>
          <p:cNvPr id="6" name="Alt Bilgi Yer Tutucusu 5">
            <a:extLst>
              <a:ext uri="{FF2B5EF4-FFF2-40B4-BE49-F238E27FC236}">
                <a16:creationId xmlns:a16="http://schemas.microsoft.com/office/drawing/2014/main" id="{9C20DE79-104A-033C-0977-36AFB9CAE5D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8CA06BF-0366-62C3-A6C1-3AD12CC07440}"/>
              </a:ext>
            </a:extLst>
          </p:cNvPr>
          <p:cNvSpPr>
            <a:spLocks noGrp="1"/>
          </p:cNvSpPr>
          <p:nvPr>
            <p:ph type="sldNum" sz="quarter" idx="12"/>
          </p:nvPr>
        </p:nvSpPr>
        <p:spPr/>
        <p:txBody>
          <a:bodyPr/>
          <a:lstStyle/>
          <a:p>
            <a:fld id="{5619994B-A81E-4C51-9D7C-BB2FD3FA9BA4}" type="slidenum">
              <a:rPr lang="tr-TR" smtClean="0"/>
              <a:t>‹#›</a:t>
            </a:fld>
            <a:endParaRPr lang="tr-TR"/>
          </a:p>
        </p:txBody>
      </p:sp>
    </p:spTree>
    <p:extLst>
      <p:ext uri="{BB962C8B-B14F-4D97-AF65-F5344CB8AC3E}">
        <p14:creationId xmlns:p14="http://schemas.microsoft.com/office/powerpoint/2010/main" val="49127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19A1976-CB91-84A4-B88F-4801AB06B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1EB4000-153D-FB20-18F4-0F62A1340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AB7720-3B4B-D228-CAC9-D38A5ADF2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96EE2-9E15-40BE-AEA4-0A8A0B9FD0C2}" type="datetimeFigureOut">
              <a:rPr lang="tr-TR" smtClean="0"/>
              <a:t>18.12.2023</a:t>
            </a:fld>
            <a:endParaRPr lang="tr-TR"/>
          </a:p>
        </p:txBody>
      </p:sp>
      <p:sp>
        <p:nvSpPr>
          <p:cNvPr id="5" name="Alt Bilgi Yer Tutucusu 4">
            <a:extLst>
              <a:ext uri="{FF2B5EF4-FFF2-40B4-BE49-F238E27FC236}">
                <a16:creationId xmlns:a16="http://schemas.microsoft.com/office/drawing/2014/main" id="{932F75BE-0E54-5155-4712-36BEDE172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CD5DD02-E1C5-CA4E-49E4-B515A89C7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9994B-A81E-4C51-9D7C-BB2FD3FA9BA4}" type="slidenum">
              <a:rPr lang="tr-TR" smtClean="0"/>
              <a:t>‹#›</a:t>
            </a:fld>
            <a:endParaRPr lang="tr-TR"/>
          </a:p>
        </p:txBody>
      </p:sp>
    </p:spTree>
    <p:extLst>
      <p:ext uri="{BB962C8B-B14F-4D97-AF65-F5344CB8AC3E}">
        <p14:creationId xmlns:p14="http://schemas.microsoft.com/office/powerpoint/2010/main" val="110478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BC44A1-2B05-9923-4A57-8DE004101323}"/>
              </a:ext>
            </a:extLst>
          </p:cNvPr>
          <p:cNvSpPr>
            <a:spLocks noGrp="1"/>
          </p:cNvSpPr>
          <p:nvPr>
            <p:ph type="ctrTitle"/>
          </p:nvPr>
        </p:nvSpPr>
        <p:spPr/>
        <p:txBody>
          <a:bodyPr/>
          <a:lstStyle/>
          <a:p>
            <a:r>
              <a:rPr lang="tr-TR" dirty="0" err="1"/>
              <a:t>Logistic</a:t>
            </a:r>
            <a:r>
              <a:rPr lang="tr-TR" dirty="0"/>
              <a:t> </a:t>
            </a:r>
            <a:r>
              <a:rPr lang="tr-TR" dirty="0" err="1"/>
              <a:t>Regression</a:t>
            </a:r>
            <a:endParaRPr lang="tr-TR" dirty="0"/>
          </a:p>
        </p:txBody>
      </p:sp>
      <p:sp>
        <p:nvSpPr>
          <p:cNvPr id="3" name="Alt Başlık 2">
            <a:extLst>
              <a:ext uri="{FF2B5EF4-FFF2-40B4-BE49-F238E27FC236}">
                <a16:creationId xmlns:a16="http://schemas.microsoft.com/office/drawing/2014/main" id="{2972BB41-A8A9-442B-B4AE-57E0DBD1B433}"/>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78192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55CEDF-4BE2-6989-2F0C-69761506298C}"/>
              </a:ext>
            </a:extLst>
          </p:cNvPr>
          <p:cNvSpPr>
            <a:spLocks noGrp="1"/>
          </p:cNvSpPr>
          <p:nvPr>
            <p:ph type="title"/>
          </p:nvPr>
        </p:nvSpPr>
        <p:spPr/>
        <p:txBody>
          <a:bodyPr/>
          <a:lstStyle/>
          <a:p>
            <a:r>
              <a:rPr lang="tr-TR" dirty="0"/>
              <a:t>Lojistik Regresyon</a:t>
            </a:r>
          </a:p>
        </p:txBody>
      </p:sp>
      <p:sp>
        <p:nvSpPr>
          <p:cNvPr id="3" name="İçerik Yer Tutucusu 2">
            <a:extLst>
              <a:ext uri="{FF2B5EF4-FFF2-40B4-BE49-F238E27FC236}">
                <a16:creationId xmlns:a16="http://schemas.microsoft.com/office/drawing/2014/main" id="{23C5D755-EB59-BA56-C158-07CA848A7DEA}"/>
              </a:ext>
            </a:extLst>
          </p:cNvPr>
          <p:cNvSpPr>
            <a:spLocks noGrp="1"/>
          </p:cNvSpPr>
          <p:nvPr>
            <p:ph idx="1"/>
          </p:nvPr>
        </p:nvSpPr>
        <p:spPr/>
        <p:txBody>
          <a:bodyPr/>
          <a:lstStyle/>
          <a:p>
            <a:r>
              <a:rPr lang="tr-TR" dirty="0"/>
              <a:t>Lojistik regresyon, istatistik ve makine öğrenmesinde sıklıkla kullanılan bir sınıflandırma algoritmasıdır. Özellikle ikili sınıflandırma problemlerinde (örneğin, bir e-postanın spam olup olmadığının belirlenmesi gibi) yaygın olarak tercih edilir. Lojistik regresyon, bağımlı değişkenin (sonuç) iki değerden birini alabileceği durumlarda kullanılır: genellikle 0 ve 1, "başarısız" ve "başarılı" veya "yanlış" ve "doğru" gibi.</a:t>
            </a:r>
          </a:p>
        </p:txBody>
      </p:sp>
      <p:pic>
        <p:nvPicPr>
          <p:cNvPr id="1026" name="Picture 2" descr="Logistic Regression Explained in 7 Minutes.">
            <a:extLst>
              <a:ext uri="{FF2B5EF4-FFF2-40B4-BE49-F238E27FC236}">
                <a16:creationId xmlns:a16="http://schemas.microsoft.com/office/drawing/2014/main" id="{142FE723-CE10-ACA1-231E-56C378EFA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55780"/>
            <a:ext cx="2819954" cy="193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0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92F927-FCBC-8EEE-88A0-2C6F2FC3B91C}"/>
              </a:ext>
            </a:extLst>
          </p:cNvPr>
          <p:cNvSpPr>
            <a:spLocks noGrp="1"/>
          </p:cNvSpPr>
          <p:nvPr>
            <p:ph type="title"/>
          </p:nvPr>
        </p:nvSpPr>
        <p:spPr/>
        <p:txBody>
          <a:bodyPr/>
          <a:lstStyle/>
          <a:p>
            <a:r>
              <a:rPr lang="tr-TR" b="1" dirty="0"/>
              <a:t>Temel Kavramlar ve İşleyiş</a:t>
            </a:r>
          </a:p>
        </p:txBody>
      </p:sp>
      <p:sp>
        <p:nvSpPr>
          <p:cNvPr id="3" name="İçerik Yer Tutucusu 2">
            <a:extLst>
              <a:ext uri="{FF2B5EF4-FFF2-40B4-BE49-F238E27FC236}">
                <a16:creationId xmlns:a16="http://schemas.microsoft.com/office/drawing/2014/main" id="{2703FD48-0287-B8EA-0FCB-2091A7C32B1E}"/>
              </a:ext>
            </a:extLst>
          </p:cNvPr>
          <p:cNvSpPr>
            <a:spLocks noGrp="1"/>
          </p:cNvSpPr>
          <p:nvPr>
            <p:ph idx="1"/>
          </p:nvPr>
        </p:nvSpPr>
        <p:spPr/>
        <p:txBody>
          <a:bodyPr/>
          <a:lstStyle/>
          <a:p>
            <a:r>
              <a:rPr lang="tr-TR" dirty="0"/>
              <a:t>Olasılık Tahmini: Lojistik regresyon, bir olayın olasılığını tahmin etmek için kullanılır. Bu, bağımsız değişkenlerin (x) değerlerine dayalı olarak, bağımlı değişkenin (y) belirli bir kategoride olma olasılığını belirlemek anlamına gelir.</a:t>
            </a:r>
          </a:p>
          <a:p>
            <a:endParaRPr lang="tr-TR" dirty="0"/>
          </a:p>
          <a:p>
            <a:pPr marL="0" indent="0">
              <a:buNone/>
            </a:pPr>
            <a:r>
              <a:rPr lang="tr-TR" b="1" dirty="0"/>
              <a:t>Lojistik Fonksiyon (Sigmoid Fonksiyon)</a:t>
            </a:r>
            <a:r>
              <a:rPr lang="tr-TR" dirty="0"/>
              <a:t>: Lojistik regresyon, lojistik (sigmoid) fonksiyonunu kullanarak çıktıları 0 ile 1 arasında bir olasılık değerine dönüştürür. Bu fonksiyon, herhangi bir gerçek sayıyı 0 ile 1 arasında bir değere dönüştürür, bu da sonucun bir olasılık olarak yorumlanmasını sağlar.</a:t>
            </a:r>
          </a:p>
          <a:p>
            <a:pPr marL="0" indent="0">
              <a:buNone/>
            </a:pPr>
            <a:endParaRPr lang="tr-TR" dirty="0"/>
          </a:p>
        </p:txBody>
      </p:sp>
    </p:spTree>
    <p:extLst>
      <p:ext uri="{BB962C8B-B14F-4D97-AF65-F5344CB8AC3E}">
        <p14:creationId xmlns:p14="http://schemas.microsoft.com/office/powerpoint/2010/main" val="260980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92F927-FCBC-8EEE-88A0-2C6F2FC3B91C}"/>
              </a:ext>
            </a:extLst>
          </p:cNvPr>
          <p:cNvSpPr>
            <a:spLocks noGrp="1"/>
          </p:cNvSpPr>
          <p:nvPr>
            <p:ph type="title"/>
          </p:nvPr>
        </p:nvSpPr>
        <p:spPr/>
        <p:txBody>
          <a:bodyPr/>
          <a:lstStyle/>
          <a:p>
            <a:r>
              <a:rPr lang="tr-TR" b="1" dirty="0"/>
              <a:t>Temel Kavramlar ve İşleyiş</a:t>
            </a:r>
          </a:p>
        </p:txBody>
      </p:sp>
      <p:sp>
        <p:nvSpPr>
          <p:cNvPr id="3" name="İçerik Yer Tutucusu 2">
            <a:extLst>
              <a:ext uri="{FF2B5EF4-FFF2-40B4-BE49-F238E27FC236}">
                <a16:creationId xmlns:a16="http://schemas.microsoft.com/office/drawing/2014/main" id="{2703FD48-0287-B8EA-0FCB-2091A7C32B1E}"/>
              </a:ext>
            </a:extLst>
          </p:cNvPr>
          <p:cNvSpPr>
            <a:spLocks noGrp="1"/>
          </p:cNvSpPr>
          <p:nvPr>
            <p:ph idx="1"/>
          </p:nvPr>
        </p:nvSpPr>
        <p:spPr/>
        <p:txBody>
          <a:bodyPr/>
          <a:lstStyle/>
          <a:p>
            <a:r>
              <a:rPr lang="tr-TR" b="1" dirty="0"/>
              <a:t>Bağlantı Fonksiyonu</a:t>
            </a:r>
            <a:r>
              <a:rPr lang="tr-TR" dirty="0"/>
              <a:t>: Lojistik regresyon, lineer regresyon modelinin bir çeşidi olarak düşünülebilir, ancak bağımlı değişkenin lojistik fonksiyonu ile bağlanması nedeniyle lineer olmayan bir modeldir.</a:t>
            </a:r>
          </a:p>
        </p:txBody>
      </p:sp>
      <p:pic>
        <p:nvPicPr>
          <p:cNvPr id="3074" name="Picture 2">
            <a:extLst>
              <a:ext uri="{FF2B5EF4-FFF2-40B4-BE49-F238E27FC236}">
                <a16:creationId xmlns:a16="http://schemas.microsoft.com/office/drawing/2014/main" id="{2AB28579-3EBE-7090-7A72-4AA296E8A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188" y="3171819"/>
            <a:ext cx="5283790" cy="314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7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92F927-FCBC-8EEE-88A0-2C6F2FC3B91C}"/>
              </a:ext>
            </a:extLst>
          </p:cNvPr>
          <p:cNvSpPr>
            <a:spLocks noGrp="1"/>
          </p:cNvSpPr>
          <p:nvPr>
            <p:ph type="title"/>
          </p:nvPr>
        </p:nvSpPr>
        <p:spPr/>
        <p:txBody>
          <a:bodyPr/>
          <a:lstStyle/>
          <a:p>
            <a:r>
              <a:rPr lang="tr-TR" b="1" dirty="0"/>
              <a:t>Temel Kavramlar ve İşleyiş</a:t>
            </a:r>
          </a:p>
        </p:txBody>
      </p:sp>
      <p:sp>
        <p:nvSpPr>
          <p:cNvPr id="3" name="İçerik Yer Tutucusu 2">
            <a:extLst>
              <a:ext uri="{FF2B5EF4-FFF2-40B4-BE49-F238E27FC236}">
                <a16:creationId xmlns:a16="http://schemas.microsoft.com/office/drawing/2014/main" id="{2703FD48-0287-B8EA-0FCB-2091A7C32B1E}"/>
              </a:ext>
            </a:extLst>
          </p:cNvPr>
          <p:cNvSpPr>
            <a:spLocks noGrp="1"/>
          </p:cNvSpPr>
          <p:nvPr>
            <p:ph idx="1"/>
          </p:nvPr>
        </p:nvSpPr>
        <p:spPr/>
        <p:txBody>
          <a:bodyPr/>
          <a:lstStyle/>
          <a:p>
            <a:pPr marL="0" indent="0">
              <a:buNone/>
            </a:pPr>
            <a:r>
              <a:rPr lang="tr-TR" dirty="0"/>
              <a:t>Model Eğitimi: Model, en uygun katsayıları (veya ağırlıkları) bulmak için genellikle Maksimum Olabilirlik Tahmini (MOT) veya başka bir optimizasyon tekniği kullanarak eğitilir.</a:t>
            </a:r>
          </a:p>
          <a:p>
            <a:pPr marL="0" indent="0">
              <a:buNone/>
            </a:pPr>
            <a:endParaRPr lang="tr-TR" dirty="0"/>
          </a:p>
          <a:p>
            <a:pPr marL="0" indent="0">
              <a:buNone/>
            </a:pPr>
            <a:r>
              <a:rPr lang="tr-TR" dirty="0"/>
              <a:t>Eşik Değer Belirleme: Sınıflandırma yapılırken, belirlenen bir eşik değerine göre (genellikle 0.5), tahmin edilen olasılık bu değerin üzerindeyse olayın olacağı (örneğin, 1 olarak sınıflandırılacak), altındaysa olmayacağı (örneğin, 0 olarak sınıflandırılacak) kabul edilir.</a:t>
            </a:r>
          </a:p>
        </p:txBody>
      </p:sp>
    </p:spTree>
    <p:extLst>
      <p:ext uri="{BB962C8B-B14F-4D97-AF65-F5344CB8AC3E}">
        <p14:creationId xmlns:p14="http://schemas.microsoft.com/office/powerpoint/2010/main" val="328865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99922-AD47-8390-2C64-FB4260C82F5E}"/>
              </a:ext>
            </a:extLst>
          </p:cNvPr>
          <p:cNvSpPr>
            <a:spLocks noGrp="1"/>
          </p:cNvSpPr>
          <p:nvPr>
            <p:ph type="title"/>
          </p:nvPr>
        </p:nvSpPr>
        <p:spPr/>
        <p:txBody>
          <a:bodyPr/>
          <a:lstStyle/>
          <a:p>
            <a:r>
              <a:rPr lang="tr-TR" dirty="0"/>
              <a:t>Uygulama alanları</a:t>
            </a:r>
          </a:p>
        </p:txBody>
      </p:sp>
      <p:sp>
        <p:nvSpPr>
          <p:cNvPr id="3" name="İçerik Yer Tutucusu 2">
            <a:extLst>
              <a:ext uri="{FF2B5EF4-FFF2-40B4-BE49-F238E27FC236}">
                <a16:creationId xmlns:a16="http://schemas.microsoft.com/office/drawing/2014/main" id="{898880B3-E907-E373-E818-C9897F3D5C40}"/>
              </a:ext>
            </a:extLst>
          </p:cNvPr>
          <p:cNvSpPr>
            <a:spLocks noGrp="1"/>
          </p:cNvSpPr>
          <p:nvPr>
            <p:ph idx="1"/>
          </p:nvPr>
        </p:nvSpPr>
        <p:spPr/>
        <p:txBody>
          <a:bodyPr/>
          <a:lstStyle/>
          <a:p>
            <a:r>
              <a:rPr lang="tr-TR" dirty="0"/>
              <a:t>Lojistik regresyon, tıp (hastalık riski tahmini), ekonomi (iflas tahmini), pazarlama (müşteri tercihleri tahmini), bankacılık (kredi riski değerlendirmesi) ve daha birçok alanda kullanılır. Basit yapısı ve olasılık temelli yaklaşımı sayesinde, özellikle açıklanabilir modeller gerektiren durumlarda tercih edilir.</a:t>
            </a:r>
          </a:p>
        </p:txBody>
      </p:sp>
    </p:spTree>
    <p:extLst>
      <p:ext uri="{BB962C8B-B14F-4D97-AF65-F5344CB8AC3E}">
        <p14:creationId xmlns:p14="http://schemas.microsoft.com/office/powerpoint/2010/main" val="235339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4BB61C-BAD1-74DF-38D8-7D553BEBAD82}"/>
              </a:ext>
            </a:extLst>
          </p:cNvPr>
          <p:cNvSpPr>
            <a:spLocks noGrp="1"/>
          </p:cNvSpPr>
          <p:nvPr>
            <p:ph type="title"/>
          </p:nvPr>
        </p:nvSpPr>
        <p:spPr/>
        <p:txBody>
          <a:bodyPr/>
          <a:lstStyle/>
          <a:p>
            <a:r>
              <a:rPr lang="tr-TR" b="1" dirty="0"/>
              <a:t>Avantajları ve Dezavantajları</a:t>
            </a:r>
            <a:endParaRPr lang="tr-TR" dirty="0"/>
          </a:p>
        </p:txBody>
      </p:sp>
      <p:sp>
        <p:nvSpPr>
          <p:cNvPr id="3" name="İçerik Yer Tutucusu 2">
            <a:extLst>
              <a:ext uri="{FF2B5EF4-FFF2-40B4-BE49-F238E27FC236}">
                <a16:creationId xmlns:a16="http://schemas.microsoft.com/office/drawing/2014/main" id="{99A2A573-990F-2355-A9C2-BD48BD27619D}"/>
              </a:ext>
            </a:extLst>
          </p:cNvPr>
          <p:cNvSpPr>
            <a:spLocks noGrp="1"/>
          </p:cNvSpPr>
          <p:nvPr>
            <p:ph idx="1"/>
          </p:nvPr>
        </p:nvSpPr>
        <p:spPr/>
        <p:txBody>
          <a:bodyPr>
            <a:normAutofit lnSpcReduction="10000"/>
          </a:bodyPr>
          <a:lstStyle/>
          <a:p>
            <a:r>
              <a:rPr lang="tr-TR" b="1" dirty="0"/>
              <a:t>Avantajları</a:t>
            </a:r>
            <a:r>
              <a:rPr lang="tr-TR" dirty="0"/>
              <a:t>:</a:t>
            </a:r>
          </a:p>
          <a:p>
            <a:pPr>
              <a:buFont typeface="Arial" panose="020B0604020202020204" pitchFamily="34" charset="0"/>
              <a:buChar char="•"/>
            </a:pPr>
            <a:r>
              <a:rPr lang="tr-TR" dirty="0"/>
              <a:t>Modellerin </a:t>
            </a:r>
            <a:r>
              <a:rPr lang="tr-TR" dirty="0" err="1"/>
              <a:t>açıklanabilirliği</a:t>
            </a:r>
            <a:r>
              <a:rPr lang="tr-TR" dirty="0"/>
              <a:t> yüksektir.</a:t>
            </a:r>
          </a:p>
          <a:p>
            <a:pPr>
              <a:buFont typeface="Arial" panose="020B0604020202020204" pitchFamily="34" charset="0"/>
              <a:buChar char="•"/>
            </a:pPr>
            <a:r>
              <a:rPr lang="tr-TR" dirty="0"/>
              <a:t>Olasılık temelli bir yaklaşım sunar, bu nedenle risk değerlendirmesi yapılabilir.</a:t>
            </a:r>
          </a:p>
          <a:p>
            <a:pPr>
              <a:buFont typeface="Arial" panose="020B0604020202020204" pitchFamily="34" charset="0"/>
              <a:buChar char="•"/>
            </a:pPr>
            <a:r>
              <a:rPr lang="tr-TR" dirty="0"/>
              <a:t>Diğer karmaşık modellere kıyasla hesaplama açısından daha az yoğundur.</a:t>
            </a:r>
          </a:p>
          <a:p>
            <a:r>
              <a:rPr lang="tr-TR" b="1" dirty="0"/>
              <a:t>Dezavantajları</a:t>
            </a:r>
            <a:r>
              <a:rPr lang="tr-TR" dirty="0"/>
              <a:t>:</a:t>
            </a:r>
          </a:p>
          <a:p>
            <a:pPr>
              <a:buFont typeface="Arial" panose="020B0604020202020204" pitchFamily="34" charset="0"/>
              <a:buChar char="•"/>
            </a:pPr>
            <a:r>
              <a:rPr lang="tr-TR" dirty="0"/>
              <a:t>Lineer sınırlayıcılar nedeniyle karmaşık ilişkileri modellemede sınırlıdır.</a:t>
            </a:r>
          </a:p>
          <a:p>
            <a:pPr>
              <a:buFont typeface="Arial" panose="020B0604020202020204" pitchFamily="34" charset="0"/>
              <a:buChar char="•"/>
            </a:pPr>
            <a:r>
              <a:rPr lang="tr-TR" dirty="0"/>
              <a:t>Yüksek boyutlu veri setlerinde ve özellikler arasında güçlü korelasyonlar varsa performansı düşebilir.</a:t>
            </a:r>
          </a:p>
          <a:p>
            <a:endParaRPr lang="tr-TR" dirty="0"/>
          </a:p>
        </p:txBody>
      </p:sp>
    </p:spTree>
    <p:extLst>
      <p:ext uri="{BB962C8B-B14F-4D97-AF65-F5344CB8AC3E}">
        <p14:creationId xmlns:p14="http://schemas.microsoft.com/office/powerpoint/2010/main" val="9783277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377</Words>
  <Application>Microsoft Office PowerPoint</Application>
  <PresentationFormat>Geniş ekran</PresentationFormat>
  <Paragraphs>23</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Logistic Regression</vt:lpstr>
      <vt:lpstr>Lojistik Regresyon</vt:lpstr>
      <vt:lpstr>Temel Kavramlar ve İşleyiş</vt:lpstr>
      <vt:lpstr>Temel Kavramlar ve İşleyiş</vt:lpstr>
      <vt:lpstr>Temel Kavramlar ve İşleyiş</vt:lpstr>
      <vt:lpstr>Uygulama alanları</vt:lpstr>
      <vt:lpstr>Avantajları ve Dezavantajları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An-ayoo.lab02</dc:creator>
  <cp:lastModifiedBy>An-ayoo.lab02</cp:lastModifiedBy>
  <cp:revision>1</cp:revision>
  <dcterms:created xsi:type="dcterms:W3CDTF">2023-12-18T06:34:01Z</dcterms:created>
  <dcterms:modified xsi:type="dcterms:W3CDTF">2023-12-18T06:52:18Z</dcterms:modified>
</cp:coreProperties>
</file>