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5E69AF-EACA-BC60-F1EC-D8983B4C68A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98EE326-EC1C-1366-1A8F-14DF0FEEE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FD3D467-BFF8-F128-2B86-B4DB8072CE18}"/>
              </a:ext>
            </a:extLst>
          </p:cNvPr>
          <p:cNvSpPr>
            <a:spLocks noGrp="1"/>
          </p:cNvSpPr>
          <p:nvPr>
            <p:ph type="dt" sz="half" idx="10"/>
          </p:nvPr>
        </p:nvSpPr>
        <p:spPr/>
        <p:txBody>
          <a:bodyPr/>
          <a:lstStyle/>
          <a:p>
            <a:fld id="{B62BC39A-7C3E-473B-AA49-A35B027C5D7C}" type="datetimeFigureOut">
              <a:rPr lang="tr-TR" smtClean="0"/>
              <a:t>20.12.2023</a:t>
            </a:fld>
            <a:endParaRPr lang="tr-TR"/>
          </a:p>
        </p:txBody>
      </p:sp>
      <p:sp>
        <p:nvSpPr>
          <p:cNvPr id="5" name="Alt Bilgi Yer Tutucusu 4">
            <a:extLst>
              <a:ext uri="{FF2B5EF4-FFF2-40B4-BE49-F238E27FC236}">
                <a16:creationId xmlns:a16="http://schemas.microsoft.com/office/drawing/2014/main" id="{B71BC37B-9834-72A9-96EA-4EAC2B43D6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7D5B93B-CAE1-DCD0-1E49-8FB2912E98AA}"/>
              </a:ext>
            </a:extLst>
          </p:cNvPr>
          <p:cNvSpPr>
            <a:spLocks noGrp="1"/>
          </p:cNvSpPr>
          <p:nvPr>
            <p:ph type="sldNum" sz="quarter" idx="12"/>
          </p:nvPr>
        </p:nvSpPr>
        <p:spPr/>
        <p:txBody>
          <a:bodyPr/>
          <a:lstStyle/>
          <a:p>
            <a:fld id="{FAE08298-8AB9-4B21-8ABD-58596BC9A2B5}" type="slidenum">
              <a:rPr lang="tr-TR" smtClean="0"/>
              <a:t>‹#›</a:t>
            </a:fld>
            <a:endParaRPr lang="tr-TR"/>
          </a:p>
        </p:txBody>
      </p:sp>
    </p:spTree>
    <p:extLst>
      <p:ext uri="{BB962C8B-B14F-4D97-AF65-F5344CB8AC3E}">
        <p14:creationId xmlns:p14="http://schemas.microsoft.com/office/powerpoint/2010/main" val="301291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A5B35A-2D1E-B50E-1918-377303563E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0DD8279-A6A8-B6D1-612B-D5C21B389CD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51A5B27-1A98-C025-3022-6FF313C48D98}"/>
              </a:ext>
            </a:extLst>
          </p:cNvPr>
          <p:cNvSpPr>
            <a:spLocks noGrp="1"/>
          </p:cNvSpPr>
          <p:nvPr>
            <p:ph type="dt" sz="half" idx="10"/>
          </p:nvPr>
        </p:nvSpPr>
        <p:spPr/>
        <p:txBody>
          <a:bodyPr/>
          <a:lstStyle/>
          <a:p>
            <a:fld id="{B62BC39A-7C3E-473B-AA49-A35B027C5D7C}" type="datetimeFigureOut">
              <a:rPr lang="tr-TR" smtClean="0"/>
              <a:t>20.12.2023</a:t>
            </a:fld>
            <a:endParaRPr lang="tr-TR"/>
          </a:p>
        </p:txBody>
      </p:sp>
      <p:sp>
        <p:nvSpPr>
          <p:cNvPr id="5" name="Alt Bilgi Yer Tutucusu 4">
            <a:extLst>
              <a:ext uri="{FF2B5EF4-FFF2-40B4-BE49-F238E27FC236}">
                <a16:creationId xmlns:a16="http://schemas.microsoft.com/office/drawing/2014/main" id="{5BB29C1F-B1FB-3605-7E6B-F4550305471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A98F937-8326-6392-2F1F-CBB7E5C5DF93}"/>
              </a:ext>
            </a:extLst>
          </p:cNvPr>
          <p:cNvSpPr>
            <a:spLocks noGrp="1"/>
          </p:cNvSpPr>
          <p:nvPr>
            <p:ph type="sldNum" sz="quarter" idx="12"/>
          </p:nvPr>
        </p:nvSpPr>
        <p:spPr/>
        <p:txBody>
          <a:bodyPr/>
          <a:lstStyle/>
          <a:p>
            <a:fld id="{FAE08298-8AB9-4B21-8ABD-58596BC9A2B5}" type="slidenum">
              <a:rPr lang="tr-TR" smtClean="0"/>
              <a:t>‹#›</a:t>
            </a:fld>
            <a:endParaRPr lang="tr-TR"/>
          </a:p>
        </p:txBody>
      </p:sp>
    </p:spTree>
    <p:extLst>
      <p:ext uri="{BB962C8B-B14F-4D97-AF65-F5344CB8AC3E}">
        <p14:creationId xmlns:p14="http://schemas.microsoft.com/office/powerpoint/2010/main" val="381253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F66138F-14EA-0FB6-1B4F-0EE9BB806BF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19B8CC2-5058-E29B-1500-4DD4390524C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A8506C4-582E-9C0E-A58A-BCAD853A5357}"/>
              </a:ext>
            </a:extLst>
          </p:cNvPr>
          <p:cNvSpPr>
            <a:spLocks noGrp="1"/>
          </p:cNvSpPr>
          <p:nvPr>
            <p:ph type="dt" sz="half" idx="10"/>
          </p:nvPr>
        </p:nvSpPr>
        <p:spPr/>
        <p:txBody>
          <a:bodyPr/>
          <a:lstStyle/>
          <a:p>
            <a:fld id="{B62BC39A-7C3E-473B-AA49-A35B027C5D7C}" type="datetimeFigureOut">
              <a:rPr lang="tr-TR" smtClean="0"/>
              <a:t>20.12.2023</a:t>
            </a:fld>
            <a:endParaRPr lang="tr-TR"/>
          </a:p>
        </p:txBody>
      </p:sp>
      <p:sp>
        <p:nvSpPr>
          <p:cNvPr id="5" name="Alt Bilgi Yer Tutucusu 4">
            <a:extLst>
              <a:ext uri="{FF2B5EF4-FFF2-40B4-BE49-F238E27FC236}">
                <a16:creationId xmlns:a16="http://schemas.microsoft.com/office/drawing/2014/main" id="{C4AC9BB5-66ED-323B-6EBC-40020081A18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D82FA3-B960-F1C5-6AC6-0A23D40CDFCE}"/>
              </a:ext>
            </a:extLst>
          </p:cNvPr>
          <p:cNvSpPr>
            <a:spLocks noGrp="1"/>
          </p:cNvSpPr>
          <p:nvPr>
            <p:ph type="sldNum" sz="quarter" idx="12"/>
          </p:nvPr>
        </p:nvSpPr>
        <p:spPr/>
        <p:txBody>
          <a:bodyPr/>
          <a:lstStyle/>
          <a:p>
            <a:fld id="{FAE08298-8AB9-4B21-8ABD-58596BC9A2B5}" type="slidenum">
              <a:rPr lang="tr-TR" smtClean="0"/>
              <a:t>‹#›</a:t>
            </a:fld>
            <a:endParaRPr lang="tr-TR"/>
          </a:p>
        </p:txBody>
      </p:sp>
    </p:spTree>
    <p:extLst>
      <p:ext uri="{BB962C8B-B14F-4D97-AF65-F5344CB8AC3E}">
        <p14:creationId xmlns:p14="http://schemas.microsoft.com/office/powerpoint/2010/main" val="571830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98FFE4-2CF2-2899-A05A-5D8D987ABBE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5D3ED04-CA68-F210-DAD5-D47E3E7B1FE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4B8EFF5-907F-0CCC-5001-FC82114CA944}"/>
              </a:ext>
            </a:extLst>
          </p:cNvPr>
          <p:cNvSpPr>
            <a:spLocks noGrp="1"/>
          </p:cNvSpPr>
          <p:nvPr>
            <p:ph type="dt" sz="half" idx="10"/>
          </p:nvPr>
        </p:nvSpPr>
        <p:spPr/>
        <p:txBody>
          <a:bodyPr/>
          <a:lstStyle/>
          <a:p>
            <a:fld id="{B62BC39A-7C3E-473B-AA49-A35B027C5D7C}" type="datetimeFigureOut">
              <a:rPr lang="tr-TR" smtClean="0"/>
              <a:t>20.12.2023</a:t>
            </a:fld>
            <a:endParaRPr lang="tr-TR"/>
          </a:p>
        </p:txBody>
      </p:sp>
      <p:sp>
        <p:nvSpPr>
          <p:cNvPr id="5" name="Alt Bilgi Yer Tutucusu 4">
            <a:extLst>
              <a:ext uri="{FF2B5EF4-FFF2-40B4-BE49-F238E27FC236}">
                <a16:creationId xmlns:a16="http://schemas.microsoft.com/office/drawing/2014/main" id="{28A2D42B-F85C-981F-F103-5077B3AB40C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1D9822A-98A4-AAC1-CD3D-D5F9341905B9}"/>
              </a:ext>
            </a:extLst>
          </p:cNvPr>
          <p:cNvSpPr>
            <a:spLocks noGrp="1"/>
          </p:cNvSpPr>
          <p:nvPr>
            <p:ph type="sldNum" sz="quarter" idx="12"/>
          </p:nvPr>
        </p:nvSpPr>
        <p:spPr/>
        <p:txBody>
          <a:bodyPr/>
          <a:lstStyle/>
          <a:p>
            <a:fld id="{FAE08298-8AB9-4B21-8ABD-58596BC9A2B5}" type="slidenum">
              <a:rPr lang="tr-TR" smtClean="0"/>
              <a:t>‹#›</a:t>
            </a:fld>
            <a:endParaRPr lang="tr-TR"/>
          </a:p>
        </p:txBody>
      </p:sp>
    </p:spTree>
    <p:extLst>
      <p:ext uri="{BB962C8B-B14F-4D97-AF65-F5344CB8AC3E}">
        <p14:creationId xmlns:p14="http://schemas.microsoft.com/office/powerpoint/2010/main" val="358430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38A119-0718-0DCB-153B-609F28EB41C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6A59BB8-A846-B420-32B6-694F72B4A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1F6B56A-0050-24CC-9827-4E6A41D85179}"/>
              </a:ext>
            </a:extLst>
          </p:cNvPr>
          <p:cNvSpPr>
            <a:spLocks noGrp="1"/>
          </p:cNvSpPr>
          <p:nvPr>
            <p:ph type="dt" sz="half" idx="10"/>
          </p:nvPr>
        </p:nvSpPr>
        <p:spPr/>
        <p:txBody>
          <a:bodyPr/>
          <a:lstStyle/>
          <a:p>
            <a:fld id="{B62BC39A-7C3E-473B-AA49-A35B027C5D7C}" type="datetimeFigureOut">
              <a:rPr lang="tr-TR" smtClean="0"/>
              <a:t>20.12.2023</a:t>
            </a:fld>
            <a:endParaRPr lang="tr-TR"/>
          </a:p>
        </p:txBody>
      </p:sp>
      <p:sp>
        <p:nvSpPr>
          <p:cNvPr id="5" name="Alt Bilgi Yer Tutucusu 4">
            <a:extLst>
              <a:ext uri="{FF2B5EF4-FFF2-40B4-BE49-F238E27FC236}">
                <a16:creationId xmlns:a16="http://schemas.microsoft.com/office/drawing/2014/main" id="{DDC5CB68-26B2-C77D-44F1-70E5C7BB1B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3093AB2-9EBB-59C7-706A-4ABFA2FB7102}"/>
              </a:ext>
            </a:extLst>
          </p:cNvPr>
          <p:cNvSpPr>
            <a:spLocks noGrp="1"/>
          </p:cNvSpPr>
          <p:nvPr>
            <p:ph type="sldNum" sz="quarter" idx="12"/>
          </p:nvPr>
        </p:nvSpPr>
        <p:spPr/>
        <p:txBody>
          <a:bodyPr/>
          <a:lstStyle/>
          <a:p>
            <a:fld id="{FAE08298-8AB9-4B21-8ABD-58596BC9A2B5}" type="slidenum">
              <a:rPr lang="tr-TR" smtClean="0"/>
              <a:t>‹#›</a:t>
            </a:fld>
            <a:endParaRPr lang="tr-TR"/>
          </a:p>
        </p:txBody>
      </p:sp>
    </p:spTree>
    <p:extLst>
      <p:ext uri="{BB962C8B-B14F-4D97-AF65-F5344CB8AC3E}">
        <p14:creationId xmlns:p14="http://schemas.microsoft.com/office/powerpoint/2010/main" val="20860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D50267-4690-BCF6-F571-62524F5B66E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943A872-F0B8-747C-2873-274AB9A6D56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7406141-E5A3-9EB8-441E-350383AD4D5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C63B659-6808-B0BF-6AA5-8F13A188C98A}"/>
              </a:ext>
            </a:extLst>
          </p:cNvPr>
          <p:cNvSpPr>
            <a:spLocks noGrp="1"/>
          </p:cNvSpPr>
          <p:nvPr>
            <p:ph type="dt" sz="half" idx="10"/>
          </p:nvPr>
        </p:nvSpPr>
        <p:spPr/>
        <p:txBody>
          <a:bodyPr/>
          <a:lstStyle/>
          <a:p>
            <a:fld id="{B62BC39A-7C3E-473B-AA49-A35B027C5D7C}" type="datetimeFigureOut">
              <a:rPr lang="tr-TR" smtClean="0"/>
              <a:t>20.12.2023</a:t>
            </a:fld>
            <a:endParaRPr lang="tr-TR"/>
          </a:p>
        </p:txBody>
      </p:sp>
      <p:sp>
        <p:nvSpPr>
          <p:cNvPr id="6" name="Alt Bilgi Yer Tutucusu 5">
            <a:extLst>
              <a:ext uri="{FF2B5EF4-FFF2-40B4-BE49-F238E27FC236}">
                <a16:creationId xmlns:a16="http://schemas.microsoft.com/office/drawing/2014/main" id="{7785ED37-60AF-D06A-858D-EECF7B6A28C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D4C8482-898C-2807-AF92-32305E6BE0A9}"/>
              </a:ext>
            </a:extLst>
          </p:cNvPr>
          <p:cNvSpPr>
            <a:spLocks noGrp="1"/>
          </p:cNvSpPr>
          <p:nvPr>
            <p:ph type="sldNum" sz="quarter" idx="12"/>
          </p:nvPr>
        </p:nvSpPr>
        <p:spPr/>
        <p:txBody>
          <a:bodyPr/>
          <a:lstStyle/>
          <a:p>
            <a:fld id="{FAE08298-8AB9-4B21-8ABD-58596BC9A2B5}" type="slidenum">
              <a:rPr lang="tr-TR" smtClean="0"/>
              <a:t>‹#›</a:t>
            </a:fld>
            <a:endParaRPr lang="tr-TR"/>
          </a:p>
        </p:txBody>
      </p:sp>
    </p:spTree>
    <p:extLst>
      <p:ext uri="{BB962C8B-B14F-4D97-AF65-F5344CB8AC3E}">
        <p14:creationId xmlns:p14="http://schemas.microsoft.com/office/powerpoint/2010/main" val="294927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655463-6B43-1A23-DC4F-9FDBD420292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C35A86B-6773-78CC-111A-C97FA9A566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AE5C7D4-C282-1ACA-73BC-76E97F9185C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5EFC54F-E882-5542-A3A0-904E01323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AA28E4A-3D78-DA48-3C5E-5B0225F71F4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395555A-F189-3BB1-EE18-64982DC16C6A}"/>
              </a:ext>
            </a:extLst>
          </p:cNvPr>
          <p:cNvSpPr>
            <a:spLocks noGrp="1"/>
          </p:cNvSpPr>
          <p:nvPr>
            <p:ph type="dt" sz="half" idx="10"/>
          </p:nvPr>
        </p:nvSpPr>
        <p:spPr/>
        <p:txBody>
          <a:bodyPr/>
          <a:lstStyle/>
          <a:p>
            <a:fld id="{B62BC39A-7C3E-473B-AA49-A35B027C5D7C}" type="datetimeFigureOut">
              <a:rPr lang="tr-TR" smtClean="0"/>
              <a:t>20.12.2023</a:t>
            </a:fld>
            <a:endParaRPr lang="tr-TR"/>
          </a:p>
        </p:txBody>
      </p:sp>
      <p:sp>
        <p:nvSpPr>
          <p:cNvPr id="8" name="Alt Bilgi Yer Tutucusu 7">
            <a:extLst>
              <a:ext uri="{FF2B5EF4-FFF2-40B4-BE49-F238E27FC236}">
                <a16:creationId xmlns:a16="http://schemas.microsoft.com/office/drawing/2014/main" id="{8632F30B-EF44-A7A5-D26C-23B382FF7F7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1F94B94-57FD-4F1C-0450-2160D6C6478B}"/>
              </a:ext>
            </a:extLst>
          </p:cNvPr>
          <p:cNvSpPr>
            <a:spLocks noGrp="1"/>
          </p:cNvSpPr>
          <p:nvPr>
            <p:ph type="sldNum" sz="quarter" idx="12"/>
          </p:nvPr>
        </p:nvSpPr>
        <p:spPr/>
        <p:txBody>
          <a:bodyPr/>
          <a:lstStyle/>
          <a:p>
            <a:fld id="{FAE08298-8AB9-4B21-8ABD-58596BC9A2B5}" type="slidenum">
              <a:rPr lang="tr-TR" smtClean="0"/>
              <a:t>‹#›</a:t>
            </a:fld>
            <a:endParaRPr lang="tr-TR"/>
          </a:p>
        </p:txBody>
      </p:sp>
    </p:spTree>
    <p:extLst>
      <p:ext uri="{BB962C8B-B14F-4D97-AF65-F5344CB8AC3E}">
        <p14:creationId xmlns:p14="http://schemas.microsoft.com/office/powerpoint/2010/main" val="51916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031E98-5915-CF58-C75F-3CA68CD4E08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5944FE7-C01B-C3CD-0A19-7254814C822C}"/>
              </a:ext>
            </a:extLst>
          </p:cNvPr>
          <p:cNvSpPr>
            <a:spLocks noGrp="1"/>
          </p:cNvSpPr>
          <p:nvPr>
            <p:ph type="dt" sz="half" idx="10"/>
          </p:nvPr>
        </p:nvSpPr>
        <p:spPr/>
        <p:txBody>
          <a:bodyPr/>
          <a:lstStyle/>
          <a:p>
            <a:fld id="{B62BC39A-7C3E-473B-AA49-A35B027C5D7C}" type="datetimeFigureOut">
              <a:rPr lang="tr-TR" smtClean="0"/>
              <a:t>20.12.2023</a:t>
            </a:fld>
            <a:endParaRPr lang="tr-TR"/>
          </a:p>
        </p:txBody>
      </p:sp>
      <p:sp>
        <p:nvSpPr>
          <p:cNvPr id="4" name="Alt Bilgi Yer Tutucusu 3">
            <a:extLst>
              <a:ext uri="{FF2B5EF4-FFF2-40B4-BE49-F238E27FC236}">
                <a16:creationId xmlns:a16="http://schemas.microsoft.com/office/drawing/2014/main" id="{22A614DE-529F-4DBF-DF5B-6F109883AD5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14AD076-0B28-408A-F92A-316B8034B4C2}"/>
              </a:ext>
            </a:extLst>
          </p:cNvPr>
          <p:cNvSpPr>
            <a:spLocks noGrp="1"/>
          </p:cNvSpPr>
          <p:nvPr>
            <p:ph type="sldNum" sz="quarter" idx="12"/>
          </p:nvPr>
        </p:nvSpPr>
        <p:spPr/>
        <p:txBody>
          <a:bodyPr/>
          <a:lstStyle/>
          <a:p>
            <a:fld id="{FAE08298-8AB9-4B21-8ABD-58596BC9A2B5}" type="slidenum">
              <a:rPr lang="tr-TR" smtClean="0"/>
              <a:t>‹#›</a:t>
            </a:fld>
            <a:endParaRPr lang="tr-TR"/>
          </a:p>
        </p:txBody>
      </p:sp>
    </p:spTree>
    <p:extLst>
      <p:ext uri="{BB962C8B-B14F-4D97-AF65-F5344CB8AC3E}">
        <p14:creationId xmlns:p14="http://schemas.microsoft.com/office/powerpoint/2010/main" val="45606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07F61BF-D8D2-8E83-0B63-0071E08E7267}"/>
              </a:ext>
            </a:extLst>
          </p:cNvPr>
          <p:cNvSpPr>
            <a:spLocks noGrp="1"/>
          </p:cNvSpPr>
          <p:nvPr>
            <p:ph type="dt" sz="half" idx="10"/>
          </p:nvPr>
        </p:nvSpPr>
        <p:spPr/>
        <p:txBody>
          <a:bodyPr/>
          <a:lstStyle/>
          <a:p>
            <a:fld id="{B62BC39A-7C3E-473B-AA49-A35B027C5D7C}" type="datetimeFigureOut">
              <a:rPr lang="tr-TR" smtClean="0"/>
              <a:t>20.12.2023</a:t>
            </a:fld>
            <a:endParaRPr lang="tr-TR"/>
          </a:p>
        </p:txBody>
      </p:sp>
      <p:sp>
        <p:nvSpPr>
          <p:cNvPr id="3" name="Alt Bilgi Yer Tutucusu 2">
            <a:extLst>
              <a:ext uri="{FF2B5EF4-FFF2-40B4-BE49-F238E27FC236}">
                <a16:creationId xmlns:a16="http://schemas.microsoft.com/office/drawing/2014/main" id="{BAF6AD93-459F-91EE-EE2C-FB7D1694D10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17C118E-BDC8-F6E5-C1CD-9E3E585CA215}"/>
              </a:ext>
            </a:extLst>
          </p:cNvPr>
          <p:cNvSpPr>
            <a:spLocks noGrp="1"/>
          </p:cNvSpPr>
          <p:nvPr>
            <p:ph type="sldNum" sz="quarter" idx="12"/>
          </p:nvPr>
        </p:nvSpPr>
        <p:spPr/>
        <p:txBody>
          <a:bodyPr/>
          <a:lstStyle/>
          <a:p>
            <a:fld id="{FAE08298-8AB9-4B21-8ABD-58596BC9A2B5}" type="slidenum">
              <a:rPr lang="tr-TR" smtClean="0"/>
              <a:t>‹#›</a:t>
            </a:fld>
            <a:endParaRPr lang="tr-TR"/>
          </a:p>
        </p:txBody>
      </p:sp>
    </p:spTree>
    <p:extLst>
      <p:ext uri="{BB962C8B-B14F-4D97-AF65-F5344CB8AC3E}">
        <p14:creationId xmlns:p14="http://schemas.microsoft.com/office/powerpoint/2010/main" val="1614238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A24F43-178E-E632-9F3F-0B4D7EB0E9A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9B7EC1E-9410-3BBC-0BD1-CFD789452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322E598-9243-3EB7-8CF0-CBF88704D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CBD1EAA-A071-3E2E-AF48-AAF117B60AD5}"/>
              </a:ext>
            </a:extLst>
          </p:cNvPr>
          <p:cNvSpPr>
            <a:spLocks noGrp="1"/>
          </p:cNvSpPr>
          <p:nvPr>
            <p:ph type="dt" sz="half" idx="10"/>
          </p:nvPr>
        </p:nvSpPr>
        <p:spPr/>
        <p:txBody>
          <a:bodyPr/>
          <a:lstStyle/>
          <a:p>
            <a:fld id="{B62BC39A-7C3E-473B-AA49-A35B027C5D7C}" type="datetimeFigureOut">
              <a:rPr lang="tr-TR" smtClean="0"/>
              <a:t>20.12.2023</a:t>
            </a:fld>
            <a:endParaRPr lang="tr-TR"/>
          </a:p>
        </p:txBody>
      </p:sp>
      <p:sp>
        <p:nvSpPr>
          <p:cNvPr id="6" name="Alt Bilgi Yer Tutucusu 5">
            <a:extLst>
              <a:ext uri="{FF2B5EF4-FFF2-40B4-BE49-F238E27FC236}">
                <a16:creationId xmlns:a16="http://schemas.microsoft.com/office/drawing/2014/main" id="{0234931C-077F-E087-DAF9-6C14EA4573D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48508E3-3AAF-C662-2660-15629AFF2E3F}"/>
              </a:ext>
            </a:extLst>
          </p:cNvPr>
          <p:cNvSpPr>
            <a:spLocks noGrp="1"/>
          </p:cNvSpPr>
          <p:nvPr>
            <p:ph type="sldNum" sz="quarter" idx="12"/>
          </p:nvPr>
        </p:nvSpPr>
        <p:spPr/>
        <p:txBody>
          <a:bodyPr/>
          <a:lstStyle/>
          <a:p>
            <a:fld id="{FAE08298-8AB9-4B21-8ABD-58596BC9A2B5}" type="slidenum">
              <a:rPr lang="tr-TR" smtClean="0"/>
              <a:t>‹#›</a:t>
            </a:fld>
            <a:endParaRPr lang="tr-TR"/>
          </a:p>
        </p:txBody>
      </p:sp>
    </p:spTree>
    <p:extLst>
      <p:ext uri="{BB962C8B-B14F-4D97-AF65-F5344CB8AC3E}">
        <p14:creationId xmlns:p14="http://schemas.microsoft.com/office/powerpoint/2010/main" val="138451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624522-1D0C-516B-3237-111F3A504B9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69CDA24-92A1-BAD4-9951-2054DECBBD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71B68E6-DD97-D817-398E-2C4FCD632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EF596AE-11E5-04B3-F0F7-33612E15179D}"/>
              </a:ext>
            </a:extLst>
          </p:cNvPr>
          <p:cNvSpPr>
            <a:spLocks noGrp="1"/>
          </p:cNvSpPr>
          <p:nvPr>
            <p:ph type="dt" sz="half" idx="10"/>
          </p:nvPr>
        </p:nvSpPr>
        <p:spPr/>
        <p:txBody>
          <a:bodyPr/>
          <a:lstStyle/>
          <a:p>
            <a:fld id="{B62BC39A-7C3E-473B-AA49-A35B027C5D7C}" type="datetimeFigureOut">
              <a:rPr lang="tr-TR" smtClean="0"/>
              <a:t>20.12.2023</a:t>
            </a:fld>
            <a:endParaRPr lang="tr-TR"/>
          </a:p>
        </p:txBody>
      </p:sp>
      <p:sp>
        <p:nvSpPr>
          <p:cNvPr id="6" name="Alt Bilgi Yer Tutucusu 5">
            <a:extLst>
              <a:ext uri="{FF2B5EF4-FFF2-40B4-BE49-F238E27FC236}">
                <a16:creationId xmlns:a16="http://schemas.microsoft.com/office/drawing/2014/main" id="{A390D0AE-A787-A2E7-5B42-59EBFCE5CED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D768390-851C-5576-88EB-36D49740AAF0}"/>
              </a:ext>
            </a:extLst>
          </p:cNvPr>
          <p:cNvSpPr>
            <a:spLocks noGrp="1"/>
          </p:cNvSpPr>
          <p:nvPr>
            <p:ph type="sldNum" sz="quarter" idx="12"/>
          </p:nvPr>
        </p:nvSpPr>
        <p:spPr/>
        <p:txBody>
          <a:bodyPr/>
          <a:lstStyle/>
          <a:p>
            <a:fld id="{FAE08298-8AB9-4B21-8ABD-58596BC9A2B5}" type="slidenum">
              <a:rPr lang="tr-TR" smtClean="0"/>
              <a:t>‹#›</a:t>
            </a:fld>
            <a:endParaRPr lang="tr-TR"/>
          </a:p>
        </p:txBody>
      </p:sp>
    </p:spTree>
    <p:extLst>
      <p:ext uri="{BB962C8B-B14F-4D97-AF65-F5344CB8AC3E}">
        <p14:creationId xmlns:p14="http://schemas.microsoft.com/office/powerpoint/2010/main" val="380235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4885DA7-0CED-A5A2-FF06-77EC6CCEA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82C5786-A819-0C60-A5B9-61A8BA4ED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34BCA72-99AD-2E62-D156-02BF3F909D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BC39A-7C3E-473B-AA49-A35B027C5D7C}" type="datetimeFigureOut">
              <a:rPr lang="tr-TR" smtClean="0"/>
              <a:t>20.12.2023</a:t>
            </a:fld>
            <a:endParaRPr lang="tr-TR"/>
          </a:p>
        </p:txBody>
      </p:sp>
      <p:sp>
        <p:nvSpPr>
          <p:cNvPr id="5" name="Alt Bilgi Yer Tutucusu 4">
            <a:extLst>
              <a:ext uri="{FF2B5EF4-FFF2-40B4-BE49-F238E27FC236}">
                <a16:creationId xmlns:a16="http://schemas.microsoft.com/office/drawing/2014/main" id="{46D3FC4C-90E1-8630-2CAC-5B0E605ED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BD0A624-D1A0-AB08-CF68-DCAECD8B6B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08298-8AB9-4B21-8ABD-58596BC9A2B5}" type="slidenum">
              <a:rPr lang="tr-TR" smtClean="0"/>
              <a:t>‹#›</a:t>
            </a:fld>
            <a:endParaRPr lang="tr-TR"/>
          </a:p>
        </p:txBody>
      </p:sp>
    </p:spTree>
    <p:extLst>
      <p:ext uri="{BB962C8B-B14F-4D97-AF65-F5344CB8AC3E}">
        <p14:creationId xmlns:p14="http://schemas.microsoft.com/office/powerpoint/2010/main" val="136232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53572F-60D7-7878-B46B-EEFB5DC4E7E2}"/>
              </a:ext>
            </a:extLst>
          </p:cNvPr>
          <p:cNvSpPr>
            <a:spLocks noGrp="1"/>
          </p:cNvSpPr>
          <p:nvPr>
            <p:ph type="ctrTitle"/>
          </p:nvPr>
        </p:nvSpPr>
        <p:spPr/>
        <p:txBody>
          <a:bodyPr/>
          <a:lstStyle/>
          <a:p>
            <a:r>
              <a:rPr lang="tr-TR" dirty="0" err="1"/>
              <a:t>Random</a:t>
            </a:r>
            <a:r>
              <a:rPr lang="tr-TR" dirty="0"/>
              <a:t> </a:t>
            </a:r>
            <a:r>
              <a:rPr lang="tr-TR" dirty="0" err="1"/>
              <a:t>Forest</a:t>
            </a:r>
            <a:r>
              <a:rPr lang="tr-TR" dirty="0"/>
              <a:t> </a:t>
            </a:r>
            <a:r>
              <a:rPr lang="tr-TR" dirty="0" err="1"/>
              <a:t>Classification</a:t>
            </a:r>
            <a:endParaRPr lang="tr-TR" dirty="0"/>
          </a:p>
        </p:txBody>
      </p:sp>
      <p:sp>
        <p:nvSpPr>
          <p:cNvPr id="3" name="Alt Başlık 2">
            <a:extLst>
              <a:ext uri="{FF2B5EF4-FFF2-40B4-BE49-F238E27FC236}">
                <a16:creationId xmlns:a16="http://schemas.microsoft.com/office/drawing/2014/main" id="{FBC3BF66-F4E1-34D1-F3B3-EE7AEE1F5B57}"/>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08074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113B4B-ECEA-AC49-3C64-63DC5955FB00}"/>
              </a:ext>
            </a:extLst>
          </p:cNvPr>
          <p:cNvSpPr>
            <a:spLocks noGrp="1"/>
          </p:cNvSpPr>
          <p:nvPr>
            <p:ph type="title"/>
          </p:nvPr>
        </p:nvSpPr>
        <p:spPr/>
        <p:txBody>
          <a:bodyPr/>
          <a:lstStyle/>
          <a:p>
            <a:r>
              <a:rPr lang="tr-TR" dirty="0" err="1"/>
              <a:t>Random</a:t>
            </a:r>
            <a:r>
              <a:rPr lang="tr-TR" dirty="0"/>
              <a:t> </a:t>
            </a:r>
            <a:r>
              <a:rPr lang="tr-TR" dirty="0" err="1"/>
              <a:t>Forest</a:t>
            </a:r>
            <a:r>
              <a:rPr lang="tr-TR" dirty="0"/>
              <a:t> </a:t>
            </a:r>
            <a:r>
              <a:rPr lang="tr-TR" dirty="0" err="1"/>
              <a:t>Classifier</a:t>
            </a:r>
            <a:endParaRPr lang="tr-TR" dirty="0"/>
          </a:p>
        </p:txBody>
      </p:sp>
      <p:sp>
        <p:nvSpPr>
          <p:cNvPr id="3" name="İçerik Yer Tutucusu 2">
            <a:extLst>
              <a:ext uri="{FF2B5EF4-FFF2-40B4-BE49-F238E27FC236}">
                <a16:creationId xmlns:a16="http://schemas.microsoft.com/office/drawing/2014/main" id="{D7B784B5-E578-DB6E-58CE-678850F6E552}"/>
              </a:ext>
            </a:extLst>
          </p:cNvPr>
          <p:cNvSpPr>
            <a:spLocks noGrp="1"/>
          </p:cNvSpPr>
          <p:nvPr>
            <p:ph idx="1"/>
          </p:nvPr>
        </p:nvSpPr>
        <p:spPr/>
        <p:txBody>
          <a:bodyPr/>
          <a:lstStyle/>
          <a:p>
            <a:r>
              <a:rPr lang="tr-TR" dirty="0" err="1"/>
              <a:t>Random</a:t>
            </a:r>
            <a:r>
              <a:rPr lang="tr-TR" dirty="0"/>
              <a:t> </a:t>
            </a:r>
            <a:r>
              <a:rPr lang="tr-TR" dirty="0" err="1"/>
              <a:t>Forest</a:t>
            </a:r>
            <a:r>
              <a:rPr lang="tr-TR" dirty="0"/>
              <a:t> </a:t>
            </a:r>
            <a:r>
              <a:rPr lang="tr-TR" dirty="0" err="1"/>
              <a:t>Classifier</a:t>
            </a:r>
            <a:r>
              <a:rPr lang="tr-TR" dirty="0"/>
              <a:t>, makine öğrenmesinde yaygın olarak kullanılan güçlü ve esnek bir topluluk öğrenme yöntemidir. Bu yöntem, birden fazla karar ağacını (</a:t>
            </a:r>
            <a:r>
              <a:rPr lang="tr-TR" dirty="0" err="1"/>
              <a:t>decision</a:t>
            </a:r>
            <a:r>
              <a:rPr lang="tr-TR" dirty="0"/>
              <a:t> </a:t>
            </a:r>
            <a:r>
              <a:rPr lang="tr-TR" dirty="0" err="1"/>
              <a:t>trees</a:t>
            </a:r>
            <a:r>
              <a:rPr lang="tr-TR" dirty="0"/>
              <a:t>) bir araya getirerek bir "orman" oluşturur ve bu ormanın toplu karar verme yeteneğinden yararlanır. Her bir karar ağacı, veri setinin farklı alt kümeleri üzerinde eğitilir ve her ağacın çıktısı, final kararı belirlemede kullanılır. </a:t>
            </a:r>
            <a:r>
              <a:rPr lang="tr-TR" dirty="0" err="1"/>
              <a:t>Random</a:t>
            </a:r>
            <a:r>
              <a:rPr lang="tr-TR" dirty="0"/>
              <a:t> </a:t>
            </a:r>
            <a:r>
              <a:rPr lang="tr-TR" dirty="0" err="1"/>
              <a:t>Forest</a:t>
            </a:r>
            <a:r>
              <a:rPr lang="tr-TR" dirty="0"/>
              <a:t>, sınıflandırma (</a:t>
            </a:r>
            <a:r>
              <a:rPr lang="tr-TR" dirty="0" err="1"/>
              <a:t>classification</a:t>
            </a:r>
            <a:r>
              <a:rPr lang="tr-TR" dirty="0"/>
              <a:t>) ve regresyon (</a:t>
            </a:r>
            <a:r>
              <a:rPr lang="tr-TR" dirty="0" err="1"/>
              <a:t>regression</a:t>
            </a:r>
            <a:r>
              <a:rPr lang="tr-TR" dirty="0"/>
              <a:t>) problemleri için kullanılabilir.</a:t>
            </a:r>
          </a:p>
        </p:txBody>
      </p:sp>
      <p:pic>
        <p:nvPicPr>
          <p:cNvPr id="1026" name="Picture 2" descr="Rastgele Ormanlar Sizi Karar Ağaçlarından Nasıl Korur – Bilişim IO">
            <a:extLst>
              <a:ext uri="{FF2B5EF4-FFF2-40B4-BE49-F238E27FC236}">
                <a16:creationId xmlns:a16="http://schemas.microsoft.com/office/drawing/2014/main" id="{6E1B38AF-5CA5-B27D-589C-D870CBB5E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930" y="4883150"/>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65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B1A272-9C76-DC7C-0F7C-9AE3D36FECFE}"/>
              </a:ext>
            </a:extLst>
          </p:cNvPr>
          <p:cNvSpPr>
            <a:spLocks noGrp="1"/>
          </p:cNvSpPr>
          <p:nvPr>
            <p:ph type="title"/>
          </p:nvPr>
        </p:nvSpPr>
        <p:spPr/>
        <p:txBody>
          <a:bodyPr/>
          <a:lstStyle/>
          <a:p>
            <a:r>
              <a:rPr lang="tr-TR" b="1" dirty="0"/>
              <a:t>Özellikleri ve Çalışma Prensibi</a:t>
            </a:r>
            <a:endParaRPr lang="tr-TR" dirty="0"/>
          </a:p>
        </p:txBody>
      </p:sp>
      <p:sp>
        <p:nvSpPr>
          <p:cNvPr id="3" name="İçerik Yer Tutucusu 2">
            <a:extLst>
              <a:ext uri="{FF2B5EF4-FFF2-40B4-BE49-F238E27FC236}">
                <a16:creationId xmlns:a16="http://schemas.microsoft.com/office/drawing/2014/main" id="{CC2923BB-FBB7-5B22-312C-091BCE1BC87A}"/>
              </a:ext>
            </a:extLst>
          </p:cNvPr>
          <p:cNvSpPr>
            <a:spLocks noGrp="1"/>
          </p:cNvSpPr>
          <p:nvPr>
            <p:ph idx="1"/>
          </p:nvPr>
        </p:nvSpPr>
        <p:spPr/>
        <p:txBody>
          <a:bodyPr/>
          <a:lstStyle/>
          <a:p>
            <a:r>
              <a:rPr lang="tr-TR" dirty="0"/>
              <a:t>Özellik Rastgeleliği: Her bölünme noktasında, karar ağaçlarındaki özelliklerin (</a:t>
            </a:r>
            <a:r>
              <a:rPr lang="tr-TR" dirty="0" err="1"/>
              <a:t>features</a:t>
            </a:r>
            <a:r>
              <a:rPr lang="tr-TR" dirty="0"/>
              <a:t>) rastgele bir alt kümesi seçilir. Bu, ağaçların birbirinden bağımsız olmasına ve ormanın genel olarak daha güçlü olmasına yardımcı olur.</a:t>
            </a:r>
          </a:p>
          <a:p>
            <a:endParaRPr lang="tr-TR" dirty="0"/>
          </a:p>
          <a:p>
            <a:r>
              <a:rPr lang="tr-TR" dirty="0"/>
              <a:t>Oylama Mekanizması: Sınıflandırma problemi için, her bir ağacın tahmini bir "oy" olarak alınır ve en çok oy alan sınıf, son tahmin olarak belirlenir. Regresyon problemi için ise, tüm ağaçların çıktıları ortalaması alınarak bir tahmin yapılır.</a:t>
            </a:r>
          </a:p>
        </p:txBody>
      </p:sp>
    </p:spTree>
    <p:extLst>
      <p:ext uri="{BB962C8B-B14F-4D97-AF65-F5344CB8AC3E}">
        <p14:creationId xmlns:p14="http://schemas.microsoft.com/office/powerpoint/2010/main" val="123144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B1A272-9C76-DC7C-0F7C-9AE3D36FECFE}"/>
              </a:ext>
            </a:extLst>
          </p:cNvPr>
          <p:cNvSpPr>
            <a:spLocks noGrp="1"/>
          </p:cNvSpPr>
          <p:nvPr>
            <p:ph type="title"/>
          </p:nvPr>
        </p:nvSpPr>
        <p:spPr/>
        <p:txBody>
          <a:bodyPr/>
          <a:lstStyle/>
          <a:p>
            <a:r>
              <a:rPr lang="tr-TR" b="1" dirty="0"/>
              <a:t>Özellikleri ve Çalışma Prensibi</a:t>
            </a:r>
            <a:endParaRPr lang="tr-TR" dirty="0"/>
          </a:p>
        </p:txBody>
      </p:sp>
      <p:sp>
        <p:nvSpPr>
          <p:cNvPr id="3" name="İçerik Yer Tutucusu 2">
            <a:extLst>
              <a:ext uri="{FF2B5EF4-FFF2-40B4-BE49-F238E27FC236}">
                <a16:creationId xmlns:a16="http://schemas.microsoft.com/office/drawing/2014/main" id="{CC2923BB-FBB7-5B22-312C-091BCE1BC87A}"/>
              </a:ext>
            </a:extLst>
          </p:cNvPr>
          <p:cNvSpPr>
            <a:spLocks noGrp="1"/>
          </p:cNvSpPr>
          <p:nvPr>
            <p:ph idx="1"/>
          </p:nvPr>
        </p:nvSpPr>
        <p:spPr/>
        <p:txBody>
          <a:bodyPr/>
          <a:lstStyle/>
          <a:p>
            <a:r>
              <a:rPr lang="tr-TR" dirty="0"/>
              <a:t>Karar Ağaçlarından Oluşur: </a:t>
            </a:r>
            <a:r>
              <a:rPr lang="tr-TR" dirty="0" err="1"/>
              <a:t>Random</a:t>
            </a:r>
            <a:r>
              <a:rPr lang="tr-TR" dirty="0"/>
              <a:t> </a:t>
            </a:r>
            <a:r>
              <a:rPr lang="tr-TR" dirty="0" err="1"/>
              <a:t>Forest</a:t>
            </a:r>
            <a:r>
              <a:rPr lang="tr-TR" dirty="0"/>
              <a:t>, birçok karar ağacından oluşur. Her ağaç, rastgele seçilen veri noktaları ve özellikler kullanılarak eğitilir.</a:t>
            </a:r>
          </a:p>
          <a:p>
            <a:endParaRPr lang="tr-TR" dirty="0"/>
          </a:p>
          <a:p>
            <a:r>
              <a:rPr lang="tr-TR" dirty="0" err="1"/>
              <a:t>Bagging</a:t>
            </a:r>
            <a:r>
              <a:rPr lang="tr-TR" dirty="0"/>
              <a:t> (</a:t>
            </a:r>
            <a:r>
              <a:rPr lang="tr-TR" dirty="0" err="1"/>
              <a:t>Bootstrap</a:t>
            </a:r>
            <a:r>
              <a:rPr lang="tr-TR" dirty="0"/>
              <a:t> </a:t>
            </a:r>
            <a:r>
              <a:rPr lang="tr-TR" dirty="0" err="1"/>
              <a:t>Aggregating</a:t>
            </a:r>
            <a:r>
              <a:rPr lang="tr-TR" dirty="0"/>
              <a:t>) Yöntemi: Her bir karar ağacı, veri setinden rastgele, tekrarlı örnekleme (</a:t>
            </a:r>
            <a:r>
              <a:rPr lang="tr-TR" dirty="0" err="1"/>
              <a:t>bootstrap</a:t>
            </a:r>
            <a:r>
              <a:rPr lang="tr-TR" dirty="0"/>
              <a:t> </a:t>
            </a:r>
            <a:r>
              <a:rPr lang="tr-TR" dirty="0" err="1"/>
              <a:t>sampling</a:t>
            </a:r>
            <a:r>
              <a:rPr lang="tr-TR" dirty="0"/>
              <a:t>) ile oluşturulan alt kümeler üzerinde eğitilir. Bu, her ağacın biraz farklı veri setleri üzerinde eğitilmesini sağlar.</a:t>
            </a:r>
          </a:p>
        </p:txBody>
      </p:sp>
    </p:spTree>
    <p:extLst>
      <p:ext uri="{BB962C8B-B14F-4D97-AF65-F5344CB8AC3E}">
        <p14:creationId xmlns:p14="http://schemas.microsoft.com/office/powerpoint/2010/main" val="119573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C675E8-AE9B-8EA1-08B0-AE6E94F29C0B}"/>
              </a:ext>
            </a:extLst>
          </p:cNvPr>
          <p:cNvSpPr>
            <a:spLocks noGrp="1"/>
          </p:cNvSpPr>
          <p:nvPr>
            <p:ph type="title"/>
          </p:nvPr>
        </p:nvSpPr>
        <p:spPr/>
        <p:txBody>
          <a:bodyPr/>
          <a:lstStyle/>
          <a:p>
            <a:r>
              <a:rPr lang="tr-TR" b="1" dirty="0"/>
              <a:t>Avantajları</a:t>
            </a:r>
            <a:endParaRPr lang="tr-TR" dirty="0"/>
          </a:p>
        </p:txBody>
      </p:sp>
      <p:sp>
        <p:nvSpPr>
          <p:cNvPr id="3" name="İçerik Yer Tutucusu 2">
            <a:extLst>
              <a:ext uri="{FF2B5EF4-FFF2-40B4-BE49-F238E27FC236}">
                <a16:creationId xmlns:a16="http://schemas.microsoft.com/office/drawing/2014/main" id="{125D2E35-90CB-6A20-F0E7-A27DC5EA16F3}"/>
              </a:ext>
            </a:extLst>
          </p:cNvPr>
          <p:cNvSpPr>
            <a:spLocks noGrp="1"/>
          </p:cNvSpPr>
          <p:nvPr>
            <p:ph idx="1"/>
          </p:nvPr>
        </p:nvSpPr>
        <p:spPr/>
        <p:txBody>
          <a:bodyPr/>
          <a:lstStyle/>
          <a:p>
            <a:pPr>
              <a:buFont typeface="Arial" panose="020B0604020202020204" pitchFamily="34" charset="0"/>
              <a:buChar char="•"/>
            </a:pPr>
            <a:r>
              <a:rPr lang="tr-TR" b="1" dirty="0"/>
              <a:t>Aşırı Uymaya Karşı Dirençli</a:t>
            </a:r>
            <a:r>
              <a:rPr lang="tr-TR" dirty="0"/>
              <a:t>: </a:t>
            </a:r>
            <a:r>
              <a:rPr lang="tr-TR" dirty="0" err="1"/>
              <a:t>Random</a:t>
            </a:r>
            <a:r>
              <a:rPr lang="tr-TR" dirty="0"/>
              <a:t> </a:t>
            </a:r>
            <a:r>
              <a:rPr lang="tr-TR" dirty="0" err="1"/>
              <a:t>Forest</a:t>
            </a:r>
            <a:r>
              <a:rPr lang="tr-TR" dirty="0"/>
              <a:t>, aşırı uyma (</a:t>
            </a:r>
            <a:r>
              <a:rPr lang="tr-TR" dirty="0" err="1"/>
              <a:t>overfitting</a:t>
            </a:r>
            <a:r>
              <a:rPr lang="tr-TR" dirty="0"/>
              <a:t>) problemine karşı tek bir karar ağacına göre daha dirençlidir.</a:t>
            </a:r>
          </a:p>
          <a:p>
            <a:pPr>
              <a:buFont typeface="Arial" panose="020B0604020202020204" pitchFamily="34" charset="0"/>
              <a:buChar char="•"/>
            </a:pPr>
            <a:r>
              <a:rPr lang="tr-TR" b="1" dirty="0"/>
              <a:t>Yüksek Doğruluk</a:t>
            </a:r>
            <a:r>
              <a:rPr lang="tr-TR" dirty="0"/>
              <a:t>: Çeşitlilik sayesinde, genellikle yüksek doğruluk oranlarına ulaşır.</a:t>
            </a:r>
          </a:p>
          <a:p>
            <a:pPr>
              <a:buFont typeface="Arial" panose="020B0604020202020204" pitchFamily="34" charset="0"/>
              <a:buChar char="•"/>
            </a:pPr>
            <a:r>
              <a:rPr lang="tr-TR" b="1" dirty="0"/>
              <a:t>Özellik Önemini Belirleyebilir</a:t>
            </a:r>
            <a:r>
              <a:rPr lang="tr-TR" dirty="0"/>
              <a:t>: Hangi özelliklerin tahminlerde en etkili olduğunu belirleyebilir.</a:t>
            </a:r>
          </a:p>
          <a:p>
            <a:endParaRPr lang="tr-TR" dirty="0"/>
          </a:p>
        </p:txBody>
      </p:sp>
    </p:spTree>
    <p:extLst>
      <p:ext uri="{BB962C8B-B14F-4D97-AF65-F5344CB8AC3E}">
        <p14:creationId xmlns:p14="http://schemas.microsoft.com/office/powerpoint/2010/main" val="134417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8C4B80-BCFE-80BC-89A7-FCD970AF2EB8}"/>
              </a:ext>
            </a:extLst>
          </p:cNvPr>
          <p:cNvSpPr>
            <a:spLocks noGrp="1"/>
          </p:cNvSpPr>
          <p:nvPr>
            <p:ph type="title"/>
          </p:nvPr>
        </p:nvSpPr>
        <p:spPr/>
        <p:txBody>
          <a:bodyPr/>
          <a:lstStyle/>
          <a:p>
            <a:r>
              <a:rPr lang="tr-TR" b="1" dirty="0"/>
              <a:t>Dezavantajları</a:t>
            </a:r>
            <a:endParaRPr lang="tr-TR" dirty="0"/>
          </a:p>
        </p:txBody>
      </p:sp>
      <p:sp>
        <p:nvSpPr>
          <p:cNvPr id="3" name="İçerik Yer Tutucusu 2">
            <a:extLst>
              <a:ext uri="{FF2B5EF4-FFF2-40B4-BE49-F238E27FC236}">
                <a16:creationId xmlns:a16="http://schemas.microsoft.com/office/drawing/2014/main" id="{38D93EF3-77AF-5872-2640-5AB42D47BC99}"/>
              </a:ext>
            </a:extLst>
          </p:cNvPr>
          <p:cNvSpPr>
            <a:spLocks noGrp="1"/>
          </p:cNvSpPr>
          <p:nvPr>
            <p:ph idx="1"/>
          </p:nvPr>
        </p:nvSpPr>
        <p:spPr/>
        <p:txBody>
          <a:bodyPr/>
          <a:lstStyle/>
          <a:p>
            <a:pPr>
              <a:buFont typeface="Arial" panose="020B0604020202020204" pitchFamily="34" charset="0"/>
              <a:buChar char="•"/>
            </a:pPr>
            <a:r>
              <a:rPr lang="tr-TR" b="1" dirty="0" err="1"/>
              <a:t>Yorumlanabilirlik</a:t>
            </a:r>
            <a:r>
              <a:rPr lang="tr-TR" b="1" dirty="0"/>
              <a:t> Eksikliği</a:t>
            </a:r>
            <a:r>
              <a:rPr lang="tr-TR" dirty="0"/>
              <a:t>: Tek bir karar ağacına kıyasla, </a:t>
            </a:r>
            <a:r>
              <a:rPr lang="tr-TR" dirty="0" err="1"/>
              <a:t>Random</a:t>
            </a:r>
            <a:r>
              <a:rPr lang="tr-TR" dirty="0"/>
              <a:t> </a:t>
            </a:r>
            <a:r>
              <a:rPr lang="tr-TR" dirty="0" err="1"/>
              <a:t>Forest</a:t>
            </a:r>
            <a:r>
              <a:rPr lang="tr-TR" dirty="0"/>
              <a:t> modelleri daha az yorumlanabilir olabilir.</a:t>
            </a:r>
          </a:p>
          <a:p>
            <a:pPr>
              <a:buFont typeface="Arial" panose="020B0604020202020204" pitchFamily="34" charset="0"/>
              <a:buChar char="•"/>
            </a:pPr>
            <a:r>
              <a:rPr lang="tr-TR" b="1"/>
              <a:t>Hesaplama Yoğunluğu</a:t>
            </a:r>
            <a:r>
              <a:rPr lang="tr-TR"/>
              <a:t>: Çok sayıda karar ağacı içerdiği için, büyük veri setleri üzerinde eğitimi ve tahmini daha fazla hesaplama kaynağı gerektirebilir.</a:t>
            </a:r>
          </a:p>
          <a:p>
            <a:endParaRPr lang="tr-TR"/>
          </a:p>
        </p:txBody>
      </p:sp>
    </p:spTree>
    <p:extLst>
      <p:ext uri="{BB962C8B-B14F-4D97-AF65-F5344CB8AC3E}">
        <p14:creationId xmlns:p14="http://schemas.microsoft.com/office/powerpoint/2010/main" val="354201983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329</Words>
  <Application>Microsoft Office PowerPoint</Application>
  <PresentationFormat>Geniş ekran</PresentationFormat>
  <Paragraphs>18</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Calibri</vt:lpstr>
      <vt:lpstr>Calibri Light</vt:lpstr>
      <vt:lpstr>Office Teması</vt:lpstr>
      <vt:lpstr>Random Forest Classification</vt:lpstr>
      <vt:lpstr>Random Forest Classifier</vt:lpstr>
      <vt:lpstr>Özellikleri ve Çalışma Prensibi</vt:lpstr>
      <vt:lpstr>Özellikleri ve Çalışma Prensibi</vt:lpstr>
      <vt:lpstr>Avantajları</vt:lpstr>
      <vt:lpstr>Dezavantajları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Classification</dc:title>
  <dc:creator>An-ayoo.lab02</dc:creator>
  <cp:lastModifiedBy>An-ayoo.lab02</cp:lastModifiedBy>
  <cp:revision>1</cp:revision>
  <dcterms:created xsi:type="dcterms:W3CDTF">2023-12-20T10:25:57Z</dcterms:created>
  <dcterms:modified xsi:type="dcterms:W3CDTF">2023-12-20T10:32:25Z</dcterms:modified>
</cp:coreProperties>
</file>