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03CB85-857D-9065-638B-EC59A43EAEF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9900DCF-C49E-FCE7-48AC-928901CA5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385BD82-1097-03D7-EEBF-014F5385CD0A}"/>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5" name="Alt Bilgi Yer Tutucusu 4">
            <a:extLst>
              <a:ext uri="{FF2B5EF4-FFF2-40B4-BE49-F238E27FC236}">
                <a16:creationId xmlns:a16="http://schemas.microsoft.com/office/drawing/2014/main" id="{9412CA9B-E13D-A916-54BB-387611D99CF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F02C06D-A7EA-6892-51D1-6C25C6C9A61F}"/>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223554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1CCD17-E241-658B-3244-4F0A4DC4A1F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7DD2CF2-5798-B90A-E28C-B9AA8230EEE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23E604-1DBF-3786-74B4-144D4656234D}"/>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5" name="Alt Bilgi Yer Tutucusu 4">
            <a:extLst>
              <a:ext uri="{FF2B5EF4-FFF2-40B4-BE49-F238E27FC236}">
                <a16:creationId xmlns:a16="http://schemas.microsoft.com/office/drawing/2014/main" id="{06B7CF51-9BF1-38CF-FCC7-B0592636DF9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E081E24-8307-FA22-3D98-12EF5631C4D4}"/>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193664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ACE1890-5A00-1F85-6CA9-CF4AE0D76BA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8F2D877-F93A-2FD1-3C7E-D0C15D87D1C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4385B19-58AE-08EC-5A3E-B5693141FB12}"/>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5" name="Alt Bilgi Yer Tutucusu 4">
            <a:extLst>
              <a:ext uri="{FF2B5EF4-FFF2-40B4-BE49-F238E27FC236}">
                <a16:creationId xmlns:a16="http://schemas.microsoft.com/office/drawing/2014/main" id="{C0921969-D28B-477F-C9A5-78EBC39FD8B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BB7D5B6-1506-9B09-03C1-95EF9B877E32}"/>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25730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722FE3-FF88-844C-37C3-9E0E698F23A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791A614-7B09-91CD-C489-B78A8C9D011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217AC9-2D98-955D-C9C7-9EEC8D953A4B}"/>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5" name="Alt Bilgi Yer Tutucusu 4">
            <a:extLst>
              <a:ext uri="{FF2B5EF4-FFF2-40B4-BE49-F238E27FC236}">
                <a16:creationId xmlns:a16="http://schemas.microsoft.com/office/drawing/2014/main" id="{453802BF-B9DC-9174-6714-2DFB7BA11EC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C57478F-764B-547D-5574-5746B2C02E0B}"/>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383762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0AA6BE-FC20-5476-9A9B-389AF3839FA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AA47AE1-57A6-52F5-CDDB-C14EBC046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47B0CD9-54D8-6AE7-A6CB-DB82A305EA61}"/>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5" name="Alt Bilgi Yer Tutucusu 4">
            <a:extLst>
              <a:ext uri="{FF2B5EF4-FFF2-40B4-BE49-F238E27FC236}">
                <a16:creationId xmlns:a16="http://schemas.microsoft.com/office/drawing/2014/main" id="{9B3EFE0B-7BCA-B59F-8EE5-87CBD6457F1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A8D9740-9EF5-E46F-FD61-59956F90EA43}"/>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13887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F042DD-6377-F8AD-F5F8-19FD1EE7108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3C2C42C-7585-CA33-B291-17600D78919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CDCB566-1EFC-031E-3B6D-52F83B332D5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9F6E9B5-A8D8-FEDE-0086-494757581912}"/>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6" name="Alt Bilgi Yer Tutucusu 5">
            <a:extLst>
              <a:ext uri="{FF2B5EF4-FFF2-40B4-BE49-F238E27FC236}">
                <a16:creationId xmlns:a16="http://schemas.microsoft.com/office/drawing/2014/main" id="{F8085DD3-53AE-53E6-7FBE-C8B576CD43D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0716069-59F1-3823-D329-B2FE422789A2}"/>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289951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43390C-3996-36AE-5CA3-ADBDDDA991E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12A888A-0EA4-1EAA-52F0-060431102D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9CA9F8A-A207-6D55-D08F-52E5985417C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7BE935F-E5C9-9F35-E1CF-3420F048C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2D6A87E-159A-DD84-3A82-567A361146D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F503C3A-EA80-9979-E702-BB8778B9AFCC}"/>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8" name="Alt Bilgi Yer Tutucusu 7">
            <a:extLst>
              <a:ext uri="{FF2B5EF4-FFF2-40B4-BE49-F238E27FC236}">
                <a16:creationId xmlns:a16="http://schemas.microsoft.com/office/drawing/2014/main" id="{E901A1C8-8D9E-E6F3-C782-EAE1013FFD1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B836465-ADF3-4013-4900-72E79EDACE7D}"/>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250798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E5D59A-FAAC-A51F-453D-BF10C39B441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60E586F-23EC-1BB1-31E9-13F532E62A3E}"/>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4" name="Alt Bilgi Yer Tutucusu 3">
            <a:extLst>
              <a:ext uri="{FF2B5EF4-FFF2-40B4-BE49-F238E27FC236}">
                <a16:creationId xmlns:a16="http://schemas.microsoft.com/office/drawing/2014/main" id="{B532E12B-E1AF-8A1B-8E50-127ECD1F177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7B963E2-517B-2839-78D8-C7EF500D1F49}"/>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18216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99D92F8-B963-E2F5-A00F-2BD274CF14B3}"/>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3" name="Alt Bilgi Yer Tutucusu 2">
            <a:extLst>
              <a:ext uri="{FF2B5EF4-FFF2-40B4-BE49-F238E27FC236}">
                <a16:creationId xmlns:a16="http://schemas.microsoft.com/office/drawing/2014/main" id="{8DBD9059-B7E0-86C5-287D-03361269610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C024F8F-1CE3-B9E1-01C7-73BA9939D61D}"/>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4139473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4FE612-DF2D-4522-2D3B-15BE149466A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918E67E-8C62-DC64-67FD-B12F09334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C3FD56F-9710-09C1-2700-A395AC352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A85EEE9-2ACE-704F-B2E6-1BE2224B3DB0}"/>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6" name="Alt Bilgi Yer Tutucusu 5">
            <a:extLst>
              <a:ext uri="{FF2B5EF4-FFF2-40B4-BE49-F238E27FC236}">
                <a16:creationId xmlns:a16="http://schemas.microsoft.com/office/drawing/2014/main" id="{1F87E6C2-43A2-555D-6CF3-473C7FE2A7F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3F8D2F1-1001-ABA2-CCEC-65B80FD58B24}"/>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194573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3AD89-3A5E-FDEB-3223-2CAD0EE46CC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360203A-5FCB-5BFF-BD6E-A4018B5E1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BCF5BB9-5EDB-BA9A-94FC-26C701459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EF7C724-ED2E-B775-858F-2BD88902CC52}"/>
              </a:ext>
            </a:extLst>
          </p:cNvPr>
          <p:cNvSpPr>
            <a:spLocks noGrp="1"/>
          </p:cNvSpPr>
          <p:nvPr>
            <p:ph type="dt" sz="half" idx="10"/>
          </p:nvPr>
        </p:nvSpPr>
        <p:spPr/>
        <p:txBody>
          <a:bodyPr/>
          <a:lstStyle/>
          <a:p>
            <a:fld id="{DB3D51B0-255D-4565-AE0F-063452CA9B51}" type="datetimeFigureOut">
              <a:rPr lang="tr-TR" smtClean="0"/>
              <a:t>11.12.2023</a:t>
            </a:fld>
            <a:endParaRPr lang="tr-TR"/>
          </a:p>
        </p:txBody>
      </p:sp>
      <p:sp>
        <p:nvSpPr>
          <p:cNvPr id="6" name="Alt Bilgi Yer Tutucusu 5">
            <a:extLst>
              <a:ext uri="{FF2B5EF4-FFF2-40B4-BE49-F238E27FC236}">
                <a16:creationId xmlns:a16="http://schemas.microsoft.com/office/drawing/2014/main" id="{3C9BC17D-C962-B409-E396-46EAFF05623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9D90B16-BA99-1B51-EB0E-1B886D5F585B}"/>
              </a:ext>
            </a:extLst>
          </p:cNvPr>
          <p:cNvSpPr>
            <a:spLocks noGrp="1"/>
          </p:cNvSpPr>
          <p:nvPr>
            <p:ph type="sldNum" sz="quarter" idx="12"/>
          </p:nvPr>
        </p:nvSpPr>
        <p:spPr/>
        <p:txBody>
          <a:bodyPr/>
          <a:lstStyle/>
          <a:p>
            <a:fld id="{02B01724-532D-4C58-993E-954340E9E921}" type="slidenum">
              <a:rPr lang="tr-TR" smtClean="0"/>
              <a:t>‹#›</a:t>
            </a:fld>
            <a:endParaRPr lang="tr-TR"/>
          </a:p>
        </p:txBody>
      </p:sp>
    </p:spTree>
    <p:extLst>
      <p:ext uri="{BB962C8B-B14F-4D97-AF65-F5344CB8AC3E}">
        <p14:creationId xmlns:p14="http://schemas.microsoft.com/office/powerpoint/2010/main" val="230604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295EE95-7390-0CAD-B5B2-4C3F5E2FB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F0AEE38-F937-C349-F92F-B83B84F2E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3144C4A-44F4-9814-C657-DEB9D4B5D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D51B0-255D-4565-AE0F-063452CA9B51}" type="datetimeFigureOut">
              <a:rPr lang="tr-TR" smtClean="0"/>
              <a:t>11.12.2023</a:t>
            </a:fld>
            <a:endParaRPr lang="tr-TR"/>
          </a:p>
        </p:txBody>
      </p:sp>
      <p:sp>
        <p:nvSpPr>
          <p:cNvPr id="5" name="Alt Bilgi Yer Tutucusu 4">
            <a:extLst>
              <a:ext uri="{FF2B5EF4-FFF2-40B4-BE49-F238E27FC236}">
                <a16:creationId xmlns:a16="http://schemas.microsoft.com/office/drawing/2014/main" id="{0A8A88A1-812F-41D7-CCF3-F8D143375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04B20B8-4B3F-AA64-86E3-E35B6CCAA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01724-532D-4C58-993E-954340E9E921}" type="slidenum">
              <a:rPr lang="tr-TR" smtClean="0"/>
              <a:t>‹#›</a:t>
            </a:fld>
            <a:endParaRPr lang="tr-TR"/>
          </a:p>
        </p:txBody>
      </p:sp>
    </p:spTree>
    <p:extLst>
      <p:ext uri="{BB962C8B-B14F-4D97-AF65-F5344CB8AC3E}">
        <p14:creationId xmlns:p14="http://schemas.microsoft.com/office/powerpoint/2010/main" val="3073146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F521F4-0BAD-34CA-BE4A-6AA05475CA21}"/>
              </a:ext>
            </a:extLst>
          </p:cNvPr>
          <p:cNvSpPr>
            <a:spLocks noGrp="1"/>
          </p:cNvSpPr>
          <p:nvPr>
            <p:ph type="ctrTitle"/>
          </p:nvPr>
        </p:nvSpPr>
        <p:spPr/>
        <p:txBody>
          <a:bodyPr/>
          <a:lstStyle/>
          <a:p>
            <a:endParaRPr lang="tr-TR"/>
          </a:p>
        </p:txBody>
      </p:sp>
      <p:sp>
        <p:nvSpPr>
          <p:cNvPr id="3" name="Alt Başlık 2">
            <a:extLst>
              <a:ext uri="{FF2B5EF4-FFF2-40B4-BE49-F238E27FC236}">
                <a16:creationId xmlns:a16="http://schemas.microsoft.com/office/drawing/2014/main" id="{FF1205AF-EB28-7A28-2604-A790FF757F24}"/>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77529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0E3E48-9C7F-978C-5F6D-0E21CC025C06}"/>
              </a:ext>
            </a:extLst>
          </p:cNvPr>
          <p:cNvSpPr>
            <a:spLocks noGrp="1"/>
          </p:cNvSpPr>
          <p:nvPr>
            <p:ph type="title"/>
          </p:nvPr>
        </p:nvSpPr>
        <p:spPr/>
        <p:txBody>
          <a:bodyPr/>
          <a:lstStyle/>
          <a:p>
            <a:r>
              <a:rPr lang="tr-TR" b="0" i="0" dirty="0">
                <a:solidFill>
                  <a:srgbClr val="374151"/>
                </a:solidFill>
                <a:effectLst/>
                <a:latin typeface="Söhne"/>
              </a:rPr>
              <a:t>Multiple (çoklu) doğrusal regresyon</a:t>
            </a:r>
            <a:endParaRPr lang="tr-TR" dirty="0"/>
          </a:p>
        </p:txBody>
      </p:sp>
      <p:sp>
        <p:nvSpPr>
          <p:cNvPr id="3" name="İçerik Yer Tutucusu 2">
            <a:extLst>
              <a:ext uri="{FF2B5EF4-FFF2-40B4-BE49-F238E27FC236}">
                <a16:creationId xmlns:a16="http://schemas.microsoft.com/office/drawing/2014/main" id="{4FCB7457-0E8A-C796-622A-374D7CF2824E}"/>
              </a:ext>
            </a:extLst>
          </p:cNvPr>
          <p:cNvSpPr>
            <a:spLocks noGrp="1"/>
          </p:cNvSpPr>
          <p:nvPr>
            <p:ph idx="1"/>
          </p:nvPr>
        </p:nvSpPr>
        <p:spPr/>
        <p:txBody>
          <a:bodyPr/>
          <a:lstStyle/>
          <a:p>
            <a:r>
              <a:rPr lang="tr-TR" b="0" i="0" dirty="0">
                <a:solidFill>
                  <a:srgbClr val="374151"/>
                </a:solidFill>
                <a:effectLst/>
                <a:latin typeface="Söhne"/>
              </a:rPr>
              <a:t>Multiple (çoklu) doğrusal regresyon, basit doğrusal regresyonun genelleştirilmiş bir formudur. Basit doğrusal regresyonun aksine, çoklu doğrusal regresyonda bağımlı değişkenin (y), birden fazla bağımsız değişkenin (x1, x2, x3, ...) bir fonksiyonu olarak modellenmesi söz konusudur. Bu yöntem, iki veya daha fazla özelliğin (değişkenin) bağımlı değişken üzerindeki etkisini aynı anda incelemek için kullanılır.</a:t>
            </a:r>
            <a:endParaRPr lang="tr-TR" dirty="0"/>
          </a:p>
        </p:txBody>
      </p:sp>
    </p:spTree>
    <p:extLst>
      <p:ext uri="{BB962C8B-B14F-4D97-AF65-F5344CB8AC3E}">
        <p14:creationId xmlns:p14="http://schemas.microsoft.com/office/powerpoint/2010/main" val="110497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0A3C5-0657-786F-A0A4-9924E209D13F}"/>
              </a:ext>
            </a:extLst>
          </p:cNvPr>
          <p:cNvSpPr>
            <a:spLocks noGrp="1"/>
          </p:cNvSpPr>
          <p:nvPr>
            <p:ph type="title"/>
          </p:nvPr>
        </p:nvSpPr>
        <p:spPr/>
        <p:txBody>
          <a:bodyPr/>
          <a:lstStyle/>
          <a:p>
            <a:r>
              <a:rPr lang="tr-TR" b="1" i="0" dirty="0">
                <a:effectLst/>
                <a:latin typeface="Söhne"/>
              </a:rPr>
              <a:t>Temel Kavramlar</a:t>
            </a:r>
            <a:endParaRPr lang="tr-TR" dirty="0"/>
          </a:p>
        </p:txBody>
      </p:sp>
      <p:sp>
        <p:nvSpPr>
          <p:cNvPr id="3" name="İçerik Yer Tutucusu 2">
            <a:extLst>
              <a:ext uri="{FF2B5EF4-FFF2-40B4-BE49-F238E27FC236}">
                <a16:creationId xmlns:a16="http://schemas.microsoft.com/office/drawing/2014/main" id="{8340F215-6195-D95D-18CD-8B804396F3A5}"/>
              </a:ext>
            </a:extLst>
          </p:cNvPr>
          <p:cNvSpPr>
            <a:spLocks noGrp="1"/>
          </p:cNvSpPr>
          <p:nvPr>
            <p:ph idx="1"/>
          </p:nvPr>
        </p:nvSpPr>
        <p:spPr/>
        <p:txBody>
          <a:bodyPr/>
          <a:lstStyle/>
          <a:p>
            <a:pPr algn="l">
              <a:buFont typeface="Arial" panose="020B0604020202020204" pitchFamily="34" charset="0"/>
              <a:buChar char="•"/>
            </a:pPr>
            <a:r>
              <a:rPr lang="tr-TR" b="1" i="0" dirty="0">
                <a:solidFill>
                  <a:srgbClr val="374151"/>
                </a:solidFill>
                <a:effectLst/>
                <a:latin typeface="Söhne"/>
              </a:rPr>
              <a:t>Bağımsız Değişkenler (x1, x2, x3, ...)</a:t>
            </a:r>
            <a:r>
              <a:rPr lang="tr-TR" b="0" i="0" dirty="0">
                <a:solidFill>
                  <a:srgbClr val="374151"/>
                </a:solidFill>
                <a:effectLst/>
                <a:latin typeface="Söhne"/>
              </a:rPr>
              <a:t>: Bunlar, tahmin edici veya açıklayıcı değişkenlerdir. Çoklu doğrusal regresyonda birden fazla bağımsız değişken bulunur.</a:t>
            </a:r>
          </a:p>
          <a:p>
            <a:pPr algn="l">
              <a:buFont typeface="Arial" panose="020B0604020202020204" pitchFamily="34" charset="0"/>
              <a:buChar char="•"/>
            </a:pPr>
            <a:r>
              <a:rPr lang="tr-TR" b="1" i="0" dirty="0">
                <a:solidFill>
                  <a:srgbClr val="374151"/>
                </a:solidFill>
                <a:effectLst/>
                <a:latin typeface="Söhne"/>
              </a:rPr>
              <a:t>Bağımlı Değişken (y)</a:t>
            </a:r>
            <a:r>
              <a:rPr lang="tr-TR" b="0" i="0" dirty="0">
                <a:solidFill>
                  <a:srgbClr val="374151"/>
                </a:solidFill>
                <a:effectLst/>
                <a:latin typeface="Söhne"/>
              </a:rPr>
              <a:t>: Bu, tahmin edilmek istenen değişkendir. Çoklu doğrusal regresyonda, bağımlı değişkenin değeri, birden fazla bağımsız değişkenin bir fonksiyonu olarak kabul edilir.</a:t>
            </a:r>
          </a:p>
          <a:p>
            <a:endParaRPr lang="tr-TR" dirty="0"/>
          </a:p>
        </p:txBody>
      </p:sp>
    </p:spTree>
    <p:extLst>
      <p:ext uri="{BB962C8B-B14F-4D97-AF65-F5344CB8AC3E}">
        <p14:creationId xmlns:p14="http://schemas.microsoft.com/office/powerpoint/2010/main" val="146170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366A28-C6E2-AFFD-FF91-66389BE2B48B}"/>
              </a:ext>
            </a:extLst>
          </p:cNvPr>
          <p:cNvSpPr>
            <a:spLocks noGrp="1"/>
          </p:cNvSpPr>
          <p:nvPr>
            <p:ph type="title"/>
          </p:nvPr>
        </p:nvSpPr>
        <p:spPr/>
        <p:txBody>
          <a:bodyPr/>
          <a:lstStyle/>
          <a:p>
            <a:r>
              <a:rPr lang="tr-TR" b="1" i="0" dirty="0">
                <a:effectLst/>
                <a:latin typeface="Söhne"/>
              </a:rPr>
              <a:t>Çoklu Doğrusal Regresyon Modeli</a:t>
            </a:r>
            <a:endParaRPr lang="tr-TR" dirty="0"/>
          </a:p>
        </p:txBody>
      </p:sp>
      <p:sp>
        <p:nvSpPr>
          <p:cNvPr id="3" name="İçerik Yer Tutucusu 2">
            <a:extLst>
              <a:ext uri="{FF2B5EF4-FFF2-40B4-BE49-F238E27FC236}">
                <a16:creationId xmlns:a16="http://schemas.microsoft.com/office/drawing/2014/main" id="{19C952A5-ECC9-CDCC-C4E6-5249A4D23ED7}"/>
              </a:ext>
            </a:extLst>
          </p:cNvPr>
          <p:cNvSpPr>
            <a:spLocks noGrp="1"/>
          </p:cNvSpPr>
          <p:nvPr>
            <p:ph idx="1"/>
          </p:nvPr>
        </p:nvSpPr>
        <p:spPr/>
        <p:txBody>
          <a:bodyPr>
            <a:normAutofit/>
          </a:bodyPr>
          <a:lstStyle/>
          <a:p>
            <a:pPr algn="l"/>
            <a:r>
              <a:rPr lang="tr-TR" b="0" i="0" dirty="0">
                <a:solidFill>
                  <a:srgbClr val="374151"/>
                </a:solidFill>
                <a:effectLst/>
                <a:latin typeface="Söhne"/>
              </a:rPr>
              <a:t>Çoklu doğrusal regresyon modeli aşağıdaki gibi ifade edilir:</a:t>
            </a:r>
          </a:p>
          <a:p>
            <a:pPr algn="l"/>
            <a:r>
              <a:rPr lang="tr-TR" b="0" i="1" dirty="0">
                <a:solidFill>
                  <a:srgbClr val="374151"/>
                </a:solidFill>
                <a:effectLst/>
                <a:latin typeface="KaTeX_Math"/>
              </a:rPr>
              <a:t>y</a:t>
            </a:r>
            <a:r>
              <a:rPr lang="tr-TR" b="0" i="0" dirty="0">
                <a:solidFill>
                  <a:srgbClr val="374151"/>
                </a:solidFill>
                <a:effectLst/>
                <a:latin typeface="KaTeX_Main"/>
              </a:rPr>
              <a:t>=</a:t>
            </a:r>
            <a:r>
              <a:rPr lang="el-GR" b="0" i="1" dirty="0">
                <a:solidFill>
                  <a:srgbClr val="374151"/>
                </a:solidFill>
                <a:effectLst/>
                <a:latin typeface="KaTeX_Math"/>
              </a:rPr>
              <a:t>β</a:t>
            </a:r>
            <a:r>
              <a:rPr lang="el-GR" b="0" i="0" dirty="0">
                <a:solidFill>
                  <a:srgbClr val="374151"/>
                </a:solidFill>
                <a:effectLst/>
                <a:latin typeface="KaTeX_Main"/>
              </a:rPr>
              <a:t>0​+</a:t>
            </a:r>
            <a:r>
              <a:rPr lang="el-GR" b="0" i="1" dirty="0">
                <a:solidFill>
                  <a:srgbClr val="374151"/>
                </a:solidFill>
                <a:effectLst/>
                <a:latin typeface="KaTeX_Math"/>
              </a:rPr>
              <a:t>β</a:t>
            </a:r>
            <a:r>
              <a:rPr lang="el-GR" b="0" i="0" dirty="0">
                <a:solidFill>
                  <a:srgbClr val="374151"/>
                </a:solidFill>
                <a:effectLst/>
                <a:latin typeface="KaTeX_Main"/>
              </a:rPr>
              <a:t>1​</a:t>
            </a:r>
            <a:r>
              <a:rPr lang="tr-TR" b="0" i="1" dirty="0">
                <a:solidFill>
                  <a:srgbClr val="374151"/>
                </a:solidFill>
                <a:effectLst/>
                <a:latin typeface="KaTeX_Math"/>
              </a:rPr>
              <a:t>x</a:t>
            </a:r>
            <a:r>
              <a:rPr lang="tr-TR" b="0" i="0" dirty="0">
                <a:solidFill>
                  <a:srgbClr val="374151"/>
                </a:solidFill>
                <a:effectLst/>
                <a:latin typeface="KaTeX_Main"/>
              </a:rPr>
              <a:t>1​+</a:t>
            </a:r>
            <a:r>
              <a:rPr lang="el-GR" b="0" i="1" dirty="0">
                <a:solidFill>
                  <a:srgbClr val="374151"/>
                </a:solidFill>
                <a:effectLst/>
                <a:latin typeface="KaTeX_Math"/>
              </a:rPr>
              <a:t>β</a:t>
            </a:r>
            <a:r>
              <a:rPr lang="el-GR" b="0" i="0" dirty="0">
                <a:solidFill>
                  <a:srgbClr val="374151"/>
                </a:solidFill>
                <a:effectLst/>
                <a:latin typeface="KaTeX_Main"/>
              </a:rPr>
              <a:t>2​</a:t>
            </a:r>
            <a:r>
              <a:rPr lang="tr-TR" b="0" i="1" dirty="0">
                <a:solidFill>
                  <a:srgbClr val="374151"/>
                </a:solidFill>
                <a:effectLst/>
                <a:latin typeface="KaTeX_Math"/>
              </a:rPr>
              <a:t>x</a:t>
            </a:r>
            <a:r>
              <a:rPr lang="tr-TR" b="0" i="0" dirty="0">
                <a:solidFill>
                  <a:srgbClr val="374151"/>
                </a:solidFill>
                <a:effectLst/>
                <a:latin typeface="KaTeX_Main"/>
              </a:rPr>
              <a:t>2​+⋯+</a:t>
            </a:r>
            <a:r>
              <a:rPr lang="el-GR" b="0" i="1" dirty="0">
                <a:solidFill>
                  <a:srgbClr val="374151"/>
                </a:solidFill>
                <a:effectLst/>
                <a:latin typeface="KaTeX_Math"/>
              </a:rPr>
              <a:t>β</a:t>
            </a:r>
            <a:r>
              <a:rPr lang="tr-TR" b="0" i="1" dirty="0">
                <a:solidFill>
                  <a:srgbClr val="374151"/>
                </a:solidFill>
                <a:effectLst/>
                <a:latin typeface="KaTeX_Math"/>
              </a:rPr>
              <a:t>n</a:t>
            </a:r>
            <a:r>
              <a:rPr lang="tr-TR" b="0" i="0" dirty="0">
                <a:solidFill>
                  <a:srgbClr val="374151"/>
                </a:solidFill>
                <a:effectLst/>
                <a:latin typeface="KaTeX_Main"/>
              </a:rPr>
              <a:t>​</a:t>
            </a:r>
            <a:r>
              <a:rPr lang="tr-TR" b="0" i="1" dirty="0" err="1">
                <a:solidFill>
                  <a:srgbClr val="374151"/>
                </a:solidFill>
                <a:effectLst/>
                <a:latin typeface="KaTeX_Math"/>
              </a:rPr>
              <a:t>xn</a:t>
            </a:r>
            <a:r>
              <a:rPr lang="tr-TR" b="0" i="0" dirty="0">
                <a:solidFill>
                  <a:srgbClr val="374151"/>
                </a:solidFill>
                <a:effectLst/>
                <a:latin typeface="KaTeX_Main"/>
              </a:rPr>
              <a:t>​+</a:t>
            </a:r>
            <a:r>
              <a:rPr lang="el-GR" b="0" i="1" dirty="0">
                <a:solidFill>
                  <a:srgbClr val="374151"/>
                </a:solidFill>
                <a:effectLst/>
                <a:latin typeface="KaTeX_Math"/>
              </a:rPr>
              <a:t>ε</a:t>
            </a:r>
            <a:endParaRPr lang="el-GR" b="0" i="0" dirty="0">
              <a:solidFill>
                <a:srgbClr val="374151"/>
              </a:solidFill>
              <a:effectLst/>
              <a:latin typeface="Söhne"/>
            </a:endParaRPr>
          </a:p>
          <a:p>
            <a:pPr algn="l"/>
            <a:r>
              <a:rPr lang="tr-TR" b="0" i="0" dirty="0">
                <a:solidFill>
                  <a:srgbClr val="374151"/>
                </a:solidFill>
                <a:effectLst/>
                <a:latin typeface="Söhne"/>
              </a:rPr>
              <a:t>Burada:</a:t>
            </a:r>
          </a:p>
          <a:p>
            <a:pPr algn="l">
              <a:buFont typeface="Arial" panose="020B0604020202020204" pitchFamily="34" charset="0"/>
              <a:buChar char="•"/>
            </a:pPr>
            <a:r>
              <a:rPr lang="el-GR" b="0" i="1" dirty="0">
                <a:solidFill>
                  <a:srgbClr val="374151"/>
                </a:solidFill>
                <a:effectLst/>
                <a:latin typeface="KaTeX_Math"/>
              </a:rPr>
              <a:t>β</a:t>
            </a:r>
            <a:r>
              <a:rPr lang="el-GR" b="0" i="0" dirty="0">
                <a:solidFill>
                  <a:srgbClr val="374151"/>
                </a:solidFill>
                <a:effectLst/>
                <a:latin typeface="KaTeX_Main"/>
              </a:rPr>
              <a:t>0​</a:t>
            </a:r>
            <a:r>
              <a:rPr lang="el-GR" b="0" i="0" dirty="0">
                <a:solidFill>
                  <a:srgbClr val="374151"/>
                </a:solidFill>
                <a:effectLst/>
                <a:latin typeface="Söhne"/>
              </a:rPr>
              <a:t> </a:t>
            </a:r>
            <a:r>
              <a:rPr lang="tr-TR" b="0" i="0" dirty="0">
                <a:solidFill>
                  <a:srgbClr val="374151"/>
                </a:solidFill>
                <a:effectLst/>
                <a:latin typeface="Söhne"/>
              </a:rPr>
              <a:t>modelin y-eksenini kestiği noktadır (</a:t>
            </a:r>
            <a:r>
              <a:rPr lang="tr-TR" b="0" i="0" dirty="0" err="1">
                <a:solidFill>
                  <a:srgbClr val="374151"/>
                </a:solidFill>
                <a:effectLst/>
                <a:latin typeface="Söhne"/>
              </a:rPr>
              <a:t>intercept</a:t>
            </a:r>
            <a:r>
              <a:rPr lang="tr-TR" b="0" i="0" dirty="0">
                <a:solidFill>
                  <a:srgbClr val="374151"/>
                </a:solidFill>
                <a:effectLst/>
                <a:latin typeface="Söhne"/>
              </a:rPr>
              <a:t>).</a:t>
            </a:r>
          </a:p>
          <a:p>
            <a:pPr algn="l">
              <a:buFont typeface="Arial" panose="020B0604020202020204" pitchFamily="34" charset="0"/>
              <a:buChar char="•"/>
            </a:pPr>
            <a:r>
              <a:rPr lang="el-GR" b="0" i="1" dirty="0">
                <a:solidFill>
                  <a:srgbClr val="374151"/>
                </a:solidFill>
                <a:effectLst/>
                <a:latin typeface="KaTeX_Math"/>
              </a:rPr>
              <a:t>β</a:t>
            </a:r>
            <a:r>
              <a:rPr lang="el-GR" b="0" i="0" dirty="0">
                <a:solidFill>
                  <a:srgbClr val="374151"/>
                </a:solidFill>
                <a:effectLst/>
                <a:latin typeface="KaTeX_Main"/>
              </a:rPr>
              <a:t>1​,</a:t>
            </a:r>
            <a:r>
              <a:rPr lang="el-GR" b="0" i="1" dirty="0">
                <a:solidFill>
                  <a:srgbClr val="374151"/>
                </a:solidFill>
                <a:effectLst/>
                <a:latin typeface="KaTeX_Math"/>
              </a:rPr>
              <a:t>β</a:t>
            </a:r>
            <a:r>
              <a:rPr lang="el-GR" b="0" i="0" dirty="0">
                <a:solidFill>
                  <a:srgbClr val="374151"/>
                </a:solidFill>
                <a:effectLst/>
                <a:latin typeface="KaTeX_Main"/>
              </a:rPr>
              <a:t>2​,…,</a:t>
            </a:r>
            <a:r>
              <a:rPr lang="el-GR" b="0" i="1" dirty="0">
                <a:solidFill>
                  <a:srgbClr val="374151"/>
                </a:solidFill>
                <a:effectLst/>
                <a:latin typeface="KaTeX_Math"/>
              </a:rPr>
              <a:t>β</a:t>
            </a:r>
            <a:r>
              <a:rPr lang="tr-TR" b="0" i="1" dirty="0">
                <a:solidFill>
                  <a:srgbClr val="374151"/>
                </a:solidFill>
                <a:effectLst/>
                <a:latin typeface="KaTeX_Math"/>
              </a:rPr>
              <a:t>n</a:t>
            </a:r>
            <a:r>
              <a:rPr lang="tr-TR" b="0" i="0" dirty="0">
                <a:solidFill>
                  <a:srgbClr val="374151"/>
                </a:solidFill>
                <a:effectLst/>
                <a:latin typeface="KaTeX_Main"/>
              </a:rPr>
              <a:t>​</a:t>
            </a:r>
            <a:r>
              <a:rPr lang="tr-TR" b="0" i="0" dirty="0">
                <a:solidFill>
                  <a:srgbClr val="374151"/>
                </a:solidFill>
                <a:effectLst/>
                <a:latin typeface="Söhne"/>
              </a:rPr>
              <a:t> bağımsız değişkenlerin eğim katsayılarıdır ve her bir bağımsız değişkenin bağımlı değişken üzerindeki etkisini gösterir.</a:t>
            </a:r>
          </a:p>
          <a:p>
            <a:pPr algn="l">
              <a:buFont typeface="Arial" panose="020B0604020202020204" pitchFamily="34" charset="0"/>
              <a:buChar char="•"/>
            </a:pPr>
            <a:r>
              <a:rPr lang="el-GR" b="0" i="1" dirty="0">
                <a:solidFill>
                  <a:srgbClr val="374151"/>
                </a:solidFill>
                <a:effectLst/>
                <a:latin typeface="KaTeX_Math"/>
              </a:rPr>
              <a:t>ε</a:t>
            </a:r>
            <a:r>
              <a:rPr lang="el-GR" b="0" i="0" dirty="0">
                <a:solidFill>
                  <a:srgbClr val="374151"/>
                </a:solidFill>
                <a:effectLst/>
                <a:latin typeface="Söhne"/>
              </a:rPr>
              <a:t> </a:t>
            </a:r>
            <a:r>
              <a:rPr lang="tr-TR" b="0" i="0" dirty="0">
                <a:solidFill>
                  <a:srgbClr val="374151"/>
                </a:solidFill>
                <a:effectLst/>
                <a:latin typeface="Söhne"/>
              </a:rPr>
              <a:t>hata terimidir ve modelin tahminlerinin gerçek değerlerden ne kadar farklı olduğunu gösterir.</a:t>
            </a:r>
          </a:p>
          <a:p>
            <a:endParaRPr lang="tr-TR" dirty="0"/>
          </a:p>
        </p:txBody>
      </p:sp>
    </p:spTree>
    <p:extLst>
      <p:ext uri="{BB962C8B-B14F-4D97-AF65-F5344CB8AC3E}">
        <p14:creationId xmlns:p14="http://schemas.microsoft.com/office/powerpoint/2010/main" val="57248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D17AE-EDE8-A30D-104C-4F9D95A75212}"/>
              </a:ext>
            </a:extLst>
          </p:cNvPr>
          <p:cNvSpPr>
            <a:spLocks noGrp="1"/>
          </p:cNvSpPr>
          <p:nvPr>
            <p:ph type="title"/>
          </p:nvPr>
        </p:nvSpPr>
        <p:spPr/>
        <p:txBody>
          <a:bodyPr/>
          <a:lstStyle/>
          <a:p>
            <a:r>
              <a:rPr lang="tr-TR" b="1" i="0" dirty="0">
                <a:effectLst/>
                <a:latin typeface="Söhne"/>
              </a:rPr>
              <a:t>Amaç</a:t>
            </a:r>
            <a:endParaRPr lang="tr-TR" dirty="0"/>
          </a:p>
        </p:txBody>
      </p:sp>
      <p:sp>
        <p:nvSpPr>
          <p:cNvPr id="3" name="İçerik Yer Tutucusu 2">
            <a:extLst>
              <a:ext uri="{FF2B5EF4-FFF2-40B4-BE49-F238E27FC236}">
                <a16:creationId xmlns:a16="http://schemas.microsoft.com/office/drawing/2014/main" id="{7CE0A944-B784-662F-8748-0A77369C6F02}"/>
              </a:ext>
            </a:extLst>
          </p:cNvPr>
          <p:cNvSpPr>
            <a:spLocks noGrp="1"/>
          </p:cNvSpPr>
          <p:nvPr>
            <p:ph idx="1"/>
          </p:nvPr>
        </p:nvSpPr>
        <p:spPr/>
        <p:txBody>
          <a:bodyPr/>
          <a:lstStyle/>
          <a:p>
            <a:r>
              <a:rPr lang="tr-TR" b="0" i="0" dirty="0">
                <a:solidFill>
                  <a:srgbClr val="374151"/>
                </a:solidFill>
                <a:effectLst/>
                <a:latin typeface="Söhne"/>
              </a:rPr>
              <a:t>Çoklu doğrusal regresyonun amacı, veri noktalarına en iyi uyan </a:t>
            </a:r>
            <a:r>
              <a:rPr lang="el-GR" b="0" i="1" dirty="0">
                <a:solidFill>
                  <a:srgbClr val="374151"/>
                </a:solidFill>
                <a:effectLst/>
                <a:latin typeface="KaTeX_Math"/>
              </a:rPr>
              <a:t>β</a:t>
            </a:r>
            <a:r>
              <a:rPr lang="el-GR" b="0" i="0" dirty="0">
                <a:solidFill>
                  <a:srgbClr val="374151"/>
                </a:solidFill>
                <a:effectLst/>
                <a:latin typeface="KaTeX_Main"/>
              </a:rPr>
              <a:t>0​,</a:t>
            </a:r>
            <a:r>
              <a:rPr lang="el-GR" b="0" i="1" dirty="0">
                <a:solidFill>
                  <a:srgbClr val="374151"/>
                </a:solidFill>
                <a:effectLst/>
                <a:latin typeface="KaTeX_Math"/>
              </a:rPr>
              <a:t>β</a:t>
            </a:r>
            <a:r>
              <a:rPr lang="el-GR" b="0" i="0" dirty="0">
                <a:solidFill>
                  <a:srgbClr val="374151"/>
                </a:solidFill>
                <a:effectLst/>
                <a:latin typeface="KaTeX_Main"/>
              </a:rPr>
              <a:t>1​,…,</a:t>
            </a:r>
            <a:r>
              <a:rPr lang="el-GR" b="0" i="1" dirty="0">
                <a:solidFill>
                  <a:srgbClr val="374151"/>
                </a:solidFill>
                <a:effectLst/>
                <a:latin typeface="KaTeX_Math"/>
              </a:rPr>
              <a:t>β</a:t>
            </a:r>
            <a:r>
              <a:rPr lang="tr-TR" b="0" i="1" dirty="0">
                <a:solidFill>
                  <a:srgbClr val="374151"/>
                </a:solidFill>
                <a:effectLst/>
                <a:latin typeface="KaTeX_Math"/>
              </a:rPr>
              <a:t>n</a:t>
            </a:r>
            <a:r>
              <a:rPr lang="tr-TR" b="0" i="0" dirty="0">
                <a:solidFill>
                  <a:srgbClr val="374151"/>
                </a:solidFill>
                <a:effectLst/>
                <a:latin typeface="KaTeX_Main"/>
              </a:rPr>
              <a:t>​</a:t>
            </a:r>
            <a:r>
              <a:rPr lang="tr-TR" b="0" i="0" dirty="0">
                <a:solidFill>
                  <a:srgbClr val="374151"/>
                </a:solidFill>
                <a:effectLst/>
                <a:latin typeface="Söhne"/>
              </a:rPr>
              <a:t> değerlerini bulmaktır. Bu genellikle en küçük kareler yöntemi ile yapılır, burada hata terimlerinin karelerinin toplamı minimize edilir.</a:t>
            </a:r>
            <a:endParaRPr lang="tr-TR" dirty="0"/>
          </a:p>
        </p:txBody>
      </p:sp>
    </p:spTree>
    <p:extLst>
      <p:ext uri="{BB962C8B-B14F-4D97-AF65-F5344CB8AC3E}">
        <p14:creationId xmlns:p14="http://schemas.microsoft.com/office/powerpoint/2010/main" val="38097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650163-2266-5604-BA44-CA3DF310B7EC}"/>
              </a:ext>
            </a:extLst>
          </p:cNvPr>
          <p:cNvSpPr>
            <a:spLocks noGrp="1"/>
          </p:cNvSpPr>
          <p:nvPr>
            <p:ph type="title"/>
          </p:nvPr>
        </p:nvSpPr>
        <p:spPr/>
        <p:txBody>
          <a:bodyPr/>
          <a:lstStyle/>
          <a:p>
            <a:r>
              <a:rPr lang="tr-TR" dirty="0"/>
              <a:t>Uygulamalar</a:t>
            </a:r>
          </a:p>
        </p:txBody>
      </p:sp>
      <p:sp>
        <p:nvSpPr>
          <p:cNvPr id="3" name="İçerik Yer Tutucusu 2">
            <a:extLst>
              <a:ext uri="{FF2B5EF4-FFF2-40B4-BE49-F238E27FC236}">
                <a16:creationId xmlns:a16="http://schemas.microsoft.com/office/drawing/2014/main" id="{93410646-D463-46AC-06F6-3E3950B2AE3C}"/>
              </a:ext>
            </a:extLst>
          </p:cNvPr>
          <p:cNvSpPr>
            <a:spLocks noGrp="1"/>
          </p:cNvSpPr>
          <p:nvPr>
            <p:ph idx="1"/>
          </p:nvPr>
        </p:nvSpPr>
        <p:spPr/>
        <p:txBody>
          <a:bodyPr/>
          <a:lstStyle/>
          <a:p>
            <a:pPr algn="l"/>
            <a:r>
              <a:rPr lang="tr-TR" b="0" i="0" dirty="0">
                <a:solidFill>
                  <a:srgbClr val="374151"/>
                </a:solidFill>
                <a:effectLst/>
                <a:latin typeface="Söhne"/>
              </a:rPr>
              <a:t>Çoklu doğrusal regresyon, birden fazla faktörün bir sonucu nasıl etkilediğini anlamak için kullanılır. Örneğin, bir şirketin satışlarını etkileyebilecek birden fazla faktör (reklam harcamaları, pazarlama faaliyetleri, pazar koşulları vb.) üzerinde analiz yapılabilir.</a:t>
            </a:r>
          </a:p>
          <a:p>
            <a:pPr algn="l"/>
            <a:r>
              <a:rPr lang="tr-TR" b="0" i="0" dirty="0">
                <a:solidFill>
                  <a:srgbClr val="374151"/>
                </a:solidFill>
                <a:effectLst/>
                <a:latin typeface="Söhne"/>
              </a:rPr>
              <a:t>Çoklu doğrusal regresyon, veriye daha kapsamlı bir bakış sağlar ve gerçek dünyadaki karmaşık ilişkileri modellemek için daha gerçekçi bir yaklaşım sunar. Ancak, modelin doğruluğunu etkileyebilecek çoklu bağlantı (</a:t>
            </a:r>
            <a:r>
              <a:rPr lang="tr-TR" b="0" i="0" dirty="0" err="1">
                <a:solidFill>
                  <a:srgbClr val="374151"/>
                </a:solidFill>
                <a:effectLst/>
                <a:latin typeface="Söhne"/>
              </a:rPr>
              <a:t>multicollinearity</a:t>
            </a:r>
            <a:r>
              <a:rPr lang="tr-TR" b="0" i="0">
                <a:solidFill>
                  <a:srgbClr val="374151"/>
                </a:solidFill>
                <a:effectLst/>
                <a:latin typeface="Söhne"/>
              </a:rPr>
              <a:t>) gibi sorunlara da dikkat edilmesi gerekir.</a:t>
            </a:r>
          </a:p>
          <a:p>
            <a:endParaRPr lang="tr-TR"/>
          </a:p>
        </p:txBody>
      </p:sp>
    </p:spTree>
    <p:extLst>
      <p:ext uri="{BB962C8B-B14F-4D97-AF65-F5344CB8AC3E}">
        <p14:creationId xmlns:p14="http://schemas.microsoft.com/office/powerpoint/2010/main" val="124792892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338</Words>
  <Application>Microsoft Office PowerPoint</Application>
  <PresentationFormat>Geniş ekran</PresentationFormat>
  <Paragraphs>17</Paragraphs>
  <Slides>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vt:i4>
      </vt:variant>
    </vt:vector>
  </HeadingPairs>
  <TitlesOfParts>
    <vt:vector size="13" baseType="lpstr">
      <vt:lpstr>Arial</vt:lpstr>
      <vt:lpstr>Calibri</vt:lpstr>
      <vt:lpstr>Calibri Light</vt:lpstr>
      <vt:lpstr>KaTeX_Main</vt:lpstr>
      <vt:lpstr>KaTeX_Math</vt:lpstr>
      <vt:lpstr>Söhne</vt:lpstr>
      <vt:lpstr>Office Teması</vt:lpstr>
      <vt:lpstr>PowerPoint Sunusu</vt:lpstr>
      <vt:lpstr>Multiple (çoklu) doğrusal regresyon</vt:lpstr>
      <vt:lpstr>Temel Kavramlar</vt:lpstr>
      <vt:lpstr>Çoklu Doğrusal Regresyon Modeli</vt:lpstr>
      <vt:lpstr>Amaç</vt:lpstr>
      <vt:lpstr>Uygulamalar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serhat kagan sahin</dc:creator>
  <cp:lastModifiedBy>serhat kagan sahin</cp:lastModifiedBy>
  <cp:revision>1</cp:revision>
  <dcterms:created xsi:type="dcterms:W3CDTF">2023-12-11T17:48:25Z</dcterms:created>
  <dcterms:modified xsi:type="dcterms:W3CDTF">2023-12-11T17:55:03Z</dcterms:modified>
</cp:coreProperties>
</file>