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EB282-31F0-EE17-143F-645E3F9C488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9BB651C-54B2-05EE-8728-CAF2CDAFA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B46AD89-F23A-79A7-0725-8E4A0E924E9F}"/>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5" name="Alt Bilgi Yer Tutucusu 4">
            <a:extLst>
              <a:ext uri="{FF2B5EF4-FFF2-40B4-BE49-F238E27FC236}">
                <a16:creationId xmlns:a16="http://schemas.microsoft.com/office/drawing/2014/main" id="{9A5B983B-AADF-ABB6-249D-A7B9D85996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E19D713-F3F1-93E0-986D-C695CA688B04}"/>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1772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820139-BA15-21FF-E5F8-D1065CAB0C3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446EF94-C70F-FC73-358B-0CB7CBDAE3D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3A8746-1A8A-F7EC-0DEF-8F6BD4356932}"/>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5" name="Alt Bilgi Yer Tutucusu 4">
            <a:extLst>
              <a:ext uri="{FF2B5EF4-FFF2-40B4-BE49-F238E27FC236}">
                <a16:creationId xmlns:a16="http://schemas.microsoft.com/office/drawing/2014/main" id="{39BB881F-09B7-0A65-3311-25756629967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7DD5CD6-BC53-5E36-73B9-3A917AA6B435}"/>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128731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D8EB21F-D0DA-72F9-B640-F8C8AE276D2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0796A5B-A477-C7AE-60DE-607C62F5118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3259B8-A5DD-87F0-15C9-A1CD0470C447}"/>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5" name="Alt Bilgi Yer Tutucusu 4">
            <a:extLst>
              <a:ext uri="{FF2B5EF4-FFF2-40B4-BE49-F238E27FC236}">
                <a16:creationId xmlns:a16="http://schemas.microsoft.com/office/drawing/2014/main" id="{E8083AAD-5E29-E6C9-0857-2F1205DDB9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C69E262-61A5-4457-08FB-4478AE21DB72}"/>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142704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BD2C68-D024-5532-2384-869A15D5900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9EA9B06-15AA-3838-4D9B-E8444782699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A032424-B8DD-7B66-D519-B5A51BA25201}"/>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5" name="Alt Bilgi Yer Tutucusu 4">
            <a:extLst>
              <a:ext uri="{FF2B5EF4-FFF2-40B4-BE49-F238E27FC236}">
                <a16:creationId xmlns:a16="http://schemas.microsoft.com/office/drawing/2014/main" id="{AEF0724A-8169-0F0E-3DE9-9D477332666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24D179-B912-2AE7-360F-16E2DF14DD3C}"/>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19922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AAAA27-EC48-0118-5A61-AD859B5582E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650A08E-BD3D-26C3-636A-9C54D6DBF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0ACF62D-AB0A-CCF2-1119-8DE0D8F8B64D}"/>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5" name="Alt Bilgi Yer Tutucusu 4">
            <a:extLst>
              <a:ext uri="{FF2B5EF4-FFF2-40B4-BE49-F238E27FC236}">
                <a16:creationId xmlns:a16="http://schemas.microsoft.com/office/drawing/2014/main" id="{111F63AE-74B2-B5A5-DCEC-4EFE28547A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0C05FC-C3A5-0DCD-657A-7444002DBD54}"/>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274710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8DAF49-B2C1-5666-563B-29A8FDF3E31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736454-05CD-CFBB-C1EC-5086CA6A44B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54D5C20-9561-B864-E2B5-03115E9BEAB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4D9B31A-9D5D-3ABF-4210-1E2AC9038D17}"/>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6" name="Alt Bilgi Yer Tutucusu 5">
            <a:extLst>
              <a:ext uri="{FF2B5EF4-FFF2-40B4-BE49-F238E27FC236}">
                <a16:creationId xmlns:a16="http://schemas.microsoft.com/office/drawing/2014/main" id="{FEA176CB-4DC1-91B4-40DF-8D95E706D54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1CA4429-9B6C-32A1-CF28-87D3D6113DA5}"/>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3918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AF97C2-353A-1D02-2657-CEF223814DB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BA75682-7B92-BD61-D165-D975C7E56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DFB2238-1F19-0103-24AA-7A642A93860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B53DED-13CA-6F50-35AD-468D2705A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E7D26C2-39C1-D5EA-BE85-2AAF05A8B12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308E231-AF13-0AF3-50EB-44903BE64EE0}"/>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8" name="Alt Bilgi Yer Tutucusu 7">
            <a:extLst>
              <a:ext uri="{FF2B5EF4-FFF2-40B4-BE49-F238E27FC236}">
                <a16:creationId xmlns:a16="http://schemas.microsoft.com/office/drawing/2014/main" id="{EFC1C136-6A20-909A-F41A-1B3621F72CE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C3549C7-A665-4D1A-A7A8-ECB3986765EE}"/>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65418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890625-9D31-D345-40FB-EE21DD7B869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086AA66-4968-59B8-1607-B91F870071E7}"/>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4" name="Alt Bilgi Yer Tutucusu 3">
            <a:extLst>
              <a:ext uri="{FF2B5EF4-FFF2-40B4-BE49-F238E27FC236}">
                <a16:creationId xmlns:a16="http://schemas.microsoft.com/office/drawing/2014/main" id="{38DC6506-B084-0AA0-5F04-3A8A331628C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DE7B7A-F3B7-3EEF-634E-AF3235605587}"/>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222258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BAA2EB5-DEF6-00AF-CF0A-AEC57B3BEC8C}"/>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3" name="Alt Bilgi Yer Tutucusu 2">
            <a:extLst>
              <a:ext uri="{FF2B5EF4-FFF2-40B4-BE49-F238E27FC236}">
                <a16:creationId xmlns:a16="http://schemas.microsoft.com/office/drawing/2014/main" id="{2E1EB3E4-6CC3-D769-3F3E-C59C687E0AA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A8591DA-B39B-6887-9CA0-8170F0927FB2}"/>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101340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699BC9-8585-E8AD-C248-E5494759EF8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807D49E-B88D-2D73-EB89-DEAE1C044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7D226EE-3B15-1383-EFF8-4F6F6F271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A59F36D-B9B0-88D0-9D74-94C6B2008FBC}"/>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6" name="Alt Bilgi Yer Tutucusu 5">
            <a:extLst>
              <a:ext uri="{FF2B5EF4-FFF2-40B4-BE49-F238E27FC236}">
                <a16:creationId xmlns:a16="http://schemas.microsoft.com/office/drawing/2014/main" id="{5FC4BA73-D15D-CE4F-E59D-82150AE566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2151002-ABB1-8DD1-360A-DA58FA79921E}"/>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422661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CA651C-2AA3-3B22-E942-5DA392CF98C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F441DF5-ED16-68F5-785E-4B4D88D15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A9C0FAE-AEFD-5133-B0C3-ED282B21F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16E5045-19E0-2B62-49DE-0422381CF100}"/>
              </a:ext>
            </a:extLst>
          </p:cNvPr>
          <p:cNvSpPr>
            <a:spLocks noGrp="1"/>
          </p:cNvSpPr>
          <p:nvPr>
            <p:ph type="dt" sz="half" idx="10"/>
          </p:nvPr>
        </p:nvSpPr>
        <p:spPr/>
        <p:txBody>
          <a:bodyPr/>
          <a:lstStyle/>
          <a:p>
            <a:fld id="{92D562DB-5633-4925-B767-A68A70357273}" type="datetimeFigureOut">
              <a:rPr lang="tr-TR" smtClean="0"/>
              <a:t>30.12.2023</a:t>
            </a:fld>
            <a:endParaRPr lang="tr-TR"/>
          </a:p>
        </p:txBody>
      </p:sp>
      <p:sp>
        <p:nvSpPr>
          <p:cNvPr id="6" name="Alt Bilgi Yer Tutucusu 5">
            <a:extLst>
              <a:ext uri="{FF2B5EF4-FFF2-40B4-BE49-F238E27FC236}">
                <a16:creationId xmlns:a16="http://schemas.microsoft.com/office/drawing/2014/main" id="{C84A3FA2-778F-A8BA-721A-A4E9B2D2AAF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5BA8003-3E68-07E9-3A03-96BBCB019ABF}"/>
              </a:ext>
            </a:extLst>
          </p:cNvPr>
          <p:cNvSpPr>
            <a:spLocks noGrp="1"/>
          </p:cNvSpPr>
          <p:nvPr>
            <p:ph type="sldNum" sz="quarter" idx="12"/>
          </p:nvPr>
        </p:nvSpPr>
        <p:spPr/>
        <p:txBody>
          <a:bodyPr/>
          <a:lstStyle/>
          <a:p>
            <a:fld id="{5BFCA087-6E2D-4D01-A76E-0967FA7D3F3C}" type="slidenum">
              <a:rPr lang="tr-TR" smtClean="0"/>
              <a:t>‹#›</a:t>
            </a:fld>
            <a:endParaRPr lang="tr-TR"/>
          </a:p>
        </p:txBody>
      </p:sp>
    </p:spTree>
    <p:extLst>
      <p:ext uri="{BB962C8B-B14F-4D97-AF65-F5344CB8AC3E}">
        <p14:creationId xmlns:p14="http://schemas.microsoft.com/office/powerpoint/2010/main" val="253017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F01C90-2227-3C9F-0226-95C65B50D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CC5CF03-270B-F1A2-A763-64E6A2828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D1D94F3-EA3F-7030-FE59-6C1C59A83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562DB-5633-4925-B767-A68A70357273}" type="datetimeFigureOut">
              <a:rPr lang="tr-TR" smtClean="0"/>
              <a:t>30.12.2023</a:t>
            </a:fld>
            <a:endParaRPr lang="tr-TR"/>
          </a:p>
        </p:txBody>
      </p:sp>
      <p:sp>
        <p:nvSpPr>
          <p:cNvPr id="5" name="Alt Bilgi Yer Tutucusu 4">
            <a:extLst>
              <a:ext uri="{FF2B5EF4-FFF2-40B4-BE49-F238E27FC236}">
                <a16:creationId xmlns:a16="http://schemas.microsoft.com/office/drawing/2014/main" id="{B3641B41-DE0E-D9A6-A89A-1A61D78A3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6172234-AE3A-22B6-1E8F-953EFD5E81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CA087-6E2D-4D01-A76E-0967FA7D3F3C}" type="slidenum">
              <a:rPr lang="tr-TR" smtClean="0"/>
              <a:t>‹#›</a:t>
            </a:fld>
            <a:endParaRPr lang="tr-TR"/>
          </a:p>
        </p:txBody>
      </p:sp>
    </p:spTree>
    <p:extLst>
      <p:ext uri="{BB962C8B-B14F-4D97-AF65-F5344CB8AC3E}">
        <p14:creationId xmlns:p14="http://schemas.microsoft.com/office/powerpoint/2010/main" val="341443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0928DB-4132-E539-AFD5-48090256DA5E}"/>
              </a:ext>
            </a:extLst>
          </p:cNvPr>
          <p:cNvSpPr>
            <a:spLocks noGrp="1"/>
          </p:cNvSpPr>
          <p:nvPr>
            <p:ph type="ctrTitle"/>
          </p:nvPr>
        </p:nvSpPr>
        <p:spPr/>
        <p:txBody>
          <a:bodyPr/>
          <a:lstStyle/>
          <a:p>
            <a:r>
              <a:rPr lang="tr-TR" dirty="0" err="1"/>
              <a:t>Pre-Trained</a:t>
            </a:r>
            <a:r>
              <a:rPr lang="tr-TR" dirty="0"/>
              <a:t> Modeller</a:t>
            </a:r>
          </a:p>
        </p:txBody>
      </p:sp>
      <p:sp>
        <p:nvSpPr>
          <p:cNvPr id="3" name="Alt Başlık 2">
            <a:extLst>
              <a:ext uri="{FF2B5EF4-FFF2-40B4-BE49-F238E27FC236}">
                <a16:creationId xmlns:a16="http://schemas.microsoft.com/office/drawing/2014/main" id="{A3EBD762-231C-9CAF-C85B-7A6C74157558}"/>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10379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900F6-EFAD-8272-1885-250C33F81EEB}"/>
              </a:ext>
            </a:extLst>
          </p:cNvPr>
          <p:cNvSpPr>
            <a:spLocks noGrp="1"/>
          </p:cNvSpPr>
          <p:nvPr>
            <p:ph type="title"/>
          </p:nvPr>
        </p:nvSpPr>
        <p:spPr/>
        <p:txBody>
          <a:bodyPr/>
          <a:lstStyle/>
          <a:p>
            <a:r>
              <a:rPr lang="tr-TR" dirty="0" err="1"/>
              <a:t>Efficientnet</a:t>
            </a:r>
            <a:endParaRPr lang="tr-TR" dirty="0"/>
          </a:p>
        </p:txBody>
      </p:sp>
      <p:sp>
        <p:nvSpPr>
          <p:cNvPr id="3" name="İçerik Yer Tutucusu 2">
            <a:extLst>
              <a:ext uri="{FF2B5EF4-FFF2-40B4-BE49-F238E27FC236}">
                <a16:creationId xmlns:a16="http://schemas.microsoft.com/office/drawing/2014/main" id="{E87D2B62-1F29-88F7-AE4A-6A744DC251B5}"/>
              </a:ext>
            </a:extLst>
          </p:cNvPr>
          <p:cNvSpPr>
            <a:spLocks noGrp="1"/>
          </p:cNvSpPr>
          <p:nvPr>
            <p:ph idx="1"/>
          </p:nvPr>
        </p:nvSpPr>
        <p:spPr/>
        <p:txBody>
          <a:bodyPr/>
          <a:lstStyle/>
          <a:p>
            <a:r>
              <a:rPr lang="tr-TR" b="0" i="0" dirty="0" err="1">
                <a:solidFill>
                  <a:srgbClr val="374151"/>
                </a:solidFill>
                <a:effectLst/>
                <a:latin typeface="Söhne"/>
              </a:rPr>
              <a:t>EfficientNet</a:t>
            </a:r>
            <a:r>
              <a:rPr lang="tr-TR" b="0" i="0" dirty="0">
                <a:solidFill>
                  <a:srgbClr val="374151"/>
                </a:solidFill>
                <a:effectLst/>
                <a:latin typeface="Söhne"/>
              </a:rPr>
              <a:t>, görsel tanıma görevleri için tasarlanmış ve etkinlik ile doğruluk arasında dengeli bir ilişki sağlamak üzere optimize edilmiş bir derin öğrenme modeli mimarisidir. 2019 yılında </a:t>
            </a:r>
            <a:r>
              <a:rPr lang="tr-TR" b="0" i="0" dirty="0" err="1">
                <a:solidFill>
                  <a:srgbClr val="374151"/>
                </a:solidFill>
                <a:effectLst/>
                <a:latin typeface="Söhne"/>
              </a:rPr>
              <a:t>Mingxing</a:t>
            </a:r>
            <a:r>
              <a:rPr lang="tr-TR" b="0" i="0" dirty="0">
                <a:solidFill>
                  <a:srgbClr val="374151"/>
                </a:solidFill>
                <a:effectLst/>
                <a:latin typeface="Söhne"/>
              </a:rPr>
              <a:t> Tan ve </a:t>
            </a:r>
            <a:r>
              <a:rPr lang="tr-TR" b="0" i="0" dirty="0" err="1">
                <a:solidFill>
                  <a:srgbClr val="374151"/>
                </a:solidFill>
                <a:effectLst/>
                <a:latin typeface="Söhne"/>
              </a:rPr>
              <a:t>Quoc</a:t>
            </a:r>
            <a:r>
              <a:rPr lang="tr-TR" b="0" i="0" dirty="0">
                <a:solidFill>
                  <a:srgbClr val="374151"/>
                </a:solidFill>
                <a:effectLst/>
                <a:latin typeface="Söhne"/>
              </a:rPr>
              <a:t> V. Le tarafından tanıtılan </a:t>
            </a:r>
            <a:r>
              <a:rPr lang="tr-TR" b="0" i="0" dirty="0" err="1">
                <a:solidFill>
                  <a:srgbClr val="374151"/>
                </a:solidFill>
                <a:effectLst/>
                <a:latin typeface="Söhne"/>
              </a:rPr>
              <a:t>EfficientNet</a:t>
            </a:r>
            <a:r>
              <a:rPr lang="tr-TR" b="0" i="0" dirty="0">
                <a:solidFill>
                  <a:srgbClr val="374151"/>
                </a:solidFill>
                <a:effectLst/>
                <a:latin typeface="Söhne"/>
              </a:rPr>
              <a:t>, </a:t>
            </a:r>
            <a:r>
              <a:rPr lang="tr-TR" b="0" i="0" dirty="0" err="1">
                <a:solidFill>
                  <a:srgbClr val="374151"/>
                </a:solidFill>
                <a:effectLst/>
                <a:latin typeface="Söhne"/>
              </a:rPr>
              <a:t>evrişimli</a:t>
            </a:r>
            <a:r>
              <a:rPr lang="tr-TR" b="0" i="0" dirty="0">
                <a:solidFill>
                  <a:srgbClr val="374151"/>
                </a:solidFill>
                <a:effectLst/>
                <a:latin typeface="Söhne"/>
              </a:rPr>
              <a:t> sinir ağları (CNN) için yeni bir ölçeklendirme yöntemi sunar. Bu mimari, modelin derinliğini (katman sayısı), genişliğini (her katmandaki birim veya filtre sayısı) ve çözünürlüğünü (girdi görüntüsünün boyutu) dengeli bir şekilde ölçeklendirerek etkileyici bir performans ve verimlilik sağlar.</a:t>
            </a:r>
            <a:endParaRPr lang="tr-TR" dirty="0"/>
          </a:p>
        </p:txBody>
      </p:sp>
    </p:spTree>
    <p:extLst>
      <p:ext uri="{BB962C8B-B14F-4D97-AF65-F5344CB8AC3E}">
        <p14:creationId xmlns:p14="http://schemas.microsoft.com/office/powerpoint/2010/main" val="35039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900F6-EFAD-8272-1885-250C33F81EEB}"/>
              </a:ext>
            </a:extLst>
          </p:cNvPr>
          <p:cNvSpPr>
            <a:spLocks noGrp="1"/>
          </p:cNvSpPr>
          <p:nvPr>
            <p:ph type="title"/>
          </p:nvPr>
        </p:nvSpPr>
        <p:spPr/>
        <p:txBody>
          <a:bodyPr/>
          <a:lstStyle/>
          <a:p>
            <a:r>
              <a:rPr lang="tr-TR" dirty="0" err="1"/>
              <a:t>Efficientnet</a:t>
            </a:r>
            <a:r>
              <a:rPr lang="tr-TR" dirty="0"/>
              <a:t> Özellikleri</a:t>
            </a:r>
          </a:p>
        </p:txBody>
      </p:sp>
      <p:sp>
        <p:nvSpPr>
          <p:cNvPr id="3" name="İçerik Yer Tutucusu 2">
            <a:extLst>
              <a:ext uri="{FF2B5EF4-FFF2-40B4-BE49-F238E27FC236}">
                <a16:creationId xmlns:a16="http://schemas.microsoft.com/office/drawing/2014/main" id="{E87D2B62-1F29-88F7-AE4A-6A744DC251B5}"/>
              </a:ext>
            </a:extLst>
          </p:cNvPr>
          <p:cNvSpPr>
            <a:spLocks noGrp="1"/>
          </p:cNvSpPr>
          <p:nvPr>
            <p:ph idx="1"/>
          </p:nvPr>
        </p:nvSpPr>
        <p:spPr/>
        <p:txBody>
          <a:bodyPr>
            <a:normAutofit fontScale="92500" lnSpcReduction="20000"/>
          </a:bodyPr>
          <a:lstStyle/>
          <a:p>
            <a:pPr algn="l">
              <a:buFont typeface="+mj-lt"/>
              <a:buAutoNum type="arabicPeriod"/>
            </a:pPr>
            <a:r>
              <a:rPr lang="tr-TR" b="1" i="0" dirty="0">
                <a:solidFill>
                  <a:srgbClr val="374151"/>
                </a:solidFill>
                <a:effectLst/>
                <a:latin typeface="Söhne"/>
              </a:rPr>
              <a:t>Bileşik Ölçeklendirme (</a:t>
            </a:r>
            <a:r>
              <a:rPr lang="tr-TR" b="1" i="0" dirty="0" err="1">
                <a:solidFill>
                  <a:srgbClr val="374151"/>
                </a:solidFill>
                <a:effectLst/>
                <a:latin typeface="Söhne"/>
              </a:rPr>
              <a:t>Compound</a:t>
            </a:r>
            <a:r>
              <a:rPr lang="tr-TR" b="1" i="0" dirty="0">
                <a:solidFill>
                  <a:srgbClr val="374151"/>
                </a:solidFill>
                <a:effectLst/>
                <a:latin typeface="Söhne"/>
              </a:rPr>
              <a:t> </a:t>
            </a:r>
            <a:r>
              <a:rPr lang="tr-TR" b="1" i="0" dirty="0" err="1">
                <a:solidFill>
                  <a:srgbClr val="374151"/>
                </a:solidFill>
                <a:effectLst/>
                <a:latin typeface="Söhne"/>
              </a:rPr>
              <a:t>Scaling</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EfficientNet</a:t>
            </a:r>
            <a:r>
              <a:rPr lang="tr-TR" b="0" i="0" dirty="0">
                <a:solidFill>
                  <a:srgbClr val="374151"/>
                </a:solidFill>
                <a:effectLst/>
                <a:latin typeface="Söhne"/>
              </a:rPr>
              <a:t>, ağın derinliğini, genişliğini ve girdi çözünürlüğünü eş zamanlı ve orantılı bir şekilde ölçeklendirir. Bu, modelin farklı boyutlarda verimli bir şekilde çalışmasını sağlar ve daha iyi performans elde edilmesine yardımcı olur.</a:t>
            </a:r>
          </a:p>
          <a:p>
            <a:pPr algn="l">
              <a:buFont typeface="+mj-lt"/>
              <a:buAutoNum type="arabicPeriod"/>
            </a:pPr>
            <a:r>
              <a:rPr lang="tr-TR" b="1" i="0" dirty="0">
                <a:solidFill>
                  <a:srgbClr val="374151"/>
                </a:solidFill>
                <a:effectLst/>
                <a:latin typeface="Söhne"/>
              </a:rPr>
              <a:t>Temel Model (EfficientNet-B0):</a:t>
            </a:r>
            <a:r>
              <a:rPr lang="tr-TR" b="0" i="0" dirty="0">
                <a:solidFill>
                  <a:srgbClr val="374151"/>
                </a:solidFill>
                <a:effectLst/>
                <a:latin typeface="Söhne"/>
              </a:rPr>
              <a:t> Mimari, başlangıçta bir temel model (B0) üzerine kurulmuş ve daha sonra bu model, farklı boyutlarda sekiz farklı sürüme (B1-B7) ölçeklendirilmiştir. Her bir sonraki model, öncekinden daha büyük ve genellikle daha yüksek doğruluk sağlar, ancak daha fazla hesaplama gücü gerektirir.</a:t>
            </a:r>
          </a:p>
          <a:p>
            <a:pPr algn="l">
              <a:buFont typeface="+mj-lt"/>
              <a:buAutoNum type="arabicPeriod"/>
            </a:pPr>
            <a:r>
              <a:rPr lang="tr-TR" b="1" i="0" dirty="0">
                <a:solidFill>
                  <a:srgbClr val="374151"/>
                </a:solidFill>
                <a:effectLst/>
                <a:latin typeface="Söhne"/>
              </a:rPr>
              <a:t>Yüksek Performans ve Verimlilik:</a:t>
            </a:r>
            <a:r>
              <a:rPr lang="tr-TR" b="0" i="0" dirty="0">
                <a:solidFill>
                  <a:srgbClr val="374151"/>
                </a:solidFill>
                <a:effectLst/>
                <a:latin typeface="Söhne"/>
              </a:rPr>
              <a:t> </a:t>
            </a:r>
            <a:r>
              <a:rPr lang="tr-TR" b="0" i="0" dirty="0" err="1">
                <a:solidFill>
                  <a:srgbClr val="374151"/>
                </a:solidFill>
                <a:effectLst/>
                <a:latin typeface="Söhne"/>
              </a:rPr>
              <a:t>EfficientNet</a:t>
            </a:r>
            <a:r>
              <a:rPr lang="tr-TR" b="0" i="0" dirty="0">
                <a:solidFill>
                  <a:srgbClr val="374151"/>
                </a:solidFill>
                <a:effectLst/>
                <a:latin typeface="Söhne"/>
              </a:rPr>
              <a:t> modelleri, </a:t>
            </a:r>
            <a:r>
              <a:rPr lang="tr-TR" b="0" i="0" dirty="0" err="1">
                <a:solidFill>
                  <a:srgbClr val="374151"/>
                </a:solidFill>
                <a:effectLst/>
                <a:latin typeface="Söhne"/>
              </a:rPr>
              <a:t>ImageNet</a:t>
            </a:r>
            <a:r>
              <a:rPr lang="tr-TR" b="0" i="0" dirty="0">
                <a:solidFill>
                  <a:srgbClr val="374151"/>
                </a:solidFill>
                <a:effectLst/>
                <a:latin typeface="Söhne"/>
              </a:rPr>
              <a:t> gibi standart veri setlerinde yüksek doğruluk oranlarına ulaşırken, diğer popüler modellere göre daha az parametre ve hesaplama gücü kullanır. Bu, hem hızlı hem de doğru modeller oluşturmak için önemlidir.</a:t>
            </a:r>
          </a:p>
          <a:p>
            <a:endParaRPr lang="tr-TR" dirty="0"/>
          </a:p>
        </p:txBody>
      </p:sp>
    </p:spTree>
    <p:extLst>
      <p:ext uri="{BB962C8B-B14F-4D97-AF65-F5344CB8AC3E}">
        <p14:creationId xmlns:p14="http://schemas.microsoft.com/office/powerpoint/2010/main" val="258528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900F6-EFAD-8272-1885-250C33F81EEB}"/>
              </a:ext>
            </a:extLst>
          </p:cNvPr>
          <p:cNvSpPr>
            <a:spLocks noGrp="1"/>
          </p:cNvSpPr>
          <p:nvPr>
            <p:ph type="title"/>
          </p:nvPr>
        </p:nvSpPr>
        <p:spPr/>
        <p:txBody>
          <a:bodyPr/>
          <a:lstStyle/>
          <a:p>
            <a:r>
              <a:rPr lang="tr-TR" dirty="0" err="1"/>
              <a:t>Efficientnet</a:t>
            </a:r>
            <a:r>
              <a:rPr lang="tr-TR" dirty="0"/>
              <a:t> Özellikleri</a:t>
            </a:r>
          </a:p>
        </p:txBody>
      </p:sp>
      <p:sp>
        <p:nvSpPr>
          <p:cNvPr id="3" name="İçerik Yer Tutucusu 2">
            <a:extLst>
              <a:ext uri="{FF2B5EF4-FFF2-40B4-BE49-F238E27FC236}">
                <a16:creationId xmlns:a16="http://schemas.microsoft.com/office/drawing/2014/main" id="{E87D2B62-1F29-88F7-AE4A-6A744DC251B5}"/>
              </a:ext>
            </a:extLst>
          </p:cNvPr>
          <p:cNvSpPr>
            <a:spLocks noGrp="1"/>
          </p:cNvSpPr>
          <p:nvPr>
            <p:ph idx="1"/>
          </p:nvPr>
        </p:nvSpPr>
        <p:spPr/>
        <p:txBody>
          <a:bodyPr>
            <a:normAutofit/>
          </a:bodyPr>
          <a:lstStyle/>
          <a:p>
            <a:pPr algn="l">
              <a:buFont typeface="+mj-lt"/>
              <a:buAutoNum type="arabicPeriod"/>
            </a:pPr>
            <a:r>
              <a:rPr lang="tr-TR" b="1" i="0" dirty="0">
                <a:solidFill>
                  <a:srgbClr val="374151"/>
                </a:solidFill>
                <a:effectLst/>
                <a:latin typeface="Söhne"/>
              </a:rPr>
              <a:t>Uygulamalar:</a:t>
            </a:r>
            <a:r>
              <a:rPr lang="tr-TR" b="0" i="0" dirty="0">
                <a:solidFill>
                  <a:srgbClr val="374151"/>
                </a:solidFill>
                <a:effectLst/>
                <a:latin typeface="Söhne"/>
              </a:rPr>
              <a:t> </a:t>
            </a:r>
            <a:r>
              <a:rPr lang="tr-TR" b="0" i="0" dirty="0" err="1">
                <a:solidFill>
                  <a:srgbClr val="374151"/>
                </a:solidFill>
                <a:effectLst/>
                <a:latin typeface="Söhne"/>
              </a:rPr>
              <a:t>EfficientNet</a:t>
            </a:r>
            <a:r>
              <a:rPr lang="tr-TR" b="0" i="0" dirty="0">
                <a:solidFill>
                  <a:srgbClr val="374151"/>
                </a:solidFill>
                <a:effectLst/>
                <a:latin typeface="Söhne"/>
              </a:rPr>
              <a:t>, çeşitli görüntü tabanlı sınıflandırma, tanıma ve algılama görevlerinde kullanılabilir. Özellikle büyük ölçekli ve karmaşık görsel veri setlerinde etkilidir.</a:t>
            </a:r>
          </a:p>
          <a:p>
            <a:pPr algn="l">
              <a:buFont typeface="+mj-lt"/>
              <a:buAutoNum type="arabicPeriod"/>
            </a:pPr>
            <a:r>
              <a:rPr lang="tr-TR" b="1" i="0" dirty="0">
                <a:solidFill>
                  <a:srgbClr val="374151"/>
                </a:solidFill>
                <a:effectLst/>
                <a:latin typeface="Söhne"/>
              </a:rPr>
              <a:t>Transfer Öğrenme:</a:t>
            </a:r>
            <a:r>
              <a:rPr lang="tr-TR" b="0" i="0" dirty="0">
                <a:solidFill>
                  <a:srgbClr val="374151"/>
                </a:solidFill>
                <a:effectLst/>
                <a:latin typeface="Söhne"/>
              </a:rPr>
              <a:t> </a:t>
            </a:r>
            <a:r>
              <a:rPr lang="tr-TR" b="0" i="0" dirty="0" err="1">
                <a:solidFill>
                  <a:srgbClr val="374151"/>
                </a:solidFill>
                <a:effectLst/>
                <a:latin typeface="Söhne"/>
              </a:rPr>
              <a:t>EfficientNet</a:t>
            </a:r>
            <a:r>
              <a:rPr lang="tr-TR" b="0" i="0" dirty="0">
                <a:solidFill>
                  <a:srgbClr val="374151"/>
                </a:solidFill>
                <a:effectLst/>
                <a:latin typeface="Söhne"/>
              </a:rPr>
              <a:t>, transfer öğrenme uygulamalarında da yaygın olarak kullanılır. Yani, model önceden büyük bir veri seti üzerinde eğitilir ve daha sonra spesifik görevlere adapte edilir.</a:t>
            </a:r>
          </a:p>
          <a:p>
            <a:endParaRPr lang="tr-TR" dirty="0"/>
          </a:p>
        </p:txBody>
      </p:sp>
    </p:spTree>
    <p:extLst>
      <p:ext uri="{BB962C8B-B14F-4D97-AF65-F5344CB8AC3E}">
        <p14:creationId xmlns:p14="http://schemas.microsoft.com/office/powerpoint/2010/main" val="172745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900F6-EFAD-8272-1885-250C33F81EEB}"/>
              </a:ext>
            </a:extLst>
          </p:cNvPr>
          <p:cNvSpPr>
            <a:spLocks noGrp="1"/>
          </p:cNvSpPr>
          <p:nvPr>
            <p:ph type="title"/>
          </p:nvPr>
        </p:nvSpPr>
        <p:spPr/>
        <p:txBody>
          <a:bodyPr/>
          <a:lstStyle/>
          <a:p>
            <a:r>
              <a:rPr lang="tr-TR" dirty="0" err="1"/>
              <a:t>Efficientnet</a:t>
            </a:r>
            <a:r>
              <a:rPr lang="tr-TR" dirty="0"/>
              <a:t> Özellikleri</a:t>
            </a:r>
          </a:p>
        </p:txBody>
      </p:sp>
      <p:sp>
        <p:nvSpPr>
          <p:cNvPr id="3" name="İçerik Yer Tutucusu 2">
            <a:extLst>
              <a:ext uri="{FF2B5EF4-FFF2-40B4-BE49-F238E27FC236}">
                <a16:creationId xmlns:a16="http://schemas.microsoft.com/office/drawing/2014/main" id="{E87D2B62-1F29-88F7-AE4A-6A744DC251B5}"/>
              </a:ext>
            </a:extLst>
          </p:cNvPr>
          <p:cNvSpPr>
            <a:spLocks noGrp="1"/>
          </p:cNvSpPr>
          <p:nvPr>
            <p:ph idx="1"/>
          </p:nvPr>
        </p:nvSpPr>
        <p:spPr/>
        <p:txBody>
          <a:bodyPr>
            <a:normAutofit/>
          </a:bodyPr>
          <a:lstStyle/>
          <a:p>
            <a:pPr marL="0" indent="0" algn="l">
              <a:buNone/>
            </a:pPr>
            <a:r>
              <a:rPr lang="tr-TR" b="0" i="0" dirty="0" err="1">
                <a:solidFill>
                  <a:srgbClr val="374151"/>
                </a:solidFill>
                <a:effectLst/>
                <a:latin typeface="Söhne"/>
              </a:rPr>
              <a:t>EfficientNet</a:t>
            </a:r>
            <a:r>
              <a:rPr lang="tr-TR" b="0" i="0" dirty="0">
                <a:solidFill>
                  <a:srgbClr val="374151"/>
                </a:solidFill>
                <a:effectLst/>
                <a:latin typeface="Söhne"/>
              </a:rPr>
              <a:t>, modern CNN mimarileri arasında önemli bir yere sahiptir ve hem akademik araştırmalarda hem de endüstriyel uygulamalarda sıklıkla tercih edilir. Bu mimari, verimlilik ve doğruluk arasında iyi bir denge sağlamasıyla öne çıkar.</a:t>
            </a:r>
            <a:endParaRPr lang="tr-TR" dirty="0"/>
          </a:p>
        </p:txBody>
      </p:sp>
    </p:spTree>
    <p:extLst>
      <p:ext uri="{BB962C8B-B14F-4D97-AF65-F5344CB8AC3E}">
        <p14:creationId xmlns:p14="http://schemas.microsoft.com/office/powerpoint/2010/main" val="119042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35E528-F9B4-A6CC-7FC2-7F021781F4A2}"/>
              </a:ext>
            </a:extLst>
          </p:cNvPr>
          <p:cNvSpPr>
            <a:spLocks noGrp="1"/>
          </p:cNvSpPr>
          <p:nvPr>
            <p:ph type="title"/>
          </p:nvPr>
        </p:nvSpPr>
        <p:spPr/>
        <p:txBody>
          <a:bodyPr/>
          <a:lstStyle/>
          <a:p>
            <a:r>
              <a:rPr lang="tr-TR" dirty="0" err="1"/>
              <a:t>İnception</a:t>
            </a:r>
            <a:endParaRPr lang="tr-TR" dirty="0"/>
          </a:p>
        </p:txBody>
      </p:sp>
      <p:sp>
        <p:nvSpPr>
          <p:cNvPr id="3" name="İçerik Yer Tutucusu 2">
            <a:extLst>
              <a:ext uri="{FF2B5EF4-FFF2-40B4-BE49-F238E27FC236}">
                <a16:creationId xmlns:a16="http://schemas.microsoft.com/office/drawing/2014/main" id="{D37F3748-981B-E99E-1EB3-08071509361B}"/>
              </a:ext>
            </a:extLst>
          </p:cNvPr>
          <p:cNvSpPr>
            <a:spLocks noGrp="1"/>
          </p:cNvSpPr>
          <p:nvPr>
            <p:ph idx="1"/>
          </p:nvPr>
        </p:nvSpPr>
        <p:spPr/>
        <p:txBody>
          <a:bodyPr/>
          <a:lstStyle/>
          <a:p>
            <a:r>
              <a:rPr lang="tr-TR" b="0" i="0" dirty="0" err="1">
                <a:solidFill>
                  <a:srgbClr val="374151"/>
                </a:solidFill>
                <a:effectLst/>
                <a:latin typeface="Söhne"/>
              </a:rPr>
              <a:t>Inception</a:t>
            </a:r>
            <a:r>
              <a:rPr lang="tr-TR" b="0" i="0" dirty="0">
                <a:solidFill>
                  <a:srgbClr val="374151"/>
                </a:solidFill>
                <a:effectLst/>
                <a:latin typeface="Söhne"/>
              </a:rPr>
              <a:t> modeli, derin öğrenme ve görüntü işleme alanında kullanılan popüler bir </a:t>
            </a:r>
            <a:r>
              <a:rPr lang="tr-TR" b="0" i="0" dirty="0" err="1">
                <a:solidFill>
                  <a:srgbClr val="374151"/>
                </a:solidFill>
                <a:effectLst/>
                <a:latin typeface="Söhne"/>
              </a:rPr>
              <a:t>evrişimli</a:t>
            </a:r>
            <a:r>
              <a:rPr lang="tr-TR" b="0" i="0" dirty="0">
                <a:solidFill>
                  <a:srgbClr val="374151"/>
                </a:solidFill>
                <a:effectLst/>
                <a:latin typeface="Söhne"/>
              </a:rPr>
              <a:t> sinir ağı (CNN) mimarisidir. İlk olarak Google araştırmacıları tarafından geliştirilen </a:t>
            </a:r>
            <a:r>
              <a:rPr lang="tr-TR" b="0" i="0" dirty="0" err="1">
                <a:solidFill>
                  <a:srgbClr val="374151"/>
                </a:solidFill>
                <a:effectLst/>
                <a:latin typeface="Söhne"/>
              </a:rPr>
              <a:t>Inception</a:t>
            </a:r>
            <a:r>
              <a:rPr lang="tr-TR" b="0" i="0" dirty="0">
                <a:solidFill>
                  <a:srgbClr val="374151"/>
                </a:solidFill>
                <a:effectLst/>
                <a:latin typeface="Söhne"/>
              </a:rPr>
              <a:t> modeli, "</a:t>
            </a:r>
            <a:r>
              <a:rPr lang="tr-TR" b="0" i="0" dirty="0" err="1">
                <a:solidFill>
                  <a:srgbClr val="374151"/>
                </a:solidFill>
                <a:effectLst/>
                <a:latin typeface="Söhne"/>
              </a:rPr>
              <a:t>GoogLeNet</a:t>
            </a:r>
            <a:r>
              <a:rPr lang="tr-TR" b="0" i="0" dirty="0">
                <a:solidFill>
                  <a:srgbClr val="374151"/>
                </a:solidFill>
                <a:effectLst/>
                <a:latin typeface="Söhne"/>
              </a:rPr>
              <a:t>" adıyla da bilinir ve 2014 yılında </a:t>
            </a:r>
            <a:r>
              <a:rPr lang="tr-TR" b="0" i="0" dirty="0" err="1">
                <a:solidFill>
                  <a:srgbClr val="374151"/>
                </a:solidFill>
                <a:effectLst/>
                <a:latin typeface="Söhne"/>
              </a:rPr>
              <a:t>ImageNet</a:t>
            </a:r>
            <a:r>
              <a:rPr lang="tr-TR" b="0" i="0" dirty="0">
                <a:solidFill>
                  <a:srgbClr val="374151"/>
                </a:solidFill>
                <a:effectLst/>
                <a:latin typeface="Söhne"/>
              </a:rPr>
              <a:t> </a:t>
            </a:r>
            <a:r>
              <a:rPr lang="tr-TR" b="0" i="0" dirty="0" err="1">
                <a:solidFill>
                  <a:srgbClr val="374151"/>
                </a:solidFill>
                <a:effectLst/>
                <a:latin typeface="Söhne"/>
              </a:rPr>
              <a:t>Large</a:t>
            </a:r>
            <a:r>
              <a:rPr lang="tr-TR" b="0" i="0" dirty="0">
                <a:solidFill>
                  <a:srgbClr val="374151"/>
                </a:solidFill>
                <a:effectLst/>
                <a:latin typeface="Söhne"/>
              </a:rPr>
              <a:t> </a:t>
            </a:r>
            <a:r>
              <a:rPr lang="tr-TR" b="0" i="0" dirty="0" err="1">
                <a:solidFill>
                  <a:srgbClr val="374151"/>
                </a:solidFill>
                <a:effectLst/>
                <a:latin typeface="Söhne"/>
              </a:rPr>
              <a:t>Scale</a:t>
            </a:r>
            <a:r>
              <a:rPr lang="tr-TR" b="0" i="0" dirty="0">
                <a:solidFill>
                  <a:srgbClr val="374151"/>
                </a:solidFill>
                <a:effectLst/>
                <a:latin typeface="Söhne"/>
              </a:rPr>
              <a:t> Visual </a:t>
            </a:r>
            <a:r>
              <a:rPr lang="tr-TR" b="0" i="0" dirty="0" err="1">
                <a:solidFill>
                  <a:srgbClr val="374151"/>
                </a:solidFill>
                <a:effectLst/>
                <a:latin typeface="Söhne"/>
              </a:rPr>
              <a:t>Recognition</a:t>
            </a:r>
            <a:r>
              <a:rPr lang="tr-TR" b="0" i="0" dirty="0">
                <a:solidFill>
                  <a:srgbClr val="374151"/>
                </a:solidFill>
                <a:effectLst/>
                <a:latin typeface="Söhne"/>
              </a:rPr>
              <a:t> Challenge (ILSVRC) yarışmasında büyük başarı göstermiştir.</a:t>
            </a:r>
            <a:endParaRPr lang="tr-TR" dirty="0"/>
          </a:p>
        </p:txBody>
      </p:sp>
    </p:spTree>
    <p:extLst>
      <p:ext uri="{BB962C8B-B14F-4D97-AF65-F5344CB8AC3E}">
        <p14:creationId xmlns:p14="http://schemas.microsoft.com/office/powerpoint/2010/main" val="266496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F3EDD-E691-27D4-0C23-610DA9A16F29}"/>
              </a:ext>
            </a:extLst>
          </p:cNvPr>
          <p:cNvSpPr>
            <a:spLocks noGrp="1"/>
          </p:cNvSpPr>
          <p:nvPr>
            <p:ph type="title"/>
          </p:nvPr>
        </p:nvSpPr>
        <p:spPr/>
        <p:txBody>
          <a:bodyPr/>
          <a:lstStyle/>
          <a:p>
            <a:r>
              <a:rPr lang="tr-TR" dirty="0" err="1"/>
              <a:t>İnception</a:t>
            </a:r>
            <a:r>
              <a:rPr lang="tr-TR" dirty="0"/>
              <a:t> Özellikleri</a:t>
            </a:r>
          </a:p>
        </p:txBody>
      </p:sp>
      <p:sp>
        <p:nvSpPr>
          <p:cNvPr id="3" name="İçerik Yer Tutucusu 2">
            <a:extLst>
              <a:ext uri="{FF2B5EF4-FFF2-40B4-BE49-F238E27FC236}">
                <a16:creationId xmlns:a16="http://schemas.microsoft.com/office/drawing/2014/main" id="{FB074D8C-29E9-6CD4-D7A2-8E42A52E8094}"/>
              </a:ext>
            </a:extLst>
          </p:cNvPr>
          <p:cNvSpPr>
            <a:spLocks noGrp="1"/>
          </p:cNvSpPr>
          <p:nvPr>
            <p:ph idx="1"/>
          </p:nvPr>
        </p:nvSpPr>
        <p:spPr/>
        <p:txBody>
          <a:bodyPr>
            <a:normAutofit fontScale="92500" lnSpcReduction="10000"/>
          </a:bodyPr>
          <a:lstStyle/>
          <a:p>
            <a:pPr algn="l">
              <a:buFont typeface="+mj-lt"/>
              <a:buAutoNum type="arabicPeriod"/>
            </a:pPr>
            <a:r>
              <a:rPr lang="tr-TR" b="1" i="0" dirty="0">
                <a:solidFill>
                  <a:srgbClr val="374151"/>
                </a:solidFill>
                <a:effectLst/>
                <a:latin typeface="Söhne"/>
              </a:rPr>
              <a:t>Modüler Yapı:</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modeli, "</a:t>
            </a:r>
            <a:r>
              <a:rPr lang="tr-TR" b="0" i="0" dirty="0" err="1">
                <a:solidFill>
                  <a:srgbClr val="374151"/>
                </a:solidFill>
                <a:effectLst/>
                <a:latin typeface="Söhne"/>
              </a:rPr>
              <a:t>Inception</a:t>
            </a:r>
            <a:r>
              <a:rPr lang="tr-TR" b="0" i="0" dirty="0">
                <a:solidFill>
                  <a:srgbClr val="374151"/>
                </a:solidFill>
                <a:effectLst/>
                <a:latin typeface="Söhne"/>
              </a:rPr>
              <a:t> modülleri" adı verilen özel yapı bloklarından oluşur. Her modül, farklı boyutlarda birden fazla </a:t>
            </a:r>
            <a:r>
              <a:rPr lang="tr-TR" b="0" i="0" dirty="0" err="1">
                <a:solidFill>
                  <a:srgbClr val="374151"/>
                </a:solidFill>
                <a:effectLst/>
                <a:latin typeface="Söhne"/>
              </a:rPr>
              <a:t>evrişimli</a:t>
            </a:r>
            <a:r>
              <a:rPr lang="tr-TR" b="0" i="0" dirty="0">
                <a:solidFill>
                  <a:srgbClr val="374151"/>
                </a:solidFill>
                <a:effectLst/>
                <a:latin typeface="Söhne"/>
              </a:rPr>
              <a:t> katman ve maksimum havuzlama katmanını paralel olarak içerir. Bu modüller, farklı ölçekteki özellikleri aynı anda yakalayabilir.</a:t>
            </a:r>
          </a:p>
          <a:p>
            <a:pPr algn="l">
              <a:buFont typeface="+mj-lt"/>
              <a:buAutoNum type="arabicPeriod"/>
            </a:pPr>
            <a:r>
              <a:rPr lang="tr-TR" b="1" i="0" dirty="0">
                <a:solidFill>
                  <a:srgbClr val="374151"/>
                </a:solidFill>
                <a:effectLst/>
                <a:latin typeface="Söhne"/>
              </a:rPr>
              <a:t>Hesaplama Verimliliği:</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modeli, hesaplama kaynaklarını verimli bir şekilde kullanmak için tasarlanmıştır. Birden fazla ölçekte </a:t>
            </a:r>
            <a:r>
              <a:rPr lang="tr-TR" b="0" i="0" dirty="0" err="1">
                <a:solidFill>
                  <a:srgbClr val="374151"/>
                </a:solidFill>
                <a:effectLst/>
                <a:latin typeface="Söhne"/>
              </a:rPr>
              <a:t>evrişim</a:t>
            </a:r>
            <a:r>
              <a:rPr lang="tr-TR" b="0" i="0" dirty="0">
                <a:solidFill>
                  <a:srgbClr val="374151"/>
                </a:solidFill>
                <a:effectLst/>
                <a:latin typeface="Söhne"/>
              </a:rPr>
              <a:t> işlemlerini paralel olarak yaparak, model karmaşık özellikleri daha az hesaplama ile öğrenebilir.</a:t>
            </a:r>
          </a:p>
          <a:p>
            <a:pPr algn="l">
              <a:buFont typeface="+mj-lt"/>
              <a:buAutoNum type="arabicPeriod"/>
            </a:pPr>
            <a:r>
              <a:rPr lang="tr-TR" b="1" i="0" dirty="0">
                <a:solidFill>
                  <a:srgbClr val="374151"/>
                </a:solidFill>
                <a:effectLst/>
                <a:latin typeface="Söhne"/>
              </a:rPr>
              <a:t>1x1 </a:t>
            </a:r>
            <a:r>
              <a:rPr lang="tr-TR" b="1" i="0" dirty="0" err="1">
                <a:solidFill>
                  <a:srgbClr val="374151"/>
                </a:solidFill>
                <a:effectLst/>
                <a:latin typeface="Söhne"/>
              </a:rPr>
              <a:t>Evrişimler</a:t>
            </a:r>
            <a:r>
              <a:rPr lang="tr-TR" b="1" i="0" dirty="0">
                <a:solidFill>
                  <a:srgbClr val="374151"/>
                </a:solidFill>
                <a:effectLst/>
                <a:latin typeface="Söhne"/>
              </a:rPr>
              <a:t> (</a:t>
            </a:r>
            <a:r>
              <a:rPr lang="tr-TR" b="1" i="0" dirty="0" err="1">
                <a:solidFill>
                  <a:srgbClr val="374151"/>
                </a:solidFill>
                <a:effectLst/>
                <a:latin typeface="Söhne"/>
              </a:rPr>
              <a:t>BottleNeck</a:t>
            </a:r>
            <a:r>
              <a:rPr lang="tr-TR" b="1" i="0" dirty="0">
                <a:solidFill>
                  <a:srgbClr val="374151"/>
                </a:solidFill>
                <a:effectLst/>
                <a:latin typeface="Söhne"/>
              </a:rPr>
              <a:t> </a:t>
            </a:r>
            <a:r>
              <a:rPr lang="tr-TR" b="1" i="0" dirty="0" err="1">
                <a:solidFill>
                  <a:srgbClr val="374151"/>
                </a:solidFill>
                <a:effectLst/>
                <a:latin typeface="Söhne"/>
              </a:rPr>
              <a:t>Layers</a:t>
            </a:r>
            <a:r>
              <a:rPr lang="tr-TR" b="1" i="0" dirty="0">
                <a:solidFill>
                  <a:srgbClr val="374151"/>
                </a:solidFill>
                <a:effectLst/>
                <a:latin typeface="Söhne"/>
              </a:rPr>
              <a:t>):</a:t>
            </a:r>
            <a:r>
              <a:rPr lang="tr-TR" b="0" i="0" dirty="0">
                <a:solidFill>
                  <a:srgbClr val="374151"/>
                </a:solidFill>
                <a:effectLst/>
                <a:latin typeface="Söhne"/>
              </a:rPr>
              <a:t> Modelde, 1x1 boyutunda </a:t>
            </a:r>
            <a:r>
              <a:rPr lang="tr-TR" b="0" i="0" dirty="0" err="1">
                <a:solidFill>
                  <a:srgbClr val="374151"/>
                </a:solidFill>
                <a:effectLst/>
                <a:latin typeface="Söhne"/>
              </a:rPr>
              <a:t>evrişim</a:t>
            </a:r>
            <a:r>
              <a:rPr lang="tr-TR" b="0" i="0" dirty="0">
                <a:solidFill>
                  <a:srgbClr val="374151"/>
                </a:solidFill>
                <a:effectLst/>
                <a:latin typeface="Söhne"/>
              </a:rPr>
              <a:t> katmanları yaygın olarak kullanılır. Bu küçük </a:t>
            </a:r>
            <a:r>
              <a:rPr lang="tr-TR" b="0" i="0" dirty="0" err="1">
                <a:solidFill>
                  <a:srgbClr val="374151"/>
                </a:solidFill>
                <a:effectLst/>
                <a:latin typeface="Söhne"/>
              </a:rPr>
              <a:t>evrişimler</a:t>
            </a:r>
            <a:r>
              <a:rPr lang="tr-TR" b="0" i="0" dirty="0">
                <a:solidFill>
                  <a:srgbClr val="374151"/>
                </a:solidFill>
                <a:effectLst/>
                <a:latin typeface="Söhne"/>
              </a:rPr>
              <a:t>, kanal sayısını azaltarak hesaplama yükünü düşürür ve aynı zamanda derinliği artırarak daha karmaşık özelliklerin öğrenilmesine yardımcı olur.</a:t>
            </a:r>
          </a:p>
          <a:p>
            <a:pPr marL="0" indent="0">
              <a:buNone/>
            </a:pPr>
            <a:endParaRPr lang="tr-TR" dirty="0"/>
          </a:p>
        </p:txBody>
      </p:sp>
    </p:spTree>
    <p:extLst>
      <p:ext uri="{BB962C8B-B14F-4D97-AF65-F5344CB8AC3E}">
        <p14:creationId xmlns:p14="http://schemas.microsoft.com/office/powerpoint/2010/main" val="212318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FB87F4-E6E7-9C80-56B1-C8549E35F8BE}"/>
              </a:ext>
            </a:extLst>
          </p:cNvPr>
          <p:cNvSpPr>
            <a:spLocks noGrp="1"/>
          </p:cNvSpPr>
          <p:nvPr>
            <p:ph type="title"/>
          </p:nvPr>
        </p:nvSpPr>
        <p:spPr/>
        <p:txBody>
          <a:bodyPr/>
          <a:lstStyle/>
          <a:p>
            <a:r>
              <a:rPr lang="tr-TR" dirty="0" err="1"/>
              <a:t>İnception</a:t>
            </a:r>
            <a:r>
              <a:rPr lang="tr-TR" dirty="0"/>
              <a:t> Özellikleri</a:t>
            </a:r>
          </a:p>
        </p:txBody>
      </p:sp>
      <p:sp>
        <p:nvSpPr>
          <p:cNvPr id="3" name="İçerik Yer Tutucusu 2">
            <a:extLst>
              <a:ext uri="{FF2B5EF4-FFF2-40B4-BE49-F238E27FC236}">
                <a16:creationId xmlns:a16="http://schemas.microsoft.com/office/drawing/2014/main" id="{5DCCEDBA-BF5C-D7C1-3E1F-D40E3A927175}"/>
              </a:ext>
            </a:extLst>
          </p:cNvPr>
          <p:cNvSpPr>
            <a:spLocks noGrp="1"/>
          </p:cNvSpPr>
          <p:nvPr>
            <p:ph idx="1"/>
          </p:nvPr>
        </p:nvSpPr>
        <p:spPr/>
        <p:txBody>
          <a:bodyPr/>
          <a:lstStyle/>
          <a:p>
            <a:pPr algn="l">
              <a:buFont typeface="+mj-lt"/>
              <a:buAutoNum type="arabicPeriod"/>
            </a:pPr>
            <a:r>
              <a:rPr lang="tr-TR" b="1" i="0" dirty="0">
                <a:solidFill>
                  <a:srgbClr val="374151"/>
                </a:solidFill>
                <a:effectLst/>
                <a:latin typeface="Söhne"/>
              </a:rPr>
              <a:t>Derinlik ve Genişlik:</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modeli, derinlik ve genişlik açısından dengeli bir yapı sunar. Bu, modelin hem geniş (farklı ölçeklerdeki özellikleri yakalama) hem de derin (karmaşık özellikleri öğrenme) olmasını sağlar.</a:t>
            </a:r>
          </a:p>
          <a:p>
            <a:pPr algn="l">
              <a:buFont typeface="+mj-lt"/>
              <a:buAutoNum type="arabicPeriod"/>
            </a:pPr>
            <a:r>
              <a:rPr lang="tr-TR" b="1" i="0" dirty="0">
                <a:solidFill>
                  <a:srgbClr val="374151"/>
                </a:solidFill>
                <a:effectLst/>
                <a:latin typeface="Söhne"/>
              </a:rPr>
              <a:t>Çoklu Yardımcı Sınıflandırıcılar:</a:t>
            </a:r>
            <a:r>
              <a:rPr lang="tr-TR" b="0" i="0" dirty="0">
                <a:solidFill>
                  <a:srgbClr val="374151"/>
                </a:solidFill>
                <a:effectLst/>
                <a:latin typeface="Söhne"/>
              </a:rPr>
              <a:t> </a:t>
            </a:r>
            <a:r>
              <a:rPr lang="tr-TR" b="0" i="0" dirty="0" err="1">
                <a:solidFill>
                  <a:srgbClr val="374151"/>
                </a:solidFill>
                <a:effectLst/>
                <a:latin typeface="Söhne"/>
              </a:rPr>
              <a:t>GoogLeNet</a:t>
            </a:r>
            <a:r>
              <a:rPr lang="tr-TR" b="0" i="0" dirty="0">
                <a:solidFill>
                  <a:srgbClr val="374151"/>
                </a:solidFill>
                <a:effectLst/>
                <a:latin typeface="Söhne"/>
              </a:rPr>
              <a:t>, ağın farklı noktalarında yardımcı sınıflandırıcılar kullanır. Bu, gradyanların daha derin katmanlara etkili bir şekilde yayılmasını sağlar ve ağın daha iyi öğrenmesine yardımcı olur.</a:t>
            </a:r>
          </a:p>
          <a:p>
            <a:pPr algn="l">
              <a:buFont typeface="+mj-lt"/>
              <a:buAutoNum type="arabicPeriod"/>
            </a:pPr>
            <a:r>
              <a:rPr lang="tr-TR" b="1" i="0" dirty="0">
                <a:solidFill>
                  <a:srgbClr val="374151"/>
                </a:solidFill>
                <a:effectLst/>
                <a:latin typeface="Söhne"/>
              </a:rPr>
              <a:t>Uygulamalar:</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modeli, çeşitli görüntü sınıflandırma, tanıma ve algılama görevlerinde etkili bir performans sergiler.</a:t>
            </a:r>
          </a:p>
          <a:p>
            <a:endParaRPr lang="tr-TR" dirty="0"/>
          </a:p>
        </p:txBody>
      </p:sp>
    </p:spTree>
    <p:extLst>
      <p:ext uri="{BB962C8B-B14F-4D97-AF65-F5344CB8AC3E}">
        <p14:creationId xmlns:p14="http://schemas.microsoft.com/office/powerpoint/2010/main" val="92519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435D2F-6DA9-DF04-150B-9C15A6DF45B9}"/>
              </a:ext>
            </a:extLst>
          </p:cNvPr>
          <p:cNvSpPr>
            <a:spLocks noGrp="1"/>
          </p:cNvSpPr>
          <p:nvPr>
            <p:ph type="title"/>
          </p:nvPr>
        </p:nvSpPr>
        <p:spPr/>
        <p:txBody>
          <a:bodyPr/>
          <a:lstStyle/>
          <a:p>
            <a:r>
              <a:rPr lang="tr-TR" dirty="0" err="1"/>
              <a:t>İnception</a:t>
            </a:r>
            <a:r>
              <a:rPr lang="tr-TR" dirty="0"/>
              <a:t> Özellikleri</a:t>
            </a:r>
          </a:p>
        </p:txBody>
      </p:sp>
      <p:sp>
        <p:nvSpPr>
          <p:cNvPr id="3" name="İçerik Yer Tutucusu 2">
            <a:extLst>
              <a:ext uri="{FF2B5EF4-FFF2-40B4-BE49-F238E27FC236}">
                <a16:creationId xmlns:a16="http://schemas.microsoft.com/office/drawing/2014/main" id="{EE6302B1-C4AB-EA9E-D0E3-88C49EF5D92A}"/>
              </a:ext>
            </a:extLst>
          </p:cNvPr>
          <p:cNvSpPr>
            <a:spLocks noGrp="1"/>
          </p:cNvSpPr>
          <p:nvPr>
            <p:ph idx="1"/>
          </p:nvPr>
        </p:nvSpPr>
        <p:spPr/>
        <p:txBody>
          <a:bodyPr/>
          <a:lstStyle/>
          <a:p>
            <a:r>
              <a:rPr lang="tr-TR" b="0" i="0" dirty="0" err="1">
                <a:solidFill>
                  <a:srgbClr val="374151"/>
                </a:solidFill>
                <a:effectLst/>
                <a:latin typeface="Söhne"/>
              </a:rPr>
              <a:t>Inception</a:t>
            </a:r>
            <a:r>
              <a:rPr lang="tr-TR" b="0" i="0" dirty="0">
                <a:solidFill>
                  <a:srgbClr val="374151"/>
                </a:solidFill>
                <a:effectLst/>
                <a:latin typeface="Söhne"/>
              </a:rPr>
              <a:t> modeli, derin öğrenme alanındaki yenilikçi yaklaşımlarından dolayı önemli bir yere sahiptir ve bu mimari üzerine yapılan iyileştirmelerle birçok farklı </a:t>
            </a:r>
            <a:r>
              <a:rPr lang="tr-TR" b="0" i="0" dirty="0" err="1">
                <a:solidFill>
                  <a:srgbClr val="374151"/>
                </a:solidFill>
                <a:effectLst/>
                <a:latin typeface="Söhne"/>
              </a:rPr>
              <a:t>Inception</a:t>
            </a:r>
            <a:r>
              <a:rPr lang="tr-TR" b="0" i="0" dirty="0">
                <a:solidFill>
                  <a:srgbClr val="374151"/>
                </a:solidFill>
                <a:effectLst/>
                <a:latin typeface="Söhne"/>
              </a:rPr>
              <a:t> versiyonu (örneğin, Inception-v3, Inception-v4, </a:t>
            </a:r>
            <a:r>
              <a:rPr lang="tr-TR" b="0" i="0" dirty="0" err="1">
                <a:solidFill>
                  <a:srgbClr val="374151"/>
                </a:solidFill>
                <a:effectLst/>
                <a:latin typeface="Söhne"/>
              </a:rPr>
              <a:t>Inception-ResNet</a:t>
            </a:r>
            <a:r>
              <a:rPr lang="tr-TR" b="0" i="0" dirty="0">
                <a:solidFill>
                  <a:srgbClr val="374151"/>
                </a:solidFill>
                <a:effectLst/>
                <a:latin typeface="Söhne"/>
              </a:rPr>
              <a:t>) geliştirilmiştir. Bu modeller, yüksek doğruluk oranları ve verimli hesaplama kapasiteleri ile görsel algılama görevlerinde yaygın olarak kullanılmaktadır.</a:t>
            </a:r>
            <a:endParaRPr lang="tr-TR" dirty="0"/>
          </a:p>
        </p:txBody>
      </p:sp>
    </p:spTree>
    <p:extLst>
      <p:ext uri="{BB962C8B-B14F-4D97-AF65-F5344CB8AC3E}">
        <p14:creationId xmlns:p14="http://schemas.microsoft.com/office/powerpoint/2010/main" val="62501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18E967-300D-707B-7DFF-6277C085CE0E}"/>
              </a:ext>
            </a:extLst>
          </p:cNvPr>
          <p:cNvSpPr>
            <a:spLocks noGrp="1"/>
          </p:cNvSpPr>
          <p:nvPr>
            <p:ph type="title"/>
          </p:nvPr>
        </p:nvSpPr>
        <p:spPr/>
        <p:txBody>
          <a:bodyPr/>
          <a:lstStyle/>
          <a:p>
            <a:r>
              <a:rPr lang="tr-TR" b="0" i="0" dirty="0" err="1">
                <a:solidFill>
                  <a:srgbClr val="374151"/>
                </a:solidFill>
                <a:effectLst/>
                <a:latin typeface="Söhne"/>
              </a:rPr>
              <a:t>MobileNet</a:t>
            </a:r>
            <a:endParaRPr lang="tr-TR" dirty="0"/>
          </a:p>
        </p:txBody>
      </p:sp>
      <p:sp>
        <p:nvSpPr>
          <p:cNvPr id="3" name="İçerik Yer Tutucusu 2">
            <a:extLst>
              <a:ext uri="{FF2B5EF4-FFF2-40B4-BE49-F238E27FC236}">
                <a16:creationId xmlns:a16="http://schemas.microsoft.com/office/drawing/2014/main" id="{2B183253-B25E-A165-CA7A-B10359B37632}"/>
              </a:ext>
            </a:extLst>
          </p:cNvPr>
          <p:cNvSpPr>
            <a:spLocks noGrp="1"/>
          </p:cNvSpPr>
          <p:nvPr>
            <p:ph idx="1"/>
          </p:nvPr>
        </p:nvSpPr>
        <p:spPr/>
        <p:txBody>
          <a:bodyPr/>
          <a:lstStyle/>
          <a:p>
            <a:r>
              <a:rPr lang="tr-TR" b="0" i="0" dirty="0" err="1">
                <a:solidFill>
                  <a:srgbClr val="374151"/>
                </a:solidFill>
                <a:effectLst/>
                <a:latin typeface="Söhne"/>
              </a:rPr>
              <a:t>MobileNet</a:t>
            </a:r>
            <a:r>
              <a:rPr lang="tr-TR" b="0" i="0" dirty="0">
                <a:solidFill>
                  <a:srgbClr val="374151"/>
                </a:solidFill>
                <a:effectLst/>
                <a:latin typeface="Söhne"/>
              </a:rPr>
              <a:t>, özellikle mobil ve gömülü cihazlar için optimize edilmiş hafif bir derin öğrenme mimarisidir. Google tarafından geliştirilen </a:t>
            </a:r>
            <a:r>
              <a:rPr lang="tr-TR" b="0" i="0" dirty="0" err="1">
                <a:solidFill>
                  <a:srgbClr val="374151"/>
                </a:solidFill>
                <a:effectLst/>
                <a:latin typeface="Söhne"/>
              </a:rPr>
              <a:t>MobileNet</a:t>
            </a:r>
            <a:r>
              <a:rPr lang="tr-TR" b="0" i="0" dirty="0">
                <a:solidFill>
                  <a:srgbClr val="374151"/>
                </a:solidFill>
                <a:effectLst/>
                <a:latin typeface="Söhne"/>
              </a:rPr>
              <a:t>, yüksek verimlilik sağlayarak düşük güç tüketimi ve hafif model boyutu ile dikkat çeker. Bu özellikler, </a:t>
            </a:r>
            <a:r>
              <a:rPr lang="tr-TR" b="0" i="0" dirty="0" err="1">
                <a:solidFill>
                  <a:srgbClr val="374151"/>
                </a:solidFill>
                <a:effectLst/>
                <a:latin typeface="Söhne"/>
              </a:rPr>
              <a:t>MobileNet'i</a:t>
            </a:r>
            <a:r>
              <a:rPr lang="tr-TR" b="0" i="0" dirty="0">
                <a:solidFill>
                  <a:srgbClr val="374151"/>
                </a:solidFill>
                <a:effectLst/>
                <a:latin typeface="Söhne"/>
              </a:rPr>
              <a:t> mobil cihazlarda, </a:t>
            </a:r>
            <a:r>
              <a:rPr lang="tr-TR" b="0" i="0" dirty="0" err="1">
                <a:solidFill>
                  <a:srgbClr val="374151"/>
                </a:solidFill>
                <a:effectLst/>
                <a:latin typeface="Söhne"/>
              </a:rPr>
              <a:t>IoT</a:t>
            </a:r>
            <a:r>
              <a:rPr lang="tr-TR" b="0" i="0" dirty="0">
                <a:solidFill>
                  <a:srgbClr val="374151"/>
                </a:solidFill>
                <a:effectLst/>
                <a:latin typeface="Söhne"/>
              </a:rPr>
              <a:t> cihazlarında ve sınırlı hesaplama kaynaklarına sahip ortamlarda kullanım için ideal kılar.</a:t>
            </a:r>
            <a:endParaRPr lang="tr-TR" dirty="0"/>
          </a:p>
        </p:txBody>
      </p:sp>
    </p:spTree>
    <p:extLst>
      <p:ext uri="{BB962C8B-B14F-4D97-AF65-F5344CB8AC3E}">
        <p14:creationId xmlns:p14="http://schemas.microsoft.com/office/powerpoint/2010/main" val="228452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30E340-B889-8BEA-41FD-59827832C12B}"/>
              </a:ext>
            </a:extLst>
          </p:cNvPr>
          <p:cNvSpPr>
            <a:spLocks noGrp="1"/>
          </p:cNvSpPr>
          <p:nvPr>
            <p:ph type="title"/>
          </p:nvPr>
        </p:nvSpPr>
        <p:spPr/>
        <p:txBody>
          <a:bodyPr/>
          <a:lstStyle/>
          <a:p>
            <a:r>
              <a:rPr lang="tr-TR" b="0" i="0" dirty="0" err="1">
                <a:solidFill>
                  <a:srgbClr val="374151"/>
                </a:solidFill>
                <a:effectLst/>
                <a:latin typeface="Söhne"/>
              </a:rPr>
              <a:t>MobileNet</a:t>
            </a:r>
            <a:r>
              <a:rPr lang="tr-TR" b="0" i="0" dirty="0">
                <a:solidFill>
                  <a:srgbClr val="374151"/>
                </a:solidFill>
                <a:effectLst/>
                <a:latin typeface="Söhne"/>
              </a:rPr>
              <a:t> Özellikleri</a:t>
            </a:r>
            <a:endParaRPr lang="tr-TR" dirty="0"/>
          </a:p>
        </p:txBody>
      </p:sp>
      <p:sp>
        <p:nvSpPr>
          <p:cNvPr id="3" name="İçerik Yer Tutucusu 2">
            <a:extLst>
              <a:ext uri="{FF2B5EF4-FFF2-40B4-BE49-F238E27FC236}">
                <a16:creationId xmlns:a16="http://schemas.microsoft.com/office/drawing/2014/main" id="{5CD24D3F-0C74-654E-045A-168183247632}"/>
              </a:ext>
            </a:extLst>
          </p:cNvPr>
          <p:cNvSpPr>
            <a:spLocks noGrp="1"/>
          </p:cNvSpPr>
          <p:nvPr>
            <p:ph idx="1"/>
          </p:nvPr>
        </p:nvSpPr>
        <p:spPr/>
        <p:txBody>
          <a:bodyPr>
            <a:normAutofit fontScale="92500" lnSpcReduction="10000"/>
          </a:bodyPr>
          <a:lstStyle/>
          <a:p>
            <a:pPr algn="l">
              <a:buFont typeface="+mj-lt"/>
              <a:buAutoNum type="arabicPeriod"/>
            </a:pPr>
            <a:r>
              <a:rPr lang="tr-TR" b="1" i="0" dirty="0" err="1">
                <a:solidFill>
                  <a:srgbClr val="374151"/>
                </a:solidFill>
                <a:effectLst/>
                <a:latin typeface="Söhne"/>
              </a:rPr>
              <a:t>Depthwise</a:t>
            </a:r>
            <a:r>
              <a:rPr lang="tr-TR" b="1" i="0" dirty="0">
                <a:solidFill>
                  <a:srgbClr val="374151"/>
                </a:solidFill>
                <a:effectLst/>
                <a:latin typeface="Söhne"/>
              </a:rPr>
              <a:t> </a:t>
            </a:r>
            <a:r>
              <a:rPr lang="tr-TR" b="1" i="0" dirty="0" err="1">
                <a:solidFill>
                  <a:srgbClr val="374151"/>
                </a:solidFill>
                <a:effectLst/>
                <a:latin typeface="Söhne"/>
              </a:rPr>
              <a:t>Separable</a:t>
            </a:r>
            <a:r>
              <a:rPr lang="tr-TR" b="1" i="0" dirty="0">
                <a:solidFill>
                  <a:srgbClr val="374151"/>
                </a:solidFill>
                <a:effectLst/>
                <a:latin typeface="Söhne"/>
              </a:rPr>
              <a:t> </a:t>
            </a:r>
            <a:r>
              <a:rPr lang="tr-TR" b="1" i="0" dirty="0" err="1">
                <a:solidFill>
                  <a:srgbClr val="374151"/>
                </a:solidFill>
                <a:effectLst/>
                <a:latin typeface="Söhne"/>
              </a:rPr>
              <a:t>Convolution</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MobileNet'in</a:t>
            </a:r>
            <a:r>
              <a:rPr lang="tr-TR" b="0" i="0" dirty="0">
                <a:solidFill>
                  <a:srgbClr val="374151"/>
                </a:solidFill>
                <a:effectLst/>
                <a:latin typeface="Söhne"/>
              </a:rPr>
              <a:t> en önemli yeniliği, standart </a:t>
            </a:r>
            <a:r>
              <a:rPr lang="tr-TR" b="0" i="0" dirty="0" err="1">
                <a:solidFill>
                  <a:srgbClr val="374151"/>
                </a:solidFill>
                <a:effectLst/>
                <a:latin typeface="Söhne"/>
              </a:rPr>
              <a:t>evrişimleri</a:t>
            </a:r>
            <a:r>
              <a:rPr lang="tr-TR" b="0" i="0" dirty="0">
                <a:solidFill>
                  <a:srgbClr val="374151"/>
                </a:solidFill>
                <a:effectLst/>
                <a:latin typeface="Söhne"/>
              </a:rPr>
              <a:t>, derinlik bazlı (</a:t>
            </a:r>
            <a:r>
              <a:rPr lang="tr-TR" b="0" i="0" dirty="0" err="1">
                <a:solidFill>
                  <a:srgbClr val="374151"/>
                </a:solidFill>
                <a:effectLst/>
                <a:latin typeface="Söhne"/>
              </a:rPr>
              <a:t>depthwise</a:t>
            </a:r>
            <a:r>
              <a:rPr lang="tr-TR" b="0" i="0" dirty="0">
                <a:solidFill>
                  <a:srgbClr val="374151"/>
                </a:solidFill>
                <a:effectLst/>
                <a:latin typeface="Söhne"/>
              </a:rPr>
              <a:t>) </a:t>
            </a:r>
            <a:r>
              <a:rPr lang="tr-TR" b="0" i="0" dirty="0" err="1">
                <a:solidFill>
                  <a:srgbClr val="374151"/>
                </a:solidFill>
                <a:effectLst/>
                <a:latin typeface="Söhne"/>
              </a:rPr>
              <a:t>evrişimler</a:t>
            </a:r>
            <a:r>
              <a:rPr lang="tr-TR" b="0" i="0" dirty="0">
                <a:solidFill>
                  <a:srgbClr val="374151"/>
                </a:solidFill>
                <a:effectLst/>
                <a:latin typeface="Söhne"/>
              </a:rPr>
              <a:t> ve noktasal (</a:t>
            </a:r>
            <a:r>
              <a:rPr lang="tr-TR" b="0" i="0" dirty="0" err="1">
                <a:solidFill>
                  <a:srgbClr val="374151"/>
                </a:solidFill>
                <a:effectLst/>
                <a:latin typeface="Söhne"/>
              </a:rPr>
              <a:t>pointwise</a:t>
            </a:r>
            <a:r>
              <a:rPr lang="tr-TR" b="0" i="0" dirty="0">
                <a:solidFill>
                  <a:srgbClr val="374151"/>
                </a:solidFill>
                <a:effectLst/>
                <a:latin typeface="Söhne"/>
              </a:rPr>
              <a:t>, yani 1x1 </a:t>
            </a:r>
            <a:r>
              <a:rPr lang="tr-TR" b="0" i="0" dirty="0" err="1">
                <a:solidFill>
                  <a:srgbClr val="374151"/>
                </a:solidFill>
                <a:effectLst/>
                <a:latin typeface="Söhne"/>
              </a:rPr>
              <a:t>evrişimler</a:t>
            </a:r>
            <a:r>
              <a:rPr lang="tr-TR" b="0" i="0" dirty="0">
                <a:solidFill>
                  <a:srgbClr val="374151"/>
                </a:solidFill>
                <a:effectLst/>
                <a:latin typeface="Söhne"/>
              </a:rPr>
              <a:t>) </a:t>
            </a:r>
            <a:r>
              <a:rPr lang="tr-TR" b="0" i="0" dirty="0" err="1">
                <a:solidFill>
                  <a:srgbClr val="374151"/>
                </a:solidFill>
                <a:effectLst/>
                <a:latin typeface="Söhne"/>
              </a:rPr>
              <a:t>evrişimler</a:t>
            </a:r>
            <a:r>
              <a:rPr lang="tr-TR" b="0" i="0" dirty="0">
                <a:solidFill>
                  <a:srgbClr val="374151"/>
                </a:solidFill>
                <a:effectLst/>
                <a:latin typeface="Söhne"/>
              </a:rPr>
              <a:t> ile değiştirmesidir. Bu yaklaşım, modelin karmaşıklığını ve hesaplama yükünü büyük ölçüde azaltır.</a:t>
            </a:r>
          </a:p>
          <a:p>
            <a:pPr algn="l">
              <a:buFont typeface="+mj-lt"/>
              <a:buAutoNum type="arabicPeriod"/>
            </a:pPr>
            <a:r>
              <a:rPr lang="tr-TR" b="1" i="0" dirty="0">
                <a:solidFill>
                  <a:srgbClr val="374151"/>
                </a:solidFill>
                <a:effectLst/>
                <a:latin typeface="Söhne"/>
              </a:rPr>
              <a:t>Hafif ve Hızlı:</a:t>
            </a:r>
            <a:r>
              <a:rPr lang="tr-TR" b="0" i="0" dirty="0">
                <a:solidFill>
                  <a:srgbClr val="374151"/>
                </a:solidFill>
                <a:effectLst/>
                <a:latin typeface="Söhne"/>
              </a:rPr>
              <a:t> </a:t>
            </a:r>
            <a:r>
              <a:rPr lang="tr-TR" b="0" i="0" dirty="0" err="1">
                <a:solidFill>
                  <a:srgbClr val="374151"/>
                </a:solidFill>
                <a:effectLst/>
                <a:latin typeface="Söhne"/>
              </a:rPr>
              <a:t>Depthwise</a:t>
            </a:r>
            <a:r>
              <a:rPr lang="tr-TR" b="0" i="0" dirty="0">
                <a:solidFill>
                  <a:srgbClr val="374151"/>
                </a:solidFill>
                <a:effectLst/>
                <a:latin typeface="Söhne"/>
              </a:rPr>
              <a:t> </a:t>
            </a:r>
            <a:r>
              <a:rPr lang="tr-TR" b="0" i="0" dirty="0" err="1">
                <a:solidFill>
                  <a:srgbClr val="374151"/>
                </a:solidFill>
                <a:effectLst/>
                <a:latin typeface="Söhne"/>
              </a:rPr>
              <a:t>separable</a:t>
            </a:r>
            <a:r>
              <a:rPr lang="tr-TR" b="0" i="0" dirty="0">
                <a:solidFill>
                  <a:srgbClr val="374151"/>
                </a:solidFill>
                <a:effectLst/>
                <a:latin typeface="Söhne"/>
              </a:rPr>
              <a:t> </a:t>
            </a:r>
            <a:r>
              <a:rPr lang="tr-TR" b="0" i="0" dirty="0" err="1">
                <a:solidFill>
                  <a:srgbClr val="374151"/>
                </a:solidFill>
                <a:effectLst/>
                <a:latin typeface="Söhne"/>
              </a:rPr>
              <a:t>convolution</a:t>
            </a:r>
            <a:r>
              <a:rPr lang="tr-TR" b="0" i="0" dirty="0">
                <a:solidFill>
                  <a:srgbClr val="374151"/>
                </a:solidFill>
                <a:effectLst/>
                <a:latin typeface="Söhne"/>
              </a:rPr>
              <a:t> sayesinde, </a:t>
            </a:r>
            <a:r>
              <a:rPr lang="tr-TR" b="0" i="0" dirty="0" err="1">
                <a:solidFill>
                  <a:srgbClr val="374151"/>
                </a:solidFill>
                <a:effectLst/>
                <a:latin typeface="Söhne"/>
              </a:rPr>
              <a:t>MobileNet</a:t>
            </a:r>
            <a:r>
              <a:rPr lang="tr-TR" b="0" i="0" dirty="0">
                <a:solidFill>
                  <a:srgbClr val="374151"/>
                </a:solidFill>
                <a:effectLst/>
                <a:latin typeface="Söhne"/>
              </a:rPr>
              <a:t> standart CNN mimarilerine göre çok daha az parametreye ve hesaplama maliyetine sahiptir. Bu, modelin hızlı çalışmasını ve daha az bellek tüketmesini sağlar.</a:t>
            </a:r>
          </a:p>
          <a:p>
            <a:pPr algn="l">
              <a:buFont typeface="+mj-lt"/>
              <a:buAutoNum type="arabicPeriod"/>
            </a:pPr>
            <a:r>
              <a:rPr lang="tr-TR" b="1" i="0" dirty="0">
                <a:solidFill>
                  <a:srgbClr val="374151"/>
                </a:solidFill>
                <a:effectLst/>
                <a:latin typeface="Söhne"/>
              </a:rPr>
              <a:t>Yüksek Esneklik:</a:t>
            </a:r>
            <a:r>
              <a:rPr lang="tr-TR" b="0" i="0" dirty="0">
                <a:solidFill>
                  <a:srgbClr val="374151"/>
                </a:solidFill>
                <a:effectLst/>
                <a:latin typeface="Söhne"/>
              </a:rPr>
              <a:t> </a:t>
            </a:r>
            <a:r>
              <a:rPr lang="tr-TR" b="0" i="0" dirty="0" err="1">
                <a:solidFill>
                  <a:srgbClr val="374151"/>
                </a:solidFill>
                <a:effectLst/>
                <a:latin typeface="Söhne"/>
              </a:rPr>
              <a:t>MobileNet</a:t>
            </a:r>
            <a:r>
              <a:rPr lang="tr-TR" b="0" i="0" dirty="0">
                <a:solidFill>
                  <a:srgbClr val="374151"/>
                </a:solidFill>
                <a:effectLst/>
                <a:latin typeface="Söhne"/>
              </a:rPr>
              <a:t>, genişlik çarpanı (</a:t>
            </a:r>
            <a:r>
              <a:rPr lang="tr-TR" b="0" i="0" dirty="0" err="1">
                <a:solidFill>
                  <a:srgbClr val="374151"/>
                </a:solidFill>
                <a:effectLst/>
                <a:latin typeface="Söhne"/>
              </a:rPr>
              <a:t>width</a:t>
            </a:r>
            <a:r>
              <a:rPr lang="tr-TR" b="0" i="0" dirty="0">
                <a:solidFill>
                  <a:srgbClr val="374151"/>
                </a:solidFill>
                <a:effectLst/>
                <a:latin typeface="Söhne"/>
              </a:rPr>
              <a:t> </a:t>
            </a:r>
            <a:r>
              <a:rPr lang="tr-TR" b="0" i="0" dirty="0" err="1">
                <a:solidFill>
                  <a:srgbClr val="374151"/>
                </a:solidFill>
                <a:effectLst/>
                <a:latin typeface="Söhne"/>
              </a:rPr>
              <a:t>multiplier</a:t>
            </a:r>
            <a:r>
              <a:rPr lang="tr-TR" b="0" i="0" dirty="0">
                <a:solidFill>
                  <a:srgbClr val="374151"/>
                </a:solidFill>
                <a:effectLst/>
                <a:latin typeface="Söhne"/>
              </a:rPr>
              <a:t>) ve giriş çözünürlüğü gibi parametrelerle kolayca ölçeklenebilir. Bu parametrelerin ayarlanması ile model boyutu ve performansı arasında dengeli bir </a:t>
            </a:r>
            <a:r>
              <a:rPr lang="tr-TR" b="0" i="0" dirty="0" err="1">
                <a:solidFill>
                  <a:srgbClr val="374151"/>
                </a:solidFill>
                <a:effectLst/>
                <a:latin typeface="Söhne"/>
              </a:rPr>
              <a:t>trade-off</a:t>
            </a:r>
            <a:r>
              <a:rPr lang="tr-TR" b="0" i="0" dirty="0">
                <a:solidFill>
                  <a:srgbClr val="374151"/>
                </a:solidFill>
                <a:effectLst/>
                <a:latin typeface="Söhne"/>
              </a:rPr>
              <a:t> yapılabilir.</a:t>
            </a:r>
          </a:p>
          <a:p>
            <a:pPr marL="0" indent="0">
              <a:buNone/>
            </a:pPr>
            <a:endParaRPr lang="tr-TR" dirty="0"/>
          </a:p>
        </p:txBody>
      </p:sp>
    </p:spTree>
    <p:extLst>
      <p:ext uri="{BB962C8B-B14F-4D97-AF65-F5344CB8AC3E}">
        <p14:creationId xmlns:p14="http://schemas.microsoft.com/office/powerpoint/2010/main" val="51604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2CF8D-C646-F60E-5F42-980E73A46613}"/>
              </a:ext>
            </a:extLst>
          </p:cNvPr>
          <p:cNvSpPr>
            <a:spLocks noGrp="1"/>
          </p:cNvSpPr>
          <p:nvPr>
            <p:ph type="title"/>
          </p:nvPr>
        </p:nvSpPr>
        <p:spPr/>
        <p:txBody>
          <a:bodyPr/>
          <a:lstStyle/>
          <a:p>
            <a:r>
              <a:rPr lang="tr-TR" dirty="0"/>
              <a:t>VGG-16</a:t>
            </a:r>
          </a:p>
        </p:txBody>
      </p:sp>
      <p:sp>
        <p:nvSpPr>
          <p:cNvPr id="3" name="İçerik Yer Tutucusu 2">
            <a:extLst>
              <a:ext uri="{FF2B5EF4-FFF2-40B4-BE49-F238E27FC236}">
                <a16:creationId xmlns:a16="http://schemas.microsoft.com/office/drawing/2014/main" id="{5DF924DD-C90B-E03C-755D-659F28C3BD96}"/>
              </a:ext>
            </a:extLst>
          </p:cNvPr>
          <p:cNvSpPr>
            <a:spLocks noGrp="1"/>
          </p:cNvSpPr>
          <p:nvPr>
            <p:ph idx="1"/>
          </p:nvPr>
        </p:nvSpPr>
        <p:spPr/>
        <p:txBody>
          <a:bodyPr/>
          <a:lstStyle/>
          <a:p>
            <a:r>
              <a:rPr lang="tr-TR" b="0" i="0" dirty="0">
                <a:solidFill>
                  <a:srgbClr val="374151"/>
                </a:solidFill>
                <a:effectLst/>
                <a:latin typeface="Söhne"/>
              </a:rPr>
              <a:t>VGG-16, görüntü tanıma ve sınıflandırma için kullanılan popüler bir derin öğrenme modelidir. "VGG" adı, modeli geliştiren Oxford Üniversitesi'nin Visual </a:t>
            </a:r>
            <a:r>
              <a:rPr lang="tr-TR" b="0" i="0" dirty="0" err="1">
                <a:solidFill>
                  <a:srgbClr val="374151"/>
                </a:solidFill>
                <a:effectLst/>
                <a:latin typeface="Söhne"/>
              </a:rPr>
              <a:t>Geometry</a:t>
            </a:r>
            <a:r>
              <a:rPr lang="tr-TR" b="0" i="0" dirty="0">
                <a:solidFill>
                  <a:srgbClr val="374151"/>
                </a:solidFill>
                <a:effectLst/>
                <a:latin typeface="Söhne"/>
              </a:rPr>
              <a:t> </a:t>
            </a:r>
            <a:r>
              <a:rPr lang="tr-TR" b="0" i="0" dirty="0" err="1">
                <a:solidFill>
                  <a:srgbClr val="374151"/>
                </a:solidFill>
                <a:effectLst/>
                <a:latin typeface="Söhne"/>
              </a:rPr>
              <a:t>Group'tan</a:t>
            </a:r>
            <a:r>
              <a:rPr lang="tr-TR" b="0" i="0" dirty="0">
                <a:solidFill>
                  <a:srgbClr val="374151"/>
                </a:solidFill>
                <a:effectLst/>
                <a:latin typeface="Söhne"/>
              </a:rPr>
              <a:t> (Görsel Geometri Grubu) gelir ve "16", modeldeki ağırlıklı katmanların (</a:t>
            </a:r>
            <a:r>
              <a:rPr lang="tr-TR" b="0" i="0" dirty="0" err="1">
                <a:solidFill>
                  <a:srgbClr val="374151"/>
                </a:solidFill>
                <a:effectLst/>
                <a:latin typeface="Söhne"/>
              </a:rPr>
              <a:t>evrişimli</a:t>
            </a:r>
            <a:r>
              <a:rPr lang="tr-TR" b="0" i="0" dirty="0">
                <a:solidFill>
                  <a:srgbClr val="374151"/>
                </a:solidFill>
                <a:effectLst/>
                <a:latin typeface="Söhne"/>
              </a:rPr>
              <a:t> ve tam bağlantılı katmanlar) toplam sayısını ifade eder.</a:t>
            </a:r>
            <a:endParaRPr lang="tr-TR" dirty="0"/>
          </a:p>
        </p:txBody>
      </p:sp>
    </p:spTree>
    <p:extLst>
      <p:ext uri="{BB962C8B-B14F-4D97-AF65-F5344CB8AC3E}">
        <p14:creationId xmlns:p14="http://schemas.microsoft.com/office/powerpoint/2010/main" val="2804045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30E340-B889-8BEA-41FD-59827832C12B}"/>
              </a:ext>
            </a:extLst>
          </p:cNvPr>
          <p:cNvSpPr>
            <a:spLocks noGrp="1"/>
          </p:cNvSpPr>
          <p:nvPr>
            <p:ph type="title"/>
          </p:nvPr>
        </p:nvSpPr>
        <p:spPr/>
        <p:txBody>
          <a:bodyPr/>
          <a:lstStyle/>
          <a:p>
            <a:r>
              <a:rPr lang="tr-TR" b="0" i="0" dirty="0" err="1">
                <a:solidFill>
                  <a:srgbClr val="374151"/>
                </a:solidFill>
                <a:effectLst/>
                <a:latin typeface="Söhne"/>
              </a:rPr>
              <a:t>MobileNet</a:t>
            </a:r>
            <a:r>
              <a:rPr lang="tr-TR" b="0" i="0" dirty="0">
                <a:solidFill>
                  <a:srgbClr val="374151"/>
                </a:solidFill>
                <a:effectLst/>
                <a:latin typeface="Söhne"/>
              </a:rPr>
              <a:t> </a:t>
            </a:r>
            <a:r>
              <a:rPr lang="tr-TR" b="0" i="0" dirty="0" err="1">
                <a:solidFill>
                  <a:srgbClr val="374151"/>
                </a:solidFill>
                <a:effectLst/>
                <a:latin typeface="Söhne"/>
              </a:rPr>
              <a:t>Özlelikleri</a:t>
            </a:r>
            <a:endParaRPr lang="tr-TR" dirty="0"/>
          </a:p>
        </p:txBody>
      </p:sp>
      <p:sp>
        <p:nvSpPr>
          <p:cNvPr id="3" name="İçerik Yer Tutucusu 2">
            <a:extLst>
              <a:ext uri="{FF2B5EF4-FFF2-40B4-BE49-F238E27FC236}">
                <a16:creationId xmlns:a16="http://schemas.microsoft.com/office/drawing/2014/main" id="{5CD24D3F-0C74-654E-045A-168183247632}"/>
              </a:ext>
            </a:extLst>
          </p:cNvPr>
          <p:cNvSpPr>
            <a:spLocks noGrp="1"/>
          </p:cNvSpPr>
          <p:nvPr>
            <p:ph idx="1"/>
          </p:nvPr>
        </p:nvSpPr>
        <p:spPr/>
        <p:txBody>
          <a:bodyPr>
            <a:normAutofit lnSpcReduction="10000"/>
          </a:bodyPr>
          <a:lstStyle/>
          <a:p>
            <a:pPr algn="l">
              <a:buFont typeface="+mj-lt"/>
              <a:buAutoNum type="arabicPeriod"/>
            </a:pPr>
            <a:r>
              <a:rPr lang="tr-TR" b="1" i="0" dirty="0">
                <a:solidFill>
                  <a:srgbClr val="374151"/>
                </a:solidFill>
                <a:effectLst/>
                <a:latin typeface="Söhne"/>
              </a:rPr>
              <a:t>Çeşitli Uygulamalar:</a:t>
            </a:r>
            <a:r>
              <a:rPr lang="tr-TR" b="0" i="0" dirty="0">
                <a:solidFill>
                  <a:srgbClr val="374151"/>
                </a:solidFill>
                <a:effectLst/>
                <a:latin typeface="Söhne"/>
              </a:rPr>
              <a:t> </a:t>
            </a:r>
            <a:r>
              <a:rPr lang="tr-TR" b="0" i="0" dirty="0" err="1">
                <a:solidFill>
                  <a:srgbClr val="374151"/>
                </a:solidFill>
                <a:effectLst/>
                <a:latin typeface="Söhne"/>
              </a:rPr>
              <a:t>MobileNet</a:t>
            </a:r>
            <a:r>
              <a:rPr lang="tr-TR" b="0" i="0" dirty="0">
                <a:solidFill>
                  <a:srgbClr val="374151"/>
                </a:solidFill>
                <a:effectLst/>
                <a:latin typeface="Söhne"/>
              </a:rPr>
              <a:t>, görüntü sınıflandırma, nesne algılama, yüz tanıma gibi birçok görsel algılama görevinde kullanılabilir. Ayrıca, gerçek zamanlı uygulamalarda ve video işlemede de etkili performans sergileyebilir.</a:t>
            </a:r>
          </a:p>
          <a:p>
            <a:pPr algn="l">
              <a:buFont typeface="+mj-lt"/>
              <a:buAutoNum type="arabicPeriod"/>
            </a:pPr>
            <a:r>
              <a:rPr lang="tr-TR" b="1" i="0" dirty="0">
                <a:solidFill>
                  <a:srgbClr val="374151"/>
                </a:solidFill>
                <a:effectLst/>
                <a:latin typeface="Söhne"/>
              </a:rPr>
              <a:t>Transfer Öğrenme:</a:t>
            </a:r>
            <a:r>
              <a:rPr lang="tr-TR" b="0" i="0" dirty="0">
                <a:solidFill>
                  <a:srgbClr val="374151"/>
                </a:solidFill>
                <a:effectLst/>
                <a:latin typeface="Söhne"/>
              </a:rPr>
              <a:t> </a:t>
            </a:r>
            <a:r>
              <a:rPr lang="tr-TR" b="0" i="0" dirty="0" err="1">
                <a:solidFill>
                  <a:srgbClr val="374151"/>
                </a:solidFill>
                <a:effectLst/>
                <a:latin typeface="Söhne"/>
              </a:rPr>
              <a:t>MobileNet</a:t>
            </a:r>
            <a:r>
              <a:rPr lang="tr-TR" b="0" i="0" dirty="0">
                <a:solidFill>
                  <a:srgbClr val="374151"/>
                </a:solidFill>
                <a:effectLst/>
                <a:latin typeface="Söhne"/>
              </a:rPr>
              <a:t>, transfer öğrenme için de kullanılır. Önceden büyük bir veri seti üzerinde eğitilmiş </a:t>
            </a:r>
            <a:r>
              <a:rPr lang="tr-TR" b="0" i="0" dirty="0" err="1">
                <a:solidFill>
                  <a:srgbClr val="374151"/>
                </a:solidFill>
                <a:effectLst/>
                <a:latin typeface="Söhne"/>
              </a:rPr>
              <a:t>MobileNet</a:t>
            </a:r>
            <a:r>
              <a:rPr lang="tr-TR" b="0" i="0" dirty="0">
                <a:solidFill>
                  <a:srgbClr val="374151"/>
                </a:solidFill>
                <a:effectLst/>
                <a:latin typeface="Söhne"/>
              </a:rPr>
              <a:t> modelleri, spesifik görevlere hızlı ve etkili bir şekilde uyarlanabilir.</a:t>
            </a:r>
          </a:p>
          <a:p>
            <a:pPr marL="0" indent="0">
              <a:buNone/>
            </a:pPr>
            <a:r>
              <a:rPr lang="tr-TR" b="0" i="0" dirty="0" err="1">
                <a:solidFill>
                  <a:srgbClr val="374151"/>
                </a:solidFill>
                <a:effectLst/>
                <a:latin typeface="Söhne"/>
              </a:rPr>
              <a:t>MobileNet</a:t>
            </a:r>
            <a:r>
              <a:rPr lang="tr-TR" b="0" i="0" dirty="0">
                <a:solidFill>
                  <a:srgbClr val="374151"/>
                </a:solidFill>
                <a:effectLst/>
                <a:latin typeface="Söhne"/>
              </a:rPr>
              <a:t>, düşük hesaplama gücüne sahip cihazlarda bile derin öğrenme modellerinin kullanılmasını mümkün kılan önemli bir adımdır. Bu, akıllı telefonlar, tabletler ve </a:t>
            </a:r>
            <a:r>
              <a:rPr lang="tr-TR" b="0" i="0" dirty="0" err="1">
                <a:solidFill>
                  <a:srgbClr val="374151"/>
                </a:solidFill>
                <a:effectLst/>
                <a:latin typeface="Söhne"/>
              </a:rPr>
              <a:t>IoT</a:t>
            </a:r>
            <a:r>
              <a:rPr lang="tr-TR" b="0" i="0" dirty="0">
                <a:solidFill>
                  <a:srgbClr val="374151"/>
                </a:solidFill>
                <a:effectLst/>
                <a:latin typeface="Söhne"/>
              </a:rPr>
              <a:t> cihazları gibi cihazlarda karmaşık görsel algılama görevlerinin gerçekleştirilmesine olanak tanır.</a:t>
            </a:r>
            <a:endParaRPr lang="tr-TR" dirty="0"/>
          </a:p>
        </p:txBody>
      </p:sp>
    </p:spTree>
    <p:extLst>
      <p:ext uri="{BB962C8B-B14F-4D97-AF65-F5344CB8AC3E}">
        <p14:creationId xmlns:p14="http://schemas.microsoft.com/office/powerpoint/2010/main" val="34179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D07F0-A671-ABF2-F299-0E310C942FBE}"/>
              </a:ext>
            </a:extLst>
          </p:cNvPr>
          <p:cNvSpPr>
            <a:spLocks noGrp="1"/>
          </p:cNvSpPr>
          <p:nvPr>
            <p:ph type="title"/>
          </p:nvPr>
        </p:nvSpPr>
        <p:spPr/>
        <p:txBody>
          <a:bodyPr/>
          <a:lstStyle/>
          <a:p>
            <a:r>
              <a:rPr lang="tr-TR" dirty="0" err="1"/>
              <a:t>Resnet</a:t>
            </a:r>
            <a:endParaRPr lang="tr-TR" dirty="0"/>
          </a:p>
        </p:txBody>
      </p:sp>
      <p:sp>
        <p:nvSpPr>
          <p:cNvPr id="3" name="İçerik Yer Tutucusu 2">
            <a:extLst>
              <a:ext uri="{FF2B5EF4-FFF2-40B4-BE49-F238E27FC236}">
                <a16:creationId xmlns:a16="http://schemas.microsoft.com/office/drawing/2014/main" id="{7EAB375B-B810-DA6A-908A-E79B93FCE79F}"/>
              </a:ext>
            </a:extLst>
          </p:cNvPr>
          <p:cNvSpPr>
            <a:spLocks noGrp="1"/>
          </p:cNvSpPr>
          <p:nvPr>
            <p:ph idx="1"/>
          </p:nvPr>
        </p:nvSpPr>
        <p:spPr/>
        <p:txBody>
          <a:bodyPr/>
          <a:lstStyle/>
          <a:p>
            <a:r>
              <a:rPr lang="tr-TR" b="0" i="0" dirty="0" err="1">
                <a:solidFill>
                  <a:srgbClr val="374151"/>
                </a:solidFill>
                <a:effectLst/>
                <a:latin typeface="Söhne"/>
              </a:rPr>
              <a:t>ResNet</a:t>
            </a:r>
            <a:r>
              <a:rPr lang="tr-TR" b="0" i="0" dirty="0">
                <a:solidFill>
                  <a:srgbClr val="374151"/>
                </a:solidFill>
                <a:effectLst/>
                <a:latin typeface="Söhne"/>
              </a:rPr>
              <a:t>, ya da tam adıyla "</a:t>
            </a:r>
            <a:r>
              <a:rPr lang="tr-TR" b="0" i="0" dirty="0" err="1">
                <a:solidFill>
                  <a:srgbClr val="374151"/>
                </a:solidFill>
                <a:effectLst/>
                <a:latin typeface="Söhne"/>
              </a:rPr>
              <a:t>Residual</a:t>
            </a:r>
            <a:r>
              <a:rPr lang="tr-TR" b="0" i="0" dirty="0">
                <a:solidFill>
                  <a:srgbClr val="374151"/>
                </a:solidFill>
                <a:effectLst/>
                <a:latin typeface="Söhne"/>
              </a:rPr>
              <a:t> Network", derin öğrenme alanında kullanılan önemli bir </a:t>
            </a:r>
            <a:r>
              <a:rPr lang="tr-TR" b="0" i="0" dirty="0" err="1">
                <a:solidFill>
                  <a:srgbClr val="374151"/>
                </a:solidFill>
                <a:effectLst/>
                <a:latin typeface="Söhne"/>
              </a:rPr>
              <a:t>evrişimli</a:t>
            </a:r>
            <a:r>
              <a:rPr lang="tr-TR" b="0" i="0" dirty="0">
                <a:solidFill>
                  <a:srgbClr val="374151"/>
                </a:solidFill>
                <a:effectLst/>
                <a:latin typeface="Söhne"/>
              </a:rPr>
              <a:t> sinir ağı (CNN) mimarisidir. Microsoft </a:t>
            </a:r>
            <a:r>
              <a:rPr lang="tr-TR" b="0" i="0" dirty="0" err="1">
                <a:solidFill>
                  <a:srgbClr val="374151"/>
                </a:solidFill>
                <a:effectLst/>
                <a:latin typeface="Söhne"/>
              </a:rPr>
              <a:t>Research</a:t>
            </a:r>
            <a:r>
              <a:rPr lang="tr-TR" b="0" i="0" dirty="0">
                <a:solidFill>
                  <a:srgbClr val="374151"/>
                </a:solidFill>
                <a:effectLst/>
                <a:latin typeface="Söhne"/>
              </a:rPr>
              <a:t> tarafından geliştirilen </a:t>
            </a:r>
            <a:r>
              <a:rPr lang="tr-TR" b="0" i="0" dirty="0" err="1">
                <a:solidFill>
                  <a:srgbClr val="374151"/>
                </a:solidFill>
                <a:effectLst/>
                <a:latin typeface="Söhne"/>
              </a:rPr>
              <a:t>ResNet</a:t>
            </a:r>
            <a:r>
              <a:rPr lang="tr-TR" b="0" i="0" dirty="0">
                <a:solidFill>
                  <a:srgbClr val="374151"/>
                </a:solidFill>
                <a:effectLst/>
                <a:latin typeface="Söhne"/>
              </a:rPr>
              <a:t>, 2015 yılında </a:t>
            </a:r>
            <a:r>
              <a:rPr lang="tr-TR" b="0" i="0" dirty="0" err="1">
                <a:solidFill>
                  <a:srgbClr val="374151"/>
                </a:solidFill>
                <a:effectLst/>
                <a:latin typeface="Söhne"/>
              </a:rPr>
              <a:t>ImageNet</a:t>
            </a:r>
            <a:r>
              <a:rPr lang="tr-TR" b="0" i="0" dirty="0">
                <a:solidFill>
                  <a:srgbClr val="374151"/>
                </a:solidFill>
                <a:effectLst/>
                <a:latin typeface="Söhne"/>
              </a:rPr>
              <a:t> görüntü tanıma yarışmasında (ILSVRC) birinci olarak büyük bir başarı elde etmiştir. </a:t>
            </a:r>
            <a:r>
              <a:rPr lang="tr-TR" b="0" i="0" dirty="0" err="1">
                <a:solidFill>
                  <a:srgbClr val="374151"/>
                </a:solidFill>
                <a:effectLst/>
                <a:latin typeface="Söhne"/>
              </a:rPr>
              <a:t>ResNet</a:t>
            </a:r>
            <a:r>
              <a:rPr lang="tr-TR" b="0" i="0" dirty="0">
                <a:solidFill>
                  <a:srgbClr val="374151"/>
                </a:solidFill>
                <a:effectLst/>
                <a:latin typeface="Söhne"/>
              </a:rPr>
              <a:t>, özellikle çok derin sinir ağlarının eğitilmesi sırasında karşılaşılan "</a:t>
            </a:r>
            <a:r>
              <a:rPr lang="tr-TR" b="0" i="0" dirty="0" err="1">
                <a:solidFill>
                  <a:srgbClr val="374151"/>
                </a:solidFill>
                <a:effectLst/>
                <a:latin typeface="Söhne"/>
              </a:rPr>
              <a:t>vanishing</a:t>
            </a:r>
            <a:r>
              <a:rPr lang="tr-TR" b="0" i="0" dirty="0">
                <a:solidFill>
                  <a:srgbClr val="374151"/>
                </a:solidFill>
                <a:effectLst/>
                <a:latin typeface="Söhne"/>
              </a:rPr>
              <a:t> </a:t>
            </a:r>
            <a:r>
              <a:rPr lang="tr-TR" b="0" i="0" dirty="0" err="1">
                <a:solidFill>
                  <a:srgbClr val="374151"/>
                </a:solidFill>
                <a:effectLst/>
                <a:latin typeface="Söhne"/>
              </a:rPr>
              <a:t>gradient</a:t>
            </a:r>
            <a:r>
              <a:rPr lang="tr-TR" b="0" i="0" dirty="0">
                <a:solidFill>
                  <a:srgbClr val="374151"/>
                </a:solidFill>
                <a:effectLst/>
                <a:latin typeface="Söhne"/>
              </a:rPr>
              <a:t>" (kaybolan gradyan) problemine yenilikçi bir çözüm getirerek, derin öğrenme alanında önemli bir dönüm noktası olmuştur.</a:t>
            </a:r>
            <a:endParaRPr lang="tr-TR" dirty="0"/>
          </a:p>
        </p:txBody>
      </p:sp>
    </p:spTree>
    <p:extLst>
      <p:ext uri="{BB962C8B-B14F-4D97-AF65-F5344CB8AC3E}">
        <p14:creationId xmlns:p14="http://schemas.microsoft.com/office/powerpoint/2010/main" val="2554665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D07F0-A671-ABF2-F299-0E310C942FBE}"/>
              </a:ext>
            </a:extLst>
          </p:cNvPr>
          <p:cNvSpPr>
            <a:spLocks noGrp="1"/>
          </p:cNvSpPr>
          <p:nvPr>
            <p:ph type="title"/>
          </p:nvPr>
        </p:nvSpPr>
        <p:spPr/>
        <p:txBody>
          <a:bodyPr/>
          <a:lstStyle/>
          <a:p>
            <a:r>
              <a:rPr lang="tr-TR" dirty="0" err="1"/>
              <a:t>Resnet</a:t>
            </a:r>
            <a:r>
              <a:rPr lang="tr-TR" dirty="0"/>
              <a:t> Özellikleri</a:t>
            </a:r>
          </a:p>
        </p:txBody>
      </p:sp>
      <p:sp>
        <p:nvSpPr>
          <p:cNvPr id="3" name="İçerik Yer Tutucusu 2">
            <a:extLst>
              <a:ext uri="{FF2B5EF4-FFF2-40B4-BE49-F238E27FC236}">
                <a16:creationId xmlns:a16="http://schemas.microsoft.com/office/drawing/2014/main" id="{7EAB375B-B810-DA6A-908A-E79B93FCE79F}"/>
              </a:ext>
            </a:extLst>
          </p:cNvPr>
          <p:cNvSpPr>
            <a:spLocks noGrp="1"/>
          </p:cNvSpPr>
          <p:nvPr>
            <p:ph idx="1"/>
          </p:nvPr>
        </p:nvSpPr>
        <p:spPr/>
        <p:txBody>
          <a:bodyPr>
            <a:normAutofit fontScale="85000" lnSpcReduction="10000"/>
          </a:bodyPr>
          <a:lstStyle/>
          <a:p>
            <a:pPr algn="l">
              <a:buFont typeface="+mj-lt"/>
              <a:buAutoNum type="arabicPeriod"/>
            </a:pPr>
            <a:r>
              <a:rPr lang="tr-TR" b="1" i="0" dirty="0">
                <a:solidFill>
                  <a:srgbClr val="374151"/>
                </a:solidFill>
                <a:effectLst/>
                <a:latin typeface="Söhne"/>
              </a:rPr>
              <a:t>Artık Bağlantılar (</a:t>
            </a:r>
            <a:r>
              <a:rPr lang="tr-TR" b="1" i="0" dirty="0" err="1">
                <a:solidFill>
                  <a:srgbClr val="374151"/>
                </a:solidFill>
                <a:effectLst/>
                <a:latin typeface="Söhne"/>
              </a:rPr>
              <a:t>Residual</a:t>
            </a:r>
            <a:r>
              <a:rPr lang="tr-TR" b="1" i="0" dirty="0">
                <a:solidFill>
                  <a:srgbClr val="374151"/>
                </a:solidFill>
                <a:effectLst/>
                <a:latin typeface="Söhne"/>
              </a:rPr>
              <a:t> </a:t>
            </a:r>
            <a:r>
              <a:rPr lang="tr-TR" b="1" i="0" dirty="0" err="1">
                <a:solidFill>
                  <a:srgbClr val="374151"/>
                </a:solidFill>
                <a:effectLst/>
                <a:latin typeface="Söhne"/>
              </a:rPr>
              <a:t>Connections</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ResNet'in</a:t>
            </a:r>
            <a:r>
              <a:rPr lang="tr-TR" b="0" i="0" dirty="0">
                <a:solidFill>
                  <a:srgbClr val="374151"/>
                </a:solidFill>
                <a:effectLst/>
                <a:latin typeface="Söhne"/>
              </a:rPr>
              <a:t> ana yeniliği, artık bağlantılar veya atlamalı bağlantılar (</a:t>
            </a:r>
            <a:r>
              <a:rPr lang="tr-TR" b="0" i="0" dirty="0" err="1">
                <a:solidFill>
                  <a:srgbClr val="374151"/>
                </a:solidFill>
                <a:effectLst/>
                <a:latin typeface="Söhne"/>
              </a:rPr>
              <a:t>skip</a:t>
            </a:r>
            <a:r>
              <a:rPr lang="tr-TR" b="0" i="0" dirty="0">
                <a:solidFill>
                  <a:srgbClr val="374151"/>
                </a:solidFill>
                <a:effectLst/>
                <a:latin typeface="Söhne"/>
              </a:rPr>
              <a:t> </a:t>
            </a:r>
            <a:r>
              <a:rPr lang="tr-TR" b="0" i="0" dirty="0" err="1">
                <a:solidFill>
                  <a:srgbClr val="374151"/>
                </a:solidFill>
                <a:effectLst/>
                <a:latin typeface="Söhne"/>
              </a:rPr>
              <a:t>connections</a:t>
            </a:r>
            <a:r>
              <a:rPr lang="tr-TR" b="0" i="0" dirty="0">
                <a:solidFill>
                  <a:srgbClr val="374151"/>
                </a:solidFill>
                <a:effectLst/>
                <a:latin typeface="Söhne"/>
              </a:rPr>
              <a:t>) kullanmasıdır. Bu bağlantılar, bir veya birkaç katmanı atlayarak çıktıyı daha sonraki bir katmana doğrudan ekler. Bu, ağın daha derin katmanlarında gradyanların etkin bir şekilde yayılmasını sağlar ve böylece derin ağların eğitilmesinde karşılaşılan zorlukları azaltır.</a:t>
            </a:r>
          </a:p>
          <a:p>
            <a:pPr algn="l">
              <a:buFont typeface="+mj-lt"/>
              <a:buAutoNum type="arabicPeriod"/>
            </a:pPr>
            <a:r>
              <a:rPr lang="tr-TR" b="1" i="0" dirty="0">
                <a:solidFill>
                  <a:srgbClr val="374151"/>
                </a:solidFill>
                <a:effectLst/>
                <a:latin typeface="Söhne"/>
              </a:rPr>
              <a:t>Derin Mimari:</a:t>
            </a:r>
            <a:r>
              <a:rPr lang="tr-TR" b="0" i="0" dirty="0">
                <a:solidFill>
                  <a:srgbClr val="374151"/>
                </a:solidFill>
                <a:effectLst/>
                <a:latin typeface="Söhne"/>
              </a:rPr>
              <a:t> </a:t>
            </a:r>
            <a:r>
              <a:rPr lang="tr-TR" b="0" i="0" dirty="0" err="1">
                <a:solidFill>
                  <a:srgbClr val="374151"/>
                </a:solidFill>
                <a:effectLst/>
                <a:latin typeface="Söhne"/>
              </a:rPr>
              <a:t>ResNet</a:t>
            </a:r>
            <a:r>
              <a:rPr lang="tr-TR" b="0" i="0" dirty="0">
                <a:solidFill>
                  <a:srgbClr val="374151"/>
                </a:solidFill>
                <a:effectLst/>
                <a:latin typeface="Söhne"/>
              </a:rPr>
              <a:t>, özellikle çok sayıda katman içeren derin mimariler için tasarlanmıştır. </a:t>
            </a:r>
            <a:r>
              <a:rPr lang="tr-TR" b="0" i="0" dirty="0" err="1">
                <a:solidFill>
                  <a:srgbClr val="374151"/>
                </a:solidFill>
                <a:effectLst/>
                <a:latin typeface="Söhne"/>
              </a:rPr>
              <a:t>ResNet</a:t>
            </a:r>
            <a:r>
              <a:rPr lang="tr-TR" b="0" i="0" dirty="0">
                <a:solidFill>
                  <a:srgbClr val="374151"/>
                </a:solidFill>
                <a:effectLst/>
                <a:latin typeface="Söhne"/>
              </a:rPr>
              <a:t> modelleri, 50, 101, 152 katman gibi farklı derinliklerde mevcuttur. Bu, modelin çok karmaşık özellikleri öğrenebilmesini sağlar.</a:t>
            </a:r>
          </a:p>
          <a:p>
            <a:pPr algn="l">
              <a:buFont typeface="+mj-lt"/>
              <a:buAutoNum type="arabicPeriod"/>
            </a:pPr>
            <a:r>
              <a:rPr lang="tr-TR" b="1" i="0" dirty="0" err="1">
                <a:solidFill>
                  <a:srgbClr val="374151"/>
                </a:solidFill>
                <a:effectLst/>
                <a:latin typeface="Söhne"/>
              </a:rPr>
              <a:t>Vanishing</a:t>
            </a:r>
            <a:r>
              <a:rPr lang="tr-TR" b="1" i="0" dirty="0">
                <a:solidFill>
                  <a:srgbClr val="374151"/>
                </a:solidFill>
                <a:effectLst/>
                <a:latin typeface="Söhne"/>
              </a:rPr>
              <a:t> </a:t>
            </a:r>
            <a:r>
              <a:rPr lang="tr-TR" b="1" i="0" dirty="0" err="1">
                <a:solidFill>
                  <a:srgbClr val="374151"/>
                </a:solidFill>
                <a:effectLst/>
                <a:latin typeface="Söhne"/>
              </a:rPr>
              <a:t>Gradient</a:t>
            </a:r>
            <a:r>
              <a:rPr lang="tr-TR" b="1" i="0" dirty="0">
                <a:solidFill>
                  <a:srgbClr val="374151"/>
                </a:solidFill>
                <a:effectLst/>
                <a:latin typeface="Söhne"/>
              </a:rPr>
              <a:t> Probleminin Çözümü:</a:t>
            </a:r>
            <a:r>
              <a:rPr lang="tr-TR" b="0" i="0" dirty="0">
                <a:solidFill>
                  <a:srgbClr val="374151"/>
                </a:solidFill>
                <a:effectLst/>
                <a:latin typeface="Söhne"/>
              </a:rPr>
              <a:t> Artık bağlantılar, ağın derinleşmesiyle birlikte ortaya çıkan kaybolan gradyan problemine karşı etkili bir çözümdür. Bu bağlantılar sayesinde, gradyanlar doğrudan geri yayılabilmekte ve daha derin katmanlarda etkili ağırlık güncellemeleri yapılabilmektedir.</a:t>
            </a:r>
          </a:p>
        </p:txBody>
      </p:sp>
    </p:spTree>
    <p:extLst>
      <p:ext uri="{BB962C8B-B14F-4D97-AF65-F5344CB8AC3E}">
        <p14:creationId xmlns:p14="http://schemas.microsoft.com/office/powerpoint/2010/main" val="176615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D07F0-A671-ABF2-F299-0E310C942FBE}"/>
              </a:ext>
            </a:extLst>
          </p:cNvPr>
          <p:cNvSpPr>
            <a:spLocks noGrp="1"/>
          </p:cNvSpPr>
          <p:nvPr>
            <p:ph type="title"/>
          </p:nvPr>
        </p:nvSpPr>
        <p:spPr/>
        <p:txBody>
          <a:bodyPr/>
          <a:lstStyle/>
          <a:p>
            <a:r>
              <a:rPr lang="tr-TR" dirty="0" err="1"/>
              <a:t>Resnet</a:t>
            </a:r>
            <a:r>
              <a:rPr lang="tr-TR" dirty="0"/>
              <a:t> Özellikleri</a:t>
            </a:r>
          </a:p>
        </p:txBody>
      </p:sp>
      <p:sp>
        <p:nvSpPr>
          <p:cNvPr id="3" name="İçerik Yer Tutucusu 2">
            <a:extLst>
              <a:ext uri="{FF2B5EF4-FFF2-40B4-BE49-F238E27FC236}">
                <a16:creationId xmlns:a16="http://schemas.microsoft.com/office/drawing/2014/main" id="{7EAB375B-B810-DA6A-908A-E79B93FCE79F}"/>
              </a:ext>
            </a:extLst>
          </p:cNvPr>
          <p:cNvSpPr>
            <a:spLocks noGrp="1"/>
          </p:cNvSpPr>
          <p:nvPr>
            <p:ph idx="1"/>
          </p:nvPr>
        </p:nvSpPr>
        <p:spPr/>
        <p:txBody>
          <a:bodyPr>
            <a:normAutofit fontScale="92500"/>
          </a:bodyPr>
          <a:lstStyle/>
          <a:p>
            <a:pPr algn="l">
              <a:buFont typeface="+mj-lt"/>
              <a:buAutoNum type="arabicPeriod"/>
            </a:pPr>
            <a:r>
              <a:rPr lang="tr-TR" b="1" i="0" dirty="0">
                <a:solidFill>
                  <a:srgbClr val="374151"/>
                </a:solidFill>
                <a:effectLst/>
                <a:latin typeface="Söhne"/>
              </a:rPr>
              <a:t>Geniş Uygulama Alanı:</a:t>
            </a:r>
            <a:r>
              <a:rPr lang="tr-TR" b="0" i="0" dirty="0">
                <a:solidFill>
                  <a:srgbClr val="374151"/>
                </a:solidFill>
                <a:effectLst/>
                <a:latin typeface="Söhne"/>
              </a:rPr>
              <a:t> </a:t>
            </a:r>
            <a:r>
              <a:rPr lang="tr-TR" b="0" i="0" dirty="0" err="1">
                <a:solidFill>
                  <a:srgbClr val="374151"/>
                </a:solidFill>
                <a:effectLst/>
                <a:latin typeface="Söhne"/>
              </a:rPr>
              <a:t>ResNet</a:t>
            </a:r>
            <a:r>
              <a:rPr lang="tr-TR" b="0" i="0" dirty="0">
                <a:solidFill>
                  <a:srgbClr val="374151"/>
                </a:solidFill>
                <a:effectLst/>
                <a:latin typeface="Söhne"/>
              </a:rPr>
              <a:t>, görüntü sınıflandırma, nesne algılama ve diğer birçok görsel algılama görevinde başarılı sonuçlar göstermiştir. Ayrıca, transfer öğrenme için de sıklıkla kullanılır.</a:t>
            </a:r>
          </a:p>
          <a:p>
            <a:pPr algn="l">
              <a:buFont typeface="+mj-lt"/>
              <a:buAutoNum type="arabicPeriod"/>
            </a:pPr>
            <a:r>
              <a:rPr lang="tr-TR" b="1" i="0" dirty="0">
                <a:solidFill>
                  <a:srgbClr val="374151"/>
                </a:solidFill>
                <a:effectLst/>
                <a:latin typeface="Söhne"/>
              </a:rPr>
              <a:t>Performans:</a:t>
            </a:r>
            <a:r>
              <a:rPr lang="tr-TR" b="0" i="0" dirty="0">
                <a:solidFill>
                  <a:srgbClr val="374151"/>
                </a:solidFill>
                <a:effectLst/>
                <a:latin typeface="Söhne"/>
              </a:rPr>
              <a:t> </a:t>
            </a:r>
            <a:r>
              <a:rPr lang="tr-TR" b="0" i="0" dirty="0" err="1">
                <a:solidFill>
                  <a:srgbClr val="374151"/>
                </a:solidFill>
                <a:effectLst/>
                <a:latin typeface="Söhne"/>
              </a:rPr>
              <a:t>ResNet</a:t>
            </a:r>
            <a:r>
              <a:rPr lang="tr-TR" b="0" i="0" dirty="0">
                <a:solidFill>
                  <a:srgbClr val="374151"/>
                </a:solidFill>
                <a:effectLst/>
                <a:latin typeface="Söhne"/>
              </a:rPr>
              <a:t>, derin mimarisi sayesinde yüksek doğruluk oranlarına ulaşabilir ve karmaşık görsel algılama görevlerinde etkili performans sergileyebilir.</a:t>
            </a:r>
          </a:p>
          <a:p>
            <a:pPr algn="l"/>
            <a:r>
              <a:rPr lang="tr-TR" b="0" i="0" dirty="0" err="1">
                <a:solidFill>
                  <a:srgbClr val="374151"/>
                </a:solidFill>
                <a:effectLst/>
                <a:latin typeface="Söhne"/>
              </a:rPr>
              <a:t>ResNet</a:t>
            </a:r>
            <a:r>
              <a:rPr lang="tr-TR" b="0" i="0" dirty="0">
                <a:solidFill>
                  <a:srgbClr val="374151"/>
                </a:solidFill>
                <a:effectLst/>
                <a:latin typeface="Söhne"/>
              </a:rPr>
              <a:t>, derin öğrenme alanında, özellikle derin sinir ağlarının eğitimi ve performansı konusunda önemli bir ilerleme olarak kabul edilmektedir. </a:t>
            </a:r>
            <a:r>
              <a:rPr lang="tr-TR" b="0" i="0" dirty="0" err="1">
                <a:solidFill>
                  <a:srgbClr val="374151"/>
                </a:solidFill>
                <a:effectLst/>
                <a:latin typeface="Söhne"/>
              </a:rPr>
              <a:t>ResNet</a:t>
            </a:r>
            <a:r>
              <a:rPr lang="tr-TR" b="0" i="0" dirty="0">
                <a:solidFill>
                  <a:srgbClr val="374151"/>
                </a:solidFill>
                <a:effectLst/>
                <a:latin typeface="Söhne"/>
              </a:rPr>
              <a:t> mimarisi, derin öğrenme modellerinin daha verimli ve etkili bir şekilde eğitilmesini sağlamakta ve bu mimari üzerine yapılan çalışmalar, derin öğrenme alanının gelişimine önemli katkılar sunmaktadır.</a:t>
            </a:r>
          </a:p>
        </p:txBody>
      </p:sp>
    </p:spTree>
    <p:extLst>
      <p:ext uri="{BB962C8B-B14F-4D97-AF65-F5344CB8AC3E}">
        <p14:creationId xmlns:p14="http://schemas.microsoft.com/office/powerpoint/2010/main" val="186447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BE807-DE7A-7927-11E5-A9271C6EE9AA}"/>
              </a:ext>
            </a:extLst>
          </p:cNvPr>
          <p:cNvSpPr>
            <a:spLocks noGrp="1"/>
          </p:cNvSpPr>
          <p:nvPr>
            <p:ph type="title"/>
          </p:nvPr>
        </p:nvSpPr>
        <p:spPr/>
        <p:txBody>
          <a:bodyPr/>
          <a:lstStyle/>
          <a:p>
            <a:r>
              <a:rPr lang="tr-TR" b="0" i="0" dirty="0" err="1">
                <a:solidFill>
                  <a:srgbClr val="374151"/>
                </a:solidFill>
                <a:effectLst/>
                <a:latin typeface="Söhne"/>
              </a:rPr>
              <a:t>Xception</a:t>
            </a:r>
            <a:endParaRPr lang="tr-TR" dirty="0"/>
          </a:p>
        </p:txBody>
      </p:sp>
      <p:sp>
        <p:nvSpPr>
          <p:cNvPr id="3" name="İçerik Yer Tutucusu 2">
            <a:extLst>
              <a:ext uri="{FF2B5EF4-FFF2-40B4-BE49-F238E27FC236}">
                <a16:creationId xmlns:a16="http://schemas.microsoft.com/office/drawing/2014/main" id="{2E79831B-2B20-0C11-49CA-E54892A2C9C2}"/>
              </a:ext>
            </a:extLst>
          </p:cNvPr>
          <p:cNvSpPr>
            <a:spLocks noGrp="1"/>
          </p:cNvSpPr>
          <p:nvPr>
            <p:ph idx="1"/>
          </p:nvPr>
        </p:nvSpPr>
        <p:spPr/>
        <p:txBody>
          <a:bodyPr/>
          <a:lstStyle/>
          <a:p>
            <a:r>
              <a:rPr lang="tr-TR" b="0" i="0" dirty="0" err="1">
                <a:solidFill>
                  <a:srgbClr val="374151"/>
                </a:solidFill>
                <a:effectLst/>
                <a:latin typeface="Söhne"/>
              </a:rPr>
              <a:t>Xception</a:t>
            </a:r>
            <a:r>
              <a:rPr lang="tr-TR" b="0" i="0" dirty="0">
                <a:solidFill>
                  <a:srgbClr val="374151"/>
                </a:solidFill>
                <a:effectLst/>
                <a:latin typeface="Söhne"/>
              </a:rPr>
              <a:t>, "Extreme </a:t>
            </a:r>
            <a:r>
              <a:rPr lang="tr-TR" b="0" i="0" dirty="0" err="1">
                <a:solidFill>
                  <a:srgbClr val="374151"/>
                </a:solidFill>
                <a:effectLst/>
                <a:latin typeface="Söhne"/>
              </a:rPr>
              <a:t>Inception</a:t>
            </a:r>
            <a:r>
              <a:rPr lang="tr-TR" b="0" i="0" dirty="0">
                <a:solidFill>
                  <a:srgbClr val="374151"/>
                </a:solidFill>
                <a:effectLst/>
                <a:latin typeface="Söhne"/>
              </a:rPr>
              <a:t>" kısaltması olan, derin öğrenme alanında kullanılan bir </a:t>
            </a:r>
            <a:r>
              <a:rPr lang="tr-TR" b="0" i="0" dirty="0" err="1">
                <a:solidFill>
                  <a:srgbClr val="374151"/>
                </a:solidFill>
                <a:effectLst/>
                <a:latin typeface="Söhne"/>
              </a:rPr>
              <a:t>evrişimli</a:t>
            </a:r>
            <a:r>
              <a:rPr lang="tr-TR" b="0" i="0" dirty="0">
                <a:solidFill>
                  <a:srgbClr val="374151"/>
                </a:solidFill>
                <a:effectLst/>
                <a:latin typeface="Söhne"/>
              </a:rPr>
              <a:t> sinir ağı (CNN) mimarisidir. François </a:t>
            </a:r>
            <a:r>
              <a:rPr lang="tr-TR" b="0" i="0" dirty="0" err="1">
                <a:solidFill>
                  <a:srgbClr val="374151"/>
                </a:solidFill>
                <a:effectLst/>
                <a:latin typeface="Söhne"/>
              </a:rPr>
              <a:t>Chollet</a:t>
            </a:r>
            <a:r>
              <a:rPr lang="tr-TR" b="0" i="0" dirty="0">
                <a:solidFill>
                  <a:srgbClr val="374151"/>
                </a:solidFill>
                <a:effectLst/>
                <a:latin typeface="Söhne"/>
              </a:rPr>
              <a:t> tarafından Google'da geliştirilen </a:t>
            </a:r>
            <a:r>
              <a:rPr lang="tr-TR" b="0" i="0" dirty="0" err="1">
                <a:solidFill>
                  <a:srgbClr val="374151"/>
                </a:solidFill>
                <a:effectLst/>
                <a:latin typeface="Söhne"/>
              </a:rPr>
              <a:t>Xception</a:t>
            </a:r>
            <a:r>
              <a:rPr lang="tr-TR" b="0" i="0" dirty="0">
                <a:solidFill>
                  <a:srgbClr val="374151"/>
                </a:solidFill>
                <a:effectLst/>
                <a:latin typeface="Söhne"/>
              </a:rPr>
              <a:t>, özellikle görüntü sınıflandırma ve görüntüye dayalı görevler için tasarlanmıştır. </a:t>
            </a:r>
            <a:r>
              <a:rPr lang="tr-TR" b="0" i="0" dirty="0" err="1">
                <a:solidFill>
                  <a:srgbClr val="374151"/>
                </a:solidFill>
                <a:effectLst/>
                <a:latin typeface="Söhne"/>
              </a:rPr>
              <a:t>Xception</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mimarisinin bir uzantısıdır ve özellikle derinlik bazlı ayırılabilir </a:t>
            </a:r>
            <a:r>
              <a:rPr lang="tr-TR" b="0" i="0" dirty="0" err="1">
                <a:solidFill>
                  <a:srgbClr val="374151"/>
                </a:solidFill>
                <a:effectLst/>
                <a:latin typeface="Söhne"/>
              </a:rPr>
              <a:t>evrişimler</a:t>
            </a:r>
            <a:r>
              <a:rPr lang="tr-TR" b="0" i="0" dirty="0">
                <a:solidFill>
                  <a:srgbClr val="374151"/>
                </a:solidFill>
                <a:effectLst/>
                <a:latin typeface="Söhne"/>
              </a:rPr>
              <a:t> (</a:t>
            </a:r>
            <a:r>
              <a:rPr lang="tr-TR" b="0" i="0" dirty="0" err="1">
                <a:solidFill>
                  <a:srgbClr val="374151"/>
                </a:solidFill>
                <a:effectLst/>
                <a:latin typeface="Söhne"/>
              </a:rPr>
              <a:t>depthwise</a:t>
            </a:r>
            <a:r>
              <a:rPr lang="tr-TR" b="0" i="0" dirty="0">
                <a:solidFill>
                  <a:srgbClr val="374151"/>
                </a:solidFill>
                <a:effectLst/>
                <a:latin typeface="Söhne"/>
              </a:rPr>
              <a:t> </a:t>
            </a:r>
            <a:r>
              <a:rPr lang="tr-TR" b="0" i="0" dirty="0" err="1">
                <a:solidFill>
                  <a:srgbClr val="374151"/>
                </a:solidFill>
                <a:effectLst/>
                <a:latin typeface="Söhne"/>
              </a:rPr>
              <a:t>separable</a:t>
            </a:r>
            <a:r>
              <a:rPr lang="tr-TR" b="0" i="0" dirty="0">
                <a:solidFill>
                  <a:srgbClr val="374151"/>
                </a:solidFill>
                <a:effectLst/>
                <a:latin typeface="Söhne"/>
              </a:rPr>
              <a:t> </a:t>
            </a:r>
            <a:r>
              <a:rPr lang="tr-TR" b="0" i="0" dirty="0" err="1">
                <a:solidFill>
                  <a:srgbClr val="374151"/>
                </a:solidFill>
                <a:effectLst/>
                <a:latin typeface="Söhne"/>
              </a:rPr>
              <a:t>convolutions</a:t>
            </a:r>
            <a:r>
              <a:rPr lang="tr-TR" b="0" i="0" dirty="0">
                <a:solidFill>
                  <a:srgbClr val="374151"/>
                </a:solidFill>
                <a:effectLst/>
                <a:latin typeface="Söhne"/>
              </a:rPr>
              <a:t>) üzerine kurulmuştur.</a:t>
            </a:r>
            <a:endParaRPr lang="tr-TR" dirty="0"/>
          </a:p>
        </p:txBody>
      </p:sp>
    </p:spTree>
    <p:extLst>
      <p:ext uri="{BB962C8B-B14F-4D97-AF65-F5344CB8AC3E}">
        <p14:creationId xmlns:p14="http://schemas.microsoft.com/office/powerpoint/2010/main" val="3999974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BE807-DE7A-7927-11E5-A9271C6EE9AA}"/>
              </a:ext>
            </a:extLst>
          </p:cNvPr>
          <p:cNvSpPr>
            <a:spLocks noGrp="1"/>
          </p:cNvSpPr>
          <p:nvPr>
            <p:ph type="title"/>
          </p:nvPr>
        </p:nvSpPr>
        <p:spPr/>
        <p:txBody>
          <a:bodyPr/>
          <a:lstStyle/>
          <a:p>
            <a:r>
              <a:rPr lang="tr-TR" b="0" i="0" dirty="0" err="1">
                <a:solidFill>
                  <a:srgbClr val="374151"/>
                </a:solidFill>
                <a:effectLst/>
                <a:latin typeface="Söhne"/>
              </a:rPr>
              <a:t>Xception</a:t>
            </a:r>
            <a:r>
              <a:rPr lang="tr-TR" b="0" i="0" dirty="0">
                <a:solidFill>
                  <a:srgbClr val="374151"/>
                </a:solidFill>
                <a:effectLst/>
                <a:latin typeface="Söhne"/>
              </a:rPr>
              <a:t> Özellikleri</a:t>
            </a:r>
            <a:endParaRPr lang="tr-TR" dirty="0"/>
          </a:p>
        </p:txBody>
      </p:sp>
      <p:sp>
        <p:nvSpPr>
          <p:cNvPr id="3" name="İçerik Yer Tutucusu 2">
            <a:extLst>
              <a:ext uri="{FF2B5EF4-FFF2-40B4-BE49-F238E27FC236}">
                <a16:creationId xmlns:a16="http://schemas.microsoft.com/office/drawing/2014/main" id="{2E79831B-2B20-0C11-49CA-E54892A2C9C2}"/>
              </a:ext>
            </a:extLst>
          </p:cNvPr>
          <p:cNvSpPr>
            <a:spLocks noGrp="1"/>
          </p:cNvSpPr>
          <p:nvPr>
            <p:ph idx="1"/>
          </p:nvPr>
        </p:nvSpPr>
        <p:spPr/>
        <p:txBody>
          <a:bodyPr>
            <a:normAutofit lnSpcReduction="10000"/>
          </a:bodyPr>
          <a:lstStyle/>
          <a:p>
            <a:pPr algn="l">
              <a:buFont typeface="+mj-lt"/>
              <a:buAutoNum type="arabicPeriod"/>
            </a:pPr>
            <a:r>
              <a:rPr lang="tr-TR" b="1" i="0" dirty="0">
                <a:solidFill>
                  <a:srgbClr val="374151"/>
                </a:solidFill>
                <a:effectLst/>
                <a:latin typeface="Söhne"/>
              </a:rPr>
              <a:t>Derinlik Bazlı Ayırılabilir </a:t>
            </a:r>
            <a:r>
              <a:rPr lang="tr-TR" b="1" i="0" dirty="0" err="1">
                <a:solidFill>
                  <a:srgbClr val="374151"/>
                </a:solidFill>
                <a:effectLst/>
                <a:latin typeface="Söhne"/>
              </a:rPr>
              <a:t>Evrişimler</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Xception</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modüllerinde kullanılan geleneksel </a:t>
            </a:r>
            <a:r>
              <a:rPr lang="tr-TR" b="0" i="0" dirty="0" err="1">
                <a:solidFill>
                  <a:srgbClr val="374151"/>
                </a:solidFill>
                <a:effectLst/>
                <a:latin typeface="Söhne"/>
              </a:rPr>
              <a:t>evrişimleri</a:t>
            </a:r>
            <a:r>
              <a:rPr lang="tr-TR" b="0" i="0" dirty="0">
                <a:solidFill>
                  <a:srgbClr val="374151"/>
                </a:solidFill>
                <a:effectLst/>
                <a:latin typeface="Söhne"/>
              </a:rPr>
              <a:t>, derinlik bazlı ayırılabilir </a:t>
            </a:r>
            <a:r>
              <a:rPr lang="tr-TR" b="0" i="0" dirty="0" err="1">
                <a:solidFill>
                  <a:srgbClr val="374151"/>
                </a:solidFill>
                <a:effectLst/>
                <a:latin typeface="Söhne"/>
              </a:rPr>
              <a:t>evrişimlerle</a:t>
            </a:r>
            <a:r>
              <a:rPr lang="tr-TR" b="0" i="0" dirty="0">
                <a:solidFill>
                  <a:srgbClr val="374151"/>
                </a:solidFill>
                <a:effectLst/>
                <a:latin typeface="Söhne"/>
              </a:rPr>
              <a:t> değiştirir. Bu yaklaşım, modelin hem derinliğini hem de genişliğini artırırken hesaplama verimliliğini korur.</a:t>
            </a:r>
          </a:p>
          <a:p>
            <a:pPr algn="l">
              <a:buFont typeface="+mj-lt"/>
              <a:buAutoNum type="arabicPeriod"/>
            </a:pPr>
            <a:r>
              <a:rPr lang="tr-TR" b="1" i="0" dirty="0">
                <a:solidFill>
                  <a:srgbClr val="374151"/>
                </a:solidFill>
                <a:effectLst/>
                <a:latin typeface="Söhne"/>
              </a:rPr>
              <a:t>Hesaplama Verimliliği:</a:t>
            </a:r>
            <a:r>
              <a:rPr lang="tr-TR" b="0" i="0" dirty="0">
                <a:solidFill>
                  <a:srgbClr val="374151"/>
                </a:solidFill>
                <a:effectLst/>
                <a:latin typeface="Söhne"/>
              </a:rPr>
              <a:t> Derinlik bazlı ayırılabilir </a:t>
            </a:r>
            <a:r>
              <a:rPr lang="tr-TR" b="0" i="0" dirty="0" err="1">
                <a:solidFill>
                  <a:srgbClr val="374151"/>
                </a:solidFill>
                <a:effectLst/>
                <a:latin typeface="Söhne"/>
              </a:rPr>
              <a:t>evrişimler</a:t>
            </a:r>
            <a:r>
              <a:rPr lang="tr-TR" b="0" i="0" dirty="0">
                <a:solidFill>
                  <a:srgbClr val="374151"/>
                </a:solidFill>
                <a:effectLst/>
                <a:latin typeface="Söhne"/>
              </a:rPr>
              <a:t>, aynı anda hem kanal bazlı hem de uzaysal özellikleri işleyerek hesaplama maliyetini düşürür. Bu, modelin daha az parametre ile daha geniş ve derin olmasını sağlar.</a:t>
            </a:r>
          </a:p>
          <a:p>
            <a:pPr algn="l">
              <a:buFont typeface="+mj-lt"/>
              <a:buAutoNum type="arabicPeriod"/>
            </a:pPr>
            <a:r>
              <a:rPr lang="tr-TR" b="1" i="0" dirty="0">
                <a:solidFill>
                  <a:srgbClr val="374151"/>
                </a:solidFill>
                <a:effectLst/>
                <a:latin typeface="Söhne"/>
              </a:rPr>
              <a:t>Yüksek Performans:</a:t>
            </a:r>
            <a:r>
              <a:rPr lang="tr-TR" b="0" i="0" dirty="0">
                <a:solidFill>
                  <a:srgbClr val="374151"/>
                </a:solidFill>
                <a:effectLst/>
                <a:latin typeface="Söhne"/>
              </a:rPr>
              <a:t> </a:t>
            </a:r>
            <a:r>
              <a:rPr lang="tr-TR" b="0" i="0" dirty="0" err="1">
                <a:solidFill>
                  <a:srgbClr val="374151"/>
                </a:solidFill>
                <a:effectLst/>
                <a:latin typeface="Söhne"/>
              </a:rPr>
              <a:t>Xception</a:t>
            </a:r>
            <a:r>
              <a:rPr lang="tr-TR" b="0" i="0" dirty="0">
                <a:solidFill>
                  <a:srgbClr val="374151"/>
                </a:solidFill>
                <a:effectLst/>
                <a:latin typeface="Söhne"/>
              </a:rPr>
              <a:t>, özellikle büyük ölçekli ve karmaşık görüntü veri setlerinde yüksek performans gösterir ve görüntü sınıflandırma, nesne algılama gibi alanlarda etkili sonuçlar elde eder.</a:t>
            </a:r>
          </a:p>
        </p:txBody>
      </p:sp>
    </p:spTree>
    <p:extLst>
      <p:ext uri="{BB962C8B-B14F-4D97-AF65-F5344CB8AC3E}">
        <p14:creationId xmlns:p14="http://schemas.microsoft.com/office/powerpoint/2010/main" val="2257484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BE807-DE7A-7927-11E5-A9271C6EE9AA}"/>
              </a:ext>
            </a:extLst>
          </p:cNvPr>
          <p:cNvSpPr>
            <a:spLocks noGrp="1"/>
          </p:cNvSpPr>
          <p:nvPr>
            <p:ph type="title"/>
          </p:nvPr>
        </p:nvSpPr>
        <p:spPr/>
        <p:txBody>
          <a:bodyPr/>
          <a:lstStyle/>
          <a:p>
            <a:r>
              <a:rPr lang="tr-TR" b="0" i="0" dirty="0" err="1">
                <a:solidFill>
                  <a:srgbClr val="374151"/>
                </a:solidFill>
                <a:effectLst/>
                <a:latin typeface="Söhne"/>
              </a:rPr>
              <a:t>Xception</a:t>
            </a:r>
            <a:r>
              <a:rPr lang="tr-TR" b="0" i="0" dirty="0">
                <a:solidFill>
                  <a:srgbClr val="374151"/>
                </a:solidFill>
                <a:effectLst/>
                <a:latin typeface="Söhne"/>
              </a:rPr>
              <a:t> Özellikleri</a:t>
            </a:r>
            <a:endParaRPr lang="tr-TR" dirty="0"/>
          </a:p>
        </p:txBody>
      </p:sp>
      <p:sp>
        <p:nvSpPr>
          <p:cNvPr id="3" name="İçerik Yer Tutucusu 2">
            <a:extLst>
              <a:ext uri="{FF2B5EF4-FFF2-40B4-BE49-F238E27FC236}">
                <a16:creationId xmlns:a16="http://schemas.microsoft.com/office/drawing/2014/main" id="{2E79831B-2B20-0C11-49CA-E54892A2C9C2}"/>
              </a:ext>
            </a:extLst>
          </p:cNvPr>
          <p:cNvSpPr>
            <a:spLocks noGrp="1"/>
          </p:cNvSpPr>
          <p:nvPr>
            <p:ph idx="1"/>
          </p:nvPr>
        </p:nvSpPr>
        <p:spPr/>
        <p:txBody>
          <a:bodyPr>
            <a:normAutofit/>
          </a:bodyPr>
          <a:lstStyle/>
          <a:p>
            <a:pPr algn="l">
              <a:buFont typeface="+mj-lt"/>
              <a:buAutoNum type="arabicPeriod"/>
            </a:pPr>
            <a:r>
              <a:rPr lang="tr-TR" b="1" i="0" dirty="0">
                <a:solidFill>
                  <a:srgbClr val="374151"/>
                </a:solidFill>
                <a:effectLst/>
                <a:latin typeface="Söhne"/>
              </a:rPr>
              <a:t>Modüler Tasarım:</a:t>
            </a:r>
            <a:r>
              <a:rPr lang="tr-TR" b="0" i="0" dirty="0">
                <a:solidFill>
                  <a:srgbClr val="374151"/>
                </a:solidFill>
                <a:effectLst/>
                <a:latin typeface="Söhne"/>
              </a:rPr>
              <a:t> </a:t>
            </a:r>
            <a:r>
              <a:rPr lang="tr-TR" b="0" i="0" dirty="0" err="1">
                <a:solidFill>
                  <a:srgbClr val="374151"/>
                </a:solidFill>
                <a:effectLst/>
                <a:latin typeface="Söhne"/>
              </a:rPr>
              <a:t>Xception</a:t>
            </a:r>
            <a:r>
              <a:rPr lang="tr-TR" b="0" i="0" dirty="0">
                <a:solidFill>
                  <a:srgbClr val="374151"/>
                </a:solidFill>
                <a:effectLst/>
                <a:latin typeface="Söhne"/>
              </a:rPr>
              <a:t>, modüler bir tasarıma sahiptir, bu da onu farklı görsel algılama görevlerine uyarlamayı kolaylaştırır.</a:t>
            </a:r>
          </a:p>
          <a:p>
            <a:pPr algn="l">
              <a:buFont typeface="+mj-lt"/>
              <a:buAutoNum type="arabicPeriod"/>
            </a:pPr>
            <a:r>
              <a:rPr lang="tr-TR" b="1" i="0" dirty="0">
                <a:solidFill>
                  <a:srgbClr val="374151"/>
                </a:solidFill>
                <a:effectLst/>
                <a:latin typeface="Söhne"/>
              </a:rPr>
              <a:t>Transfer Öğrenme:</a:t>
            </a:r>
            <a:r>
              <a:rPr lang="tr-TR" b="0" i="0" dirty="0">
                <a:solidFill>
                  <a:srgbClr val="374151"/>
                </a:solidFill>
                <a:effectLst/>
                <a:latin typeface="Söhne"/>
              </a:rPr>
              <a:t> </a:t>
            </a:r>
            <a:r>
              <a:rPr lang="tr-TR" b="0" i="0" dirty="0" err="1">
                <a:solidFill>
                  <a:srgbClr val="374151"/>
                </a:solidFill>
                <a:effectLst/>
                <a:latin typeface="Söhne"/>
              </a:rPr>
              <a:t>Xception</a:t>
            </a:r>
            <a:r>
              <a:rPr lang="tr-TR" b="0" i="0" dirty="0">
                <a:solidFill>
                  <a:srgbClr val="374151"/>
                </a:solidFill>
                <a:effectLst/>
                <a:latin typeface="Söhne"/>
              </a:rPr>
              <a:t>, transfer öğrenme için de popüler bir tercihtir. Yani, model önceden büyük bir veri seti üzerinde eğitilir ve daha sonra farklı görevlere adapte edilebilir.</a:t>
            </a:r>
          </a:p>
          <a:p>
            <a:pPr algn="l"/>
            <a:r>
              <a:rPr lang="tr-TR" b="0" i="0" dirty="0" err="1">
                <a:solidFill>
                  <a:srgbClr val="374151"/>
                </a:solidFill>
                <a:effectLst/>
                <a:latin typeface="Söhne"/>
              </a:rPr>
              <a:t>Xception</a:t>
            </a:r>
            <a:r>
              <a:rPr lang="tr-TR" b="0" i="0" dirty="0">
                <a:solidFill>
                  <a:srgbClr val="374151"/>
                </a:solidFill>
                <a:effectLst/>
                <a:latin typeface="Söhne"/>
              </a:rPr>
              <a:t>, </a:t>
            </a:r>
            <a:r>
              <a:rPr lang="tr-TR" b="0" i="0" dirty="0" err="1">
                <a:solidFill>
                  <a:srgbClr val="374151"/>
                </a:solidFill>
                <a:effectLst/>
                <a:latin typeface="Söhne"/>
              </a:rPr>
              <a:t>Inception</a:t>
            </a:r>
            <a:r>
              <a:rPr lang="tr-TR" b="0" i="0" dirty="0">
                <a:solidFill>
                  <a:srgbClr val="374151"/>
                </a:solidFill>
                <a:effectLst/>
                <a:latin typeface="Söhne"/>
              </a:rPr>
              <a:t> mimarisinin geliştirilmesiyle ortaya çıkan bir model olup, derin öğrenme ve görüntü işleme alanlarında önemli bir yere sahiptir. </a:t>
            </a:r>
            <a:r>
              <a:rPr lang="tr-TR" b="0" i="0" dirty="0" err="1">
                <a:solidFill>
                  <a:srgbClr val="374151"/>
                </a:solidFill>
                <a:effectLst/>
                <a:latin typeface="Söhne"/>
              </a:rPr>
              <a:t>Xception'ın</a:t>
            </a:r>
            <a:r>
              <a:rPr lang="tr-TR" b="0" i="0">
                <a:solidFill>
                  <a:srgbClr val="374151"/>
                </a:solidFill>
                <a:effectLst/>
                <a:latin typeface="Söhne"/>
              </a:rPr>
              <a:t> getirdiği yenilikler, özellikle mobil ve gömülü sistemlerde derin öğrenme modellerinin etkinliğini ve verimliliğini artırmada önemli bir rol oynamıştır.</a:t>
            </a:r>
          </a:p>
        </p:txBody>
      </p:sp>
    </p:spTree>
    <p:extLst>
      <p:ext uri="{BB962C8B-B14F-4D97-AF65-F5344CB8AC3E}">
        <p14:creationId xmlns:p14="http://schemas.microsoft.com/office/powerpoint/2010/main" val="411668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C23CA-7AE2-CF5B-C191-44C9EF9D7470}"/>
              </a:ext>
            </a:extLst>
          </p:cNvPr>
          <p:cNvSpPr>
            <a:spLocks noGrp="1"/>
          </p:cNvSpPr>
          <p:nvPr>
            <p:ph type="title"/>
          </p:nvPr>
        </p:nvSpPr>
        <p:spPr/>
        <p:txBody>
          <a:bodyPr/>
          <a:lstStyle/>
          <a:p>
            <a:r>
              <a:rPr lang="tr-TR" dirty="0"/>
              <a:t>Özellikleri</a:t>
            </a:r>
          </a:p>
        </p:txBody>
      </p:sp>
      <p:sp>
        <p:nvSpPr>
          <p:cNvPr id="3" name="İçerik Yer Tutucusu 2">
            <a:extLst>
              <a:ext uri="{FF2B5EF4-FFF2-40B4-BE49-F238E27FC236}">
                <a16:creationId xmlns:a16="http://schemas.microsoft.com/office/drawing/2014/main" id="{9A3FA4B6-705C-27E0-0605-2A83EB78535F}"/>
              </a:ext>
            </a:extLst>
          </p:cNvPr>
          <p:cNvSpPr>
            <a:spLocks noGrp="1"/>
          </p:cNvSpPr>
          <p:nvPr>
            <p:ph idx="1"/>
          </p:nvPr>
        </p:nvSpPr>
        <p:spPr/>
        <p:txBody>
          <a:bodyPr/>
          <a:lstStyle/>
          <a:p>
            <a:pPr algn="l">
              <a:buFont typeface="+mj-lt"/>
              <a:buAutoNum type="arabicPeriod"/>
            </a:pPr>
            <a:r>
              <a:rPr lang="tr-TR" b="1" i="0" dirty="0">
                <a:solidFill>
                  <a:srgbClr val="374151"/>
                </a:solidFill>
                <a:effectLst/>
                <a:latin typeface="Söhne"/>
              </a:rPr>
              <a:t>Katman Yapısı:</a:t>
            </a:r>
            <a:r>
              <a:rPr lang="tr-TR" b="0" i="0" dirty="0">
                <a:solidFill>
                  <a:srgbClr val="374151"/>
                </a:solidFill>
                <a:effectLst/>
                <a:latin typeface="Söhne"/>
              </a:rPr>
              <a:t> VGG-16, 13 </a:t>
            </a:r>
            <a:r>
              <a:rPr lang="tr-TR" b="0" i="0" dirty="0" err="1">
                <a:solidFill>
                  <a:srgbClr val="374151"/>
                </a:solidFill>
                <a:effectLst/>
                <a:latin typeface="Söhne"/>
              </a:rPr>
              <a:t>evrişimli</a:t>
            </a:r>
            <a:r>
              <a:rPr lang="tr-TR" b="0" i="0" dirty="0">
                <a:solidFill>
                  <a:srgbClr val="374151"/>
                </a:solidFill>
                <a:effectLst/>
                <a:latin typeface="Söhne"/>
              </a:rPr>
              <a:t> katman (</a:t>
            </a:r>
            <a:r>
              <a:rPr lang="tr-TR" b="0" i="0" dirty="0" err="1">
                <a:solidFill>
                  <a:srgbClr val="374151"/>
                </a:solidFill>
                <a:effectLst/>
                <a:latin typeface="Söhne"/>
              </a:rPr>
              <a:t>Convolutional</a:t>
            </a:r>
            <a:r>
              <a:rPr lang="tr-TR" b="0" i="0" dirty="0">
                <a:solidFill>
                  <a:srgbClr val="374151"/>
                </a:solidFill>
                <a:effectLst/>
                <a:latin typeface="Söhne"/>
              </a:rPr>
              <a:t> </a:t>
            </a:r>
            <a:r>
              <a:rPr lang="tr-TR" b="0" i="0" dirty="0" err="1">
                <a:solidFill>
                  <a:srgbClr val="374151"/>
                </a:solidFill>
                <a:effectLst/>
                <a:latin typeface="Söhne"/>
              </a:rPr>
              <a:t>Layer</a:t>
            </a:r>
            <a:r>
              <a:rPr lang="tr-TR" b="0" i="0" dirty="0">
                <a:solidFill>
                  <a:srgbClr val="374151"/>
                </a:solidFill>
                <a:effectLst/>
                <a:latin typeface="Söhne"/>
              </a:rPr>
              <a:t>), 5 maksimum havuzlama katmanı (</a:t>
            </a:r>
            <a:r>
              <a:rPr lang="tr-TR" b="0" i="0" dirty="0" err="1">
                <a:solidFill>
                  <a:srgbClr val="374151"/>
                </a:solidFill>
                <a:effectLst/>
                <a:latin typeface="Söhne"/>
              </a:rPr>
              <a:t>Max</a:t>
            </a:r>
            <a:r>
              <a:rPr lang="tr-TR" b="0" i="0" dirty="0">
                <a:solidFill>
                  <a:srgbClr val="374151"/>
                </a:solidFill>
                <a:effectLst/>
                <a:latin typeface="Söhne"/>
              </a:rPr>
              <a:t> </a:t>
            </a:r>
            <a:r>
              <a:rPr lang="tr-TR" b="0" i="0" dirty="0" err="1">
                <a:solidFill>
                  <a:srgbClr val="374151"/>
                </a:solidFill>
                <a:effectLst/>
                <a:latin typeface="Söhne"/>
              </a:rPr>
              <a:t>Pooling</a:t>
            </a:r>
            <a:r>
              <a:rPr lang="tr-TR" b="0" i="0" dirty="0">
                <a:solidFill>
                  <a:srgbClr val="374151"/>
                </a:solidFill>
                <a:effectLst/>
                <a:latin typeface="Söhne"/>
              </a:rPr>
              <a:t> </a:t>
            </a:r>
            <a:r>
              <a:rPr lang="tr-TR" b="0" i="0" dirty="0" err="1">
                <a:solidFill>
                  <a:srgbClr val="374151"/>
                </a:solidFill>
                <a:effectLst/>
                <a:latin typeface="Söhne"/>
              </a:rPr>
              <a:t>Layer</a:t>
            </a:r>
            <a:r>
              <a:rPr lang="tr-TR" b="0" i="0" dirty="0">
                <a:solidFill>
                  <a:srgbClr val="374151"/>
                </a:solidFill>
                <a:effectLst/>
                <a:latin typeface="Söhne"/>
              </a:rPr>
              <a:t>) ve 3 tam bağlantılı katman (</a:t>
            </a:r>
            <a:r>
              <a:rPr lang="tr-TR" b="0" i="0" dirty="0" err="1">
                <a:solidFill>
                  <a:srgbClr val="374151"/>
                </a:solidFill>
                <a:effectLst/>
                <a:latin typeface="Söhne"/>
              </a:rPr>
              <a:t>Fully</a:t>
            </a:r>
            <a:r>
              <a:rPr lang="tr-TR" b="0" i="0" dirty="0">
                <a:solidFill>
                  <a:srgbClr val="374151"/>
                </a:solidFill>
                <a:effectLst/>
                <a:latin typeface="Söhne"/>
              </a:rPr>
              <a:t> </a:t>
            </a:r>
            <a:r>
              <a:rPr lang="tr-TR" b="0" i="0" dirty="0" err="1">
                <a:solidFill>
                  <a:srgbClr val="374151"/>
                </a:solidFill>
                <a:effectLst/>
                <a:latin typeface="Söhne"/>
              </a:rPr>
              <a:t>Connected</a:t>
            </a:r>
            <a:r>
              <a:rPr lang="tr-TR" b="0" i="0" dirty="0">
                <a:solidFill>
                  <a:srgbClr val="374151"/>
                </a:solidFill>
                <a:effectLst/>
                <a:latin typeface="Söhne"/>
              </a:rPr>
              <a:t> </a:t>
            </a:r>
            <a:r>
              <a:rPr lang="tr-TR" b="0" i="0" dirty="0" err="1">
                <a:solidFill>
                  <a:srgbClr val="374151"/>
                </a:solidFill>
                <a:effectLst/>
                <a:latin typeface="Söhne"/>
              </a:rPr>
              <a:t>Layer</a:t>
            </a:r>
            <a:r>
              <a:rPr lang="tr-TR" b="0" i="0" dirty="0">
                <a:solidFill>
                  <a:srgbClr val="374151"/>
                </a:solidFill>
                <a:effectLst/>
                <a:latin typeface="Söhne"/>
              </a:rPr>
              <a:t>) içerir. </a:t>
            </a:r>
            <a:r>
              <a:rPr lang="tr-TR" b="0" i="0" dirty="0" err="1">
                <a:solidFill>
                  <a:srgbClr val="374151"/>
                </a:solidFill>
                <a:effectLst/>
                <a:latin typeface="Söhne"/>
              </a:rPr>
              <a:t>Evrişimli</a:t>
            </a:r>
            <a:r>
              <a:rPr lang="tr-TR" b="0" i="0" dirty="0">
                <a:solidFill>
                  <a:srgbClr val="374151"/>
                </a:solidFill>
                <a:effectLst/>
                <a:latin typeface="Söhne"/>
              </a:rPr>
              <a:t> katmanlar, genellikle 3x3'lük küçük filtreler kullanır ve bu katmanlar arasında maksimum havuzlama işlemi uygulanır.</a:t>
            </a:r>
          </a:p>
          <a:p>
            <a:pPr algn="l">
              <a:buFont typeface="+mj-lt"/>
              <a:buAutoNum type="arabicPeriod"/>
            </a:pPr>
            <a:r>
              <a:rPr lang="tr-TR" b="1" i="0" dirty="0">
                <a:solidFill>
                  <a:srgbClr val="374151"/>
                </a:solidFill>
                <a:effectLst/>
                <a:latin typeface="Söhne"/>
              </a:rPr>
              <a:t>Aktivasyon Fonksiyonları:</a:t>
            </a:r>
            <a:r>
              <a:rPr lang="tr-TR" b="0" i="0" dirty="0">
                <a:solidFill>
                  <a:srgbClr val="374151"/>
                </a:solidFill>
                <a:effectLst/>
                <a:latin typeface="Söhne"/>
              </a:rPr>
              <a:t> Modelde, </a:t>
            </a:r>
            <a:r>
              <a:rPr lang="tr-TR" b="0" i="0" dirty="0" err="1">
                <a:solidFill>
                  <a:srgbClr val="374151"/>
                </a:solidFill>
                <a:effectLst/>
                <a:latin typeface="Söhne"/>
              </a:rPr>
              <a:t>evrişimli</a:t>
            </a:r>
            <a:r>
              <a:rPr lang="tr-TR" b="0" i="0" dirty="0">
                <a:solidFill>
                  <a:srgbClr val="374151"/>
                </a:solidFill>
                <a:effectLst/>
                <a:latin typeface="Söhne"/>
              </a:rPr>
              <a:t> ve tam bağlantılı katmanların çoğunda </a:t>
            </a:r>
            <a:r>
              <a:rPr lang="tr-TR" b="0" i="0" dirty="0" err="1">
                <a:solidFill>
                  <a:srgbClr val="374151"/>
                </a:solidFill>
                <a:effectLst/>
                <a:latin typeface="Söhne"/>
              </a:rPr>
              <a:t>ReLU</a:t>
            </a:r>
            <a:r>
              <a:rPr lang="tr-TR" b="0" i="0" dirty="0">
                <a:solidFill>
                  <a:srgbClr val="374151"/>
                </a:solidFill>
                <a:effectLst/>
                <a:latin typeface="Söhne"/>
              </a:rPr>
              <a:t> (</a:t>
            </a:r>
            <a:r>
              <a:rPr lang="tr-TR" b="0" i="0" dirty="0" err="1">
                <a:solidFill>
                  <a:srgbClr val="374151"/>
                </a:solidFill>
                <a:effectLst/>
                <a:latin typeface="Söhne"/>
              </a:rPr>
              <a:t>Rectified</a:t>
            </a:r>
            <a:r>
              <a:rPr lang="tr-TR" b="0" i="0" dirty="0">
                <a:solidFill>
                  <a:srgbClr val="374151"/>
                </a:solidFill>
                <a:effectLst/>
                <a:latin typeface="Söhne"/>
              </a:rPr>
              <a:t> </a:t>
            </a:r>
            <a:r>
              <a:rPr lang="tr-TR" b="0" i="0" dirty="0" err="1">
                <a:solidFill>
                  <a:srgbClr val="374151"/>
                </a:solidFill>
                <a:effectLst/>
                <a:latin typeface="Söhne"/>
              </a:rPr>
              <a:t>Linear</a:t>
            </a:r>
            <a:r>
              <a:rPr lang="tr-TR" b="0" i="0" dirty="0">
                <a:solidFill>
                  <a:srgbClr val="374151"/>
                </a:solidFill>
                <a:effectLst/>
                <a:latin typeface="Söhne"/>
              </a:rPr>
              <a:t> </a:t>
            </a:r>
            <a:r>
              <a:rPr lang="tr-TR" b="0" i="0" dirty="0" err="1">
                <a:solidFill>
                  <a:srgbClr val="374151"/>
                </a:solidFill>
                <a:effectLst/>
                <a:latin typeface="Söhne"/>
              </a:rPr>
              <a:t>Unit</a:t>
            </a:r>
            <a:r>
              <a:rPr lang="tr-TR" b="0" i="0" dirty="0">
                <a:solidFill>
                  <a:srgbClr val="374151"/>
                </a:solidFill>
                <a:effectLst/>
                <a:latin typeface="Söhne"/>
              </a:rPr>
              <a:t>) aktivasyon fonksiyonu kullanılır.</a:t>
            </a:r>
          </a:p>
          <a:p>
            <a:pPr algn="l">
              <a:buFont typeface="+mj-lt"/>
              <a:buAutoNum type="arabicPeriod"/>
            </a:pPr>
            <a:r>
              <a:rPr lang="tr-TR" b="1" i="0" dirty="0">
                <a:solidFill>
                  <a:srgbClr val="374151"/>
                </a:solidFill>
                <a:effectLst/>
                <a:latin typeface="Söhne"/>
              </a:rPr>
              <a:t>Girdi Boyutu:</a:t>
            </a:r>
            <a:r>
              <a:rPr lang="tr-TR" b="0" i="0" dirty="0">
                <a:solidFill>
                  <a:srgbClr val="374151"/>
                </a:solidFill>
                <a:effectLst/>
                <a:latin typeface="Söhne"/>
              </a:rPr>
              <a:t> VGG-16 genellikle 224x224 piksel boyutunda RGB görüntüler ile çalışmak üzere tasarlanmıştır.</a:t>
            </a:r>
          </a:p>
          <a:p>
            <a:endParaRPr lang="tr-TR" dirty="0"/>
          </a:p>
        </p:txBody>
      </p:sp>
    </p:spTree>
    <p:extLst>
      <p:ext uri="{BB962C8B-B14F-4D97-AF65-F5344CB8AC3E}">
        <p14:creationId xmlns:p14="http://schemas.microsoft.com/office/powerpoint/2010/main" val="210743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C8E42-2B1E-22D2-B98A-BFC7D53ACCE7}"/>
              </a:ext>
            </a:extLst>
          </p:cNvPr>
          <p:cNvSpPr>
            <a:spLocks noGrp="1"/>
          </p:cNvSpPr>
          <p:nvPr>
            <p:ph type="title"/>
          </p:nvPr>
        </p:nvSpPr>
        <p:spPr/>
        <p:txBody>
          <a:bodyPr/>
          <a:lstStyle/>
          <a:p>
            <a:r>
              <a:rPr lang="tr-TR" dirty="0"/>
              <a:t>Özellikleri</a:t>
            </a:r>
          </a:p>
        </p:txBody>
      </p:sp>
      <p:sp>
        <p:nvSpPr>
          <p:cNvPr id="3" name="İçerik Yer Tutucusu 2">
            <a:extLst>
              <a:ext uri="{FF2B5EF4-FFF2-40B4-BE49-F238E27FC236}">
                <a16:creationId xmlns:a16="http://schemas.microsoft.com/office/drawing/2014/main" id="{F38A8541-EC56-957B-CA8C-6CE1FA9BBE29}"/>
              </a:ext>
            </a:extLst>
          </p:cNvPr>
          <p:cNvSpPr>
            <a:spLocks noGrp="1"/>
          </p:cNvSpPr>
          <p:nvPr>
            <p:ph idx="1"/>
          </p:nvPr>
        </p:nvSpPr>
        <p:spPr/>
        <p:txBody>
          <a:bodyPr/>
          <a:lstStyle/>
          <a:p>
            <a:pPr algn="l">
              <a:buFont typeface="+mj-lt"/>
              <a:buAutoNum type="arabicPeriod"/>
            </a:pPr>
            <a:r>
              <a:rPr lang="tr-TR" b="1" i="0" dirty="0">
                <a:solidFill>
                  <a:srgbClr val="374151"/>
                </a:solidFill>
                <a:effectLst/>
                <a:latin typeface="Söhne"/>
              </a:rPr>
              <a:t>Ağır Parametre Sayısı:</a:t>
            </a:r>
            <a:r>
              <a:rPr lang="tr-TR" b="0" i="0" dirty="0">
                <a:solidFill>
                  <a:srgbClr val="374151"/>
                </a:solidFill>
                <a:effectLst/>
                <a:latin typeface="Söhne"/>
              </a:rPr>
              <a:t> VGG-16'nın karakteristik özelliklerinden biri, oldukça yoğun (ağır) bir parametre setine sahip olmasıdır. Bu, modelin büyük veri setlerini gerektirdiği ve eğitim için önemli miktarda hesaplama gücüne ihtiyaç duyduğu anlamına gelir.</a:t>
            </a:r>
          </a:p>
          <a:p>
            <a:pPr algn="l">
              <a:buFont typeface="+mj-lt"/>
              <a:buAutoNum type="arabicPeriod"/>
            </a:pPr>
            <a:r>
              <a:rPr lang="tr-TR" b="1" i="0" dirty="0">
                <a:solidFill>
                  <a:srgbClr val="374151"/>
                </a:solidFill>
                <a:effectLst/>
                <a:latin typeface="Söhne"/>
              </a:rPr>
              <a:t>Uygulamalar:</a:t>
            </a:r>
            <a:r>
              <a:rPr lang="tr-TR" b="0" i="0" dirty="0">
                <a:solidFill>
                  <a:srgbClr val="374151"/>
                </a:solidFill>
                <a:effectLst/>
                <a:latin typeface="Söhne"/>
              </a:rPr>
              <a:t> VGG-16, görüntü sınıflandırma, nesne algılama ve benzeri görsel tanıma görevlerinde yaygın olarak kullanılır. Ayrıca, transfer öğrenme için bir temel model olarak da popülerdir; yani, önceden eğitilmiş VGG-16 modeli, farklı görsel tanıma görevlerine uyarlanabilir.</a:t>
            </a:r>
          </a:p>
          <a:p>
            <a:endParaRPr lang="tr-TR" dirty="0"/>
          </a:p>
        </p:txBody>
      </p:sp>
    </p:spTree>
    <p:extLst>
      <p:ext uri="{BB962C8B-B14F-4D97-AF65-F5344CB8AC3E}">
        <p14:creationId xmlns:p14="http://schemas.microsoft.com/office/powerpoint/2010/main" val="46848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8234A9-8D9E-1166-AD44-B991A4F6F0CE}"/>
              </a:ext>
            </a:extLst>
          </p:cNvPr>
          <p:cNvSpPr>
            <a:spLocks noGrp="1"/>
          </p:cNvSpPr>
          <p:nvPr>
            <p:ph type="title"/>
          </p:nvPr>
        </p:nvSpPr>
        <p:spPr/>
        <p:txBody>
          <a:bodyPr/>
          <a:lstStyle/>
          <a:p>
            <a:r>
              <a:rPr lang="tr-TR" dirty="0"/>
              <a:t>VGG16</a:t>
            </a:r>
          </a:p>
        </p:txBody>
      </p:sp>
      <p:sp>
        <p:nvSpPr>
          <p:cNvPr id="3" name="İçerik Yer Tutucusu 2">
            <a:extLst>
              <a:ext uri="{FF2B5EF4-FFF2-40B4-BE49-F238E27FC236}">
                <a16:creationId xmlns:a16="http://schemas.microsoft.com/office/drawing/2014/main" id="{D2AE3197-6B2C-31C7-7C30-B84335F450FA}"/>
              </a:ext>
            </a:extLst>
          </p:cNvPr>
          <p:cNvSpPr>
            <a:spLocks noGrp="1"/>
          </p:cNvSpPr>
          <p:nvPr>
            <p:ph idx="1"/>
          </p:nvPr>
        </p:nvSpPr>
        <p:spPr/>
        <p:txBody>
          <a:bodyPr/>
          <a:lstStyle/>
          <a:p>
            <a:r>
              <a:rPr lang="tr-TR" b="0" i="0" dirty="0">
                <a:solidFill>
                  <a:srgbClr val="374151"/>
                </a:solidFill>
                <a:effectLst/>
                <a:latin typeface="Söhne"/>
              </a:rPr>
              <a:t>VGG-16, 2014 yılında </a:t>
            </a:r>
            <a:r>
              <a:rPr lang="tr-TR" b="0" i="0" dirty="0" err="1">
                <a:solidFill>
                  <a:srgbClr val="374151"/>
                </a:solidFill>
                <a:effectLst/>
                <a:latin typeface="Söhne"/>
              </a:rPr>
              <a:t>ImageNet</a:t>
            </a:r>
            <a:r>
              <a:rPr lang="tr-TR" b="0" i="0" dirty="0">
                <a:solidFill>
                  <a:srgbClr val="374151"/>
                </a:solidFill>
                <a:effectLst/>
                <a:latin typeface="Söhne"/>
              </a:rPr>
              <a:t> görüntü tanıma yarışmasında (ILSVRC) iyi sonuçlar elde etmiş ve derin öğrenme alanında önemli bir model olarak kabul edilmiştir. Modelin derinliği ve basit, tekrarlanan yapısı, derin öğrenme ve </a:t>
            </a:r>
            <a:r>
              <a:rPr lang="tr-TR" b="0" i="0" dirty="0" err="1">
                <a:solidFill>
                  <a:srgbClr val="374151"/>
                </a:solidFill>
                <a:effectLst/>
                <a:latin typeface="Söhne"/>
              </a:rPr>
              <a:t>evrişimli</a:t>
            </a:r>
            <a:r>
              <a:rPr lang="tr-TR" b="0" i="0" dirty="0">
                <a:solidFill>
                  <a:srgbClr val="374151"/>
                </a:solidFill>
                <a:effectLst/>
                <a:latin typeface="Söhne"/>
              </a:rPr>
              <a:t> sinir ağları (CNN) alanlarında araştırmalar için yeni yollar açmıştır.</a:t>
            </a:r>
            <a:endParaRPr lang="tr-TR" dirty="0"/>
          </a:p>
        </p:txBody>
      </p:sp>
    </p:spTree>
    <p:extLst>
      <p:ext uri="{BB962C8B-B14F-4D97-AF65-F5344CB8AC3E}">
        <p14:creationId xmlns:p14="http://schemas.microsoft.com/office/powerpoint/2010/main" val="83529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F9803A-6A8D-0D9C-B8B9-7308BBFFF56B}"/>
              </a:ext>
            </a:extLst>
          </p:cNvPr>
          <p:cNvSpPr>
            <a:spLocks noGrp="1"/>
          </p:cNvSpPr>
          <p:nvPr>
            <p:ph type="title"/>
          </p:nvPr>
        </p:nvSpPr>
        <p:spPr/>
        <p:txBody>
          <a:bodyPr/>
          <a:lstStyle/>
          <a:p>
            <a:r>
              <a:rPr lang="tr-TR" dirty="0" err="1"/>
              <a:t>Densenet</a:t>
            </a:r>
            <a:endParaRPr lang="tr-TR" dirty="0"/>
          </a:p>
        </p:txBody>
      </p:sp>
      <p:sp>
        <p:nvSpPr>
          <p:cNvPr id="3" name="İçerik Yer Tutucusu 2">
            <a:extLst>
              <a:ext uri="{FF2B5EF4-FFF2-40B4-BE49-F238E27FC236}">
                <a16:creationId xmlns:a16="http://schemas.microsoft.com/office/drawing/2014/main" id="{9B7FEC52-C458-C4FD-9560-242FF9C47245}"/>
              </a:ext>
            </a:extLst>
          </p:cNvPr>
          <p:cNvSpPr>
            <a:spLocks noGrp="1"/>
          </p:cNvSpPr>
          <p:nvPr>
            <p:ph idx="1"/>
          </p:nvPr>
        </p:nvSpPr>
        <p:spPr/>
        <p:txBody>
          <a:bodyPr/>
          <a:lstStyle/>
          <a:p>
            <a:r>
              <a:rPr lang="tr-TR" b="0" i="0" dirty="0" err="1">
                <a:solidFill>
                  <a:srgbClr val="374151"/>
                </a:solidFill>
                <a:effectLst/>
                <a:latin typeface="Söhne"/>
              </a:rPr>
              <a:t>DenseNet</a:t>
            </a:r>
            <a:r>
              <a:rPr lang="tr-TR" b="0" i="0" dirty="0">
                <a:solidFill>
                  <a:srgbClr val="374151"/>
                </a:solidFill>
                <a:effectLst/>
                <a:latin typeface="Söhne"/>
              </a:rPr>
              <a:t>, ya da tam adıyla "</a:t>
            </a:r>
            <a:r>
              <a:rPr lang="tr-TR" b="0" i="0" dirty="0" err="1">
                <a:solidFill>
                  <a:srgbClr val="374151"/>
                </a:solidFill>
                <a:effectLst/>
                <a:latin typeface="Söhne"/>
              </a:rPr>
              <a:t>Densely</a:t>
            </a:r>
            <a:r>
              <a:rPr lang="tr-TR" b="0" i="0" dirty="0">
                <a:solidFill>
                  <a:srgbClr val="374151"/>
                </a:solidFill>
                <a:effectLst/>
                <a:latin typeface="Söhne"/>
              </a:rPr>
              <a:t> </a:t>
            </a:r>
            <a:r>
              <a:rPr lang="tr-TR" b="0" i="0" dirty="0" err="1">
                <a:solidFill>
                  <a:srgbClr val="374151"/>
                </a:solidFill>
                <a:effectLst/>
                <a:latin typeface="Söhne"/>
              </a:rPr>
              <a:t>Connected</a:t>
            </a:r>
            <a:r>
              <a:rPr lang="tr-TR" b="0" i="0" dirty="0">
                <a:solidFill>
                  <a:srgbClr val="374151"/>
                </a:solidFill>
                <a:effectLst/>
                <a:latin typeface="Söhne"/>
              </a:rPr>
              <a:t> </a:t>
            </a:r>
            <a:r>
              <a:rPr lang="tr-TR" b="0" i="0" dirty="0" err="1">
                <a:solidFill>
                  <a:srgbClr val="374151"/>
                </a:solidFill>
                <a:effectLst/>
                <a:latin typeface="Söhne"/>
              </a:rPr>
              <a:t>Convolutional</a:t>
            </a:r>
            <a:r>
              <a:rPr lang="tr-TR" b="0" i="0" dirty="0">
                <a:solidFill>
                  <a:srgbClr val="374151"/>
                </a:solidFill>
                <a:effectLst/>
                <a:latin typeface="Söhne"/>
              </a:rPr>
              <a:t> Networks", derin öğrenme alanında kullanılan yenilikçi bir </a:t>
            </a:r>
            <a:r>
              <a:rPr lang="tr-TR" b="0" i="0" dirty="0" err="1">
                <a:solidFill>
                  <a:srgbClr val="374151"/>
                </a:solidFill>
                <a:effectLst/>
                <a:latin typeface="Söhne"/>
              </a:rPr>
              <a:t>evrişimli</a:t>
            </a:r>
            <a:r>
              <a:rPr lang="tr-TR" b="0" i="0" dirty="0">
                <a:solidFill>
                  <a:srgbClr val="374151"/>
                </a:solidFill>
                <a:effectLst/>
                <a:latin typeface="Söhne"/>
              </a:rPr>
              <a:t> sinir ağı (CNN) mimarisidir. </a:t>
            </a:r>
            <a:r>
              <a:rPr lang="tr-TR" b="0" i="0" dirty="0" err="1">
                <a:solidFill>
                  <a:srgbClr val="374151"/>
                </a:solidFill>
                <a:effectLst/>
                <a:latin typeface="Söhne"/>
              </a:rPr>
              <a:t>DenseNet</a:t>
            </a:r>
            <a:r>
              <a:rPr lang="tr-TR" b="0" i="0" dirty="0">
                <a:solidFill>
                  <a:srgbClr val="374151"/>
                </a:solidFill>
                <a:effectLst/>
                <a:latin typeface="Söhne"/>
              </a:rPr>
              <a:t>, 2017 yılında </a:t>
            </a:r>
            <a:r>
              <a:rPr lang="tr-TR" b="0" i="0" dirty="0" err="1">
                <a:solidFill>
                  <a:srgbClr val="374151"/>
                </a:solidFill>
                <a:effectLst/>
                <a:latin typeface="Söhne"/>
              </a:rPr>
              <a:t>Gao</a:t>
            </a:r>
            <a:r>
              <a:rPr lang="tr-TR" b="0" i="0" dirty="0">
                <a:solidFill>
                  <a:srgbClr val="374151"/>
                </a:solidFill>
                <a:effectLst/>
                <a:latin typeface="Söhne"/>
              </a:rPr>
              <a:t> Huang ve diğer araştırmacılar tarafından tanıtılmıştır ve özellikle görüntü sınıflandırma görevlerinde etkili olduğu gösterilmiştir.</a:t>
            </a:r>
            <a:endParaRPr lang="tr-TR" dirty="0"/>
          </a:p>
        </p:txBody>
      </p:sp>
    </p:spTree>
    <p:extLst>
      <p:ext uri="{BB962C8B-B14F-4D97-AF65-F5344CB8AC3E}">
        <p14:creationId xmlns:p14="http://schemas.microsoft.com/office/powerpoint/2010/main" val="300061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369A05-27EF-62E7-931A-15EB1CF1A09C}"/>
              </a:ext>
            </a:extLst>
          </p:cNvPr>
          <p:cNvSpPr>
            <a:spLocks noGrp="1"/>
          </p:cNvSpPr>
          <p:nvPr>
            <p:ph type="title"/>
          </p:nvPr>
        </p:nvSpPr>
        <p:spPr/>
        <p:txBody>
          <a:bodyPr/>
          <a:lstStyle/>
          <a:p>
            <a:r>
              <a:rPr lang="tr-TR" dirty="0" err="1"/>
              <a:t>Densenet</a:t>
            </a:r>
            <a:r>
              <a:rPr lang="tr-TR" dirty="0"/>
              <a:t> özellikleri</a:t>
            </a:r>
          </a:p>
        </p:txBody>
      </p:sp>
      <p:sp>
        <p:nvSpPr>
          <p:cNvPr id="3" name="İçerik Yer Tutucusu 2">
            <a:extLst>
              <a:ext uri="{FF2B5EF4-FFF2-40B4-BE49-F238E27FC236}">
                <a16:creationId xmlns:a16="http://schemas.microsoft.com/office/drawing/2014/main" id="{12D5D2B6-5CD1-F6CF-DD9E-6C95F9C0BB2C}"/>
              </a:ext>
            </a:extLst>
          </p:cNvPr>
          <p:cNvSpPr>
            <a:spLocks noGrp="1"/>
          </p:cNvSpPr>
          <p:nvPr>
            <p:ph idx="1"/>
          </p:nvPr>
        </p:nvSpPr>
        <p:spPr/>
        <p:txBody>
          <a:bodyPr>
            <a:normAutofit fontScale="92500" lnSpcReduction="10000"/>
          </a:bodyPr>
          <a:lstStyle/>
          <a:p>
            <a:pPr algn="l">
              <a:buFont typeface="+mj-lt"/>
              <a:buAutoNum type="arabicPeriod"/>
            </a:pPr>
            <a:r>
              <a:rPr lang="tr-TR" b="1" i="0" dirty="0">
                <a:solidFill>
                  <a:srgbClr val="374151"/>
                </a:solidFill>
                <a:effectLst/>
                <a:latin typeface="Söhne"/>
              </a:rPr>
              <a:t>Dense Bağlantılar (Dense </a:t>
            </a:r>
            <a:r>
              <a:rPr lang="tr-TR" b="1" i="0" dirty="0" err="1">
                <a:solidFill>
                  <a:srgbClr val="374151"/>
                </a:solidFill>
                <a:effectLst/>
                <a:latin typeface="Söhne"/>
              </a:rPr>
              <a:t>Connections</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DenseNet'in</a:t>
            </a:r>
            <a:r>
              <a:rPr lang="tr-TR" b="0" i="0" dirty="0">
                <a:solidFill>
                  <a:srgbClr val="374151"/>
                </a:solidFill>
                <a:effectLst/>
                <a:latin typeface="Söhne"/>
              </a:rPr>
              <a:t> en belirgin özelliği, her katmanın önceki tüm katmanlarla doğrudan bağlantıya sahip olmasıdır. Yani, bir katmandaki her bir özellik haritası (</a:t>
            </a:r>
            <a:r>
              <a:rPr lang="tr-TR" b="0" i="0" dirty="0" err="1">
                <a:solidFill>
                  <a:srgbClr val="374151"/>
                </a:solidFill>
                <a:effectLst/>
                <a:latin typeface="Söhne"/>
              </a:rPr>
              <a:t>feature</a:t>
            </a:r>
            <a:r>
              <a:rPr lang="tr-TR" b="0" i="0" dirty="0">
                <a:solidFill>
                  <a:srgbClr val="374151"/>
                </a:solidFill>
                <a:effectLst/>
                <a:latin typeface="Söhne"/>
              </a:rPr>
              <a:t> </a:t>
            </a:r>
            <a:r>
              <a:rPr lang="tr-TR" b="0" i="0" dirty="0" err="1">
                <a:solidFill>
                  <a:srgbClr val="374151"/>
                </a:solidFill>
                <a:effectLst/>
                <a:latin typeface="Söhne"/>
              </a:rPr>
              <a:t>map</a:t>
            </a:r>
            <a:r>
              <a:rPr lang="tr-TR" b="0" i="0" dirty="0">
                <a:solidFill>
                  <a:srgbClr val="374151"/>
                </a:solidFill>
                <a:effectLst/>
                <a:latin typeface="Söhne"/>
              </a:rPr>
              <a:t>), kendisinden önce gelen tüm katmanların özellik haritalarına erişir ve bunlara bağlanır.</a:t>
            </a:r>
          </a:p>
          <a:p>
            <a:pPr algn="l">
              <a:buFont typeface="+mj-lt"/>
              <a:buAutoNum type="arabicPeriod"/>
            </a:pPr>
            <a:r>
              <a:rPr lang="tr-TR" b="1" i="0" dirty="0">
                <a:solidFill>
                  <a:srgbClr val="374151"/>
                </a:solidFill>
                <a:effectLst/>
                <a:latin typeface="Söhne"/>
              </a:rPr>
              <a:t>Özellik Yeniden Kullanımı:</a:t>
            </a:r>
            <a:r>
              <a:rPr lang="tr-TR" b="0" i="0" dirty="0">
                <a:solidFill>
                  <a:srgbClr val="374151"/>
                </a:solidFill>
                <a:effectLst/>
                <a:latin typeface="Söhne"/>
              </a:rPr>
              <a:t> Bu yoğun bağlantılar sayesinde, ağ, özellikleri (</a:t>
            </a:r>
            <a:r>
              <a:rPr lang="tr-TR" b="0" i="0" dirty="0" err="1">
                <a:solidFill>
                  <a:srgbClr val="374151"/>
                </a:solidFill>
                <a:effectLst/>
                <a:latin typeface="Söhne"/>
              </a:rPr>
              <a:t>features</a:t>
            </a:r>
            <a:r>
              <a:rPr lang="tr-TR" b="0" i="0" dirty="0">
                <a:solidFill>
                  <a:srgbClr val="374151"/>
                </a:solidFill>
                <a:effectLst/>
                <a:latin typeface="Söhne"/>
              </a:rPr>
              <a:t>) daha verimli bir şekilde yeniden kullanabilir. Her katman, önceki katmanlardan gelen özellikleri doğrudan kullanarak daha kapsamlı bir özellik seti oluşturur.</a:t>
            </a:r>
          </a:p>
          <a:p>
            <a:pPr algn="l">
              <a:buFont typeface="+mj-lt"/>
              <a:buAutoNum type="arabicPeriod"/>
            </a:pPr>
            <a:r>
              <a:rPr lang="tr-TR" b="1" i="0" dirty="0">
                <a:solidFill>
                  <a:srgbClr val="374151"/>
                </a:solidFill>
                <a:effectLst/>
                <a:latin typeface="Söhne"/>
              </a:rPr>
              <a:t>Verimli Öğrenme:</a:t>
            </a:r>
            <a:r>
              <a:rPr lang="tr-TR" b="0" i="0" dirty="0">
                <a:solidFill>
                  <a:srgbClr val="374151"/>
                </a:solidFill>
                <a:effectLst/>
                <a:latin typeface="Söhne"/>
              </a:rPr>
              <a:t> Dense bağlantılar, gradyanların ağ içinde daha verimli bir şekilde yayılmasını sağlar. Bu, derin ağların eğitimi sırasında sıkça karşılaşılan "</a:t>
            </a:r>
            <a:r>
              <a:rPr lang="tr-TR" b="0" i="0" dirty="0" err="1">
                <a:solidFill>
                  <a:srgbClr val="374151"/>
                </a:solidFill>
                <a:effectLst/>
                <a:latin typeface="Söhne"/>
              </a:rPr>
              <a:t>vanishing</a:t>
            </a:r>
            <a:r>
              <a:rPr lang="tr-TR" b="0" i="0" dirty="0">
                <a:solidFill>
                  <a:srgbClr val="374151"/>
                </a:solidFill>
                <a:effectLst/>
                <a:latin typeface="Söhne"/>
              </a:rPr>
              <a:t> </a:t>
            </a:r>
            <a:r>
              <a:rPr lang="tr-TR" b="0" i="0" dirty="0" err="1">
                <a:solidFill>
                  <a:srgbClr val="374151"/>
                </a:solidFill>
                <a:effectLst/>
                <a:latin typeface="Söhne"/>
              </a:rPr>
              <a:t>gradient</a:t>
            </a:r>
            <a:r>
              <a:rPr lang="tr-TR" b="0" i="0" dirty="0">
                <a:solidFill>
                  <a:srgbClr val="374151"/>
                </a:solidFill>
                <a:effectLst/>
                <a:latin typeface="Söhne"/>
              </a:rPr>
              <a:t>" (kaybolan gradyan) problemine karşı bir çözüm sunar.</a:t>
            </a:r>
          </a:p>
          <a:p>
            <a:pPr marL="0" indent="0">
              <a:buNone/>
            </a:pPr>
            <a:endParaRPr lang="tr-TR" dirty="0"/>
          </a:p>
        </p:txBody>
      </p:sp>
    </p:spTree>
    <p:extLst>
      <p:ext uri="{BB962C8B-B14F-4D97-AF65-F5344CB8AC3E}">
        <p14:creationId xmlns:p14="http://schemas.microsoft.com/office/powerpoint/2010/main" val="50456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F6CB1A-5CC1-CDFE-D645-61C540794C63}"/>
              </a:ext>
            </a:extLst>
          </p:cNvPr>
          <p:cNvSpPr>
            <a:spLocks noGrp="1"/>
          </p:cNvSpPr>
          <p:nvPr>
            <p:ph type="title"/>
          </p:nvPr>
        </p:nvSpPr>
        <p:spPr/>
        <p:txBody>
          <a:bodyPr/>
          <a:lstStyle/>
          <a:p>
            <a:r>
              <a:rPr lang="tr-TR" dirty="0" err="1"/>
              <a:t>Densenet</a:t>
            </a:r>
            <a:r>
              <a:rPr lang="tr-TR" dirty="0"/>
              <a:t> özellikleri</a:t>
            </a:r>
          </a:p>
        </p:txBody>
      </p:sp>
      <p:sp>
        <p:nvSpPr>
          <p:cNvPr id="3" name="İçerik Yer Tutucusu 2">
            <a:extLst>
              <a:ext uri="{FF2B5EF4-FFF2-40B4-BE49-F238E27FC236}">
                <a16:creationId xmlns:a16="http://schemas.microsoft.com/office/drawing/2014/main" id="{D86BA556-371B-D688-C92F-D50236EE0F9E}"/>
              </a:ext>
            </a:extLst>
          </p:cNvPr>
          <p:cNvSpPr>
            <a:spLocks noGrp="1"/>
          </p:cNvSpPr>
          <p:nvPr>
            <p:ph idx="1"/>
          </p:nvPr>
        </p:nvSpPr>
        <p:spPr/>
        <p:txBody>
          <a:bodyPr/>
          <a:lstStyle/>
          <a:p>
            <a:pPr algn="l">
              <a:buFont typeface="+mj-lt"/>
              <a:buAutoNum type="arabicPeriod"/>
            </a:pPr>
            <a:r>
              <a:rPr lang="tr-TR" b="1" i="0" dirty="0">
                <a:solidFill>
                  <a:srgbClr val="374151"/>
                </a:solidFill>
                <a:effectLst/>
                <a:latin typeface="Söhne"/>
              </a:rPr>
              <a:t>Parametre Verimliliği:</a:t>
            </a:r>
            <a:r>
              <a:rPr lang="tr-TR" b="0" i="0" dirty="0">
                <a:solidFill>
                  <a:srgbClr val="374151"/>
                </a:solidFill>
                <a:effectLst/>
                <a:latin typeface="Söhne"/>
              </a:rPr>
              <a:t> </a:t>
            </a:r>
            <a:r>
              <a:rPr lang="tr-TR" b="0" i="0" dirty="0" err="1">
                <a:solidFill>
                  <a:srgbClr val="374151"/>
                </a:solidFill>
                <a:effectLst/>
                <a:latin typeface="Söhne"/>
              </a:rPr>
              <a:t>DenseNet</a:t>
            </a:r>
            <a:r>
              <a:rPr lang="tr-TR" b="0" i="0" dirty="0">
                <a:solidFill>
                  <a:srgbClr val="374151"/>
                </a:solidFill>
                <a:effectLst/>
                <a:latin typeface="Söhne"/>
              </a:rPr>
              <a:t>, özelliklerin tekrar kullanılması sayesinde, benzer performansı daha az parametre ile elde edebilir. Bu, modelin daha küçük olmasını ve daha az hesaplama gerektirmesini sağlar, aynı zamanda aşırı uyuma (</a:t>
            </a:r>
            <a:r>
              <a:rPr lang="tr-TR" b="0" i="0" dirty="0" err="1">
                <a:solidFill>
                  <a:srgbClr val="374151"/>
                </a:solidFill>
                <a:effectLst/>
                <a:latin typeface="Söhne"/>
              </a:rPr>
              <a:t>overfitting</a:t>
            </a:r>
            <a:r>
              <a:rPr lang="tr-TR" b="0" i="0" dirty="0">
                <a:solidFill>
                  <a:srgbClr val="374151"/>
                </a:solidFill>
                <a:effectLst/>
                <a:latin typeface="Söhne"/>
              </a:rPr>
              <a:t>) karşı da bir dereceye kadar koruma sağlar.</a:t>
            </a:r>
          </a:p>
          <a:p>
            <a:pPr algn="l">
              <a:buFont typeface="+mj-lt"/>
              <a:buAutoNum type="arabicPeriod"/>
            </a:pPr>
            <a:r>
              <a:rPr lang="tr-TR" b="1" i="0" dirty="0">
                <a:solidFill>
                  <a:srgbClr val="374151"/>
                </a:solidFill>
                <a:effectLst/>
                <a:latin typeface="Söhne"/>
              </a:rPr>
              <a:t>Blok Yapısı:</a:t>
            </a:r>
            <a:r>
              <a:rPr lang="tr-TR" b="0" i="0" dirty="0">
                <a:solidFill>
                  <a:srgbClr val="374151"/>
                </a:solidFill>
                <a:effectLst/>
                <a:latin typeface="Söhne"/>
              </a:rPr>
              <a:t> </a:t>
            </a:r>
            <a:r>
              <a:rPr lang="tr-TR" b="0" i="0" dirty="0" err="1">
                <a:solidFill>
                  <a:srgbClr val="374151"/>
                </a:solidFill>
                <a:effectLst/>
                <a:latin typeface="Söhne"/>
              </a:rPr>
              <a:t>DenseNet</a:t>
            </a:r>
            <a:r>
              <a:rPr lang="tr-TR" b="0" i="0" dirty="0">
                <a:solidFill>
                  <a:srgbClr val="374151"/>
                </a:solidFill>
                <a:effectLst/>
                <a:latin typeface="Söhne"/>
              </a:rPr>
              <a:t>, yoğun bloklar (dense </a:t>
            </a:r>
            <a:r>
              <a:rPr lang="tr-TR" b="0" i="0" dirty="0" err="1">
                <a:solidFill>
                  <a:srgbClr val="374151"/>
                </a:solidFill>
                <a:effectLst/>
                <a:latin typeface="Söhne"/>
              </a:rPr>
              <a:t>blocks</a:t>
            </a:r>
            <a:r>
              <a:rPr lang="tr-TR" b="0" i="0" dirty="0">
                <a:solidFill>
                  <a:srgbClr val="374151"/>
                </a:solidFill>
                <a:effectLst/>
                <a:latin typeface="Söhne"/>
              </a:rPr>
              <a:t>) ve geçiş katmanları (</a:t>
            </a:r>
            <a:r>
              <a:rPr lang="tr-TR" b="0" i="0" dirty="0" err="1">
                <a:solidFill>
                  <a:srgbClr val="374151"/>
                </a:solidFill>
                <a:effectLst/>
                <a:latin typeface="Söhne"/>
              </a:rPr>
              <a:t>transition</a:t>
            </a:r>
            <a:r>
              <a:rPr lang="tr-TR" b="0" i="0" dirty="0">
                <a:solidFill>
                  <a:srgbClr val="374151"/>
                </a:solidFill>
                <a:effectLst/>
                <a:latin typeface="Söhne"/>
              </a:rPr>
              <a:t> </a:t>
            </a:r>
            <a:r>
              <a:rPr lang="tr-TR" b="0" i="0" dirty="0" err="1">
                <a:solidFill>
                  <a:srgbClr val="374151"/>
                </a:solidFill>
                <a:effectLst/>
                <a:latin typeface="Söhne"/>
              </a:rPr>
              <a:t>layers</a:t>
            </a:r>
            <a:r>
              <a:rPr lang="tr-TR" b="0" i="0" dirty="0">
                <a:solidFill>
                  <a:srgbClr val="374151"/>
                </a:solidFill>
                <a:effectLst/>
                <a:latin typeface="Söhne"/>
              </a:rPr>
              <a:t>) şeklinde organize edilir. Her yoğun blok içindeki katmanlar birbirine yoğun bir şekilde bağlıyken, geçiş katmanları özellik haritasının boyutunu azaltır ve sonraki yoğun bloğa geçişi sağlar.</a:t>
            </a:r>
          </a:p>
          <a:p>
            <a:pPr marL="0" indent="0">
              <a:buNone/>
            </a:pPr>
            <a:endParaRPr lang="tr-TR" dirty="0"/>
          </a:p>
        </p:txBody>
      </p:sp>
    </p:spTree>
    <p:extLst>
      <p:ext uri="{BB962C8B-B14F-4D97-AF65-F5344CB8AC3E}">
        <p14:creationId xmlns:p14="http://schemas.microsoft.com/office/powerpoint/2010/main" val="190251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F6CB1A-5CC1-CDFE-D645-61C540794C63}"/>
              </a:ext>
            </a:extLst>
          </p:cNvPr>
          <p:cNvSpPr>
            <a:spLocks noGrp="1"/>
          </p:cNvSpPr>
          <p:nvPr>
            <p:ph type="title"/>
          </p:nvPr>
        </p:nvSpPr>
        <p:spPr/>
        <p:txBody>
          <a:bodyPr/>
          <a:lstStyle/>
          <a:p>
            <a:r>
              <a:rPr lang="tr-TR" dirty="0" err="1"/>
              <a:t>Densenet</a:t>
            </a:r>
            <a:r>
              <a:rPr lang="tr-TR" dirty="0"/>
              <a:t> özellikleri</a:t>
            </a:r>
          </a:p>
        </p:txBody>
      </p:sp>
      <p:sp>
        <p:nvSpPr>
          <p:cNvPr id="3" name="İçerik Yer Tutucusu 2">
            <a:extLst>
              <a:ext uri="{FF2B5EF4-FFF2-40B4-BE49-F238E27FC236}">
                <a16:creationId xmlns:a16="http://schemas.microsoft.com/office/drawing/2014/main" id="{D86BA556-371B-D688-C92F-D50236EE0F9E}"/>
              </a:ext>
            </a:extLst>
          </p:cNvPr>
          <p:cNvSpPr>
            <a:spLocks noGrp="1"/>
          </p:cNvSpPr>
          <p:nvPr>
            <p:ph idx="1"/>
          </p:nvPr>
        </p:nvSpPr>
        <p:spPr/>
        <p:txBody>
          <a:bodyPr/>
          <a:lstStyle/>
          <a:p>
            <a:pPr marL="0" indent="0" algn="l">
              <a:buNone/>
            </a:pPr>
            <a:r>
              <a:rPr lang="tr-TR" b="0" i="0" dirty="0" err="1">
                <a:solidFill>
                  <a:srgbClr val="374151"/>
                </a:solidFill>
                <a:effectLst/>
                <a:latin typeface="Söhne"/>
              </a:rPr>
              <a:t>DenseNet</a:t>
            </a:r>
            <a:r>
              <a:rPr lang="tr-TR" b="0" i="0" dirty="0">
                <a:solidFill>
                  <a:srgbClr val="374151"/>
                </a:solidFill>
                <a:effectLst/>
                <a:latin typeface="Söhne"/>
              </a:rPr>
              <a:t>, görüntü sınıflandırma ve nesne tanıma gibi görsel algılama görevlerinde yaygın olarak kullanılır ve özellikle karmaşık görüntü veri setlerinde etkili olduğu gösterilmiştir. </a:t>
            </a:r>
            <a:r>
              <a:rPr lang="tr-TR" b="0" i="0" dirty="0" err="1">
                <a:solidFill>
                  <a:srgbClr val="374151"/>
                </a:solidFill>
                <a:effectLst/>
                <a:latin typeface="Söhne"/>
              </a:rPr>
              <a:t>DenseNet</a:t>
            </a:r>
            <a:r>
              <a:rPr lang="tr-TR" b="0" i="0" dirty="0">
                <a:solidFill>
                  <a:srgbClr val="374151"/>
                </a:solidFill>
                <a:effectLst/>
                <a:latin typeface="Söhne"/>
              </a:rPr>
              <a:t> mimarisi, VGG ve </a:t>
            </a:r>
            <a:r>
              <a:rPr lang="tr-TR" b="0" i="0" dirty="0" err="1">
                <a:solidFill>
                  <a:srgbClr val="374151"/>
                </a:solidFill>
                <a:effectLst/>
                <a:latin typeface="Söhne"/>
              </a:rPr>
              <a:t>ResNet</a:t>
            </a:r>
            <a:r>
              <a:rPr lang="tr-TR" b="0" i="0" dirty="0">
                <a:solidFill>
                  <a:srgbClr val="374151"/>
                </a:solidFill>
                <a:effectLst/>
                <a:latin typeface="Söhne"/>
              </a:rPr>
              <a:t> gibi diğer popüler CNN mimarilerine kıyasla daha verimli bir öğrenme ve daha iyi bir genelleştirme performansı sunar.</a:t>
            </a:r>
            <a:endParaRPr lang="tr-TR" dirty="0"/>
          </a:p>
        </p:txBody>
      </p:sp>
    </p:spTree>
    <p:extLst>
      <p:ext uri="{BB962C8B-B14F-4D97-AF65-F5344CB8AC3E}">
        <p14:creationId xmlns:p14="http://schemas.microsoft.com/office/powerpoint/2010/main" val="192507833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2074</Words>
  <Application>Microsoft Office PowerPoint</Application>
  <PresentationFormat>Geniş ekran</PresentationFormat>
  <Paragraphs>76</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Calibri Light</vt:lpstr>
      <vt:lpstr>Söhne</vt:lpstr>
      <vt:lpstr>Office Teması</vt:lpstr>
      <vt:lpstr>Pre-Trained Modeller</vt:lpstr>
      <vt:lpstr>VGG-16</vt:lpstr>
      <vt:lpstr>Özellikleri</vt:lpstr>
      <vt:lpstr>Özellikleri</vt:lpstr>
      <vt:lpstr>VGG16</vt:lpstr>
      <vt:lpstr>Densenet</vt:lpstr>
      <vt:lpstr>Densenet özellikleri</vt:lpstr>
      <vt:lpstr>Densenet özellikleri</vt:lpstr>
      <vt:lpstr>Densenet özellikleri</vt:lpstr>
      <vt:lpstr>Efficientnet</vt:lpstr>
      <vt:lpstr>Efficientnet Özellikleri</vt:lpstr>
      <vt:lpstr>Efficientnet Özellikleri</vt:lpstr>
      <vt:lpstr>Efficientnet Özellikleri</vt:lpstr>
      <vt:lpstr>İnception</vt:lpstr>
      <vt:lpstr>İnception Özellikleri</vt:lpstr>
      <vt:lpstr>İnception Özellikleri</vt:lpstr>
      <vt:lpstr>İnception Özellikleri</vt:lpstr>
      <vt:lpstr>MobileNet</vt:lpstr>
      <vt:lpstr>MobileNet Özellikleri</vt:lpstr>
      <vt:lpstr>MobileNet Özlelikleri</vt:lpstr>
      <vt:lpstr>Resnet</vt:lpstr>
      <vt:lpstr>Resnet Özellikleri</vt:lpstr>
      <vt:lpstr>Resnet Özellikleri</vt:lpstr>
      <vt:lpstr>Xception</vt:lpstr>
      <vt:lpstr>Xception Özellikleri</vt:lpstr>
      <vt:lpstr>Xception Özellikleri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Pre-Trained Modeller</dc:title>
  <dc:creator>serhat kagan sahin</dc:creator>
  <cp:lastModifiedBy>serhat kagan sahin</cp:lastModifiedBy>
  <cp:revision>1</cp:revision>
  <dcterms:created xsi:type="dcterms:W3CDTF">2023-12-30T17:33:22Z</dcterms:created>
  <dcterms:modified xsi:type="dcterms:W3CDTF">2023-12-30T17:45:10Z</dcterms:modified>
</cp:coreProperties>
</file>