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75ACA3-32AC-2024-0D88-DC554332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2324BF-7B1E-2215-E5BE-738E6C6A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98ADDF-602F-3F07-ECB7-4FDE97DD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E4FCF2-2A2F-311D-80F8-9A18454A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2118ED-F82E-B209-BF12-09DC2B23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3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AF2C62-28AC-1B93-C49E-565EADB6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0FB5D6-7098-C660-D4E5-69E066F4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C62805-909D-BF93-A000-F39D4783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C9A5DB-CA24-D0C9-A9CB-0E013BFC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57B173-5CD8-FE41-3454-C5C30691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4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64F2BC-F080-9550-D990-56D724F1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4B6EFFE-9C0C-F219-90B7-7B4085DA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5765A7-F633-6708-80E9-F94FF03D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9AFC5B-845F-C4CA-638E-A511FEFB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2F1487-7B0B-4FEC-2267-AAAB8727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49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FD2421-72C0-BFBF-23EB-46E96A5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05AF17-B68C-0B97-2B23-22C901D9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BA6B07-4E7A-DFF8-C5A3-74175735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C23205-0A97-22E0-DCE4-AC3488DB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13CF07-6EC9-6A60-93F0-C9B43F9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7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FC888-CD5D-E7B4-F154-5411D479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AC5C6D-A4F2-C4A4-065C-1E7F335A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DF9DF2-A040-CEDF-63AD-79DDC36F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FB0301-482E-5F3B-04C5-C99905C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6D7EFF-5607-E918-F02C-DE6D8DDD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6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418DD8-9572-431E-7297-40F4F75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D4B72C-B6D9-63A3-E934-3D719BAB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A65F81-DA98-774B-C7B4-D4B3D3D9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5A47D7-3692-0A43-EA7E-C535126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064F1D-9138-5154-3A8B-D4287531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EA71C7-334A-07F5-4DDB-570C7B37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12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0CDA94-EF78-DFD4-BC2E-61AED611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775E42-0F9D-35F4-248B-69224E70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E5DE441-371C-BFC5-0BF6-099DB60C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7251584-12BF-3A1F-B111-776849332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F07228-0F66-F65E-1C64-6022D21BF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7F33B2-47F6-A448-C478-53F23F3C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344E35E-CD58-8092-04D1-AAC2BDED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F33C267-4BEA-F7CE-23A7-80A9E419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31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8B84C1-8576-C7CF-A60A-C63C62BE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90E98D-07F6-E133-9DEA-99BCA2A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954645-4452-E9CC-86DB-A74D5274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18958BA-D434-0DFB-37EE-0C6B1934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5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CE5EBF-8835-B8F7-08E0-20171D5B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6B34FF-A443-240D-7B27-EF2DE56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8BC27F-98EE-7E4C-5A1A-9D8EC9BA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2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784FB3-19CB-138B-82B9-965E9506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70533-A587-56A4-DB1A-B49F6636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B94769-297F-423B-27A5-D56C34F33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690495-9181-5FDA-3124-9365CD9E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00D941-5B68-3216-172E-00EEE69F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ADFFF6-C721-40CE-54F7-AAFB9F27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23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55D7F3-3EAC-3799-804E-CCEF71D0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42930D3-CE6C-D5CB-B030-8B6E90B2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E02AF67-9648-46E4-AABC-875FEB66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6067D1-7FC1-B69B-5D88-CB3C7CE8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9AE3A7-13A3-B033-B1A8-39D3BE44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8D67E9-CBFF-2D1D-5780-C359D0C1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F55E65-9021-A398-8B83-E32E039D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549133-F4B7-F6A8-14C8-8F74E798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AC55C6-257B-9F14-8656-0C7021D5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0152-2368-4B04-AB69-BB5B66EA0B84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F62366-D7E6-919C-DC77-BD17556E8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C88015-5845-0378-46BF-0415A9A31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CE90-CCC6-4987-8B28-AF27DF609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184D9B-7E1A-D9D3-0A1D-54CEE3C2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QLEARNING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6EEA6F7-DC5B-2389-3264-9EA559AC4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69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7E7B61-8E90-E310-B0FE-9468BF19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Öğrenme Oranı (</a:t>
            </a:r>
            <a:r>
              <a:rPr lang="el-GR" b="1" dirty="0"/>
              <a:t>α) - </a:t>
            </a:r>
            <a:r>
              <a:rPr lang="tr-TR" b="1" dirty="0"/>
              <a:t>Öğrenme Hızı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EC1113-DEBA-7D1E-BE4E-114CB7ED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ogrenme_orani</a:t>
            </a:r>
            <a:r>
              <a:rPr lang="tr-TR" dirty="0"/>
              <a:t>, yeni öğrenilen bilgilerin mevcut bilgiye ne kadar hızla entegre edileceğini belirler.</a:t>
            </a:r>
          </a:p>
          <a:p>
            <a:r>
              <a:rPr lang="tr-TR" dirty="0"/>
              <a:t>    Yüksek bir öğrenme oranı, yeni bilgilere daha fazla ağırlık verir ve Q değerlerinin hızlı bir şekilde güncellenmesini sağlar. Bu, özellikle değişken ortamlarda veya algoritmanın başlarında faydalı olabilir.</a:t>
            </a:r>
          </a:p>
          <a:p>
            <a:r>
              <a:rPr lang="tr-TR" dirty="0"/>
              <a:t>    Düşük bir öğrenme oranı, eski bilgilere daha fazla ağırlık verir ve Q değerlerinin daha yavaş güncellenmesine yol açar. </a:t>
            </a:r>
            <a:r>
              <a:rPr lang="tr-TR"/>
              <a:t>Bu, daha kararlı bir öğrenme süreci sağlar ama ortama uyum süresini uzatabilir.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982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86E22E-27E3-93E6-51BC-5C9A89F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Ödül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BFD14-00E7-B52A-F979-8FD524AD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Q-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, ödül tabanlı bir öğrenme yöntemidir ve ajanın bir ortamda nasıl hareket etmesi gerektiğini öğrenmesine yardımcı olur. Bu süreç, "Q-değerleri" adı verilen bir tablo kullanılarak yapılır. Q-değerleri, belirli bir durumda belirli bir hareketin alınabilecek ödülün tahminidir.</a:t>
            </a:r>
          </a:p>
          <a:p>
            <a:r>
              <a:rPr lang="tr-TR" dirty="0" err="1">
                <a:highlight>
                  <a:srgbClr val="00FF00"/>
                </a:highlight>
              </a:rPr>
              <a:t>odul</a:t>
            </a:r>
            <a:r>
              <a:rPr lang="tr-TR" dirty="0">
                <a:highlight>
                  <a:srgbClr val="00FF00"/>
                </a:highlight>
              </a:rPr>
              <a:t> = labirent[</a:t>
            </a:r>
            <a:r>
              <a:rPr lang="tr-TR" dirty="0" err="1">
                <a:highlight>
                  <a:srgbClr val="00FF00"/>
                </a:highlight>
              </a:rPr>
              <a:t>satir_indeks</a:t>
            </a:r>
            <a:r>
              <a:rPr lang="tr-TR" dirty="0">
                <a:highlight>
                  <a:srgbClr val="00FF00"/>
                </a:highlight>
              </a:rPr>
              <a:t>, </a:t>
            </a:r>
            <a:r>
              <a:rPr lang="tr-TR" dirty="0" err="1">
                <a:highlight>
                  <a:srgbClr val="00FF00"/>
                </a:highlight>
              </a:rPr>
              <a:t>sutun_indeks</a:t>
            </a:r>
            <a:r>
              <a:rPr lang="tr-TR" dirty="0">
                <a:highlight>
                  <a:srgbClr val="00FF00"/>
                </a:highlight>
              </a:rPr>
              <a:t>]</a:t>
            </a:r>
          </a:p>
          <a:p>
            <a:endParaRPr lang="tr-TR" dirty="0"/>
          </a:p>
          <a:p>
            <a:r>
              <a:rPr lang="tr-TR" dirty="0"/>
              <a:t>Bu satır, ajanın şu anki durumuna (belirli bir satır ve sütun indeksine karşılık gelen) bağlı olarak bir ödül almasını sağlar. labirent matrisi, her durum için ödül değerlerini içerir.</a:t>
            </a:r>
          </a:p>
        </p:txBody>
      </p:sp>
    </p:spTree>
    <p:extLst>
      <p:ext uri="{BB962C8B-B14F-4D97-AF65-F5344CB8AC3E}">
        <p14:creationId xmlns:p14="http://schemas.microsoft.com/office/powerpoint/2010/main" val="168104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4EDB66-D28C-0DCA-8565-6A0556A0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Eski Q Değeri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863CEF-FEB9-2617-C4E9-87DEEC51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eski_q_degeri</a:t>
            </a:r>
            <a:r>
              <a:rPr lang="tr-TR" dirty="0"/>
              <a:t> = </a:t>
            </a:r>
            <a:r>
              <a:rPr lang="tr-TR" dirty="0" err="1"/>
              <a:t>q_degerleri</a:t>
            </a:r>
            <a:r>
              <a:rPr lang="tr-TR" dirty="0"/>
              <a:t>[</a:t>
            </a:r>
            <a:r>
              <a:rPr lang="tr-TR" dirty="0" err="1"/>
              <a:t>eski_satir_indeks</a:t>
            </a:r>
            <a:r>
              <a:rPr lang="tr-TR" dirty="0"/>
              <a:t>, </a:t>
            </a:r>
            <a:r>
              <a:rPr lang="tr-TR" dirty="0" err="1"/>
              <a:t>eski_sutun_indeks</a:t>
            </a:r>
            <a:r>
              <a:rPr lang="tr-TR" dirty="0"/>
              <a:t>, </a:t>
            </a:r>
            <a:r>
              <a:rPr lang="tr-TR" dirty="0" err="1"/>
              <a:t>hareket_indeks</a:t>
            </a:r>
            <a:r>
              <a:rPr lang="tr-TR" dirty="0"/>
              <a:t>]</a:t>
            </a:r>
          </a:p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Burada, ajanın önceki durumu ve bu durumda yapılan hareket için Q-değeri alınır. Bu değer, ajanın önceki bilgisine dayanır ve güncellenmesi gereken bir tahmindir.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980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D0C4E-B830-7D70-6DF1-8684C11C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Farkın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D34E3-96A2-53CA-2541-377AC5BD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 = </a:t>
            </a:r>
            <a:r>
              <a:rPr lang="tr-TR" dirty="0" err="1"/>
              <a:t>odul</a:t>
            </a:r>
            <a:r>
              <a:rPr lang="tr-TR" dirty="0"/>
              <a:t> + (</a:t>
            </a:r>
            <a:r>
              <a:rPr lang="tr-TR" dirty="0" err="1"/>
              <a:t>azalma_degeri</a:t>
            </a:r>
            <a:r>
              <a:rPr lang="tr-TR" dirty="0"/>
              <a:t> * </a:t>
            </a:r>
            <a:r>
              <a:rPr lang="tr-TR" dirty="0" err="1"/>
              <a:t>np.max</a:t>
            </a:r>
            <a:r>
              <a:rPr lang="tr-TR" dirty="0"/>
              <a:t>(</a:t>
            </a:r>
            <a:r>
              <a:rPr lang="tr-TR" dirty="0" err="1"/>
              <a:t>q_degerleri</a:t>
            </a:r>
            <a:r>
              <a:rPr lang="tr-TR" dirty="0"/>
              <a:t>[</a:t>
            </a:r>
            <a:r>
              <a:rPr lang="tr-TR" dirty="0" err="1"/>
              <a:t>satir_indeks</a:t>
            </a:r>
            <a:r>
              <a:rPr lang="tr-TR" dirty="0"/>
              <a:t>, </a:t>
            </a:r>
            <a:r>
              <a:rPr lang="tr-TR" dirty="0" err="1"/>
              <a:t>sutun_indeks</a:t>
            </a:r>
            <a:r>
              <a:rPr lang="tr-TR" dirty="0"/>
              <a:t>])) - </a:t>
            </a:r>
            <a:r>
              <a:rPr lang="tr-TR" dirty="0" err="1"/>
              <a:t>eski_q_degeri</a:t>
            </a:r>
            <a:endParaRPr lang="tr-TR" dirty="0"/>
          </a:p>
          <a:p>
            <a:r>
              <a:rPr lang="tr-TR" dirty="0"/>
              <a:t>Bu adımda, ödül ve gelecek durumların maksimum Q-değeri (azalma faktörüyle ağırlıklandırılmış) kullanılarak bir "fark" hesaplanır. Burada </a:t>
            </a:r>
            <a:r>
              <a:rPr lang="tr-TR" dirty="0" err="1"/>
              <a:t>azalma_degeri</a:t>
            </a:r>
            <a:r>
              <a:rPr lang="tr-TR" dirty="0"/>
              <a:t> (genellikle gamma olarak adlandırılır), gelecekteki ödüllerin şu anki değerini azaltmak için kullanılır. Bu, gelecekteki belirsizlikleri hesaba katmaya yardımcı olur.</a:t>
            </a:r>
          </a:p>
        </p:txBody>
      </p:sp>
    </p:spTree>
    <p:extLst>
      <p:ext uri="{BB962C8B-B14F-4D97-AF65-F5344CB8AC3E}">
        <p14:creationId xmlns:p14="http://schemas.microsoft.com/office/powerpoint/2010/main" val="243017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D0C4E-B830-7D70-6DF1-8684C11C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Farkın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D34E3-96A2-53CA-2541-377AC5BD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odul</a:t>
            </a:r>
            <a:r>
              <a:rPr lang="tr-TR" dirty="0"/>
              <a:t>:</a:t>
            </a:r>
          </a:p>
          <a:p>
            <a:r>
              <a:rPr lang="tr-TR" dirty="0"/>
              <a:t>Ajanın mevcut durumundan sonra belirli bir hareket yaptığında aldığı ödüldür. Bu ödül, o hareketin sonucunda doğrudan elde edilen ödülü temsil eder.</a:t>
            </a:r>
          </a:p>
          <a:p>
            <a:r>
              <a:rPr lang="tr-TR" dirty="0" err="1"/>
              <a:t>azalma_degeri</a:t>
            </a:r>
            <a:r>
              <a:rPr lang="tr-TR" dirty="0"/>
              <a:t> * </a:t>
            </a:r>
            <a:r>
              <a:rPr lang="tr-TR" dirty="0" err="1"/>
              <a:t>np.max</a:t>
            </a:r>
            <a:r>
              <a:rPr lang="tr-TR" dirty="0"/>
              <a:t>(</a:t>
            </a:r>
            <a:r>
              <a:rPr lang="tr-TR" dirty="0" err="1"/>
              <a:t>q_degerleri</a:t>
            </a:r>
            <a:r>
              <a:rPr lang="tr-TR" dirty="0"/>
              <a:t>[</a:t>
            </a:r>
            <a:r>
              <a:rPr lang="tr-TR" dirty="0" err="1"/>
              <a:t>satir_indeks</a:t>
            </a:r>
            <a:r>
              <a:rPr lang="tr-TR" dirty="0"/>
              <a:t>, </a:t>
            </a:r>
            <a:r>
              <a:rPr lang="tr-TR" dirty="0" err="1"/>
              <a:t>sutun_indeks</a:t>
            </a:r>
            <a:r>
              <a:rPr lang="tr-TR" dirty="0"/>
              <a:t>]):</a:t>
            </a:r>
          </a:p>
          <a:p>
            <a:r>
              <a:rPr lang="tr-TR" dirty="0"/>
              <a:t>Bu ifade, ajanın mevcut durumdan sonraki tüm mümkün hareketler için Q değerlerini değerlendirir ve bunların en yükseğini seçer. Bu, gelecekte alınabilecek en iyi hareketin ödülünü temsil eder.</a:t>
            </a:r>
          </a:p>
          <a:p>
            <a:r>
              <a:rPr lang="tr-TR" dirty="0" err="1"/>
              <a:t>azalma_degeri</a:t>
            </a:r>
            <a:r>
              <a:rPr lang="tr-TR" dirty="0"/>
              <a:t> (genellikle gamma olarak adlandırılır), bu gelecekteki ödülü şimdiki zamana indirgemek için kullanılır. Bu, gelecekteki ödüllerin mevcut durumda ne kadar önemli olduğunu belirler. Genellikle 0 ile 1 arasında bir değer alır.</a:t>
            </a:r>
          </a:p>
        </p:txBody>
      </p:sp>
    </p:spTree>
    <p:extLst>
      <p:ext uri="{BB962C8B-B14F-4D97-AF65-F5344CB8AC3E}">
        <p14:creationId xmlns:p14="http://schemas.microsoft.com/office/powerpoint/2010/main" val="105867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D0C4E-B830-7D70-6DF1-8684C11C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Farkın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D34E3-96A2-53CA-2541-377AC5BD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fark</a:t>
            </a:r>
          </a:p>
          <a:p>
            <a:pPr marL="0" indent="0">
              <a:buNone/>
            </a:pPr>
            <a:r>
              <a:rPr lang="tr-TR" dirty="0"/>
              <a:t>fark, anlık ödül ve indirgenmiş gelecekteki en yüksek Q değerinin toplamı ile mevcut Q değeri arasındaki farkı ifade eder.</a:t>
            </a:r>
          </a:p>
          <a:p>
            <a:pPr marL="0" indent="0">
              <a:buNone/>
            </a:pPr>
            <a:r>
              <a:rPr lang="tr-TR" dirty="0"/>
              <a:t>Bu fark, ajanın şu anki durum ve hareket için yaptığı tahminin gerçekte elde edilen ve gelecekte elde edilebilecek ödüllerle ne kadar uyumlu olduğunu gösterir. Eğer fark büyükse, bu ajanın o durum ve hareket için önceki tahmininin gerçek değerden uzak olduğunu ve ajanın daha fazla öğrenmesi gerektiğini gösterir.</a:t>
            </a:r>
          </a:p>
          <a:p>
            <a:pPr marL="0" indent="0">
              <a:buNone/>
            </a:pPr>
            <a:r>
              <a:rPr lang="tr-TR" dirty="0"/>
              <a:t>Bu formül, ajanın karar verme sürecini ve öğrenme yeteneğini temsil eder. Ajan, bu formülü kullanarak, verdiği kararların sonuçlarını değerlendirir ve gelecekte daha iyi kararlar vermek için bu bilgileri kullanır. Q-</a:t>
            </a:r>
            <a:r>
              <a:rPr lang="tr-TR" dirty="0" err="1"/>
              <a:t>learning</a:t>
            </a:r>
            <a:r>
              <a:rPr lang="tr-TR" dirty="0"/>
              <a:t> algoritması, bu sürekli güncelleme mekanizması sayesinde, ajanın karmaşık ortamlarda etkili bir şekilde karar verme yeteneğini geliştirir.</a:t>
            </a:r>
          </a:p>
        </p:txBody>
      </p:sp>
    </p:spTree>
    <p:extLst>
      <p:ext uri="{BB962C8B-B14F-4D97-AF65-F5344CB8AC3E}">
        <p14:creationId xmlns:p14="http://schemas.microsoft.com/office/powerpoint/2010/main" val="1676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8947F-49BC-34DB-D3A5-7000EDDD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Yeni Q Değerinin Güncellenmesi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77D15C-8EEF-B21B-8711-B369B2B2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yeni_q_degeri = eski_q_degeri + (ogrenme_orani * fark)</a:t>
            </a:r>
          </a:p>
          <a:p>
            <a:endParaRPr lang="tr-TR" dirty="0"/>
          </a:p>
          <a:p>
            <a:r>
              <a:rPr lang="tr-TR" dirty="0"/>
              <a:t>Burada, eski Q değeri, hesaplanan fark ile güncellenerek yeni bir Q değeri oluşturulur. </a:t>
            </a:r>
            <a:r>
              <a:rPr lang="tr-TR" b="1" dirty="0" err="1"/>
              <a:t>ogrenme_orani</a:t>
            </a:r>
            <a:r>
              <a:rPr lang="tr-TR" dirty="0"/>
              <a:t>, bu güncellemenin ne kadarının uygulanacağını belirler (genellikle 0 ile 1 arasında bir değer). Yüksek bir öğrenme oranı, yeni bilgilere daha fazla ağırlık verilmesini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287484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1D92D5-609B-7B9B-DA12-7AFDEE9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Q Değerleri Tablosunun Güncellenmesi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73E491-A096-22A7-5913-340C2B8D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"Q Değerleri Tablosunun Güncellenmesi" süreci, Q-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algoritmasının merkezi bir bileşenidir ve ajanın bir ortamda en iyi hareketleri öğrenmesini sağlar. Bu süreç, ajanın eylemlerinin sonuçlarından öğrenmesine ve bu bilgileri gelecekteki kararlarında kullanmasına olanak tanır.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610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1D92D5-609B-7B9B-DA12-7AFDEE9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Q Değerleri Tablosunun Güncellenmesi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73E491-A096-22A7-5913-340C2B8D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Karar Alma Sürecinin İyileştirilmesi: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Q tablosu, her bir durum ve mümkün hareket kombinasyonu için bir değer içerir. Bu değerler, o durumda o hareketin alınması durumunda elde edilecek toplam ödülün bir tahminidir. Q tablosunun güncellenmesi, bu tahminlerin sürekli olarak iyileştirilmesini sağlar.</a:t>
            </a: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Gelecekteki Hareketler için Öğrenme: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Q-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, ajanın hem anlık ödülleri hem de gelecekteki olası sonuçları dikkate almasını sağlar. Q tablosunun güncellenmesi, ajanın sadece şu anki durum için değil, aynı zamanda gelecekteki durumlar için de öğrenmesine yardımcı olur.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38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1D92D5-609B-7B9B-DA12-7AFDEE9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Söhne"/>
              </a:rPr>
              <a:t>Q Değerleri Tablosunun Güncellenmesi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73E491-A096-22A7-5913-340C2B8D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Politika Geliştirme: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Q tablosu, ajanın bir politikası (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policy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) olarak düşünülebilir - yani, her durumda hangi hareketin en iyi olduğuna dair bir kılavuz. Q tablosunun güncellenmesi, bu politikanın sürekli olarak geliştirilmesini sağlar.</a:t>
            </a: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Uzun Vadeli Ödüllerin Maksimizasyonu: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Q tablosunun güncellenmesi, ajanın sadece hemen alınan ödülleri değil, uzun vadeli ödülleri de maksimize etmeye çalışmasını sağlar. Bu, özellikle karmaşık ve birden çok adım gerektiren ortamlarda önemlidir.</a:t>
            </a: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Adaptasyon ve Esneklik: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Q tablosunun güncellenmesi, ajanın değişen ortam koşullarına ve yeni bilgilere adapte olmasını sağlar. Ajan, deneyimlerinden öğrenir ve bu öğrenme süreci, Q tablosunun sürekli güncellenmesiyle gerçekleşir.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33856-70AA-9C7E-CC87-E68ED456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Qlearning</a:t>
            </a:r>
            <a:r>
              <a:rPr lang="tr-TR" dirty="0"/>
              <a:t>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38F84E-46CA-8E48-4FF7-7EA461AC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Q-</a:t>
            </a:r>
            <a:r>
              <a:rPr lang="tr-TR" dirty="0" err="1"/>
              <a:t>learning</a:t>
            </a:r>
            <a:r>
              <a:rPr lang="tr-TR" dirty="0"/>
              <a:t>, takviyeli öğrenme (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) alanında kullanılan bir algoritmadır ve bir ajanın bir ortamda en iyi eylemleri (</a:t>
            </a:r>
            <a:r>
              <a:rPr lang="tr-TR" dirty="0" err="1"/>
              <a:t>actions</a:t>
            </a:r>
            <a:r>
              <a:rPr lang="tr-TR" dirty="0"/>
              <a:t>) öğrenmesini sağlamak için tasarlanmıştır. Bu algoritma, ajanın bir durumdan (</a:t>
            </a:r>
            <a:r>
              <a:rPr lang="tr-TR" dirty="0" err="1"/>
              <a:t>state</a:t>
            </a:r>
            <a:r>
              <a:rPr lang="tr-TR" dirty="0"/>
              <a:t>) diğerine geçiş yaparken elde edeceği maksimum toplam ödülü (</a:t>
            </a:r>
            <a:r>
              <a:rPr lang="tr-TR" dirty="0" err="1"/>
              <a:t>reward</a:t>
            </a:r>
            <a:r>
              <a:rPr lang="tr-TR" dirty="0"/>
              <a:t>) tahmin etmeye çalışır.</a:t>
            </a:r>
          </a:p>
        </p:txBody>
      </p:sp>
      <p:pic>
        <p:nvPicPr>
          <p:cNvPr id="1026" name="Picture 2" descr="Deep Q-Learning | An Introduction To Deep Reinforcement Learning">
            <a:extLst>
              <a:ext uri="{FF2B5EF4-FFF2-40B4-BE49-F238E27FC236}">
                <a16:creationId xmlns:a16="http://schemas.microsoft.com/office/drawing/2014/main" id="{A050FBB5-4E3C-DF6A-0738-29C08E748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2"/>
          <a:stretch/>
        </p:blipFill>
        <p:spPr bwMode="auto">
          <a:xfrm>
            <a:off x="3941013" y="4176573"/>
            <a:ext cx="6329330" cy="19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B09A2-807B-7891-3CAD-6CCA1CE7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0690C1-0ABD-C0ED-1503-41C22478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b="1" dirty="0"/>
              <a:t>Ajan (Agent):</a:t>
            </a:r>
            <a:r>
              <a:rPr lang="tr-TR" dirty="0"/>
              <a:t> Karar verici veya öğrenici. Ajan, ortamı gözlemler, eylemler yapar ve ödüller alır.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Ortam (Environment):</a:t>
            </a:r>
            <a:r>
              <a:rPr lang="tr-TR" dirty="0"/>
              <a:t> Ajanın içinde hareket ettiği ve kararlar aldığı alan. Ortam, ajanın eylemlerine tepki verir.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Durum (</a:t>
            </a:r>
            <a:r>
              <a:rPr lang="tr-TR" b="1" dirty="0" err="1"/>
              <a:t>State</a:t>
            </a:r>
            <a:r>
              <a:rPr lang="tr-TR" b="1" dirty="0"/>
              <a:t>):</a:t>
            </a:r>
            <a:r>
              <a:rPr lang="tr-TR" dirty="0"/>
              <a:t> Ortamın belirli bir andaki durumu. Örneğin, labirent problemi için ajanın labirentteki konumu bir durumu temsil eder.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Eylem (Action):</a:t>
            </a:r>
            <a:r>
              <a:rPr lang="tr-TR" dirty="0"/>
              <a:t> Ajanın herhangi bir durumda yapabileceği hareketler.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Ödül (</a:t>
            </a:r>
            <a:r>
              <a:rPr lang="tr-TR" b="1" dirty="0" err="1"/>
              <a:t>Reward</a:t>
            </a:r>
            <a:r>
              <a:rPr lang="tr-TR" b="1" dirty="0"/>
              <a:t>):</a:t>
            </a:r>
            <a:r>
              <a:rPr lang="tr-TR" dirty="0"/>
              <a:t> Ajanın belirli bir eylemi yaptığında ortamdan aldığı geri bildirim. Pozitif, negatif veya sıfır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02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DBC976-0CF4-4875-BA8A-A5ADF24A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Q-</a:t>
            </a:r>
            <a:r>
              <a:rPr lang="tr-TR" b="1" dirty="0" err="1"/>
              <a:t>learning</a:t>
            </a:r>
            <a:r>
              <a:rPr lang="tr-TR" b="1" dirty="0"/>
              <a:t> Algoritması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29634B-2B43-7582-6142-35A2747C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Q-</a:t>
            </a:r>
            <a:r>
              <a:rPr lang="tr-TR" dirty="0" err="1"/>
              <a:t>learning'in</a:t>
            </a:r>
            <a:r>
              <a:rPr lang="tr-TR" dirty="0"/>
              <a:t> amacı, her durum ve eylem çifti için bir Q değeri (kalite) hesaplamaktır. Bu değerler, o durumdan başlayıp o eylemi yaparak ve sonrasında optimal eylemleri yaparak elde edilebilecek toplam ödülün tahmini değeridir.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Q Değeri (Q-</a:t>
            </a:r>
            <a:r>
              <a:rPr lang="tr-TR" b="1" dirty="0" err="1"/>
              <a:t>value</a:t>
            </a:r>
            <a:r>
              <a:rPr lang="tr-TR" b="1" dirty="0"/>
              <a:t>):</a:t>
            </a:r>
            <a:r>
              <a:rPr lang="tr-TR" dirty="0"/>
              <a:t> Bir durum ve eylem çiftinin beklenen toplam ödülünü gösterir. Q(s, a) olarak ifade edilir, burada 's' durumu ve 'a' eylemi temsil eder.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2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3CB98-D9AC-BD91-575E-9FEA0BE8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Q-</a:t>
            </a:r>
            <a:r>
              <a:rPr lang="tr-TR" b="1" dirty="0" err="1"/>
              <a:t>learning</a:t>
            </a:r>
            <a:r>
              <a:rPr lang="tr-TR" b="1" dirty="0"/>
              <a:t> Algoritması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61C54E-B872-DDDE-47A9-1E2FB99A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Denklemi: Q değerleri, </a:t>
            </a:r>
            <a:r>
              <a:rPr lang="tr-TR" dirty="0" err="1"/>
              <a:t>Bellman</a:t>
            </a:r>
            <a:r>
              <a:rPr lang="tr-TR" dirty="0"/>
              <a:t> Denklemi ile güncellenir. Bu denklem, mevcut ödül ve gelecekteki maksimum Q değerinin bir kombinasyonunu kullanır:</a:t>
            </a:r>
          </a:p>
          <a:p>
            <a:endParaRPr lang="tr-TR" dirty="0"/>
          </a:p>
          <a:p>
            <a:r>
              <a:rPr lang="tr-TR" dirty="0"/>
              <a:t>Q(</a:t>
            </a:r>
            <a:r>
              <a:rPr lang="tr-TR" dirty="0" err="1"/>
              <a:t>s,a</a:t>
            </a:r>
            <a:r>
              <a:rPr lang="tr-TR" dirty="0"/>
              <a:t>)=Q(</a:t>
            </a:r>
            <a:r>
              <a:rPr lang="tr-TR" dirty="0" err="1"/>
              <a:t>s,a</a:t>
            </a:r>
            <a:r>
              <a:rPr lang="tr-TR" dirty="0"/>
              <a:t>)+</a:t>
            </a:r>
            <a:r>
              <a:rPr lang="el-GR" dirty="0"/>
              <a:t>α[</a:t>
            </a:r>
            <a:r>
              <a:rPr lang="tr-TR" dirty="0"/>
              <a:t>r+</a:t>
            </a:r>
            <a:r>
              <a:rPr lang="el-GR" dirty="0"/>
              <a:t>γ</a:t>
            </a:r>
            <a:r>
              <a:rPr lang="tr-TR" dirty="0" err="1"/>
              <a:t>max⁡a′Q</a:t>
            </a:r>
            <a:r>
              <a:rPr lang="tr-TR" dirty="0"/>
              <a:t>(</a:t>
            </a:r>
            <a:r>
              <a:rPr lang="tr-TR" dirty="0" err="1"/>
              <a:t>s′,a</a:t>
            </a:r>
            <a:r>
              <a:rPr lang="tr-TR" dirty="0"/>
              <a:t>′)−Q(</a:t>
            </a:r>
            <a:r>
              <a:rPr lang="tr-TR" dirty="0" err="1"/>
              <a:t>s,a</a:t>
            </a:r>
            <a:r>
              <a:rPr lang="tr-TR" dirty="0"/>
              <a:t>)]Q(</a:t>
            </a:r>
            <a:r>
              <a:rPr lang="tr-TR" dirty="0" err="1"/>
              <a:t>s,a</a:t>
            </a:r>
            <a:r>
              <a:rPr lang="tr-TR" dirty="0"/>
              <a:t>)=Q(</a:t>
            </a:r>
            <a:r>
              <a:rPr lang="tr-TR" dirty="0" err="1"/>
              <a:t>s,a</a:t>
            </a:r>
            <a:r>
              <a:rPr lang="tr-TR" dirty="0"/>
              <a:t>)+</a:t>
            </a:r>
            <a:r>
              <a:rPr lang="el-GR" dirty="0"/>
              <a:t>α[</a:t>
            </a:r>
            <a:r>
              <a:rPr lang="tr-TR" dirty="0"/>
              <a:t>r+</a:t>
            </a:r>
            <a:r>
              <a:rPr lang="el-GR" dirty="0"/>
              <a:t>γ</a:t>
            </a:r>
            <a:r>
              <a:rPr lang="tr-TR" dirty="0" err="1"/>
              <a:t>maxa</a:t>
            </a:r>
            <a:r>
              <a:rPr lang="tr-TR" dirty="0"/>
              <a:t>′​Q(</a:t>
            </a:r>
            <a:r>
              <a:rPr lang="tr-TR" dirty="0" err="1"/>
              <a:t>s′,a</a:t>
            </a:r>
            <a:r>
              <a:rPr lang="tr-TR" dirty="0"/>
              <a:t>′)−Q(</a:t>
            </a:r>
            <a:r>
              <a:rPr lang="tr-TR" dirty="0" err="1"/>
              <a:t>s,a</a:t>
            </a:r>
            <a:r>
              <a:rPr lang="tr-TR" dirty="0"/>
              <a:t>)]</a:t>
            </a:r>
          </a:p>
          <a:p>
            <a:endParaRPr lang="tr-TR" dirty="0"/>
          </a:p>
          <a:p>
            <a:r>
              <a:rPr lang="tr-TR" dirty="0"/>
              <a:t>Burada,</a:t>
            </a:r>
          </a:p>
          <a:p>
            <a:endParaRPr lang="tr-TR" dirty="0"/>
          </a:p>
          <a:p>
            <a:r>
              <a:rPr lang="tr-TR" dirty="0"/>
              <a:t>    Q(</a:t>
            </a:r>
            <a:r>
              <a:rPr lang="tr-TR" dirty="0" err="1"/>
              <a:t>s,a</a:t>
            </a:r>
            <a:r>
              <a:rPr lang="tr-TR" dirty="0"/>
              <a:t>)Q(</a:t>
            </a:r>
            <a:r>
              <a:rPr lang="tr-TR" dirty="0" err="1"/>
              <a:t>s,a</a:t>
            </a:r>
            <a:r>
              <a:rPr lang="tr-TR" dirty="0"/>
              <a:t>): Mevcut Q değeri.</a:t>
            </a:r>
          </a:p>
          <a:p>
            <a:r>
              <a:rPr lang="tr-TR" dirty="0"/>
              <a:t>    </a:t>
            </a:r>
            <a:r>
              <a:rPr lang="el-GR" dirty="0"/>
              <a:t>α: </a:t>
            </a:r>
            <a:r>
              <a:rPr lang="tr-TR" dirty="0"/>
              <a:t>Öğrenme oranı (</a:t>
            </a:r>
            <a:r>
              <a:rPr lang="tr-TR" dirty="0" err="1"/>
              <a:t>learning</a:t>
            </a:r>
            <a:r>
              <a:rPr lang="tr-TR" dirty="0"/>
              <a:t> rate).</a:t>
            </a:r>
          </a:p>
          <a:p>
            <a:r>
              <a:rPr lang="tr-TR" dirty="0"/>
              <a:t>    r: Anlık ödül.</a:t>
            </a:r>
          </a:p>
          <a:p>
            <a:r>
              <a:rPr lang="tr-TR" dirty="0"/>
              <a:t>    </a:t>
            </a:r>
            <a:r>
              <a:rPr lang="el-GR" dirty="0"/>
              <a:t>γ: </a:t>
            </a:r>
            <a:r>
              <a:rPr lang="tr-TR" dirty="0"/>
              <a:t>İndirim faktörü (</a:t>
            </a:r>
            <a:r>
              <a:rPr lang="tr-TR" dirty="0" err="1"/>
              <a:t>discount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), gelecekteki ödüllerin şimdiki değerine etkisi.</a:t>
            </a:r>
          </a:p>
          <a:p>
            <a:r>
              <a:rPr lang="tr-TR" dirty="0"/>
              <a:t>    </a:t>
            </a:r>
            <a:r>
              <a:rPr lang="tr-TR" dirty="0" err="1"/>
              <a:t>max⁡a′Q</a:t>
            </a:r>
            <a:r>
              <a:rPr lang="tr-TR" dirty="0"/>
              <a:t>(</a:t>
            </a:r>
            <a:r>
              <a:rPr lang="tr-TR" dirty="0" err="1"/>
              <a:t>s′,a</a:t>
            </a:r>
            <a:r>
              <a:rPr lang="tr-TR" dirty="0"/>
              <a:t>′)</a:t>
            </a:r>
            <a:r>
              <a:rPr lang="tr-TR" dirty="0" err="1"/>
              <a:t>maxa</a:t>
            </a:r>
            <a:r>
              <a:rPr lang="tr-TR" dirty="0"/>
              <a:t>′​Q(</a:t>
            </a:r>
            <a:r>
              <a:rPr lang="tr-TR" dirty="0" err="1"/>
              <a:t>s′,a</a:t>
            </a:r>
            <a:r>
              <a:rPr lang="tr-TR" dirty="0"/>
              <a:t>′): Gelecekteki durum </a:t>
            </a:r>
            <a:r>
              <a:rPr lang="tr-TR" dirty="0" err="1"/>
              <a:t>s′s</a:t>
            </a:r>
            <a:r>
              <a:rPr lang="tr-TR" dirty="0"/>
              <a:t>′ için en yüksek Q değeri.</a:t>
            </a:r>
          </a:p>
        </p:txBody>
      </p:sp>
    </p:spTree>
    <p:extLst>
      <p:ext uri="{BB962C8B-B14F-4D97-AF65-F5344CB8AC3E}">
        <p14:creationId xmlns:p14="http://schemas.microsoft.com/office/powerpoint/2010/main" val="1139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285320-A737-1F12-6B6C-53C7699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Algoritmanın İşleyişi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3873D6-14E8-B027-6E64-0B3B8691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b="1" dirty="0"/>
              <a:t>Başlangıç:</a:t>
            </a:r>
            <a:r>
              <a:rPr lang="tr-TR" dirty="0"/>
              <a:t> Başlangıçta, tüm Q değerleri genellikle sıfır veya rastgele değerlerle başlatılır.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Eylem Seçimi:</a:t>
            </a:r>
            <a:r>
              <a:rPr lang="tr-TR" dirty="0"/>
              <a:t> Ajan, mevcut durumda bir eylem seçer. Bu genellikle epsilon-</a:t>
            </a:r>
            <a:r>
              <a:rPr lang="tr-TR" dirty="0" err="1"/>
              <a:t>greedy</a:t>
            </a:r>
            <a:r>
              <a:rPr lang="tr-TR" dirty="0"/>
              <a:t> gibi bir stratejiyle yapılır.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Ödül Alma ve Güncelleme:</a:t>
            </a:r>
            <a:r>
              <a:rPr lang="tr-TR" dirty="0"/>
              <a:t> Ajan, seçilen eylemi yapar ve bir ödül alır. Ardından, </a:t>
            </a:r>
            <a:r>
              <a:rPr lang="tr-TR" dirty="0" err="1"/>
              <a:t>Bellman</a:t>
            </a:r>
            <a:r>
              <a:rPr lang="tr-TR" dirty="0"/>
              <a:t> Denklemi kullanılarak ilgili Q değeri güncellenir.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Yineleme:</a:t>
            </a:r>
            <a:r>
              <a:rPr lang="tr-TR" dirty="0"/>
              <a:t> Bu süreç, ajan belirli bir ölçütü karşılayana kadar (örneğin, maksimum iterasyon sayısına ulaşana veya yeterince iyi bir politika öğrenene kadar) tekrar edilir.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28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4C385-2D04-0BD3-3F0E-4F08A050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1454E9-8AD2-482B-E628-59C02717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986F86-E6AC-7436-89C7-33B8B12B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73" y="1825625"/>
            <a:ext cx="4220439" cy="45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7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58720-4889-09F6-996A-74E72A4B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Epsilon (</a:t>
            </a:r>
            <a:r>
              <a:rPr lang="el-GR" b="1" dirty="0"/>
              <a:t>ε) - </a:t>
            </a:r>
            <a:r>
              <a:rPr lang="tr-TR" b="1" dirty="0"/>
              <a:t>Keşfetme Olasılığı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29CF7-AC31-2FED-2784-3FC1D78B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epsilon, epsilon-</a:t>
            </a:r>
            <a:r>
              <a:rPr lang="tr-TR" dirty="0" err="1"/>
              <a:t>greedy</a:t>
            </a:r>
            <a:r>
              <a:rPr lang="tr-TR" dirty="0"/>
              <a:t> stratejisinde kullanılır ve ajanın rastgele bir hareket seçme olasılığını belirler.</a:t>
            </a:r>
          </a:p>
          <a:p>
            <a:r>
              <a:rPr lang="tr-TR" dirty="0"/>
              <a:t>    Yüksek bir epsilon değeri (örneğin, 0.9), ajanın çoğu zaman rastgele hareketler seçerek keşfetmeye (</a:t>
            </a:r>
            <a:r>
              <a:rPr lang="tr-TR" dirty="0" err="1"/>
              <a:t>exploration</a:t>
            </a:r>
            <a:r>
              <a:rPr lang="tr-TR" dirty="0"/>
              <a:t>) odaklanmasını sağlar. Bu, özellikle öğrenme sürecinin başlarında önemlidir, çünkü ajanın ortamı keşfetmesi ve farklı durumlar hakkında bilgi edinmesi gerekir.</a:t>
            </a:r>
          </a:p>
          <a:p>
            <a:r>
              <a:rPr lang="tr-TR" dirty="0"/>
              <a:t>    Zamanla, epsilon değerinin azaltılması (örneğin, her iterasyonda bir miktar düşürülerek) ajanın daha fazla bilgiye dayalı hareketler yapmasını (sömürme veya </a:t>
            </a:r>
            <a:r>
              <a:rPr lang="tr-TR" dirty="0" err="1"/>
              <a:t>exploitation</a:t>
            </a:r>
            <a:r>
              <a:rPr lang="tr-TR" dirty="0"/>
              <a:t>) ve rastgele hareketlerin sayısını azaltmasını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34930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C1CC6-BC1E-9CBD-9160-D4E8BD38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Azalma Değeri (</a:t>
            </a:r>
            <a:r>
              <a:rPr lang="el-GR" b="1" dirty="0"/>
              <a:t>γ) - </a:t>
            </a:r>
            <a:r>
              <a:rPr lang="tr-TR" b="1" dirty="0"/>
              <a:t>İndirim Faktörü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730683-0CC0-4309-7308-34724602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azalma_degeri</a:t>
            </a:r>
            <a:r>
              <a:rPr lang="tr-TR" dirty="0"/>
              <a:t>, gelecekteki ödüllerin şimdiki değerine olan etkisini belirler.</a:t>
            </a:r>
          </a:p>
          <a:p>
            <a:r>
              <a:rPr lang="tr-TR" dirty="0"/>
              <a:t>    Bir ödülün, alındığı zamandan ne kadar uzakta olduğuna bağlı olarak daha az değerli olmasını sağlar. Örneğin, </a:t>
            </a:r>
            <a:r>
              <a:rPr lang="tr-TR" dirty="0" err="1"/>
              <a:t>azalma_degeri</a:t>
            </a:r>
            <a:r>
              <a:rPr lang="tr-TR" dirty="0"/>
              <a:t> 0.9 ise, bir sonraki adımdaki ödül şimdiki adımdaki ödülün %90'ı kadar değerli kabul edilir.</a:t>
            </a:r>
          </a:p>
          <a:p>
            <a:r>
              <a:rPr lang="tr-TR" dirty="0"/>
              <a:t>    Bu parametre, ajanın kısa vadeli kazançlarla uzun vadeli kazançlar arasında denge kurmasına yardımcı olur.</a:t>
            </a:r>
          </a:p>
        </p:txBody>
      </p:sp>
    </p:spTree>
    <p:extLst>
      <p:ext uri="{BB962C8B-B14F-4D97-AF65-F5344CB8AC3E}">
        <p14:creationId xmlns:p14="http://schemas.microsoft.com/office/powerpoint/2010/main" val="30643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1559</Words>
  <Application>Microsoft Office PowerPoint</Application>
  <PresentationFormat>Geniş ekran</PresentationFormat>
  <Paragraphs>76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Teması</vt:lpstr>
      <vt:lpstr>QLEARNING</vt:lpstr>
      <vt:lpstr>Qlearning nedir</vt:lpstr>
      <vt:lpstr>Temel Kavramlar</vt:lpstr>
      <vt:lpstr>Q-learning Algoritması</vt:lpstr>
      <vt:lpstr>Q-learning Algoritması</vt:lpstr>
      <vt:lpstr>Algoritmanın İşleyişi</vt:lpstr>
      <vt:lpstr>PowerPoint Sunusu</vt:lpstr>
      <vt:lpstr>Epsilon (ε) - Keşfetme Olasılığı</vt:lpstr>
      <vt:lpstr>Azalma Değeri (γ) - İndirim Faktörü</vt:lpstr>
      <vt:lpstr>Öğrenme Oranı (α) - Öğrenme Hızı</vt:lpstr>
      <vt:lpstr>Ödül</vt:lpstr>
      <vt:lpstr>Eski Q Değeri</vt:lpstr>
      <vt:lpstr>Farkın Hesaplanması</vt:lpstr>
      <vt:lpstr>Farkın Hesaplanması</vt:lpstr>
      <vt:lpstr>Farkın Hesaplanması</vt:lpstr>
      <vt:lpstr>Yeni Q Değerinin Güncellenmesi</vt:lpstr>
      <vt:lpstr>Q Değerleri Tablosunun Güncellenmesi</vt:lpstr>
      <vt:lpstr>Q Değerleri Tablosunun Güncellenmesi</vt:lpstr>
      <vt:lpstr>Q Değerleri Tablosunun Güncellenmesi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QLEARNING</dc:title>
  <dc:creator>An-ayoo.lab02</dc:creator>
  <cp:lastModifiedBy>serhat kagan sahin</cp:lastModifiedBy>
  <cp:revision>2</cp:revision>
  <dcterms:created xsi:type="dcterms:W3CDTF">2023-12-29T08:11:36Z</dcterms:created>
  <dcterms:modified xsi:type="dcterms:W3CDTF">2023-12-30T18:22:52Z</dcterms:modified>
</cp:coreProperties>
</file>