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7" r:id="rId6"/>
    <p:sldId id="260" r:id="rId7"/>
    <p:sldId id="288" r:id="rId8"/>
    <p:sldId id="261" r:id="rId9"/>
    <p:sldId id="289" r:id="rId10"/>
    <p:sldId id="262" r:id="rId11"/>
    <p:sldId id="263" r:id="rId12"/>
    <p:sldId id="290" r:id="rId13"/>
    <p:sldId id="291" r:id="rId14"/>
    <p:sldId id="264" r:id="rId15"/>
    <p:sldId id="265" r:id="rId16"/>
    <p:sldId id="266" r:id="rId17"/>
    <p:sldId id="267" r:id="rId18"/>
    <p:sldId id="268" r:id="rId19"/>
    <p:sldId id="269" r:id="rId20"/>
    <p:sldId id="270" r:id="rId21"/>
    <p:sldId id="285" r:id="rId22"/>
    <p:sldId id="277" r:id="rId23"/>
    <p:sldId id="286" r:id="rId24"/>
    <p:sldId id="271" r:id="rId25"/>
    <p:sldId id="272" r:id="rId26"/>
    <p:sldId id="273" r:id="rId27"/>
    <p:sldId id="274" r:id="rId28"/>
    <p:sldId id="275" r:id="rId29"/>
    <p:sldId id="276" r:id="rId30"/>
    <p:sldId id="278" r:id="rId31"/>
    <p:sldId id="279" r:id="rId32"/>
    <p:sldId id="280" r:id="rId33"/>
    <p:sldId id="281" r:id="rId34"/>
    <p:sldId id="282" r:id="rId35"/>
    <p:sldId id="283" r:id="rId36"/>
    <p:sldId id="284"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85B4A-AF72-61B3-B646-E9392EB716E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5F03181-6F29-B756-C2C3-11838C0A1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E83DB2-25F8-9B7F-8BB6-C161310AD74A}"/>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44D2E19A-C3AB-457C-E407-1315D94147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E46854-A1AB-A5C5-1F3C-560081A37E38}"/>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323802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65AA13-71C4-FBA1-7BAA-DA1E0D739C7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C33D05A-42D1-3051-EDD1-53F3B917077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ECA2BF3-BDE3-D436-8937-6D5F0BEF03B6}"/>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B424AF4A-E394-AD8D-1E25-2CB72B84B7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6300F9F-43C3-3490-7895-D763656B2CDA}"/>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7750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F81F885-0EBE-1486-6833-C6D226DAF8A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F358EB7-5D79-14E6-BA04-45E97700528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ECB9C3-A399-2A6A-8C13-ADC8B3EB010D}"/>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3A0F71D8-AD6E-B390-4CC6-1FEA541CF3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1B9CB5-AE16-82E4-DD98-D17053EC3475}"/>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348973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0A117-10E9-71BB-B736-3D49BCF85EC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8051CDE-262F-670A-7855-311A65FE800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78A3AFD-511C-F06C-9F31-172235ABD62F}"/>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ACF78AA9-53C5-8085-631B-7DF90718A9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781939-FA35-277E-F7CF-5AACB430390E}"/>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72960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81B2E8-D2A4-AEFD-D2E7-F419E3B5922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94FBE98-7D82-06E2-1DF9-5DFE5A12B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F30FD97-01DF-C283-FF86-ECFCD5944D70}"/>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A116AFD4-D4C1-8891-E692-0706A61628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16FACD-E736-C9B0-9690-D6ADB298A63C}"/>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39154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627262-25BD-B4CE-96F9-87404558A32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81E0401-49E6-5F34-595E-6D67BD447F4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B28C96C-4299-84E4-A827-71D387C016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65031D4-149E-4A86-C189-AB598A21BA97}"/>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6" name="Alt Bilgi Yer Tutucusu 5">
            <a:extLst>
              <a:ext uri="{FF2B5EF4-FFF2-40B4-BE49-F238E27FC236}">
                <a16:creationId xmlns:a16="http://schemas.microsoft.com/office/drawing/2014/main" id="{573E90CC-1B68-CC6F-27B9-56179C90EB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D524FC-5F92-4D9D-8153-DE2787756B41}"/>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47552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01AFEE-BAE3-1B3B-7947-16ED429BB5E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F96E27E-A75C-E15C-8AB8-6C2448043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C4D5848-D7EA-7DC6-216C-DFD1999305E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3C8E518-2732-03E0-4846-30D339084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B0F08A6-E272-1BA9-F563-CC31864A66F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60B5320-DDE9-362B-7DA5-2E7E04035EF9}"/>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8" name="Alt Bilgi Yer Tutucusu 7">
            <a:extLst>
              <a:ext uri="{FF2B5EF4-FFF2-40B4-BE49-F238E27FC236}">
                <a16:creationId xmlns:a16="http://schemas.microsoft.com/office/drawing/2014/main" id="{880146D8-D333-22B3-0F42-F1E0727F1B3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5845E2-CD2F-9CC5-3B7D-78A5013FD0DE}"/>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211430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43C84B-CF65-8FCC-F1FB-35C1079543D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790F89F-E836-B5F6-09F8-67F245D1192B}"/>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4" name="Alt Bilgi Yer Tutucusu 3">
            <a:extLst>
              <a:ext uri="{FF2B5EF4-FFF2-40B4-BE49-F238E27FC236}">
                <a16:creationId xmlns:a16="http://schemas.microsoft.com/office/drawing/2014/main" id="{45C57FD2-BC5E-2AFD-0A9C-014545A0CEA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37B6747-94ED-8C08-A258-906D5AABE7B3}"/>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416855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92B883F-6FA0-85B7-B06E-6433867241E3}"/>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3" name="Alt Bilgi Yer Tutucusu 2">
            <a:extLst>
              <a:ext uri="{FF2B5EF4-FFF2-40B4-BE49-F238E27FC236}">
                <a16:creationId xmlns:a16="http://schemas.microsoft.com/office/drawing/2014/main" id="{AF2D67DC-79C3-CBD2-3F2B-344FEC39926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1305637-F80C-861A-0622-074257896307}"/>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34585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1D4BA-C546-CBBB-2FEE-E1D8C73C584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1D044D3-4F0E-9D9E-226D-AC45E68D5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E13894A-E26A-3998-A726-C7CB35956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6BAE8E-FD19-654B-2E1D-5882DBCD30A4}"/>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6" name="Alt Bilgi Yer Tutucusu 5">
            <a:extLst>
              <a:ext uri="{FF2B5EF4-FFF2-40B4-BE49-F238E27FC236}">
                <a16:creationId xmlns:a16="http://schemas.microsoft.com/office/drawing/2014/main" id="{37CB8969-B15F-E907-8E53-E04A44C987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5EDB07-7E15-BD72-6FBC-17B849593B2D}"/>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212634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11806D-270B-0625-FE2C-48D83AE649D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15B411C-F766-2C43-66DC-9DC66A952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AE49762-2940-CDD2-D04F-9F968449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4F8927B-F466-7976-270D-0A214B526661}"/>
              </a:ext>
            </a:extLst>
          </p:cNvPr>
          <p:cNvSpPr>
            <a:spLocks noGrp="1"/>
          </p:cNvSpPr>
          <p:nvPr>
            <p:ph type="dt" sz="half" idx="10"/>
          </p:nvPr>
        </p:nvSpPr>
        <p:spPr/>
        <p:txBody>
          <a:bodyPr/>
          <a:lstStyle/>
          <a:p>
            <a:fld id="{DA461696-97C7-4B92-94CA-A3FC14075E2E}" type="datetimeFigureOut">
              <a:rPr lang="tr-TR" smtClean="0"/>
              <a:t>30.12.2023</a:t>
            </a:fld>
            <a:endParaRPr lang="tr-TR"/>
          </a:p>
        </p:txBody>
      </p:sp>
      <p:sp>
        <p:nvSpPr>
          <p:cNvPr id="6" name="Alt Bilgi Yer Tutucusu 5">
            <a:extLst>
              <a:ext uri="{FF2B5EF4-FFF2-40B4-BE49-F238E27FC236}">
                <a16:creationId xmlns:a16="http://schemas.microsoft.com/office/drawing/2014/main" id="{E2E4DC1F-8B30-856B-1AF0-72D626B4A43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16E8A7-637F-A570-C469-CAB498F61468}"/>
              </a:ext>
            </a:extLst>
          </p:cNvPr>
          <p:cNvSpPr>
            <a:spLocks noGrp="1"/>
          </p:cNvSpPr>
          <p:nvPr>
            <p:ph type="sldNum" sz="quarter" idx="12"/>
          </p:nvPr>
        </p:nvSpPr>
        <p:spPr/>
        <p:txBody>
          <a:bodyPr/>
          <a:lstStyle/>
          <a:p>
            <a:fld id="{0547C435-413C-4688-A205-0D53D0A2A8B7}" type="slidenum">
              <a:rPr lang="tr-TR" smtClean="0"/>
              <a:t>‹#›</a:t>
            </a:fld>
            <a:endParaRPr lang="tr-TR"/>
          </a:p>
        </p:txBody>
      </p:sp>
    </p:spTree>
    <p:extLst>
      <p:ext uri="{BB962C8B-B14F-4D97-AF65-F5344CB8AC3E}">
        <p14:creationId xmlns:p14="http://schemas.microsoft.com/office/powerpoint/2010/main" val="18912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D3DBE74-FAD0-FE48-AA76-59B2492E9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235FAE0-AE69-7AE0-963F-3A228FD09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4B57CF-D761-EE3E-0198-21CAF5A47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61696-97C7-4B92-94CA-A3FC14075E2E}" type="datetimeFigureOut">
              <a:rPr lang="tr-TR" smtClean="0"/>
              <a:t>30.12.2023</a:t>
            </a:fld>
            <a:endParaRPr lang="tr-TR"/>
          </a:p>
        </p:txBody>
      </p:sp>
      <p:sp>
        <p:nvSpPr>
          <p:cNvPr id="5" name="Alt Bilgi Yer Tutucusu 4">
            <a:extLst>
              <a:ext uri="{FF2B5EF4-FFF2-40B4-BE49-F238E27FC236}">
                <a16:creationId xmlns:a16="http://schemas.microsoft.com/office/drawing/2014/main" id="{9F6028E4-DD59-D470-7FE4-5198BE1DA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49883EA-FB36-284E-27E1-C1E130501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7C435-413C-4688-A205-0D53D0A2A8B7}" type="slidenum">
              <a:rPr lang="tr-TR" smtClean="0"/>
              <a:t>‹#›</a:t>
            </a:fld>
            <a:endParaRPr lang="tr-TR"/>
          </a:p>
        </p:txBody>
      </p:sp>
    </p:spTree>
    <p:extLst>
      <p:ext uri="{BB962C8B-B14F-4D97-AF65-F5344CB8AC3E}">
        <p14:creationId xmlns:p14="http://schemas.microsoft.com/office/powerpoint/2010/main" val="246233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6E68C9-912F-6C36-CFE6-8E7766BD6EF3}"/>
              </a:ext>
            </a:extLst>
          </p:cNvPr>
          <p:cNvSpPr>
            <a:spLocks noGrp="1"/>
          </p:cNvSpPr>
          <p:nvPr>
            <p:ph type="ctrTitle"/>
          </p:nvPr>
        </p:nvSpPr>
        <p:spPr/>
        <p:txBody>
          <a:bodyPr/>
          <a:lstStyle/>
          <a:p>
            <a:r>
              <a:rPr lang="tr-TR" dirty="0"/>
              <a:t>ANN(Yapay Sinir Ağları)</a:t>
            </a:r>
          </a:p>
        </p:txBody>
      </p:sp>
      <p:sp>
        <p:nvSpPr>
          <p:cNvPr id="3" name="Alt Başlık 2">
            <a:extLst>
              <a:ext uri="{FF2B5EF4-FFF2-40B4-BE49-F238E27FC236}">
                <a16:creationId xmlns:a16="http://schemas.microsoft.com/office/drawing/2014/main" id="{D8C9B8E9-6447-14AD-7D4D-46320A36DD3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5515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A51B9E-D017-221E-E332-3C4BB3FE2717}"/>
              </a:ext>
            </a:extLst>
          </p:cNvPr>
          <p:cNvSpPr>
            <a:spLocks noGrp="1"/>
          </p:cNvSpPr>
          <p:nvPr>
            <p:ph type="title"/>
          </p:nvPr>
        </p:nvSpPr>
        <p:spPr/>
        <p:txBody>
          <a:bodyPr/>
          <a:lstStyle/>
          <a:p>
            <a:r>
              <a:rPr lang="tr-TR" b="1" i="0" dirty="0">
                <a:effectLst/>
                <a:latin typeface="Söhne"/>
              </a:rPr>
              <a:t>Sinir Ağır Katmanları</a:t>
            </a:r>
            <a:endParaRPr lang="tr-TR" dirty="0"/>
          </a:p>
        </p:txBody>
      </p:sp>
      <p:sp>
        <p:nvSpPr>
          <p:cNvPr id="3" name="İçerik Yer Tutucusu 2">
            <a:extLst>
              <a:ext uri="{FF2B5EF4-FFF2-40B4-BE49-F238E27FC236}">
                <a16:creationId xmlns:a16="http://schemas.microsoft.com/office/drawing/2014/main" id="{18A9A8B1-0989-6396-0284-EC7669A0B6AF}"/>
              </a:ext>
            </a:extLst>
          </p:cNvPr>
          <p:cNvSpPr>
            <a:spLocks noGrp="1"/>
          </p:cNvSpPr>
          <p:nvPr>
            <p:ph idx="1"/>
          </p:nvPr>
        </p:nvSpPr>
        <p:spPr/>
        <p:txBody>
          <a:bodyPr/>
          <a:lstStyle/>
          <a:p>
            <a:r>
              <a:rPr lang="tr-TR" b="0" i="0" dirty="0" err="1">
                <a:solidFill>
                  <a:srgbClr val="374151"/>
                </a:solidFill>
                <a:effectLst/>
                <a:latin typeface="Söhne"/>
              </a:rPr>
              <a:t>Artificial</a:t>
            </a:r>
            <a:r>
              <a:rPr lang="tr-TR" b="0" i="0" dirty="0">
                <a:solidFill>
                  <a:srgbClr val="374151"/>
                </a:solidFill>
                <a:effectLst/>
                <a:latin typeface="Söhne"/>
              </a:rPr>
              <a:t> </a:t>
            </a:r>
            <a:r>
              <a:rPr lang="tr-TR" b="0" i="0" dirty="0" err="1">
                <a:solidFill>
                  <a:srgbClr val="374151"/>
                </a:solidFill>
                <a:effectLst/>
                <a:latin typeface="Söhne"/>
              </a:rPr>
              <a:t>Neural</a:t>
            </a:r>
            <a:r>
              <a:rPr lang="tr-TR" b="0" i="0" dirty="0">
                <a:solidFill>
                  <a:srgbClr val="374151"/>
                </a:solidFill>
                <a:effectLst/>
                <a:latin typeface="Söhne"/>
              </a:rPr>
              <a:t> Network giriş ve çıkış katmanları arasında birden fazla gizli katman oluşturularak elde edilen yapay sinir ağı modelidir. Burada oluşturulacak gizli katman sayısı n adet oluşturulabilir ve tamamen veri setinin özelliklerine bağlıdır. Yaklaşık 20 yıl önce 2 adet gizli katman kullanmak derin öğrenme için yeterliyken, yanı 2 katman kullanıldığında derin öğrenme işlemi yapılabildiği söz konusu iken günümüzde yüzlerce gizli katmandan oluşan derin öğrenme algoritmaları oluşturulabilir.</a:t>
            </a:r>
            <a:endParaRPr lang="tr-TR" dirty="0"/>
          </a:p>
        </p:txBody>
      </p:sp>
    </p:spTree>
    <p:extLst>
      <p:ext uri="{BB962C8B-B14F-4D97-AF65-F5344CB8AC3E}">
        <p14:creationId xmlns:p14="http://schemas.microsoft.com/office/powerpoint/2010/main" val="419490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9F1EDD-D6F0-61F1-CA4C-4F94C8C04217}"/>
              </a:ext>
            </a:extLst>
          </p:cNvPr>
          <p:cNvSpPr>
            <a:spLocks noGrp="1"/>
          </p:cNvSpPr>
          <p:nvPr>
            <p:ph type="title"/>
          </p:nvPr>
        </p:nvSpPr>
        <p:spPr/>
        <p:txBody>
          <a:bodyPr/>
          <a:lstStyle/>
          <a:p>
            <a:r>
              <a:rPr lang="tr-TR" b="1" i="0" dirty="0">
                <a:effectLst/>
                <a:latin typeface="Söhne"/>
              </a:rPr>
              <a:t>Neden Gizli Katman?</a:t>
            </a:r>
            <a:endParaRPr lang="tr-TR" dirty="0"/>
          </a:p>
        </p:txBody>
      </p:sp>
      <p:sp>
        <p:nvSpPr>
          <p:cNvPr id="3" name="İçerik Yer Tutucusu 2">
            <a:extLst>
              <a:ext uri="{FF2B5EF4-FFF2-40B4-BE49-F238E27FC236}">
                <a16:creationId xmlns:a16="http://schemas.microsoft.com/office/drawing/2014/main" id="{9E9D70CC-BD36-0E78-6CC6-84D3FDD24283}"/>
              </a:ext>
            </a:extLst>
          </p:cNvPr>
          <p:cNvSpPr>
            <a:spLocks noGrp="1"/>
          </p:cNvSpPr>
          <p:nvPr>
            <p:ph idx="1"/>
          </p:nvPr>
        </p:nvSpPr>
        <p:spPr/>
        <p:txBody>
          <a:bodyPr/>
          <a:lstStyle/>
          <a:p>
            <a:pPr algn="l"/>
            <a:r>
              <a:rPr lang="tr-TR" b="0" i="0" dirty="0">
                <a:solidFill>
                  <a:srgbClr val="374151"/>
                </a:solidFill>
                <a:effectLst/>
                <a:latin typeface="Söhne"/>
              </a:rPr>
              <a:t>Buradaki </a:t>
            </a:r>
            <a:r>
              <a:rPr lang="tr-TR" b="0" i="0" dirty="0" err="1">
                <a:solidFill>
                  <a:srgbClr val="374151"/>
                </a:solidFill>
                <a:effectLst/>
                <a:latin typeface="Söhne"/>
              </a:rPr>
              <a:t>input</a:t>
            </a:r>
            <a:r>
              <a:rPr lang="tr-TR" b="0" i="0" dirty="0">
                <a:solidFill>
                  <a:srgbClr val="374151"/>
                </a:solidFill>
                <a:effectLst/>
                <a:latin typeface="Söhne"/>
              </a:rPr>
              <a:t> </a:t>
            </a:r>
            <a:r>
              <a:rPr lang="tr-TR" b="0" i="0" dirty="0" err="1">
                <a:solidFill>
                  <a:srgbClr val="374151"/>
                </a:solidFill>
                <a:effectLst/>
                <a:latin typeface="Söhne"/>
              </a:rPr>
              <a:t>layer</a:t>
            </a:r>
            <a:r>
              <a:rPr lang="tr-TR" b="0" i="0" dirty="0">
                <a:solidFill>
                  <a:srgbClr val="374151"/>
                </a:solidFill>
                <a:effectLst/>
                <a:latin typeface="Söhne"/>
              </a:rPr>
              <a:t> bağımsız değişken, </a:t>
            </a:r>
            <a:r>
              <a:rPr lang="tr-TR" b="0" i="0" dirty="0" err="1">
                <a:solidFill>
                  <a:srgbClr val="374151"/>
                </a:solidFill>
                <a:effectLst/>
                <a:latin typeface="Söhne"/>
              </a:rPr>
              <a:t>output</a:t>
            </a:r>
            <a:r>
              <a:rPr lang="tr-TR" b="0" i="0" dirty="0">
                <a:solidFill>
                  <a:srgbClr val="374151"/>
                </a:solidFill>
                <a:effectLst/>
                <a:latin typeface="Söhne"/>
              </a:rPr>
              <a:t> </a:t>
            </a:r>
            <a:r>
              <a:rPr lang="tr-TR" b="0" i="0" dirty="0" err="1">
                <a:solidFill>
                  <a:srgbClr val="374151"/>
                </a:solidFill>
                <a:effectLst/>
                <a:latin typeface="Söhne"/>
              </a:rPr>
              <a:t>layerlar</a:t>
            </a:r>
            <a:r>
              <a:rPr lang="tr-TR" b="0" i="0" dirty="0">
                <a:solidFill>
                  <a:srgbClr val="374151"/>
                </a:solidFill>
                <a:effectLst/>
                <a:latin typeface="Söhne"/>
              </a:rPr>
              <a:t> ise bağımlı değişkenin anlamına gelmektedir. </a:t>
            </a:r>
            <a:r>
              <a:rPr lang="tr-TR" b="0" i="0" dirty="0" err="1">
                <a:solidFill>
                  <a:srgbClr val="374151"/>
                </a:solidFill>
                <a:effectLst/>
                <a:latin typeface="Söhne"/>
              </a:rPr>
              <a:t>Hidden</a:t>
            </a:r>
            <a:r>
              <a:rPr lang="tr-TR" b="0" i="0" dirty="0">
                <a:solidFill>
                  <a:srgbClr val="374151"/>
                </a:solidFill>
                <a:effectLst/>
                <a:latin typeface="Söhne"/>
              </a:rPr>
              <a:t> </a:t>
            </a:r>
            <a:r>
              <a:rPr lang="tr-TR" b="0" i="0" dirty="0" err="1">
                <a:solidFill>
                  <a:srgbClr val="374151"/>
                </a:solidFill>
                <a:effectLst/>
                <a:latin typeface="Söhne"/>
              </a:rPr>
              <a:t>layer'lar</a:t>
            </a:r>
            <a:r>
              <a:rPr lang="tr-TR" b="0" i="0" dirty="0">
                <a:solidFill>
                  <a:srgbClr val="374151"/>
                </a:solidFill>
                <a:effectLst/>
                <a:latin typeface="Söhne"/>
              </a:rPr>
              <a:t> ise kullanıcı tarafından sonradan eklenildiği için ve </a:t>
            </a:r>
            <a:r>
              <a:rPr lang="tr-TR" b="0" i="0" dirty="0" err="1">
                <a:solidFill>
                  <a:srgbClr val="374151"/>
                </a:solidFill>
                <a:effectLst/>
                <a:latin typeface="Söhne"/>
              </a:rPr>
              <a:t>algoritmin</a:t>
            </a:r>
            <a:r>
              <a:rPr lang="tr-TR" b="0" i="0" dirty="0">
                <a:solidFill>
                  <a:srgbClr val="374151"/>
                </a:solidFill>
                <a:effectLst/>
                <a:latin typeface="Söhne"/>
              </a:rPr>
              <a:t> girdi ve çıkışında kullanılmadığı için </a:t>
            </a:r>
            <a:r>
              <a:rPr lang="tr-TR" b="0" i="0" dirty="0" err="1">
                <a:solidFill>
                  <a:srgbClr val="374151"/>
                </a:solidFill>
                <a:effectLst/>
                <a:latin typeface="Söhne"/>
              </a:rPr>
              <a:t>hidden</a:t>
            </a:r>
            <a:r>
              <a:rPr lang="tr-TR" b="0" i="0" dirty="0">
                <a:solidFill>
                  <a:srgbClr val="374151"/>
                </a:solidFill>
                <a:effectLst/>
                <a:latin typeface="Söhne"/>
              </a:rPr>
              <a:t> diye adlandırılmaktadır.</a:t>
            </a:r>
          </a:p>
          <a:p>
            <a:pPr algn="l"/>
            <a:r>
              <a:rPr lang="tr-TR" b="0" i="0" dirty="0">
                <a:solidFill>
                  <a:srgbClr val="374151"/>
                </a:solidFill>
                <a:effectLst/>
                <a:latin typeface="Söhne"/>
              </a:rPr>
              <a:t>Aktivasyon fonksiyonları bir </a:t>
            </a:r>
            <a:r>
              <a:rPr lang="tr-TR" b="0" i="0" dirty="0" err="1">
                <a:solidFill>
                  <a:srgbClr val="374151"/>
                </a:solidFill>
                <a:effectLst/>
                <a:latin typeface="Söhne"/>
              </a:rPr>
              <a:t>data'dan</a:t>
            </a:r>
            <a:r>
              <a:rPr lang="tr-TR" b="0" i="0" dirty="0">
                <a:solidFill>
                  <a:srgbClr val="374151"/>
                </a:solidFill>
                <a:effectLst/>
                <a:latin typeface="Söhne"/>
              </a:rPr>
              <a:t> öğrenilen modellerin daha karışık öğrenilmesini sağlamaktadır.</a:t>
            </a:r>
          </a:p>
          <a:p>
            <a:pPr algn="l"/>
            <a:endParaRPr lang="tr-TR" b="0" i="0" dirty="0">
              <a:solidFill>
                <a:srgbClr val="374151"/>
              </a:solidFill>
              <a:effectLst/>
              <a:latin typeface="Söhne"/>
            </a:endParaRPr>
          </a:p>
          <a:p>
            <a:endParaRPr lang="tr-TR" dirty="0"/>
          </a:p>
        </p:txBody>
      </p:sp>
      <p:pic>
        <p:nvPicPr>
          <p:cNvPr id="2052" name="Picture 4" descr="Yapay Zeka-Yapay Sinir Ağı(ANN) Nedir? - YouTube">
            <a:extLst>
              <a:ext uri="{FF2B5EF4-FFF2-40B4-BE49-F238E27FC236}">
                <a16:creationId xmlns:a16="http://schemas.microsoft.com/office/drawing/2014/main" id="{B0396511-DBAA-D6E9-735C-BCAAB027B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84965"/>
            <a:ext cx="4396507" cy="247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04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12329-0F43-CB9F-FEE8-B806BA4BFA30}"/>
              </a:ext>
            </a:extLst>
          </p:cNvPr>
          <p:cNvSpPr>
            <a:spLocks noGrp="1"/>
          </p:cNvSpPr>
          <p:nvPr>
            <p:ph type="title"/>
          </p:nvPr>
        </p:nvSpPr>
        <p:spPr/>
        <p:txBody>
          <a:bodyPr/>
          <a:lstStyle/>
          <a:p>
            <a:r>
              <a:rPr lang="tr-TR" dirty="0"/>
              <a:t>Gizli Katmanlar</a:t>
            </a:r>
          </a:p>
        </p:txBody>
      </p:sp>
      <p:sp>
        <p:nvSpPr>
          <p:cNvPr id="3" name="İçerik Yer Tutucusu 2">
            <a:extLst>
              <a:ext uri="{FF2B5EF4-FFF2-40B4-BE49-F238E27FC236}">
                <a16:creationId xmlns:a16="http://schemas.microsoft.com/office/drawing/2014/main" id="{58D7E0CA-CF68-D11C-1DD2-8334B8E05B51}"/>
              </a:ext>
            </a:extLst>
          </p:cNvPr>
          <p:cNvSpPr>
            <a:spLocks noGrp="1"/>
          </p:cNvSpPr>
          <p:nvPr>
            <p:ph idx="1"/>
          </p:nvPr>
        </p:nvSpPr>
        <p:spPr/>
        <p:txBody>
          <a:bodyPr>
            <a:normAutofit lnSpcReduction="10000"/>
          </a:bodyPr>
          <a:lstStyle/>
          <a:p>
            <a:pPr algn="l">
              <a:buFont typeface="+mj-lt"/>
              <a:buAutoNum type="arabicPeriod"/>
            </a:pPr>
            <a:r>
              <a:rPr lang="tr-TR" b="1" i="0" dirty="0">
                <a:solidFill>
                  <a:srgbClr val="374151"/>
                </a:solidFill>
                <a:effectLst/>
                <a:latin typeface="Söhne"/>
              </a:rPr>
              <a:t>Doğrudan Gözlemlenemezler:</a:t>
            </a:r>
            <a:r>
              <a:rPr lang="tr-TR" b="0" i="0" dirty="0">
                <a:solidFill>
                  <a:srgbClr val="374151"/>
                </a:solidFill>
                <a:effectLst/>
                <a:latin typeface="Söhne"/>
              </a:rPr>
              <a:t> Gizli katmanlar, modelin dışarıya verdiği çıktılar gibi doğrudan gözlemlenemezler. Yani, bir sinir ağının eğitim süreci veya karar verme mekanizması incelenirken, gizli katmanların her bir nöronundaki değerler doğrudan bir girdi veya çıktı olarak görülmez. Bunlar, ağın iç işleyişini temsil eder ve yalnızca ağın kendisi tarafından kullanılır.</a:t>
            </a:r>
          </a:p>
          <a:p>
            <a:pPr algn="l">
              <a:buFont typeface="+mj-lt"/>
              <a:buAutoNum type="arabicPeriod"/>
            </a:pPr>
            <a:r>
              <a:rPr lang="tr-TR" b="1" i="0" dirty="0">
                <a:solidFill>
                  <a:srgbClr val="374151"/>
                </a:solidFill>
                <a:effectLst/>
                <a:latin typeface="Söhne"/>
              </a:rPr>
              <a:t>Ara İşlem Katmanlarıdır:</a:t>
            </a:r>
            <a:r>
              <a:rPr lang="tr-TR" b="0" i="0" dirty="0">
                <a:solidFill>
                  <a:srgbClr val="374151"/>
                </a:solidFill>
                <a:effectLst/>
                <a:latin typeface="Söhne"/>
              </a:rPr>
              <a:t> Gizli katmanlar, girdi verilerini alır, ağırlıklı toplamlarını hesaplar, aktivasyon fonksiyonlarından geçirir ve çıktıları sonraki katmana iletirler. Bu süreç, girdi verilerinin sonuçlara dönüştürülmesinde ara işlemler gerçekleştirir, ancak bu işlemlerin kendileri modelin dışında bir anlam ifade etmez.</a:t>
            </a:r>
          </a:p>
          <a:p>
            <a:endParaRPr lang="tr-TR" dirty="0"/>
          </a:p>
        </p:txBody>
      </p:sp>
    </p:spTree>
    <p:extLst>
      <p:ext uri="{BB962C8B-B14F-4D97-AF65-F5344CB8AC3E}">
        <p14:creationId xmlns:p14="http://schemas.microsoft.com/office/powerpoint/2010/main" val="192336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12329-0F43-CB9F-FEE8-B806BA4BFA30}"/>
              </a:ext>
            </a:extLst>
          </p:cNvPr>
          <p:cNvSpPr>
            <a:spLocks noGrp="1"/>
          </p:cNvSpPr>
          <p:nvPr>
            <p:ph type="title"/>
          </p:nvPr>
        </p:nvSpPr>
        <p:spPr/>
        <p:txBody>
          <a:bodyPr/>
          <a:lstStyle/>
          <a:p>
            <a:r>
              <a:rPr lang="tr-TR" dirty="0"/>
              <a:t>Gizli Katmanlar</a:t>
            </a:r>
          </a:p>
        </p:txBody>
      </p:sp>
      <p:sp>
        <p:nvSpPr>
          <p:cNvPr id="3" name="İçerik Yer Tutucusu 2">
            <a:extLst>
              <a:ext uri="{FF2B5EF4-FFF2-40B4-BE49-F238E27FC236}">
                <a16:creationId xmlns:a16="http://schemas.microsoft.com/office/drawing/2014/main" id="{58D7E0CA-CF68-D11C-1DD2-8334B8E05B51}"/>
              </a:ext>
            </a:extLst>
          </p:cNvPr>
          <p:cNvSpPr>
            <a:spLocks noGrp="1"/>
          </p:cNvSpPr>
          <p:nvPr>
            <p:ph idx="1"/>
          </p:nvPr>
        </p:nvSpPr>
        <p:spPr/>
        <p:txBody>
          <a:bodyPr>
            <a:normAutofit/>
          </a:bodyPr>
          <a:lstStyle/>
          <a:p>
            <a:pPr marL="0" indent="0" algn="l">
              <a:buNone/>
            </a:pPr>
            <a:r>
              <a:rPr lang="tr-TR" b="1" i="0" dirty="0">
                <a:solidFill>
                  <a:srgbClr val="374151"/>
                </a:solidFill>
                <a:effectLst/>
                <a:latin typeface="Söhne"/>
              </a:rPr>
              <a:t>3. Özellik Çıkarımı Yaparlar:</a:t>
            </a:r>
            <a:r>
              <a:rPr lang="tr-TR" b="0" i="0" dirty="0">
                <a:solidFill>
                  <a:srgbClr val="374151"/>
                </a:solidFill>
                <a:effectLst/>
                <a:latin typeface="Söhne"/>
              </a:rPr>
              <a:t> Gizli katmanlarda gerçekleştirilen işlemler, veri setindeki karmaşık örüntüleri ve ilişkileri yakalamak için özellik çıkarımı yapar. Bu özellikler, genellikle yüksek boyutlu verilerin daha anlamlı ve işlenebilir temsillerine indirgenir, ancak bu süreç doğrudan gözlemlenemez.</a:t>
            </a:r>
          </a:p>
          <a:p>
            <a:pPr marL="0" indent="0" algn="l">
              <a:buNone/>
            </a:pPr>
            <a:r>
              <a:rPr lang="tr-TR" dirty="0">
                <a:solidFill>
                  <a:srgbClr val="374151"/>
                </a:solidFill>
                <a:latin typeface="Söhne"/>
              </a:rPr>
              <a:t>4. </a:t>
            </a:r>
            <a:r>
              <a:rPr lang="tr-TR" b="1" i="0" dirty="0">
                <a:solidFill>
                  <a:srgbClr val="374151"/>
                </a:solidFill>
                <a:effectLst/>
                <a:latin typeface="Söhne"/>
              </a:rPr>
              <a:t>Modelin Karmaşıklığını Temsil Ederler:</a:t>
            </a:r>
            <a:r>
              <a:rPr lang="tr-TR" b="0" i="0" dirty="0">
                <a:solidFill>
                  <a:srgbClr val="374151"/>
                </a:solidFill>
                <a:effectLst/>
                <a:latin typeface="Söhne"/>
              </a:rPr>
              <a:t> Gizli katmanların sayısı ve her katmandaki nöron sayısı, modelin karmaşıklığını ve öğrenebileceği desenlerin ve ilişkilerin karmaşıklığını temsil eder. Ancak bu yapı ve karmaşıklık, yalnızca modeli eğiten veya incelen kişi tarafından anlaşılabilir.</a:t>
            </a:r>
          </a:p>
          <a:p>
            <a:endParaRPr lang="tr-TR" dirty="0"/>
          </a:p>
        </p:txBody>
      </p:sp>
    </p:spTree>
    <p:extLst>
      <p:ext uri="{BB962C8B-B14F-4D97-AF65-F5344CB8AC3E}">
        <p14:creationId xmlns:p14="http://schemas.microsoft.com/office/powerpoint/2010/main" val="68250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178849-8BFB-7525-7757-B118D2081BA4}"/>
              </a:ext>
            </a:extLst>
          </p:cNvPr>
          <p:cNvSpPr>
            <a:spLocks noGrp="1"/>
          </p:cNvSpPr>
          <p:nvPr>
            <p:ph type="title"/>
          </p:nvPr>
        </p:nvSpPr>
        <p:spPr/>
        <p:txBody>
          <a:bodyPr/>
          <a:lstStyle/>
          <a:p>
            <a:r>
              <a:rPr lang="tr-TR" b="1" i="0" dirty="0">
                <a:effectLst/>
                <a:latin typeface="Söhne"/>
              </a:rPr>
              <a:t>Sinir Ağır Katmanları</a:t>
            </a:r>
            <a:endParaRPr lang="tr-TR" dirty="0"/>
          </a:p>
        </p:txBody>
      </p:sp>
      <p:sp>
        <p:nvSpPr>
          <p:cNvPr id="3" name="İçerik Yer Tutucusu 2">
            <a:extLst>
              <a:ext uri="{FF2B5EF4-FFF2-40B4-BE49-F238E27FC236}">
                <a16:creationId xmlns:a16="http://schemas.microsoft.com/office/drawing/2014/main" id="{8D1A6DE4-AB86-AB96-CC5A-9E7879AC51F9}"/>
              </a:ext>
            </a:extLst>
          </p:cNvPr>
          <p:cNvSpPr>
            <a:spLocks noGrp="1"/>
          </p:cNvSpPr>
          <p:nvPr>
            <p:ph idx="1"/>
          </p:nvPr>
        </p:nvSpPr>
        <p:spPr/>
        <p:txBody>
          <a:bodyPr/>
          <a:lstStyle/>
          <a:p>
            <a:r>
              <a:rPr lang="tr-TR" b="0" i="0" dirty="0">
                <a:solidFill>
                  <a:srgbClr val="374151"/>
                </a:solidFill>
                <a:effectLst/>
                <a:latin typeface="Söhne"/>
              </a:rPr>
              <a:t>Gizli katmanlar ve çıkış katmanı sayıları modelin kaç katmandan oluştuğunu belirler. Gizli katman sayısı arttırılarak modelin daha da derinleşmesi sağlanır. Sinir ağının öğrenme süreci, katmanlar aracılığı ile gerçekleştirilir. Katmanlar üzerinde nöronlar bulunur ve her bir katmandaki her nöron aynı işi yaparak giriş ve ağırlıkların ağırlıklarını hesaplayarak </a:t>
            </a:r>
            <a:r>
              <a:rPr lang="tr-TR" b="0" i="0" dirty="0" err="1">
                <a:solidFill>
                  <a:srgbClr val="374151"/>
                </a:solidFill>
                <a:effectLst/>
                <a:latin typeface="Söhne"/>
              </a:rPr>
              <a:t>bias</a:t>
            </a:r>
            <a:r>
              <a:rPr lang="tr-TR" b="0" i="0" dirty="0">
                <a:solidFill>
                  <a:srgbClr val="374151"/>
                </a:solidFill>
                <a:effectLst/>
                <a:latin typeface="Söhne"/>
              </a:rPr>
              <a:t> ekler ve aktivasyon işlevi yapar.</a:t>
            </a:r>
            <a:endParaRPr lang="tr-TR" dirty="0"/>
          </a:p>
        </p:txBody>
      </p:sp>
    </p:spTree>
    <p:extLst>
      <p:ext uri="{BB962C8B-B14F-4D97-AF65-F5344CB8AC3E}">
        <p14:creationId xmlns:p14="http://schemas.microsoft.com/office/powerpoint/2010/main" val="223571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FE4AA0-5D93-3CFB-A0E6-6B6D68A49133}"/>
              </a:ext>
            </a:extLst>
          </p:cNvPr>
          <p:cNvSpPr>
            <a:spLocks noGrp="1"/>
          </p:cNvSpPr>
          <p:nvPr>
            <p:ph type="title"/>
          </p:nvPr>
        </p:nvSpPr>
        <p:spPr/>
        <p:txBody>
          <a:bodyPr/>
          <a:lstStyle/>
          <a:p>
            <a:r>
              <a:rPr lang="tr-TR" b="1" i="0" dirty="0">
                <a:effectLst/>
                <a:latin typeface="Söhne"/>
              </a:rPr>
              <a:t>Katmanlar</a:t>
            </a:r>
            <a:endParaRPr lang="tr-TR" dirty="0"/>
          </a:p>
        </p:txBody>
      </p:sp>
      <p:sp>
        <p:nvSpPr>
          <p:cNvPr id="3" name="İçerik Yer Tutucusu 2">
            <a:extLst>
              <a:ext uri="{FF2B5EF4-FFF2-40B4-BE49-F238E27FC236}">
                <a16:creationId xmlns:a16="http://schemas.microsoft.com/office/drawing/2014/main" id="{6FBE1EA2-7BDB-D0FF-03A4-782FA29D55AD}"/>
              </a:ext>
            </a:extLst>
          </p:cNvPr>
          <p:cNvSpPr>
            <a:spLocks noGrp="1"/>
          </p:cNvSpPr>
          <p:nvPr>
            <p:ph idx="1"/>
          </p:nvPr>
        </p:nvSpPr>
        <p:spPr/>
        <p:txBody>
          <a:bodyPr/>
          <a:lstStyle/>
          <a:p>
            <a:r>
              <a:rPr lang="tr-TR" b="0" i="0" dirty="0">
                <a:solidFill>
                  <a:srgbClr val="374151"/>
                </a:solidFill>
                <a:effectLst/>
                <a:latin typeface="Söhne"/>
              </a:rPr>
              <a:t>Giriş katmanı verilen bağımsız değişkenlerdir. </a:t>
            </a:r>
            <a:r>
              <a:rPr lang="tr-TR" b="0" i="0" dirty="0" err="1">
                <a:solidFill>
                  <a:srgbClr val="374151"/>
                </a:solidFill>
                <a:effectLst/>
                <a:latin typeface="Söhne"/>
              </a:rPr>
              <a:t>Csv</a:t>
            </a:r>
            <a:r>
              <a:rPr lang="tr-TR" b="0" i="0" dirty="0">
                <a:solidFill>
                  <a:srgbClr val="374151"/>
                </a:solidFill>
                <a:effectLst/>
                <a:latin typeface="Söhne"/>
              </a:rPr>
              <a:t> formatında dosya ile yüklenebilir. Çıkış katması ise bağımlı değişkendir. Giriş katmanı ya da gizli katmandan gelen girdileri alır</a:t>
            </a:r>
          </a:p>
          <a:p>
            <a:r>
              <a:rPr lang="tr-TR" b="1" i="0" dirty="0">
                <a:effectLst/>
                <a:latin typeface="Söhne"/>
              </a:rPr>
              <a:t>Gizli katman:</a:t>
            </a:r>
            <a:r>
              <a:rPr lang="tr-TR" b="0" i="0" dirty="0">
                <a:solidFill>
                  <a:srgbClr val="374151"/>
                </a:solidFill>
                <a:effectLst/>
                <a:latin typeface="Söhne"/>
              </a:rPr>
              <a:t> gizli katmanlar, derin öğrenme algoritmalarını makine öğrenmesi algoritmalarından daha üstün kılar. Gizli katmanlar giriş ve çıkış katmanları arasında bulunur. Gizli katman sayısı ne kadar çok ise sinir ağının çıktıyı üretme süresi o kadar uzun sürer çünkü derinlik artarak daha karmaşık algoritmalar oluşur.</a:t>
            </a:r>
            <a:endParaRPr lang="tr-TR" dirty="0"/>
          </a:p>
        </p:txBody>
      </p:sp>
    </p:spTree>
    <p:extLst>
      <p:ext uri="{BB962C8B-B14F-4D97-AF65-F5344CB8AC3E}">
        <p14:creationId xmlns:p14="http://schemas.microsoft.com/office/powerpoint/2010/main" val="341056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AB2A59-D3EB-C4A3-0559-DB979538F13E}"/>
              </a:ext>
            </a:extLst>
          </p:cNvPr>
          <p:cNvSpPr>
            <a:spLocks noGrp="1"/>
          </p:cNvSpPr>
          <p:nvPr>
            <p:ph type="title"/>
          </p:nvPr>
        </p:nvSpPr>
        <p:spPr/>
        <p:txBody>
          <a:bodyPr/>
          <a:lstStyle/>
          <a:p>
            <a:r>
              <a:rPr lang="tr-TR" dirty="0"/>
              <a:t>Veriler</a:t>
            </a:r>
          </a:p>
        </p:txBody>
      </p:sp>
      <p:sp>
        <p:nvSpPr>
          <p:cNvPr id="3" name="İçerik Yer Tutucusu 2">
            <a:extLst>
              <a:ext uri="{FF2B5EF4-FFF2-40B4-BE49-F238E27FC236}">
                <a16:creationId xmlns:a16="http://schemas.microsoft.com/office/drawing/2014/main" id="{52E49317-69E9-7407-2589-5BFB7B7770BF}"/>
              </a:ext>
            </a:extLst>
          </p:cNvPr>
          <p:cNvSpPr>
            <a:spLocks noGrp="1"/>
          </p:cNvSpPr>
          <p:nvPr>
            <p:ph idx="1"/>
          </p:nvPr>
        </p:nvSpPr>
        <p:spPr/>
        <p:txBody>
          <a:bodyPr>
            <a:normAutofit lnSpcReduction="10000"/>
          </a:bodyPr>
          <a:lstStyle/>
          <a:p>
            <a:pPr algn="l"/>
            <a:r>
              <a:rPr lang="tr-TR" b="0" i="0" dirty="0">
                <a:solidFill>
                  <a:srgbClr val="374151"/>
                </a:solidFill>
                <a:effectLst/>
                <a:latin typeface="Söhne"/>
              </a:rPr>
              <a:t>Girdiler dış dünyadan gelen verilerdir. Ağırlık (</a:t>
            </a:r>
            <a:r>
              <a:rPr lang="tr-TR" b="0" i="0" dirty="0" err="1">
                <a:solidFill>
                  <a:srgbClr val="374151"/>
                </a:solidFill>
                <a:effectLst/>
                <a:latin typeface="Söhne"/>
              </a:rPr>
              <a:t>weight</a:t>
            </a:r>
            <a:r>
              <a:rPr lang="tr-TR" b="0" i="0" dirty="0">
                <a:solidFill>
                  <a:srgbClr val="374151"/>
                </a:solidFill>
                <a:effectLst/>
                <a:latin typeface="Söhne"/>
              </a:rPr>
              <a:t>) değerleri hücreye gelen verinin önemini ve etkisini gösterir. Ağırlıkların büyük ya da küçük olması önemli ya da önemsiz olduğu anlamına gelmez. Bir ağırlığın büyük veya küçük olması, girdinin etkisinin şiddetini gösterir. Büyük bir ağırlık, ilgili girdinin nöron çıktısı üzerinde daha güçlü bir etkiye sahip olduğunu gösterirken, küçük bir ağırlık daha az etkiye işaret eder. Gizli katmana gelen her veri ağırlıklarla çarpılıp katman üzerindeki çarpılarak </a:t>
            </a:r>
            <a:r>
              <a:rPr lang="tr-TR" b="0" i="0" dirty="0" err="1">
                <a:solidFill>
                  <a:srgbClr val="374151"/>
                </a:solidFill>
                <a:effectLst/>
                <a:latin typeface="Söhne"/>
              </a:rPr>
              <a:t>bias</a:t>
            </a:r>
            <a:r>
              <a:rPr lang="tr-TR" b="0" i="0" dirty="0">
                <a:solidFill>
                  <a:srgbClr val="374151"/>
                </a:solidFill>
                <a:effectLst/>
                <a:latin typeface="Söhne"/>
              </a:rPr>
              <a:t> değeri ile toplanır. Aktivasyon fonksiyonu ise hücreye gelen veriyi işleyerek hücrenin üreteceği çıktıyı belirler.</a:t>
            </a:r>
          </a:p>
          <a:p>
            <a:pPr algn="l"/>
            <a:r>
              <a:rPr lang="tr-TR" b="0" i="0" dirty="0">
                <a:solidFill>
                  <a:srgbClr val="374151"/>
                </a:solidFill>
                <a:effectLst/>
                <a:latin typeface="Söhne"/>
              </a:rPr>
              <a:t>Hücrenin çıktısı ise aktivasyon fonksiyonu tarafından belirlenen çıktı değeridir. Dış dünyada ya da başka bir hücreye gönderilebilir. Bir hücrenin birden fazla girdisi olsa bile tek bir çıktısı olabilir.</a:t>
            </a:r>
          </a:p>
          <a:p>
            <a:endParaRPr lang="tr-TR" dirty="0"/>
          </a:p>
        </p:txBody>
      </p:sp>
      <p:pic>
        <p:nvPicPr>
          <p:cNvPr id="4098" name="Picture 2" descr="11.3 Neural network models | Forecasting: Principles and Practice (2nd ed)">
            <a:extLst>
              <a:ext uri="{FF2B5EF4-FFF2-40B4-BE49-F238E27FC236}">
                <a16:creationId xmlns:a16="http://schemas.microsoft.com/office/drawing/2014/main" id="{2CF15174-A9C7-CDEC-2963-D56AF7AE3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945" y="5567946"/>
            <a:ext cx="1446645" cy="74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0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FDA473-4811-2E70-6413-24729D0A1250}"/>
              </a:ext>
            </a:extLst>
          </p:cNvPr>
          <p:cNvSpPr>
            <a:spLocks noGrp="1"/>
          </p:cNvSpPr>
          <p:nvPr>
            <p:ph type="title"/>
          </p:nvPr>
        </p:nvSpPr>
        <p:spPr/>
        <p:txBody>
          <a:bodyPr/>
          <a:lstStyle/>
          <a:p>
            <a:r>
              <a:rPr lang="tr-TR" b="1" i="0" dirty="0">
                <a:effectLst/>
                <a:latin typeface="Söhne"/>
              </a:rPr>
              <a:t>Tek katmanlı yapay sinir ağı:</a:t>
            </a:r>
            <a:endParaRPr lang="tr-TR" dirty="0"/>
          </a:p>
        </p:txBody>
      </p:sp>
      <p:sp>
        <p:nvSpPr>
          <p:cNvPr id="3" name="İçerik Yer Tutucusu 2">
            <a:extLst>
              <a:ext uri="{FF2B5EF4-FFF2-40B4-BE49-F238E27FC236}">
                <a16:creationId xmlns:a16="http://schemas.microsoft.com/office/drawing/2014/main" id="{4627F7BE-5ABA-C84D-FC06-C17F9330DFED}"/>
              </a:ext>
            </a:extLst>
          </p:cNvPr>
          <p:cNvSpPr>
            <a:spLocks noGrp="1"/>
          </p:cNvSpPr>
          <p:nvPr>
            <p:ph idx="1"/>
          </p:nvPr>
        </p:nvSpPr>
        <p:spPr/>
        <p:txBody>
          <a:bodyPr/>
          <a:lstStyle/>
          <a:p>
            <a:r>
              <a:rPr lang="tr-TR" b="0" i="0" dirty="0">
                <a:solidFill>
                  <a:srgbClr val="374151"/>
                </a:solidFill>
                <a:effectLst/>
                <a:latin typeface="Söhne"/>
              </a:rPr>
              <a:t>Tek katmanlı yapay sinir ağlarında 2 girdi ve 1 çıktı bulunmaktadır. Çıktının içerisindeki değer eşik değeri olarak adlandırılır. Ve veya kapıları bunlara örnek olarak verilebilir.</a:t>
            </a:r>
            <a:endParaRPr lang="tr-TR" dirty="0"/>
          </a:p>
        </p:txBody>
      </p:sp>
      <p:pic>
        <p:nvPicPr>
          <p:cNvPr id="5" name="Resim 4">
            <a:extLst>
              <a:ext uri="{FF2B5EF4-FFF2-40B4-BE49-F238E27FC236}">
                <a16:creationId xmlns:a16="http://schemas.microsoft.com/office/drawing/2014/main" id="{4E010418-9AB9-BB24-444E-71AB6641BCE5}"/>
              </a:ext>
            </a:extLst>
          </p:cNvPr>
          <p:cNvPicPr>
            <a:picLocks noChangeAspect="1"/>
          </p:cNvPicPr>
          <p:nvPr/>
        </p:nvPicPr>
        <p:blipFill>
          <a:blip r:embed="rId2"/>
          <a:stretch>
            <a:fillRect/>
          </a:stretch>
        </p:blipFill>
        <p:spPr>
          <a:xfrm>
            <a:off x="4378250" y="3435350"/>
            <a:ext cx="4905375" cy="2876550"/>
          </a:xfrm>
          <a:prstGeom prst="rect">
            <a:avLst/>
          </a:prstGeom>
        </p:spPr>
      </p:pic>
    </p:spTree>
    <p:extLst>
      <p:ext uri="{BB962C8B-B14F-4D97-AF65-F5344CB8AC3E}">
        <p14:creationId xmlns:p14="http://schemas.microsoft.com/office/powerpoint/2010/main" val="110354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C1BEBA-6F4A-5BA7-C59D-73B70A9781F9}"/>
              </a:ext>
            </a:extLst>
          </p:cNvPr>
          <p:cNvSpPr>
            <a:spLocks noGrp="1"/>
          </p:cNvSpPr>
          <p:nvPr>
            <p:ph type="title"/>
          </p:nvPr>
        </p:nvSpPr>
        <p:spPr/>
        <p:txBody>
          <a:bodyPr/>
          <a:lstStyle/>
          <a:p>
            <a:r>
              <a:rPr lang="tr-TR" dirty="0"/>
              <a:t>Step fonksiyonu</a:t>
            </a:r>
          </a:p>
        </p:txBody>
      </p:sp>
      <p:sp>
        <p:nvSpPr>
          <p:cNvPr id="3" name="İçerik Yer Tutucusu 2">
            <a:extLst>
              <a:ext uri="{FF2B5EF4-FFF2-40B4-BE49-F238E27FC236}">
                <a16:creationId xmlns:a16="http://schemas.microsoft.com/office/drawing/2014/main" id="{3DAFAD34-E1F6-1063-9B7B-8063B390DFEA}"/>
              </a:ext>
            </a:extLst>
          </p:cNvPr>
          <p:cNvSpPr>
            <a:spLocks noGrp="1"/>
          </p:cNvSpPr>
          <p:nvPr>
            <p:ph idx="1"/>
          </p:nvPr>
        </p:nvSpPr>
        <p:spPr/>
        <p:txBody>
          <a:bodyPr/>
          <a:lstStyle/>
          <a:p>
            <a:pPr algn="l"/>
            <a:r>
              <a:rPr lang="tr-TR" b="0" i="0" dirty="0">
                <a:solidFill>
                  <a:srgbClr val="374151"/>
                </a:solidFill>
                <a:effectLst/>
                <a:latin typeface="Söhne"/>
              </a:rPr>
              <a:t>Bir sinir ağındaki nöron, n sayıda girdi alan ve tek bir çıktı üreten temel hesaplama birimidir. Bir yapay nöron x girdilerini, w ağırlıklarını toplamını hesaplar ve </a:t>
            </a:r>
            <a:r>
              <a:rPr lang="tr-TR" b="0" i="0" dirty="0" err="1">
                <a:solidFill>
                  <a:srgbClr val="374151"/>
                </a:solidFill>
                <a:effectLst/>
                <a:latin typeface="Söhne"/>
              </a:rPr>
              <a:t>bias</a:t>
            </a:r>
            <a:r>
              <a:rPr lang="tr-TR" b="0" i="0" dirty="0">
                <a:solidFill>
                  <a:srgbClr val="374151"/>
                </a:solidFill>
                <a:effectLst/>
                <a:latin typeface="Söhne"/>
              </a:rPr>
              <a:t> değeri ekleyerek aşağıdaki gibi bir y çıktısı üretir:</a:t>
            </a:r>
          </a:p>
          <a:p>
            <a:pPr algn="l"/>
            <a:r>
              <a:rPr lang="tr-TR" b="0" i="0" dirty="0">
                <a:solidFill>
                  <a:srgbClr val="374151"/>
                </a:solidFill>
                <a:effectLst/>
                <a:latin typeface="Söhne"/>
              </a:rPr>
              <a:t>y=Aktivasyon(∑(w*x)+b)</a:t>
            </a:r>
          </a:p>
          <a:p>
            <a:pPr algn="l"/>
            <a:r>
              <a:rPr lang="tr-TR" b="0" i="0" dirty="0">
                <a:solidFill>
                  <a:srgbClr val="374151"/>
                </a:solidFill>
                <a:effectLst/>
                <a:latin typeface="Söhne"/>
              </a:rPr>
              <a:t>Aktivasyon fonksiyonu burada y değerini kontrol etmek için yani bir nöronun aktif olup olmayacağına karar vermek için kullanılmaktadır. Aktivasyon fonksiyonları, bu yönüyle derin sinir ağları için önemli bir özelliktir.</a:t>
            </a:r>
          </a:p>
          <a:p>
            <a:endParaRPr lang="tr-TR" dirty="0"/>
          </a:p>
        </p:txBody>
      </p:sp>
    </p:spTree>
    <p:extLst>
      <p:ext uri="{BB962C8B-B14F-4D97-AF65-F5344CB8AC3E}">
        <p14:creationId xmlns:p14="http://schemas.microsoft.com/office/powerpoint/2010/main" val="184427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83173-B534-24BF-51C8-A52180492BB3}"/>
              </a:ext>
            </a:extLst>
          </p:cNvPr>
          <p:cNvSpPr>
            <a:spLocks noGrp="1"/>
          </p:cNvSpPr>
          <p:nvPr>
            <p:ph type="title"/>
          </p:nvPr>
        </p:nvSpPr>
        <p:spPr/>
        <p:txBody>
          <a:bodyPr/>
          <a:lstStyle/>
          <a:p>
            <a:r>
              <a:rPr lang="tr-TR" dirty="0"/>
              <a:t>Step fonksiyonu</a:t>
            </a:r>
          </a:p>
        </p:txBody>
      </p:sp>
      <p:sp>
        <p:nvSpPr>
          <p:cNvPr id="3" name="İçerik Yer Tutucusu 2">
            <a:extLst>
              <a:ext uri="{FF2B5EF4-FFF2-40B4-BE49-F238E27FC236}">
                <a16:creationId xmlns:a16="http://schemas.microsoft.com/office/drawing/2014/main" id="{E3EE2E91-C0B1-678A-1A5B-6568F9902F5A}"/>
              </a:ext>
            </a:extLst>
          </p:cNvPr>
          <p:cNvSpPr>
            <a:spLocks noGrp="1"/>
          </p:cNvSpPr>
          <p:nvPr>
            <p:ph idx="1"/>
          </p:nvPr>
        </p:nvSpPr>
        <p:spPr/>
        <p:txBody>
          <a:bodyPr/>
          <a:lstStyle/>
          <a:p>
            <a:r>
              <a:rPr lang="tr-TR" dirty="0"/>
              <a:t>Bir eşik değeri alarak ikili bir sınıflandırma çıktısı üretir. Genellikle çıkış katmanında kullanılır.</a:t>
            </a:r>
          </a:p>
        </p:txBody>
      </p:sp>
      <p:pic>
        <p:nvPicPr>
          <p:cNvPr id="5" name="Resim 4">
            <a:extLst>
              <a:ext uri="{FF2B5EF4-FFF2-40B4-BE49-F238E27FC236}">
                <a16:creationId xmlns:a16="http://schemas.microsoft.com/office/drawing/2014/main" id="{60BABD8B-BC25-A551-9127-C96D84E9AD2E}"/>
              </a:ext>
            </a:extLst>
          </p:cNvPr>
          <p:cNvPicPr>
            <a:picLocks noChangeAspect="1"/>
          </p:cNvPicPr>
          <p:nvPr/>
        </p:nvPicPr>
        <p:blipFill>
          <a:blip r:embed="rId2"/>
          <a:stretch>
            <a:fillRect/>
          </a:stretch>
        </p:blipFill>
        <p:spPr>
          <a:xfrm>
            <a:off x="838200" y="3073311"/>
            <a:ext cx="3752850" cy="3343275"/>
          </a:xfrm>
          <a:prstGeom prst="rect">
            <a:avLst/>
          </a:prstGeom>
        </p:spPr>
      </p:pic>
      <p:pic>
        <p:nvPicPr>
          <p:cNvPr id="9" name="Resim 8">
            <a:extLst>
              <a:ext uri="{FF2B5EF4-FFF2-40B4-BE49-F238E27FC236}">
                <a16:creationId xmlns:a16="http://schemas.microsoft.com/office/drawing/2014/main" id="{E2BF5D4D-1FC2-2C8C-DC13-122E20EAE9F5}"/>
              </a:ext>
            </a:extLst>
          </p:cNvPr>
          <p:cNvPicPr>
            <a:picLocks noChangeAspect="1"/>
          </p:cNvPicPr>
          <p:nvPr/>
        </p:nvPicPr>
        <p:blipFill>
          <a:blip r:embed="rId3"/>
          <a:stretch>
            <a:fillRect/>
          </a:stretch>
        </p:blipFill>
        <p:spPr>
          <a:xfrm>
            <a:off x="4729745" y="3278114"/>
            <a:ext cx="4901587" cy="3326984"/>
          </a:xfrm>
          <a:prstGeom prst="rect">
            <a:avLst/>
          </a:prstGeom>
        </p:spPr>
      </p:pic>
    </p:spTree>
    <p:extLst>
      <p:ext uri="{BB962C8B-B14F-4D97-AF65-F5344CB8AC3E}">
        <p14:creationId xmlns:p14="http://schemas.microsoft.com/office/powerpoint/2010/main" val="320186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3743A-C3FE-B27C-1568-1B115ED2095C}"/>
              </a:ext>
            </a:extLst>
          </p:cNvPr>
          <p:cNvSpPr>
            <a:spLocks noGrp="1"/>
          </p:cNvSpPr>
          <p:nvPr>
            <p:ph type="title"/>
          </p:nvPr>
        </p:nvSpPr>
        <p:spPr/>
        <p:txBody>
          <a:bodyPr/>
          <a:lstStyle/>
          <a:p>
            <a:r>
              <a:rPr lang="tr-TR" b="1" i="0" dirty="0">
                <a:solidFill>
                  <a:srgbClr val="374151"/>
                </a:solidFill>
                <a:effectLst/>
                <a:latin typeface="Söhne"/>
              </a:rPr>
              <a:t>Derin Öğrenme</a:t>
            </a:r>
            <a:endParaRPr lang="tr-TR" dirty="0"/>
          </a:p>
        </p:txBody>
      </p:sp>
      <p:sp>
        <p:nvSpPr>
          <p:cNvPr id="3" name="İçerik Yer Tutucusu 2">
            <a:extLst>
              <a:ext uri="{FF2B5EF4-FFF2-40B4-BE49-F238E27FC236}">
                <a16:creationId xmlns:a16="http://schemas.microsoft.com/office/drawing/2014/main" id="{17E9A489-7A32-4E01-638A-CC5083CC7C2E}"/>
              </a:ext>
            </a:extLst>
          </p:cNvPr>
          <p:cNvSpPr>
            <a:spLocks noGrp="1"/>
          </p:cNvSpPr>
          <p:nvPr>
            <p:ph idx="1"/>
          </p:nvPr>
        </p:nvSpPr>
        <p:spPr/>
        <p:txBody>
          <a:bodyPr/>
          <a:lstStyle/>
          <a:p>
            <a:pPr algn="l"/>
            <a:r>
              <a:rPr lang="tr-TR" b="0" i="0" dirty="0">
                <a:solidFill>
                  <a:srgbClr val="374151"/>
                </a:solidFill>
                <a:effectLst/>
                <a:latin typeface="Söhne"/>
              </a:rPr>
              <a:t>Derin öğrenme, yapay sinir ağlarının ve insan beyinlerinden ilham alan algoritmaların veriden öğrendiği bir makine öğreniminin alt kümesidir. İnsanların tecrübelerinden öğrendiklerine benzer olarak, derin öğrenme algoritmaları, sonucu verilmeden ağın her defasında biraz değişiklik yaparak daha iyi bir iş çıkarmaktadır. Derin öğrenme, düşünce gerektiren herhangi bir problem hakkındaki çözümü gerçekleştirebilir.</a:t>
            </a:r>
          </a:p>
          <a:p>
            <a:endParaRPr lang="tr-TR" dirty="0"/>
          </a:p>
        </p:txBody>
      </p:sp>
    </p:spTree>
    <p:extLst>
      <p:ext uri="{BB962C8B-B14F-4D97-AF65-F5344CB8AC3E}">
        <p14:creationId xmlns:p14="http://schemas.microsoft.com/office/powerpoint/2010/main" val="2640300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A5FEE8-8CB7-50AA-09B8-01D02C6673D4}"/>
              </a:ext>
            </a:extLst>
          </p:cNvPr>
          <p:cNvSpPr>
            <a:spLocks noGrp="1"/>
          </p:cNvSpPr>
          <p:nvPr>
            <p:ph type="title"/>
          </p:nvPr>
        </p:nvSpPr>
        <p:spPr/>
        <p:txBody>
          <a:bodyPr/>
          <a:lstStyle/>
          <a:p>
            <a:r>
              <a:rPr lang="tr-TR" dirty="0"/>
              <a:t>Sigmoid Fonksiyonu</a:t>
            </a:r>
          </a:p>
        </p:txBody>
      </p:sp>
      <p:sp>
        <p:nvSpPr>
          <p:cNvPr id="3" name="İçerik Yer Tutucusu 2">
            <a:extLst>
              <a:ext uri="{FF2B5EF4-FFF2-40B4-BE49-F238E27FC236}">
                <a16:creationId xmlns:a16="http://schemas.microsoft.com/office/drawing/2014/main" id="{95D07E6A-DF31-664F-1C39-A49581AFB6DA}"/>
              </a:ext>
            </a:extLst>
          </p:cNvPr>
          <p:cNvSpPr>
            <a:spLocks noGrp="1"/>
          </p:cNvSpPr>
          <p:nvPr>
            <p:ph idx="1"/>
          </p:nvPr>
        </p:nvSpPr>
        <p:spPr/>
        <p:txBody>
          <a:bodyPr/>
          <a:lstStyle/>
          <a:p>
            <a:r>
              <a:rPr lang="tr-TR" b="0" i="0" dirty="0">
                <a:solidFill>
                  <a:srgbClr val="374151"/>
                </a:solidFill>
                <a:effectLst/>
                <a:latin typeface="Söhne"/>
              </a:rPr>
              <a:t>Çıktıları her zaman 0 ile 1 arasında bir değer alır. Bu özellik, çıktıyı bir olasılık gibi yorumlamak için kullanışlıdır.</a:t>
            </a:r>
          </a:p>
          <a:p>
            <a:pPr algn="l">
              <a:buFont typeface="Arial" panose="020B0604020202020204" pitchFamily="34" charset="0"/>
              <a:buChar char="•"/>
            </a:pPr>
            <a:r>
              <a:rPr lang="tr-TR" b="0" i="0" dirty="0">
                <a:solidFill>
                  <a:srgbClr val="374151"/>
                </a:solidFill>
                <a:effectLst/>
                <a:latin typeface="Söhne"/>
              </a:rPr>
              <a:t>Fonksiyon, girdiler büyük pozitif değerlere ulaştıkça 1'e, büyük negatif değerlere ulaştıkça 0'a yakınsar.</a:t>
            </a:r>
          </a:p>
          <a:p>
            <a:pPr algn="l">
              <a:buFont typeface="Arial" panose="020B0604020202020204" pitchFamily="34" charset="0"/>
              <a:buChar char="•"/>
            </a:pPr>
            <a:r>
              <a:rPr lang="tr-TR" b="0" i="0" dirty="0">
                <a:solidFill>
                  <a:srgbClr val="374151"/>
                </a:solidFill>
                <a:effectLst/>
                <a:latin typeface="Söhne"/>
              </a:rPr>
              <a:t>Sigmoid, sınıflandırma problemlerinde, özellikle de ikili (</a:t>
            </a:r>
            <a:r>
              <a:rPr lang="tr-TR" b="0" i="0" dirty="0" err="1">
                <a:solidFill>
                  <a:srgbClr val="374151"/>
                </a:solidFill>
                <a:effectLst/>
                <a:latin typeface="Söhne"/>
              </a:rPr>
              <a:t>binary</a:t>
            </a:r>
            <a:r>
              <a:rPr lang="tr-TR" b="0" i="0" dirty="0">
                <a:solidFill>
                  <a:srgbClr val="374151"/>
                </a:solidFill>
                <a:effectLst/>
                <a:latin typeface="Söhne"/>
              </a:rPr>
              <a:t>) sınıflandırma problemlerinde çıktı katmanında aktivasyon fonksiyonu olarak kullanılır.</a:t>
            </a:r>
          </a:p>
          <a:p>
            <a:endParaRPr lang="tr-TR" dirty="0"/>
          </a:p>
        </p:txBody>
      </p:sp>
      <p:pic>
        <p:nvPicPr>
          <p:cNvPr id="5" name="Resim 4">
            <a:extLst>
              <a:ext uri="{FF2B5EF4-FFF2-40B4-BE49-F238E27FC236}">
                <a16:creationId xmlns:a16="http://schemas.microsoft.com/office/drawing/2014/main" id="{C376695C-6715-DD66-2320-81AD1A8DE438}"/>
              </a:ext>
            </a:extLst>
          </p:cNvPr>
          <p:cNvPicPr>
            <a:picLocks noChangeAspect="1"/>
          </p:cNvPicPr>
          <p:nvPr/>
        </p:nvPicPr>
        <p:blipFill>
          <a:blip r:embed="rId2"/>
          <a:stretch>
            <a:fillRect/>
          </a:stretch>
        </p:blipFill>
        <p:spPr>
          <a:xfrm>
            <a:off x="4409630" y="4442978"/>
            <a:ext cx="2600281" cy="2049897"/>
          </a:xfrm>
          <a:prstGeom prst="rect">
            <a:avLst/>
          </a:prstGeom>
        </p:spPr>
      </p:pic>
      <p:pic>
        <p:nvPicPr>
          <p:cNvPr id="7" name="Resim 6">
            <a:extLst>
              <a:ext uri="{FF2B5EF4-FFF2-40B4-BE49-F238E27FC236}">
                <a16:creationId xmlns:a16="http://schemas.microsoft.com/office/drawing/2014/main" id="{FA6F463F-7E66-F3D7-C367-26C25689C1E8}"/>
              </a:ext>
            </a:extLst>
          </p:cNvPr>
          <p:cNvPicPr>
            <a:picLocks noChangeAspect="1"/>
          </p:cNvPicPr>
          <p:nvPr/>
        </p:nvPicPr>
        <p:blipFill>
          <a:blip r:embed="rId3"/>
          <a:stretch>
            <a:fillRect/>
          </a:stretch>
        </p:blipFill>
        <p:spPr>
          <a:xfrm>
            <a:off x="7009911" y="4392339"/>
            <a:ext cx="3107459" cy="2238015"/>
          </a:xfrm>
          <a:prstGeom prst="rect">
            <a:avLst/>
          </a:prstGeom>
        </p:spPr>
      </p:pic>
    </p:spTree>
    <p:extLst>
      <p:ext uri="{BB962C8B-B14F-4D97-AF65-F5344CB8AC3E}">
        <p14:creationId xmlns:p14="http://schemas.microsoft.com/office/powerpoint/2010/main" val="57555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BAD8D4-E766-11DE-F1BB-BD11855BA7BA}"/>
              </a:ext>
            </a:extLst>
          </p:cNvPr>
          <p:cNvSpPr>
            <a:spLocks noGrp="1"/>
          </p:cNvSpPr>
          <p:nvPr>
            <p:ph type="title"/>
          </p:nvPr>
        </p:nvSpPr>
        <p:spPr/>
        <p:txBody>
          <a:bodyPr/>
          <a:lstStyle/>
          <a:p>
            <a:r>
              <a:rPr lang="tr-TR" dirty="0"/>
              <a:t>Gradyan nedir</a:t>
            </a:r>
          </a:p>
        </p:txBody>
      </p:sp>
      <p:sp>
        <p:nvSpPr>
          <p:cNvPr id="3" name="İçerik Yer Tutucusu 2">
            <a:extLst>
              <a:ext uri="{FF2B5EF4-FFF2-40B4-BE49-F238E27FC236}">
                <a16:creationId xmlns:a16="http://schemas.microsoft.com/office/drawing/2014/main" id="{12A0ADFB-A088-3CFA-67F3-3BE385909C41}"/>
              </a:ext>
            </a:extLst>
          </p:cNvPr>
          <p:cNvSpPr>
            <a:spLocks noGrp="1"/>
          </p:cNvSpPr>
          <p:nvPr>
            <p:ph idx="1"/>
          </p:nvPr>
        </p:nvSpPr>
        <p:spPr/>
        <p:txBody>
          <a:bodyPr>
            <a:normAutofit fontScale="92500" lnSpcReduction="10000"/>
          </a:bodyPr>
          <a:lstStyle/>
          <a:p>
            <a:r>
              <a:rPr lang="tr-TR" b="0" i="0" dirty="0">
                <a:solidFill>
                  <a:srgbClr val="374151"/>
                </a:solidFill>
                <a:effectLst/>
                <a:latin typeface="Söhne"/>
              </a:rPr>
              <a:t>Gradyan, bir fonksiyonun her bir parametre noktasındaki türevlerinin vektörüdür. Yapay sinir ağlarında, bu genellikle kayıp fonksiyonu (</a:t>
            </a:r>
            <a:r>
              <a:rPr lang="tr-TR" b="0" i="0" dirty="0" err="1">
                <a:solidFill>
                  <a:srgbClr val="374151"/>
                </a:solidFill>
                <a:effectLst/>
                <a:latin typeface="Söhne"/>
              </a:rPr>
              <a:t>loss</a:t>
            </a:r>
            <a:r>
              <a:rPr lang="tr-TR" b="0" i="0" dirty="0">
                <a:solidFill>
                  <a:srgbClr val="374151"/>
                </a:solidFill>
                <a:effectLst/>
                <a:latin typeface="Söhne"/>
              </a:rPr>
              <a:t> </a:t>
            </a:r>
            <a:r>
              <a:rPr lang="tr-TR" b="0" i="0" dirty="0" err="1">
                <a:solidFill>
                  <a:srgbClr val="374151"/>
                </a:solidFill>
                <a:effectLst/>
                <a:latin typeface="Söhne"/>
              </a:rPr>
              <a:t>function</a:t>
            </a:r>
            <a:r>
              <a:rPr lang="tr-TR" b="0" i="0" dirty="0">
                <a:solidFill>
                  <a:srgbClr val="374151"/>
                </a:solidFill>
                <a:effectLst/>
                <a:latin typeface="Söhne"/>
              </a:rPr>
              <a:t>) veya maliyet fonksiyonu (</a:t>
            </a:r>
            <a:r>
              <a:rPr lang="tr-TR" b="0" i="0" dirty="0" err="1">
                <a:solidFill>
                  <a:srgbClr val="374151"/>
                </a:solidFill>
                <a:effectLst/>
                <a:latin typeface="Söhne"/>
              </a:rPr>
              <a:t>cost</a:t>
            </a:r>
            <a:r>
              <a:rPr lang="tr-TR" b="0" i="0" dirty="0">
                <a:solidFill>
                  <a:srgbClr val="374151"/>
                </a:solidFill>
                <a:effectLst/>
                <a:latin typeface="Söhne"/>
              </a:rPr>
              <a:t> </a:t>
            </a:r>
            <a:r>
              <a:rPr lang="tr-TR" b="0" i="0" dirty="0" err="1">
                <a:solidFill>
                  <a:srgbClr val="374151"/>
                </a:solidFill>
                <a:effectLst/>
                <a:latin typeface="Söhne"/>
              </a:rPr>
              <a:t>function</a:t>
            </a:r>
            <a:r>
              <a:rPr lang="tr-TR" b="0" i="0" dirty="0">
                <a:solidFill>
                  <a:srgbClr val="374151"/>
                </a:solidFill>
                <a:effectLst/>
                <a:latin typeface="Söhne"/>
              </a:rPr>
              <a:t>) ile ilgilidir. Kayıp fonksiyonu, modelin tahminlerinin gerçek değerlerden ne kadar sapma gösterdiğini ölçer. </a:t>
            </a:r>
          </a:p>
          <a:p>
            <a:r>
              <a:rPr lang="tr-TR" b="0" i="0" dirty="0">
                <a:solidFill>
                  <a:srgbClr val="374151"/>
                </a:solidFill>
                <a:effectLst/>
                <a:latin typeface="Söhne"/>
              </a:rPr>
              <a:t>Bir fonksiyonun gradyanı, o fonksiyonun her bir giriş değişkenine göre kısmi türevlerinin vektörel birleşimidir. Gradyan, bir fonksiyonun en hızlı arttığı yönü ve o artışın oranını verir.</a:t>
            </a:r>
          </a:p>
          <a:p>
            <a:r>
              <a:rPr lang="tr-TR" b="0" i="0" dirty="0">
                <a:solidFill>
                  <a:srgbClr val="374151"/>
                </a:solidFill>
                <a:effectLst/>
                <a:latin typeface="Söhne"/>
              </a:rPr>
              <a:t>Gradyanın yönü, bir kayıp fonksiyonunun azalacağı ya da bir optimizasyon fonksiyonunun artacağı yönü gösterir ve bu yön, fonksiyonun en dik iniş veya yükselişinin olduğu yön olarak tanımlanır. Yapay öğrenmede, bu gradyanlar modelin performansını iyileştirmek için kullanılır.</a:t>
            </a:r>
            <a:endParaRPr lang="tr-TR" dirty="0"/>
          </a:p>
        </p:txBody>
      </p:sp>
    </p:spTree>
    <p:extLst>
      <p:ext uri="{BB962C8B-B14F-4D97-AF65-F5344CB8AC3E}">
        <p14:creationId xmlns:p14="http://schemas.microsoft.com/office/powerpoint/2010/main" val="28486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5E81A-5E87-BDEC-AFAD-6609D552734A}"/>
              </a:ext>
            </a:extLst>
          </p:cNvPr>
          <p:cNvSpPr>
            <a:spLocks noGrp="1"/>
          </p:cNvSpPr>
          <p:nvPr>
            <p:ph type="title"/>
          </p:nvPr>
        </p:nvSpPr>
        <p:spPr/>
        <p:txBody>
          <a:bodyPr/>
          <a:lstStyle/>
          <a:p>
            <a:r>
              <a:rPr lang="tr-TR" dirty="0"/>
              <a:t>Dezavantajları</a:t>
            </a:r>
          </a:p>
        </p:txBody>
      </p:sp>
      <p:sp>
        <p:nvSpPr>
          <p:cNvPr id="3" name="İçerik Yer Tutucusu 2">
            <a:extLst>
              <a:ext uri="{FF2B5EF4-FFF2-40B4-BE49-F238E27FC236}">
                <a16:creationId xmlns:a16="http://schemas.microsoft.com/office/drawing/2014/main" id="{DA1AA6EB-33E3-A798-33C4-A428E7A66E1F}"/>
              </a:ext>
            </a:extLst>
          </p:cNvPr>
          <p:cNvSpPr>
            <a:spLocks noGrp="1"/>
          </p:cNvSpPr>
          <p:nvPr>
            <p:ph idx="1"/>
          </p:nvPr>
        </p:nvSpPr>
        <p:spPr/>
        <p:txBody>
          <a:bodyPr>
            <a:normAutofit/>
          </a:bodyPr>
          <a:lstStyle/>
          <a:p>
            <a:pPr algn="l">
              <a:buFont typeface="+mj-lt"/>
              <a:buAutoNum type="arabicPeriod"/>
            </a:pPr>
            <a:r>
              <a:rPr lang="tr-TR" b="1" i="0" dirty="0">
                <a:solidFill>
                  <a:srgbClr val="374151"/>
                </a:solidFill>
                <a:effectLst/>
                <a:latin typeface="Söhne"/>
              </a:rPr>
              <a:t>Gradyan Kaybolması (</a:t>
            </a:r>
            <a:r>
              <a:rPr lang="tr-TR" b="1" i="0" dirty="0" err="1">
                <a:solidFill>
                  <a:srgbClr val="374151"/>
                </a:solidFill>
                <a:effectLst/>
                <a:latin typeface="Söhne"/>
              </a:rPr>
              <a:t>Vanishing</a:t>
            </a:r>
            <a:r>
              <a:rPr lang="tr-TR" b="1" i="0" dirty="0">
                <a:solidFill>
                  <a:srgbClr val="374151"/>
                </a:solidFill>
                <a:effectLst/>
                <a:latin typeface="Söhne"/>
              </a:rPr>
              <a:t> </a:t>
            </a:r>
            <a:r>
              <a:rPr lang="tr-TR" b="1" i="0" dirty="0" err="1">
                <a:solidFill>
                  <a:srgbClr val="374151"/>
                </a:solidFill>
                <a:effectLst/>
                <a:latin typeface="Söhne"/>
              </a:rPr>
              <a:t>Gradient</a:t>
            </a:r>
            <a:r>
              <a:rPr lang="tr-TR" b="1" i="0" dirty="0">
                <a:solidFill>
                  <a:srgbClr val="374151"/>
                </a:solidFill>
                <a:effectLst/>
                <a:latin typeface="Söhne"/>
              </a:rPr>
              <a:t>) Problemi:</a:t>
            </a:r>
            <a:r>
              <a:rPr lang="tr-TR" b="0" i="0" dirty="0">
                <a:solidFill>
                  <a:srgbClr val="374151"/>
                </a:solidFill>
                <a:effectLst/>
                <a:latin typeface="Söhne"/>
              </a:rPr>
              <a:t> Sigmoid fonksiyonu, girdiler çok büyük veya çok küçük olduğunda çok düzleşir ve türevi neredeyse sıfıra yaklaşır. Bu durumda, geri yayılım sırasında ağırlık güncellemeleri çok küçük olur ve ağ derinleştikçe bu güncellemeler gittikçe azalır. Bu, öğrenmenin yavaşlamasına veya tamamen durmasına neden olabilir.</a:t>
            </a:r>
          </a:p>
          <a:p>
            <a:pPr marL="0" indent="0" algn="l">
              <a:buNone/>
            </a:pPr>
            <a:r>
              <a:rPr lang="tr-TR" b="0" i="0" dirty="0">
                <a:solidFill>
                  <a:srgbClr val="374151"/>
                </a:solidFill>
                <a:effectLst/>
                <a:latin typeface="Söhne"/>
              </a:rPr>
              <a:t>Sigmoid fonksiyonunun türevi, girdiler çok büyük veya çok küçük olduğunda neredeyse sıfıra yaklaşır. Yani, girdi değerleri çok yüksek veya çok düşük olduğunda, fonksiyonun eğimi (türevi) çok düşük olur.</a:t>
            </a:r>
            <a:endParaRPr lang="tr-TR" dirty="0"/>
          </a:p>
        </p:txBody>
      </p:sp>
    </p:spTree>
    <p:extLst>
      <p:ext uri="{BB962C8B-B14F-4D97-AF65-F5344CB8AC3E}">
        <p14:creationId xmlns:p14="http://schemas.microsoft.com/office/powerpoint/2010/main" val="3976268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5E81A-5E87-BDEC-AFAD-6609D552734A}"/>
              </a:ext>
            </a:extLst>
          </p:cNvPr>
          <p:cNvSpPr>
            <a:spLocks noGrp="1"/>
          </p:cNvSpPr>
          <p:nvPr>
            <p:ph type="title"/>
          </p:nvPr>
        </p:nvSpPr>
        <p:spPr/>
        <p:txBody>
          <a:bodyPr/>
          <a:lstStyle/>
          <a:p>
            <a:r>
              <a:rPr lang="tr-TR" dirty="0"/>
              <a:t>Dezavantajları</a:t>
            </a:r>
          </a:p>
        </p:txBody>
      </p:sp>
      <p:sp>
        <p:nvSpPr>
          <p:cNvPr id="3" name="İçerik Yer Tutucusu 2">
            <a:extLst>
              <a:ext uri="{FF2B5EF4-FFF2-40B4-BE49-F238E27FC236}">
                <a16:creationId xmlns:a16="http://schemas.microsoft.com/office/drawing/2014/main" id="{DA1AA6EB-33E3-A798-33C4-A428E7A66E1F}"/>
              </a:ext>
            </a:extLst>
          </p:cNvPr>
          <p:cNvSpPr>
            <a:spLocks noGrp="1"/>
          </p:cNvSpPr>
          <p:nvPr>
            <p:ph idx="1"/>
          </p:nvPr>
        </p:nvSpPr>
        <p:spPr/>
        <p:txBody>
          <a:bodyPr>
            <a:normAutofit/>
          </a:bodyPr>
          <a:lstStyle/>
          <a:p>
            <a:pPr marL="0" indent="0" algn="l">
              <a:buNone/>
            </a:pPr>
            <a:r>
              <a:rPr lang="tr-TR" b="1" i="0" dirty="0">
                <a:solidFill>
                  <a:srgbClr val="374151"/>
                </a:solidFill>
                <a:effectLst/>
                <a:latin typeface="Söhne"/>
              </a:rPr>
              <a:t>2. Çıktılar Sıfır Merkezli Değil (Not Zero-</a:t>
            </a:r>
            <a:r>
              <a:rPr lang="tr-TR" b="1" i="0" dirty="0" err="1">
                <a:solidFill>
                  <a:srgbClr val="374151"/>
                </a:solidFill>
                <a:effectLst/>
                <a:latin typeface="Söhne"/>
              </a:rPr>
              <a:t>Centered</a:t>
            </a:r>
            <a:r>
              <a:rPr lang="tr-TR" b="1" i="0" dirty="0">
                <a:solidFill>
                  <a:srgbClr val="374151"/>
                </a:solidFill>
                <a:effectLst/>
                <a:latin typeface="Söhne"/>
              </a:rPr>
              <a:t>):</a:t>
            </a:r>
            <a:r>
              <a:rPr lang="tr-TR" b="0" i="0" dirty="0">
                <a:solidFill>
                  <a:srgbClr val="374151"/>
                </a:solidFill>
                <a:effectLst/>
                <a:latin typeface="Söhne"/>
              </a:rPr>
              <a:t> Sigmoid fonksiyonunun çıktıları her zaman pozitiftir (0 ile 1 arasında). Bu, ağırlık güncellemeleri sırasında optimizasyonun verimliliğini azaltabilir, çünkü tüm çıktılar aynı yönde (hepsi pozitif veya hepsi negatif) güncellemeler yapmaya eğilimlidir, bu da </a:t>
            </a:r>
            <a:r>
              <a:rPr lang="tr-TR" b="0" i="0" dirty="0" err="1">
                <a:solidFill>
                  <a:srgbClr val="374151"/>
                </a:solidFill>
                <a:effectLst/>
                <a:latin typeface="Söhne"/>
              </a:rPr>
              <a:t>zigzagging’e</a:t>
            </a:r>
            <a:r>
              <a:rPr lang="tr-TR" b="0" i="0" dirty="0">
                <a:solidFill>
                  <a:srgbClr val="374151"/>
                </a:solidFill>
                <a:effectLst/>
                <a:latin typeface="Söhne"/>
              </a:rPr>
              <a:t> yol açabilir.</a:t>
            </a:r>
          </a:p>
          <a:p>
            <a:endParaRPr lang="tr-TR" dirty="0"/>
          </a:p>
        </p:txBody>
      </p:sp>
    </p:spTree>
    <p:extLst>
      <p:ext uri="{BB962C8B-B14F-4D97-AF65-F5344CB8AC3E}">
        <p14:creationId xmlns:p14="http://schemas.microsoft.com/office/powerpoint/2010/main" val="80681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C2D20-2B42-C325-13B2-12BF16447B91}"/>
              </a:ext>
            </a:extLst>
          </p:cNvPr>
          <p:cNvSpPr>
            <a:spLocks noGrp="1"/>
          </p:cNvSpPr>
          <p:nvPr>
            <p:ph type="title"/>
          </p:nvPr>
        </p:nvSpPr>
        <p:spPr/>
        <p:txBody>
          <a:bodyPr/>
          <a:lstStyle/>
          <a:p>
            <a:r>
              <a:rPr lang="tr-TR" dirty="0" err="1"/>
              <a:t>Tanh</a:t>
            </a:r>
            <a:r>
              <a:rPr lang="tr-TR" dirty="0"/>
              <a:t> Fonksiyonu</a:t>
            </a:r>
          </a:p>
        </p:txBody>
      </p:sp>
      <p:sp>
        <p:nvSpPr>
          <p:cNvPr id="3" name="İçerik Yer Tutucusu 2">
            <a:extLst>
              <a:ext uri="{FF2B5EF4-FFF2-40B4-BE49-F238E27FC236}">
                <a16:creationId xmlns:a16="http://schemas.microsoft.com/office/drawing/2014/main" id="{2047F436-DE8E-E449-D17B-50EFBB6F49BD}"/>
              </a:ext>
            </a:extLst>
          </p:cNvPr>
          <p:cNvSpPr>
            <a:spLocks noGrp="1"/>
          </p:cNvSpPr>
          <p:nvPr>
            <p:ph idx="1"/>
          </p:nvPr>
        </p:nvSpPr>
        <p:spPr/>
        <p:txBody>
          <a:bodyPr/>
          <a:lstStyle/>
          <a:p>
            <a:r>
              <a:rPr lang="tr-TR" b="0" i="0" dirty="0">
                <a:solidFill>
                  <a:srgbClr val="374151"/>
                </a:solidFill>
                <a:effectLst/>
                <a:latin typeface="Söhne"/>
              </a:rPr>
              <a:t>Bu fonksiyon, sigmoid fonksiyonuna benzer şekilde S şeklinde bir eğri çizer ancak çıktı aralığı -1 ile +1 arasındadır. Bu özelliği, </a:t>
            </a:r>
            <a:r>
              <a:rPr lang="tr-TR" b="0" i="0" dirty="0" err="1">
                <a:solidFill>
                  <a:srgbClr val="374151"/>
                </a:solidFill>
                <a:effectLst/>
                <a:latin typeface="Söhne"/>
              </a:rPr>
              <a:t>tanh</a:t>
            </a:r>
            <a:r>
              <a:rPr lang="tr-TR" b="0" i="0" dirty="0">
                <a:solidFill>
                  <a:srgbClr val="374151"/>
                </a:solidFill>
                <a:effectLst/>
                <a:latin typeface="Söhne"/>
              </a:rPr>
              <a:t> fonksiyonunu sıfır merkezli yapar (</a:t>
            </a:r>
            <a:r>
              <a:rPr lang="tr-TR" b="0" i="0" dirty="0" err="1">
                <a:solidFill>
                  <a:srgbClr val="374151"/>
                </a:solidFill>
                <a:effectLst/>
                <a:latin typeface="Söhne"/>
              </a:rPr>
              <a:t>zero-centered</a:t>
            </a:r>
            <a:r>
              <a:rPr lang="tr-TR" b="0" i="0" dirty="0">
                <a:solidFill>
                  <a:srgbClr val="374151"/>
                </a:solidFill>
                <a:effectLst/>
                <a:latin typeface="Söhne"/>
              </a:rPr>
              <a:t>), yani negatif ve pozitif girdiler için çıktılar da simetrik olarak negatif ve pozitif olur. Bu, bazı durumlarda öğrenmeyi hızlandırabilir çünkü ağırlıkların güncellenmesi daha dengeli olur.</a:t>
            </a:r>
            <a:endParaRPr lang="tr-TR" dirty="0"/>
          </a:p>
        </p:txBody>
      </p:sp>
      <p:pic>
        <p:nvPicPr>
          <p:cNvPr id="5" name="Resim 4">
            <a:extLst>
              <a:ext uri="{FF2B5EF4-FFF2-40B4-BE49-F238E27FC236}">
                <a16:creationId xmlns:a16="http://schemas.microsoft.com/office/drawing/2014/main" id="{C3C38F82-54A9-AC5B-147B-7E0D4BEA6D67}"/>
              </a:ext>
            </a:extLst>
          </p:cNvPr>
          <p:cNvPicPr>
            <a:picLocks noChangeAspect="1"/>
          </p:cNvPicPr>
          <p:nvPr/>
        </p:nvPicPr>
        <p:blipFill>
          <a:blip r:embed="rId2"/>
          <a:stretch>
            <a:fillRect/>
          </a:stretch>
        </p:blipFill>
        <p:spPr>
          <a:xfrm>
            <a:off x="2499041" y="4368800"/>
            <a:ext cx="2883904" cy="2217001"/>
          </a:xfrm>
          <a:prstGeom prst="rect">
            <a:avLst/>
          </a:prstGeom>
        </p:spPr>
      </p:pic>
      <p:pic>
        <p:nvPicPr>
          <p:cNvPr id="7" name="Resim 6">
            <a:extLst>
              <a:ext uri="{FF2B5EF4-FFF2-40B4-BE49-F238E27FC236}">
                <a16:creationId xmlns:a16="http://schemas.microsoft.com/office/drawing/2014/main" id="{E7F2ADBC-4A9D-C45A-B5F9-3DDA99DEBFB7}"/>
              </a:ext>
            </a:extLst>
          </p:cNvPr>
          <p:cNvPicPr>
            <a:picLocks noChangeAspect="1"/>
          </p:cNvPicPr>
          <p:nvPr/>
        </p:nvPicPr>
        <p:blipFill>
          <a:blip r:embed="rId3"/>
          <a:stretch>
            <a:fillRect/>
          </a:stretch>
        </p:blipFill>
        <p:spPr>
          <a:xfrm>
            <a:off x="6943891" y="4233458"/>
            <a:ext cx="3259086" cy="2259417"/>
          </a:xfrm>
          <a:prstGeom prst="rect">
            <a:avLst/>
          </a:prstGeom>
        </p:spPr>
      </p:pic>
    </p:spTree>
    <p:extLst>
      <p:ext uri="{BB962C8B-B14F-4D97-AF65-F5344CB8AC3E}">
        <p14:creationId xmlns:p14="http://schemas.microsoft.com/office/powerpoint/2010/main" val="363903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B00AC2-0511-1A72-E039-4ADF1BA1C1F0}"/>
              </a:ext>
            </a:extLst>
          </p:cNvPr>
          <p:cNvSpPr>
            <a:spLocks noGrp="1"/>
          </p:cNvSpPr>
          <p:nvPr>
            <p:ph type="title"/>
          </p:nvPr>
        </p:nvSpPr>
        <p:spPr/>
        <p:txBody>
          <a:bodyPr/>
          <a:lstStyle/>
          <a:p>
            <a:r>
              <a:rPr lang="tr-TR" dirty="0" err="1"/>
              <a:t>Relu</a:t>
            </a:r>
            <a:endParaRPr lang="tr-TR" dirty="0"/>
          </a:p>
        </p:txBody>
      </p:sp>
      <p:sp>
        <p:nvSpPr>
          <p:cNvPr id="3" name="İçerik Yer Tutucusu 2">
            <a:extLst>
              <a:ext uri="{FF2B5EF4-FFF2-40B4-BE49-F238E27FC236}">
                <a16:creationId xmlns:a16="http://schemas.microsoft.com/office/drawing/2014/main" id="{F9AA16EF-01A8-2386-29E4-6A419BA6BCCA}"/>
              </a:ext>
            </a:extLst>
          </p:cNvPr>
          <p:cNvSpPr>
            <a:spLocks noGrp="1"/>
          </p:cNvSpPr>
          <p:nvPr>
            <p:ph idx="1"/>
          </p:nvPr>
        </p:nvSpPr>
        <p:spPr/>
        <p:txBody>
          <a:bodyPr>
            <a:normAutofit fontScale="92500" lnSpcReduction="10000"/>
          </a:bodyPr>
          <a:lstStyle/>
          <a:p>
            <a:r>
              <a:rPr lang="tr-TR" b="0" i="0" dirty="0" err="1">
                <a:solidFill>
                  <a:srgbClr val="374151"/>
                </a:solidFill>
                <a:effectLst/>
                <a:latin typeface="Söhne"/>
              </a:rPr>
              <a:t>ReLU</a:t>
            </a:r>
            <a:r>
              <a:rPr lang="tr-TR" b="0" i="0" dirty="0">
                <a:solidFill>
                  <a:srgbClr val="374151"/>
                </a:solidFill>
                <a:effectLst/>
                <a:latin typeface="Söhne"/>
              </a:rPr>
              <a:t> (</a:t>
            </a:r>
            <a:r>
              <a:rPr lang="tr-TR" b="0" i="0" dirty="0" err="1">
                <a:solidFill>
                  <a:srgbClr val="374151"/>
                </a:solidFill>
                <a:effectLst/>
                <a:latin typeface="Söhne"/>
              </a:rPr>
              <a:t>Rectified</a:t>
            </a:r>
            <a:r>
              <a:rPr lang="tr-TR" b="0" i="0" dirty="0">
                <a:solidFill>
                  <a:srgbClr val="374151"/>
                </a:solidFill>
                <a:effectLst/>
                <a:latin typeface="Söhne"/>
              </a:rPr>
              <a:t> </a:t>
            </a:r>
            <a:r>
              <a:rPr lang="tr-TR" b="0" i="0" dirty="0" err="1">
                <a:solidFill>
                  <a:srgbClr val="374151"/>
                </a:solidFill>
                <a:effectLst/>
                <a:latin typeface="Söhne"/>
              </a:rPr>
              <a:t>Linear</a:t>
            </a:r>
            <a:r>
              <a:rPr lang="tr-TR" b="0" i="0" dirty="0">
                <a:solidFill>
                  <a:srgbClr val="374151"/>
                </a:solidFill>
                <a:effectLst/>
                <a:latin typeface="Söhne"/>
              </a:rPr>
              <a:t> </a:t>
            </a:r>
            <a:r>
              <a:rPr lang="tr-TR" b="0" i="0" dirty="0" err="1">
                <a:solidFill>
                  <a:srgbClr val="374151"/>
                </a:solidFill>
                <a:effectLst/>
                <a:latin typeface="Söhne"/>
              </a:rPr>
              <a:t>Unit</a:t>
            </a:r>
            <a:r>
              <a:rPr lang="tr-TR" b="0" i="0" dirty="0">
                <a:solidFill>
                  <a:srgbClr val="374151"/>
                </a:solidFill>
                <a:effectLst/>
                <a:latin typeface="Söhne"/>
              </a:rPr>
              <a:t>) aktivasyon fonksiyonu, derin öğrenme ve sinir ağlarındaki gizli katmanlarda sıklıkla kullanılan bir aktivasyon fonksiyonudur. </a:t>
            </a:r>
          </a:p>
          <a:p>
            <a:pPr algn="l"/>
            <a:r>
              <a:rPr lang="tr-TR" b="0" i="0" dirty="0" err="1">
                <a:solidFill>
                  <a:srgbClr val="374151"/>
                </a:solidFill>
                <a:effectLst/>
                <a:latin typeface="Söhne"/>
              </a:rPr>
              <a:t>ReLU</a:t>
            </a:r>
            <a:r>
              <a:rPr lang="tr-TR" b="0" i="0" dirty="0">
                <a:solidFill>
                  <a:srgbClr val="374151"/>
                </a:solidFill>
                <a:effectLst/>
                <a:latin typeface="Söhne"/>
              </a:rPr>
              <a:t> fonksiyonu, negatif girdiler için 0 değerini alır, pozitif girdiler için ise girdi değerini korur. Bu, fonksiyonun doğrusal olmayan bir aktivasyon fonksiyonu olmasını sağlar, ki bu da sinir ağlarının karmaşık problemleri modellemesi için gereklidir.</a:t>
            </a:r>
          </a:p>
          <a:p>
            <a:pPr algn="l"/>
            <a:r>
              <a:rPr lang="tr-TR" b="0" i="0" dirty="0" err="1">
                <a:solidFill>
                  <a:srgbClr val="374151"/>
                </a:solidFill>
                <a:effectLst/>
                <a:latin typeface="Söhne"/>
              </a:rPr>
              <a:t>ReLU'nun</a:t>
            </a:r>
            <a:r>
              <a:rPr lang="tr-TR" b="0" i="0" dirty="0">
                <a:solidFill>
                  <a:srgbClr val="374151"/>
                </a:solidFill>
                <a:effectLst/>
                <a:latin typeface="Söhne"/>
              </a:rPr>
              <a:t> popülerliği, birkaç temel avantajından kaynaklanmaktadır:</a:t>
            </a:r>
          </a:p>
          <a:p>
            <a:pPr algn="l">
              <a:buFont typeface="+mj-lt"/>
              <a:buAutoNum type="arabicPeriod"/>
            </a:pPr>
            <a:r>
              <a:rPr lang="tr-TR" b="1" i="0" dirty="0">
                <a:solidFill>
                  <a:srgbClr val="374151"/>
                </a:solidFill>
                <a:effectLst/>
                <a:latin typeface="Söhne"/>
              </a:rPr>
              <a:t>Hesaplama Verimliliği:</a:t>
            </a:r>
            <a:r>
              <a:rPr lang="tr-TR" b="0" i="0" dirty="0">
                <a:solidFill>
                  <a:srgbClr val="374151"/>
                </a:solidFill>
                <a:effectLst/>
                <a:latin typeface="Söhne"/>
              </a:rPr>
              <a:t> </a:t>
            </a:r>
            <a:r>
              <a:rPr lang="tr-TR" b="0" i="0" dirty="0" err="1">
                <a:solidFill>
                  <a:srgbClr val="374151"/>
                </a:solidFill>
                <a:effectLst/>
                <a:latin typeface="Söhne"/>
              </a:rPr>
              <a:t>ReLU</a:t>
            </a:r>
            <a:r>
              <a:rPr lang="tr-TR" b="0" i="0" dirty="0">
                <a:solidFill>
                  <a:srgbClr val="374151"/>
                </a:solidFill>
                <a:effectLst/>
                <a:latin typeface="Söhne"/>
              </a:rPr>
              <a:t>, hesaplama açısından diğer aktivasyon fonksiyonlarına göre oldukça verimlidir çünkü sadece maksimum işlemi gerektirir. Bu, özellikle büyük ve derin sinir ağlarında hesaplama maliyetini önemli ölçüde azaltır.</a:t>
            </a:r>
          </a:p>
          <a:p>
            <a:endParaRPr lang="tr-TR" dirty="0"/>
          </a:p>
        </p:txBody>
      </p:sp>
    </p:spTree>
    <p:extLst>
      <p:ext uri="{BB962C8B-B14F-4D97-AF65-F5344CB8AC3E}">
        <p14:creationId xmlns:p14="http://schemas.microsoft.com/office/powerpoint/2010/main" val="326944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B00AC2-0511-1A72-E039-4ADF1BA1C1F0}"/>
              </a:ext>
            </a:extLst>
          </p:cNvPr>
          <p:cNvSpPr>
            <a:spLocks noGrp="1"/>
          </p:cNvSpPr>
          <p:nvPr>
            <p:ph type="title"/>
          </p:nvPr>
        </p:nvSpPr>
        <p:spPr/>
        <p:txBody>
          <a:bodyPr/>
          <a:lstStyle/>
          <a:p>
            <a:r>
              <a:rPr lang="tr-TR" dirty="0" err="1"/>
              <a:t>Relu</a:t>
            </a:r>
            <a:endParaRPr lang="tr-TR" dirty="0"/>
          </a:p>
        </p:txBody>
      </p:sp>
      <p:sp>
        <p:nvSpPr>
          <p:cNvPr id="3" name="İçerik Yer Tutucusu 2">
            <a:extLst>
              <a:ext uri="{FF2B5EF4-FFF2-40B4-BE49-F238E27FC236}">
                <a16:creationId xmlns:a16="http://schemas.microsoft.com/office/drawing/2014/main" id="{F9AA16EF-01A8-2386-29E4-6A419BA6BCCA}"/>
              </a:ext>
            </a:extLst>
          </p:cNvPr>
          <p:cNvSpPr>
            <a:spLocks noGrp="1"/>
          </p:cNvSpPr>
          <p:nvPr>
            <p:ph idx="1"/>
          </p:nvPr>
        </p:nvSpPr>
        <p:spPr/>
        <p:txBody>
          <a:bodyPr>
            <a:normAutofit fontScale="92500" lnSpcReduction="20000"/>
          </a:bodyPr>
          <a:lstStyle/>
          <a:p>
            <a:pPr marL="0" indent="0">
              <a:buNone/>
            </a:pPr>
            <a:r>
              <a:rPr lang="tr-TR" b="1" i="0" dirty="0">
                <a:solidFill>
                  <a:srgbClr val="374151"/>
                </a:solidFill>
                <a:effectLst/>
                <a:latin typeface="Söhne"/>
              </a:rPr>
              <a:t>2. Gradyan Kaybolması Sorununun Azaltılması:</a:t>
            </a:r>
            <a:r>
              <a:rPr lang="tr-TR" b="0" i="0" dirty="0">
                <a:solidFill>
                  <a:srgbClr val="374151"/>
                </a:solidFill>
                <a:effectLst/>
                <a:latin typeface="Söhne"/>
              </a:rPr>
              <a:t> Sigmoid ve </a:t>
            </a:r>
            <a:r>
              <a:rPr lang="tr-TR" b="0" i="0" dirty="0" err="1">
                <a:solidFill>
                  <a:srgbClr val="374151"/>
                </a:solidFill>
                <a:effectLst/>
                <a:latin typeface="Söhne"/>
              </a:rPr>
              <a:t>tanh</a:t>
            </a:r>
            <a:r>
              <a:rPr lang="tr-TR" b="0" i="0" dirty="0">
                <a:solidFill>
                  <a:srgbClr val="374151"/>
                </a:solidFill>
                <a:effectLst/>
                <a:latin typeface="Söhne"/>
              </a:rPr>
              <a:t> gibi geleneksel aktivasyon fonksiyonları derin ağlarda gradyan kaybolması sorununa neden olabilirken, </a:t>
            </a:r>
            <a:r>
              <a:rPr lang="tr-TR" b="0" i="0" dirty="0" err="1">
                <a:solidFill>
                  <a:srgbClr val="374151"/>
                </a:solidFill>
                <a:effectLst/>
                <a:latin typeface="Söhne"/>
              </a:rPr>
              <a:t>ReLU</a:t>
            </a:r>
            <a:r>
              <a:rPr lang="tr-TR" b="0" i="0" dirty="0">
                <a:solidFill>
                  <a:srgbClr val="374151"/>
                </a:solidFill>
                <a:effectLst/>
                <a:latin typeface="Söhne"/>
              </a:rPr>
              <a:t> bu sorunu büyük ölçüde azaltır. Pozitif girdiler için türevi 1 olduğu için, bu, ağın daha derin katmanlarına etkili bir şekilde geri yayılım yapılmasını sağlar.</a:t>
            </a:r>
          </a:p>
          <a:p>
            <a:pPr marL="0" indent="0" algn="l">
              <a:buNone/>
            </a:pPr>
            <a:r>
              <a:rPr lang="tr-TR" b="1" i="0" dirty="0">
                <a:solidFill>
                  <a:srgbClr val="374151"/>
                </a:solidFill>
                <a:effectLst/>
                <a:latin typeface="Söhne"/>
              </a:rPr>
              <a:t>3.Doğrusal </a:t>
            </a:r>
            <a:r>
              <a:rPr lang="tr-TR" b="1" i="0" dirty="0" err="1">
                <a:solidFill>
                  <a:srgbClr val="374151"/>
                </a:solidFill>
                <a:effectLst/>
                <a:latin typeface="Söhne"/>
              </a:rPr>
              <a:t>Olmayanlık</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ReLU</a:t>
            </a:r>
            <a:r>
              <a:rPr lang="tr-TR" b="0" i="0" dirty="0">
                <a:solidFill>
                  <a:srgbClr val="374151"/>
                </a:solidFill>
                <a:effectLst/>
                <a:latin typeface="Söhne"/>
              </a:rPr>
              <a:t>, doğrusal olmayan bir fonksiyondur, bu da sinir ağlarının doğrusal olmayan problemleri çözmesini sağlar.</a:t>
            </a:r>
          </a:p>
          <a:p>
            <a:pPr marL="0" indent="0" algn="l">
              <a:buNone/>
            </a:pPr>
            <a:r>
              <a:rPr lang="tr-TR" b="1" i="0" dirty="0">
                <a:solidFill>
                  <a:srgbClr val="374151"/>
                </a:solidFill>
                <a:effectLst/>
                <a:latin typeface="Söhne"/>
              </a:rPr>
              <a:t>4.Sparsity (Seyreklik):</a:t>
            </a:r>
            <a:r>
              <a:rPr lang="tr-TR" b="0" i="0" dirty="0">
                <a:solidFill>
                  <a:srgbClr val="374151"/>
                </a:solidFill>
                <a:effectLst/>
                <a:latin typeface="Söhne"/>
              </a:rPr>
              <a:t> </a:t>
            </a:r>
            <a:r>
              <a:rPr lang="tr-TR" b="0" i="0" dirty="0" err="1">
                <a:solidFill>
                  <a:srgbClr val="374151"/>
                </a:solidFill>
                <a:effectLst/>
                <a:latin typeface="Söhne"/>
              </a:rPr>
              <a:t>ReLU'nun</a:t>
            </a:r>
            <a:r>
              <a:rPr lang="tr-TR" b="0" i="0" dirty="0">
                <a:solidFill>
                  <a:srgbClr val="374151"/>
                </a:solidFill>
                <a:effectLst/>
                <a:latin typeface="Söhne"/>
              </a:rPr>
              <a:t> sıfır değerler üretme özelliği, nöronların aktivasyonlarında seyrekliği teşvik eder. Bu, bazı durumlarda ağın öğrenme kapasitesini ve genelleme yeteneğini artırabilir</a:t>
            </a:r>
          </a:p>
          <a:p>
            <a:pPr marL="0" indent="0" algn="l">
              <a:buNone/>
            </a:pPr>
            <a:r>
              <a:rPr lang="tr-TR" b="1" i="0" dirty="0">
                <a:solidFill>
                  <a:srgbClr val="374151"/>
                </a:solidFill>
                <a:effectLst/>
                <a:latin typeface="Söhne"/>
              </a:rPr>
              <a:t>5.Biyo-Plausibility:</a:t>
            </a:r>
            <a:r>
              <a:rPr lang="tr-TR" b="0" i="0" dirty="0">
                <a:solidFill>
                  <a:srgbClr val="374151"/>
                </a:solidFill>
                <a:effectLst/>
                <a:latin typeface="Söhne"/>
              </a:rPr>
              <a:t> </a:t>
            </a:r>
            <a:r>
              <a:rPr lang="tr-TR" b="0" i="0" dirty="0" err="1">
                <a:solidFill>
                  <a:srgbClr val="374151"/>
                </a:solidFill>
                <a:effectLst/>
                <a:latin typeface="Söhne"/>
              </a:rPr>
              <a:t>ReLU</a:t>
            </a:r>
            <a:r>
              <a:rPr lang="tr-TR" b="0" i="0" dirty="0">
                <a:solidFill>
                  <a:srgbClr val="374151"/>
                </a:solidFill>
                <a:effectLst/>
                <a:latin typeface="Söhne"/>
              </a:rPr>
              <a:t>, biyolojik nöronların çalışma şeklini modellemeye daha yakın bir yaklaşım sunabilir, çünkü gerçek nöronlar da bir eşik değerin altında sıfır aktivasyon gösterir.</a:t>
            </a:r>
          </a:p>
          <a:p>
            <a:endParaRPr lang="tr-TR" dirty="0"/>
          </a:p>
        </p:txBody>
      </p:sp>
    </p:spTree>
    <p:extLst>
      <p:ext uri="{BB962C8B-B14F-4D97-AF65-F5344CB8AC3E}">
        <p14:creationId xmlns:p14="http://schemas.microsoft.com/office/powerpoint/2010/main" val="3046470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2DDD4F-B6FA-8B96-9F1A-8458CED53A57}"/>
              </a:ext>
            </a:extLst>
          </p:cNvPr>
          <p:cNvSpPr>
            <a:spLocks noGrp="1"/>
          </p:cNvSpPr>
          <p:nvPr>
            <p:ph type="title"/>
          </p:nvPr>
        </p:nvSpPr>
        <p:spPr/>
        <p:txBody>
          <a:bodyPr/>
          <a:lstStyle/>
          <a:p>
            <a:r>
              <a:rPr lang="tr-TR" dirty="0"/>
              <a:t>Dezavantajları</a:t>
            </a:r>
          </a:p>
        </p:txBody>
      </p:sp>
      <p:sp>
        <p:nvSpPr>
          <p:cNvPr id="3" name="İçerik Yer Tutucusu 2">
            <a:extLst>
              <a:ext uri="{FF2B5EF4-FFF2-40B4-BE49-F238E27FC236}">
                <a16:creationId xmlns:a16="http://schemas.microsoft.com/office/drawing/2014/main" id="{1DFD173D-33C3-C548-1945-2D6F2669D73A}"/>
              </a:ext>
            </a:extLst>
          </p:cNvPr>
          <p:cNvSpPr>
            <a:spLocks noGrp="1"/>
          </p:cNvSpPr>
          <p:nvPr>
            <p:ph idx="1"/>
          </p:nvPr>
        </p:nvSpPr>
        <p:spPr/>
        <p:txBody>
          <a:bodyPr/>
          <a:lstStyle/>
          <a:p>
            <a:r>
              <a:rPr lang="tr-TR" b="0" i="0" dirty="0">
                <a:solidFill>
                  <a:srgbClr val="374151"/>
                </a:solidFill>
                <a:effectLst/>
                <a:latin typeface="Söhne"/>
              </a:rPr>
              <a:t>Bununla birlikte, </a:t>
            </a:r>
            <a:r>
              <a:rPr lang="tr-TR" b="0" i="0" dirty="0" err="1">
                <a:solidFill>
                  <a:srgbClr val="374151"/>
                </a:solidFill>
                <a:effectLst/>
                <a:latin typeface="Söhne"/>
              </a:rPr>
              <a:t>ReLU'nun</a:t>
            </a:r>
            <a:r>
              <a:rPr lang="tr-TR" b="0" i="0" dirty="0">
                <a:solidFill>
                  <a:srgbClr val="374151"/>
                </a:solidFill>
                <a:effectLst/>
                <a:latin typeface="Söhne"/>
              </a:rPr>
              <a:t> bazı dezavantajları da vardır. Örneğin, bazı nöronlar eğitim sırasında asla aktive olmayabilir, bu da "ölü </a:t>
            </a:r>
            <a:r>
              <a:rPr lang="tr-TR" b="0" i="0" dirty="0" err="1">
                <a:solidFill>
                  <a:srgbClr val="374151"/>
                </a:solidFill>
                <a:effectLst/>
                <a:latin typeface="Söhne"/>
              </a:rPr>
              <a:t>ReLU</a:t>
            </a:r>
            <a:r>
              <a:rPr lang="tr-TR" b="0" i="0" dirty="0">
                <a:solidFill>
                  <a:srgbClr val="374151"/>
                </a:solidFill>
                <a:effectLst/>
                <a:latin typeface="Söhne"/>
              </a:rPr>
              <a:t>" problemine yol açar. Bu sorunu çözmek için </a:t>
            </a:r>
            <a:r>
              <a:rPr lang="tr-TR" b="0" i="0" dirty="0" err="1">
                <a:solidFill>
                  <a:srgbClr val="374151"/>
                </a:solidFill>
                <a:effectLst/>
                <a:latin typeface="Söhne"/>
              </a:rPr>
              <a:t>ReLU'nun</a:t>
            </a:r>
            <a:r>
              <a:rPr lang="tr-TR" b="0" i="0" dirty="0">
                <a:solidFill>
                  <a:srgbClr val="374151"/>
                </a:solidFill>
                <a:effectLst/>
                <a:latin typeface="Söhne"/>
              </a:rPr>
              <a:t> değiştirilmiş versiyonları geliştirilmiştir, örneğin </a:t>
            </a:r>
            <a:r>
              <a:rPr lang="tr-TR" b="0" i="0" dirty="0" err="1">
                <a:solidFill>
                  <a:srgbClr val="374151"/>
                </a:solidFill>
                <a:effectLst/>
                <a:latin typeface="Söhne"/>
              </a:rPr>
              <a:t>Leaky</a:t>
            </a:r>
            <a:r>
              <a:rPr lang="tr-TR" b="0" i="0" dirty="0">
                <a:solidFill>
                  <a:srgbClr val="374151"/>
                </a:solidFill>
                <a:effectLst/>
                <a:latin typeface="Söhne"/>
              </a:rPr>
              <a:t> </a:t>
            </a:r>
            <a:r>
              <a:rPr lang="tr-TR" b="0" i="0" dirty="0" err="1">
                <a:solidFill>
                  <a:srgbClr val="374151"/>
                </a:solidFill>
                <a:effectLst/>
                <a:latin typeface="Söhne"/>
              </a:rPr>
              <a:t>ReLU</a:t>
            </a:r>
            <a:r>
              <a:rPr lang="tr-TR" b="0" i="0" dirty="0">
                <a:solidFill>
                  <a:srgbClr val="374151"/>
                </a:solidFill>
                <a:effectLst/>
                <a:latin typeface="Söhne"/>
              </a:rPr>
              <a:t> veya </a:t>
            </a:r>
            <a:r>
              <a:rPr lang="tr-TR" b="0" i="0" dirty="0" err="1">
                <a:solidFill>
                  <a:srgbClr val="374151"/>
                </a:solidFill>
                <a:effectLst/>
                <a:latin typeface="Söhne"/>
              </a:rPr>
              <a:t>Parametric</a:t>
            </a:r>
            <a:r>
              <a:rPr lang="tr-TR" b="0" i="0" dirty="0">
                <a:solidFill>
                  <a:srgbClr val="374151"/>
                </a:solidFill>
                <a:effectLst/>
                <a:latin typeface="Söhne"/>
              </a:rPr>
              <a:t> </a:t>
            </a:r>
            <a:r>
              <a:rPr lang="tr-TR" b="0" i="0" dirty="0" err="1">
                <a:solidFill>
                  <a:srgbClr val="374151"/>
                </a:solidFill>
                <a:effectLst/>
                <a:latin typeface="Söhne"/>
              </a:rPr>
              <a:t>ReLU</a:t>
            </a:r>
            <a:r>
              <a:rPr lang="tr-TR" b="0" i="0" dirty="0">
                <a:solidFill>
                  <a:srgbClr val="374151"/>
                </a:solidFill>
                <a:effectLst/>
                <a:latin typeface="Söhne"/>
              </a:rPr>
              <a:t> gibi.</a:t>
            </a:r>
            <a:endParaRPr lang="tr-TR" dirty="0"/>
          </a:p>
        </p:txBody>
      </p:sp>
      <p:pic>
        <p:nvPicPr>
          <p:cNvPr id="5" name="Resim 4">
            <a:extLst>
              <a:ext uri="{FF2B5EF4-FFF2-40B4-BE49-F238E27FC236}">
                <a16:creationId xmlns:a16="http://schemas.microsoft.com/office/drawing/2014/main" id="{11B186D8-425E-BB4F-8D18-FEFD2AD6C95A}"/>
              </a:ext>
            </a:extLst>
          </p:cNvPr>
          <p:cNvPicPr>
            <a:picLocks noChangeAspect="1"/>
          </p:cNvPicPr>
          <p:nvPr/>
        </p:nvPicPr>
        <p:blipFill rotWithShape="1">
          <a:blip r:embed="rId2"/>
          <a:srcRect t="20471" r="55197"/>
          <a:stretch/>
        </p:blipFill>
        <p:spPr>
          <a:xfrm>
            <a:off x="1339667" y="4036290"/>
            <a:ext cx="3435534" cy="2657619"/>
          </a:xfrm>
          <a:prstGeom prst="rect">
            <a:avLst/>
          </a:prstGeom>
        </p:spPr>
      </p:pic>
      <p:pic>
        <p:nvPicPr>
          <p:cNvPr id="7" name="Resim 6">
            <a:extLst>
              <a:ext uri="{FF2B5EF4-FFF2-40B4-BE49-F238E27FC236}">
                <a16:creationId xmlns:a16="http://schemas.microsoft.com/office/drawing/2014/main" id="{94377216-617B-916A-948F-7AA96EE7FE17}"/>
              </a:ext>
            </a:extLst>
          </p:cNvPr>
          <p:cNvPicPr>
            <a:picLocks noChangeAspect="1"/>
          </p:cNvPicPr>
          <p:nvPr/>
        </p:nvPicPr>
        <p:blipFill>
          <a:blip r:embed="rId3"/>
          <a:stretch>
            <a:fillRect/>
          </a:stretch>
        </p:blipFill>
        <p:spPr>
          <a:xfrm>
            <a:off x="5780531" y="3429000"/>
            <a:ext cx="4787301" cy="3530159"/>
          </a:xfrm>
          <a:prstGeom prst="rect">
            <a:avLst/>
          </a:prstGeom>
        </p:spPr>
      </p:pic>
    </p:spTree>
    <p:extLst>
      <p:ext uri="{BB962C8B-B14F-4D97-AF65-F5344CB8AC3E}">
        <p14:creationId xmlns:p14="http://schemas.microsoft.com/office/powerpoint/2010/main" val="179221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2A1B5-3B4B-8B45-CE1D-82CC0EC52542}"/>
              </a:ext>
            </a:extLst>
          </p:cNvPr>
          <p:cNvSpPr>
            <a:spLocks noGrp="1"/>
          </p:cNvSpPr>
          <p:nvPr>
            <p:ph type="title"/>
          </p:nvPr>
        </p:nvSpPr>
        <p:spPr/>
        <p:txBody>
          <a:bodyPr/>
          <a:lstStyle/>
          <a:p>
            <a:r>
              <a:rPr lang="tr-TR" dirty="0" err="1"/>
              <a:t>Softmax</a:t>
            </a:r>
            <a:r>
              <a:rPr lang="tr-TR" dirty="0"/>
              <a:t> Fonksiyonu</a:t>
            </a:r>
          </a:p>
        </p:txBody>
      </p:sp>
      <p:sp>
        <p:nvSpPr>
          <p:cNvPr id="3" name="İçerik Yer Tutucusu 2">
            <a:extLst>
              <a:ext uri="{FF2B5EF4-FFF2-40B4-BE49-F238E27FC236}">
                <a16:creationId xmlns:a16="http://schemas.microsoft.com/office/drawing/2014/main" id="{F2244B43-087A-B1CA-64CA-90126A0DE694}"/>
              </a:ext>
            </a:extLst>
          </p:cNvPr>
          <p:cNvSpPr>
            <a:spLocks noGrp="1"/>
          </p:cNvSpPr>
          <p:nvPr>
            <p:ph idx="1"/>
          </p:nvPr>
        </p:nvSpPr>
        <p:spPr/>
        <p:txBody>
          <a:bodyPr/>
          <a:lstStyle/>
          <a:p>
            <a:r>
              <a:rPr lang="tr-TR" b="0" i="0" dirty="0" err="1">
                <a:solidFill>
                  <a:srgbClr val="374151"/>
                </a:solidFill>
                <a:effectLst/>
                <a:latin typeface="Söhne"/>
              </a:rPr>
              <a:t>Softmax</a:t>
            </a:r>
            <a:r>
              <a:rPr lang="tr-TR" b="0" i="0" dirty="0">
                <a:solidFill>
                  <a:srgbClr val="374151"/>
                </a:solidFill>
                <a:effectLst/>
                <a:latin typeface="Söhne"/>
              </a:rPr>
              <a:t> fonksiyonu, bir vektördeki her bir reel sayıyı 0 ile 1 arasında bir olasılık değerine dönüştüren ve tüm çıktıların toplamının 1 olmasını sağlayan bir aktivasyon fonksiyonudur. Genel olarak, </a:t>
            </a:r>
            <a:r>
              <a:rPr lang="tr-TR" b="0" i="0" dirty="0" err="1">
                <a:solidFill>
                  <a:srgbClr val="374151"/>
                </a:solidFill>
                <a:effectLst/>
                <a:latin typeface="Söhne"/>
              </a:rPr>
              <a:t>softmax</a:t>
            </a:r>
            <a:r>
              <a:rPr lang="tr-TR" b="0" i="0" dirty="0">
                <a:solidFill>
                  <a:srgbClr val="374151"/>
                </a:solidFill>
                <a:effectLst/>
                <a:latin typeface="Söhne"/>
              </a:rPr>
              <a:t> fonksiyonu çok sınıflı sınıflandırma problemlerinde çıktı katmanında kullanılır.</a:t>
            </a:r>
            <a:endParaRPr lang="tr-TR" dirty="0"/>
          </a:p>
        </p:txBody>
      </p:sp>
      <p:pic>
        <p:nvPicPr>
          <p:cNvPr id="5" name="Resim 4">
            <a:extLst>
              <a:ext uri="{FF2B5EF4-FFF2-40B4-BE49-F238E27FC236}">
                <a16:creationId xmlns:a16="http://schemas.microsoft.com/office/drawing/2014/main" id="{100871D2-6A55-A6FE-83C9-A35DE313FE6A}"/>
              </a:ext>
            </a:extLst>
          </p:cNvPr>
          <p:cNvPicPr>
            <a:picLocks noChangeAspect="1"/>
          </p:cNvPicPr>
          <p:nvPr/>
        </p:nvPicPr>
        <p:blipFill>
          <a:blip r:embed="rId2"/>
          <a:stretch>
            <a:fillRect/>
          </a:stretch>
        </p:blipFill>
        <p:spPr>
          <a:xfrm>
            <a:off x="2318278" y="3925455"/>
            <a:ext cx="3244205" cy="2649792"/>
          </a:xfrm>
          <a:prstGeom prst="rect">
            <a:avLst/>
          </a:prstGeom>
        </p:spPr>
      </p:pic>
      <p:pic>
        <p:nvPicPr>
          <p:cNvPr id="7" name="Resim 6">
            <a:extLst>
              <a:ext uri="{FF2B5EF4-FFF2-40B4-BE49-F238E27FC236}">
                <a16:creationId xmlns:a16="http://schemas.microsoft.com/office/drawing/2014/main" id="{E25D067B-F6AD-FF4B-5A67-96F08C17407C}"/>
              </a:ext>
            </a:extLst>
          </p:cNvPr>
          <p:cNvPicPr>
            <a:picLocks noChangeAspect="1"/>
          </p:cNvPicPr>
          <p:nvPr/>
        </p:nvPicPr>
        <p:blipFill>
          <a:blip r:embed="rId3"/>
          <a:stretch>
            <a:fillRect/>
          </a:stretch>
        </p:blipFill>
        <p:spPr>
          <a:xfrm>
            <a:off x="6363854" y="3721902"/>
            <a:ext cx="4159203" cy="2942134"/>
          </a:xfrm>
          <a:prstGeom prst="rect">
            <a:avLst/>
          </a:prstGeom>
        </p:spPr>
      </p:pic>
    </p:spTree>
    <p:extLst>
      <p:ext uri="{BB962C8B-B14F-4D97-AF65-F5344CB8AC3E}">
        <p14:creationId xmlns:p14="http://schemas.microsoft.com/office/powerpoint/2010/main" val="137637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2A1B5-3B4B-8B45-CE1D-82CC0EC52542}"/>
              </a:ext>
            </a:extLst>
          </p:cNvPr>
          <p:cNvSpPr>
            <a:spLocks noGrp="1"/>
          </p:cNvSpPr>
          <p:nvPr>
            <p:ph type="title"/>
          </p:nvPr>
        </p:nvSpPr>
        <p:spPr/>
        <p:txBody>
          <a:bodyPr/>
          <a:lstStyle/>
          <a:p>
            <a:r>
              <a:rPr lang="tr-TR" dirty="0" err="1"/>
              <a:t>Softmax</a:t>
            </a:r>
            <a:r>
              <a:rPr lang="tr-TR" dirty="0"/>
              <a:t> Fonksiyonu</a:t>
            </a:r>
          </a:p>
        </p:txBody>
      </p:sp>
      <p:sp>
        <p:nvSpPr>
          <p:cNvPr id="3" name="İçerik Yer Tutucusu 2">
            <a:extLst>
              <a:ext uri="{FF2B5EF4-FFF2-40B4-BE49-F238E27FC236}">
                <a16:creationId xmlns:a16="http://schemas.microsoft.com/office/drawing/2014/main" id="{F2244B43-087A-B1CA-64CA-90126A0DE694}"/>
              </a:ext>
            </a:extLst>
          </p:cNvPr>
          <p:cNvSpPr>
            <a:spLocks noGrp="1"/>
          </p:cNvSpPr>
          <p:nvPr>
            <p:ph idx="1"/>
          </p:nvPr>
        </p:nvSpPr>
        <p:spPr/>
        <p:txBody>
          <a:bodyPr>
            <a:normAutofit lnSpcReduction="10000"/>
          </a:bodyPr>
          <a:lstStyle/>
          <a:p>
            <a:pPr algn="l">
              <a:buFont typeface="+mj-lt"/>
              <a:buAutoNum type="arabicPeriod"/>
            </a:pPr>
            <a:r>
              <a:rPr lang="tr-TR" b="1" i="0" dirty="0">
                <a:solidFill>
                  <a:srgbClr val="374151"/>
                </a:solidFill>
                <a:effectLst/>
                <a:latin typeface="Söhne"/>
              </a:rPr>
              <a:t>Çoklu Sınıflandırma Problemleri:</a:t>
            </a:r>
            <a:r>
              <a:rPr lang="tr-TR" b="0" i="0" dirty="0">
                <a:solidFill>
                  <a:srgbClr val="374151"/>
                </a:solidFill>
                <a:effectLst/>
                <a:latin typeface="Söhne"/>
              </a:rPr>
              <a:t> Bir görüntünün bir kediyi, köpeği, arabayı vb. temsil edip etmediğini belirlemek gibi.</a:t>
            </a:r>
          </a:p>
          <a:p>
            <a:pPr algn="l">
              <a:buFont typeface="+mj-lt"/>
              <a:buAutoNum type="arabicPeriod"/>
            </a:pPr>
            <a:r>
              <a:rPr lang="tr-TR" b="1" i="0" dirty="0">
                <a:solidFill>
                  <a:srgbClr val="374151"/>
                </a:solidFill>
                <a:effectLst/>
                <a:latin typeface="Söhne"/>
              </a:rPr>
              <a:t>Sinir Ağlarının Çıktı Katmanı:</a:t>
            </a:r>
            <a:r>
              <a:rPr lang="tr-TR" b="0" i="0" dirty="0">
                <a:solidFill>
                  <a:srgbClr val="374151"/>
                </a:solidFill>
                <a:effectLst/>
                <a:latin typeface="Söhne"/>
              </a:rPr>
              <a:t> Bir sinir ağının çıktı katmanında, her bir sınıf için bir olasılık dağılımı üretmek ve en yüksek olasılığa sahip sınıfı tahmin olarak sunmak için kullanılır.</a:t>
            </a:r>
          </a:p>
          <a:p>
            <a:pPr algn="l">
              <a:buFont typeface="+mj-lt"/>
              <a:buAutoNum type="arabicPeriod"/>
            </a:pPr>
            <a:r>
              <a:rPr lang="tr-TR" b="1" i="0" dirty="0">
                <a:solidFill>
                  <a:srgbClr val="374151"/>
                </a:solidFill>
                <a:effectLst/>
                <a:latin typeface="Söhne"/>
              </a:rPr>
              <a:t>Dil Modelleri ve Metin Üretimi:</a:t>
            </a:r>
            <a:r>
              <a:rPr lang="tr-TR" b="0" i="0" dirty="0">
                <a:solidFill>
                  <a:srgbClr val="374151"/>
                </a:solidFill>
                <a:effectLst/>
                <a:latin typeface="Söhne"/>
              </a:rPr>
              <a:t> Bir sonraki kelimenin ne olacağını tahmin etmek için dil modellerinde kullanılır. Örneğin, bir metin parçasında sonraki kelimenin ne olacağının olasılığını hesaplamak için kullanılabilir.</a:t>
            </a:r>
          </a:p>
          <a:p>
            <a:pPr algn="l">
              <a:buFont typeface="+mj-lt"/>
              <a:buAutoNum type="arabicPeriod"/>
            </a:pPr>
            <a:r>
              <a:rPr lang="tr-TR" b="1" i="0" dirty="0">
                <a:solidFill>
                  <a:srgbClr val="374151"/>
                </a:solidFill>
                <a:effectLst/>
                <a:latin typeface="Söhne"/>
              </a:rPr>
              <a:t>Takviyeli Öğrenme:</a:t>
            </a:r>
            <a:r>
              <a:rPr lang="tr-TR" b="0" i="0" dirty="0">
                <a:solidFill>
                  <a:srgbClr val="374151"/>
                </a:solidFill>
                <a:effectLst/>
                <a:latin typeface="Söhne"/>
              </a:rPr>
              <a:t> Ajanın hangi eylemi gerçekleştireceğine karar verirken eylemlerin olasılık dağılımını üretmek için kullanılır.</a:t>
            </a:r>
          </a:p>
        </p:txBody>
      </p:sp>
    </p:spTree>
    <p:extLst>
      <p:ext uri="{BB962C8B-B14F-4D97-AF65-F5344CB8AC3E}">
        <p14:creationId xmlns:p14="http://schemas.microsoft.com/office/powerpoint/2010/main" val="123292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F39A75-FA06-719B-08BD-317E9B1FF5A8}"/>
              </a:ext>
            </a:extLst>
          </p:cNvPr>
          <p:cNvSpPr>
            <a:spLocks noGrp="1"/>
          </p:cNvSpPr>
          <p:nvPr>
            <p:ph type="title"/>
          </p:nvPr>
        </p:nvSpPr>
        <p:spPr/>
        <p:txBody>
          <a:bodyPr/>
          <a:lstStyle/>
          <a:p>
            <a:r>
              <a:rPr lang="tr-TR" b="1" i="0" dirty="0">
                <a:solidFill>
                  <a:srgbClr val="374151"/>
                </a:solidFill>
                <a:effectLst/>
                <a:latin typeface="Söhne"/>
              </a:rPr>
              <a:t>Yapay Sinir ağları ANN</a:t>
            </a:r>
            <a:endParaRPr lang="tr-TR" dirty="0"/>
          </a:p>
        </p:txBody>
      </p:sp>
      <p:sp>
        <p:nvSpPr>
          <p:cNvPr id="3" name="İçerik Yer Tutucusu 2">
            <a:extLst>
              <a:ext uri="{FF2B5EF4-FFF2-40B4-BE49-F238E27FC236}">
                <a16:creationId xmlns:a16="http://schemas.microsoft.com/office/drawing/2014/main" id="{C9F3C7D9-4F44-7579-9C9A-8669138522D6}"/>
              </a:ext>
            </a:extLst>
          </p:cNvPr>
          <p:cNvSpPr>
            <a:spLocks noGrp="1"/>
          </p:cNvSpPr>
          <p:nvPr>
            <p:ph idx="1"/>
          </p:nvPr>
        </p:nvSpPr>
        <p:spPr/>
        <p:txBody>
          <a:bodyPr/>
          <a:lstStyle/>
          <a:p>
            <a:r>
              <a:rPr lang="tr-TR" b="0" i="0" dirty="0">
                <a:solidFill>
                  <a:srgbClr val="374151"/>
                </a:solidFill>
                <a:effectLst/>
                <a:latin typeface="Söhne"/>
              </a:rPr>
              <a:t>Yapay sinir ağları insan beyinlerindeki nöronların yapısından esinlenerek oluşturulmuştur.</a:t>
            </a:r>
          </a:p>
          <a:p>
            <a:endParaRPr lang="tr-TR" dirty="0"/>
          </a:p>
        </p:txBody>
      </p:sp>
      <p:pic>
        <p:nvPicPr>
          <p:cNvPr id="5" name="Resim 4">
            <a:extLst>
              <a:ext uri="{FF2B5EF4-FFF2-40B4-BE49-F238E27FC236}">
                <a16:creationId xmlns:a16="http://schemas.microsoft.com/office/drawing/2014/main" id="{0E6686A0-EEFF-741D-2A45-B5584E2643EF}"/>
              </a:ext>
            </a:extLst>
          </p:cNvPr>
          <p:cNvPicPr>
            <a:picLocks noChangeAspect="1"/>
          </p:cNvPicPr>
          <p:nvPr/>
        </p:nvPicPr>
        <p:blipFill>
          <a:blip r:embed="rId2"/>
          <a:stretch>
            <a:fillRect/>
          </a:stretch>
        </p:blipFill>
        <p:spPr>
          <a:xfrm>
            <a:off x="3051871" y="2811409"/>
            <a:ext cx="5177729" cy="3224127"/>
          </a:xfrm>
          <a:prstGeom prst="rect">
            <a:avLst/>
          </a:prstGeom>
        </p:spPr>
      </p:pic>
    </p:spTree>
    <p:extLst>
      <p:ext uri="{BB962C8B-B14F-4D97-AF65-F5344CB8AC3E}">
        <p14:creationId xmlns:p14="http://schemas.microsoft.com/office/powerpoint/2010/main" val="3753749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876C3-9959-0517-0E99-C7541B04428A}"/>
              </a:ext>
            </a:extLst>
          </p:cNvPr>
          <p:cNvSpPr>
            <a:spLocks noGrp="1"/>
          </p:cNvSpPr>
          <p:nvPr>
            <p:ph type="title"/>
          </p:nvPr>
        </p:nvSpPr>
        <p:spPr/>
        <p:txBody>
          <a:bodyPr/>
          <a:lstStyle/>
          <a:p>
            <a:r>
              <a:rPr lang="tr-TR" b="0" i="0" dirty="0">
                <a:solidFill>
                  <a:srgbClr val="374151"/>
                </a:solidFill>
                <a:effectLst/>
                <a:latin typeface="Söhne"/>
              </a:rPr>
              <a:t>İleri Yayılım (</a:t>
            </a:r>
            <a:r>
              <a:rPr lang="tr-TR" b="0" i="0" dirty="0" err="1">
                <a:solidFill>
                  <a:srgbClr val="374151"/>
                </a:solidFill>
                <a:effectLst/>
                <a:latin typeface="Söhne"/>
              </a:rPr>
              <a:t>Forwardpropagation</a:t>
            </a:r>
            <a:r>
              <a:rPr lang="tr-TR" b="0" i="0" dirty="0">
                <a:solidFill>
                  <a:srgbClr val="374151"/>
                </a:solidFill>
                <a:effectLst/>
                <a:latin typeface="Söhne"/>
              </a:rPr>
              <a:t>)</a:t>
            </a:r>
            <a:endParaRPr lang="tr-TR" dirty="0"/>
          </a:p>
        </p:txBody>
      </p:sp>
      <p:sp>
        <p:nvSpPr>
          <p:cNvPr id="3" name="İçerik Yer Tutucusu 2">
            <a:extLst>
              <a:ext uri="{FF2B5EF4-FFF2-40B4-BE49-F238E27FC236}">
                <a16:creationId xmlns:a16="http://schemas.microsoft.com/office/drawing/2014/main" id="{97343BB6-4899-7F6E-40EB-23D5107789B9}"/>
              </a:ext>
            </a:extLst>
          </p:cNvPr>
          <p:cNvSpPr>
            <a:spLocks noGrp="1"/>
          </p:cNvSpPr>
          <p:nvPr>
            <p:ph idx="1"/>
          </p:nvPr>
        </p:nvSpPr>
        <p:spPr/>
        <p:txBody>
          <a:bodyPr/>
          <a:lstStyle/>
          <a:p>
            <a:r>
              <a:rPr lang="tr-TR" b="0" i="0" dirty="0">
                <a:solidFill>
                  <a:srgbClr val="374151"/>
                </a:solidFill>
                <a:effectLst/>
                <a:latin typeface="Söhne"/>
              </a:rPr>
              <a:t>Yapay sinir ağlarında ileri yayılım işlemi: girişler ile ağırlıklar çarpılıp toplanarak net değer bulunur. Bu net değer aktivasyon fonksiyonundan geçirilerek çıkış (</a:t>
            </a:r>
            <a:r>
              <a:rPr lang="tr-TR" b="0" i="0" dirty="0" err="1">
                <a:solidFill>
                  <a:srgbClr val="374151"/>
                </a:solidFill>
                <a:effectLst/>
                <a:latin typeface="Söhne"/>
              </a:rPr>
              <a:t>out</a:t>
            </a:r>
            <a:r>
              <a:rPr lang="tr-TR" b="0" i="0" dirty="0">
                <a:solidFill>
                  <a:srgbClr val="374151"/>
                </a:solidFill>
                <a:effectLst/>
                <a:latin typeface="Söhne"/>
              </a:rPr>
              <a:t>) değeri oluşturulur.</a:t>
            </a:r>
            <a:endParaRPr lang="tr-TR" dirty="0"/>
          </a:p>
        </p:txBody>
      </p:sp>
      <p:pic>
        <p:nvPicPr>
          <p:cNvPr id="5" name="Resim 4">
            <a:extLst>
              <a:ext uri="{FF2B5EF4-FFF2-40B4-BE49-F238E27FC236}">
                <a16:creationId xmlns:a16="http://schemas.microsoft.com/office/drawing/2014/main" id="{51215B07-9DDB-B61F-DC86-BE4B2509ACD4}"/>
              </a:ext>
            </a:extLst>
          </p:cNvPr>
          <p:cNvPicPr>
            <a:picLocks noChangeAspect="1"/>
          </p:cNvPicPr>
          <p:nvPr/>
        </p:nvPicPr>
        <p:blipFill>
          <a:blip r:embed="rId2"/>
          <a:stretch>
            <a:fillRect/>
          </a:stretch>
        </p:blipFill>
        <p:spPr>
          <a:xfrm>
            <a:off x="2615324" y="3463925"/>
            <a:ext cx="5286375" cy="2847975"/>
          </a:xfrm>
          <a:prstGeom prst="rect">
            <a:avLst/>
          </a:prstGeom>
        </p:spPr>
      </p:pic>
    </p:spTree>
    <p:extLst>
      <p:ext uri="{BB962C8B-B14F-4D97-AF65-F5344CB8AC3E}">
        <p14:creationId xmlns:p14="http://schemas.microsoft.com/office/powerpoint/2010/main" val="660577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3ED7E8-A5FD-819C-B5F2-5ABB6C5B12AD}"/>
              </a:ext>
            </a:extLst>
          </p:cNvPr>
          <p:cNvSpPr>
            <a:spLocks noGrp="1"/>
          </p:cNvSpPr>
          <p:nvPr>
            <p:ph type="title"/>
          </p:nvPr>
        </p:nvSpPr>
        <p:spPr/>
        <p:txBody>
          <a:bodyPr/>
          <a:lstStyle/>
          <a:p>
            <a:r>
              <a:rPr lang="tr-TR" dirty="0"/>
              <a:t>İleri Yayılım</a:t>
            </a:r>
          </a:p>
        </p:txBody>
      </p:sp>
      <p:sp>
        <p:nvSpPr>
          <p:cNvPr id="3" name="İçerik Yer Tutucusu 2">
            <a:extLst>
              <a:ext uri="{FF2B5EF4-FFF2-40B4-BE49-F238E27FC236}">
                <a16:creationId xmlns:a16="http://schemas.microsoft.com/office/drawing/2014/main" id="{F810384C-633F-B93E-402A-B53B58E89F00}"/>
              </a:ext>
            </a:extLst>
          </p:cNvPr>
          <p:cNvSpPr>
            <a:spLocks noGrp="1"/>
          </p:cNvSpPr>
          <p:nvPr>
            <p:ph idx="1"/>
          </p:nvPr>
        </p:nvSpPr>
        <p:spPr/>
        <p:txBody>
          <a:bodyPr/>
          <a:lstStyle/>
          <a:p>
            <a:pPr algn="l"/>
            <a:r>
              <a:rPr lang="tr-TR" b="0" i="0" dirty="0">
                <a:solidFill>
                  <a:srgbClr val="374151"/>
                </a:solidFill>
                <a:effectLst/>
                <a:latin typeface="Söhne"/>
              </a:rPr>
              <a:t>İleri yayılım algoritmasında x değerleri </a:t>
            </a:r>
            <a:r>
              <a:rPr lang="tr-TR" b="0" i="0" dirty="0" err="1">
                <a:solidFill>
                  <a:srgbClr val="374151"/>
                </a:solidFill>
                <a:effectLst/>
                <a:latin typeface="Söhne"/>
              </a:rPr>
              <a:t>weight</a:t>
            </a:r>
            <a:r>
              <a:rPr lang="tr-TR" b="0" i="0" dirty="0">
                <a:solidFill>
                  <a:srgbClr val="374151"/>
                </a:solidFill>
                <a:effectLst/>
                <a:latin typeface="Söhne"/>
              </a:rPr>
              <a:t> değerleri ile çarpılarak </a:t>
            </a:r>
            <a:r>
              <a:rPr lang="tr-TR" b="0" i="0" dirty="0" err="1">
                <a:solidFill>
                  <a:srgbClr val="374151"/>
                </a:solidFill>
                <a:effectLst/>
                <a:latin typeface="Söhne"/>
              </a:rPr>
              <a:t>bias</a:t>
            </a:r>
            <a:r>
              <a:rPr lang="tr-TR" b="0" i="0" dirty="0">
                <a:solidFill>
                  <a:srgbClr val="374151"/>
                </a:solidFill>
                <a:effectLst/>
                <a:latin typeface="Söhne"/>
              </a:rPr>
              <a:t> değerleri ile toplanır ve z değeri elde edilir. Elde edilen z değeri aktivasyon fonksiyonuna sokularak A1 değeri yani birinci katmanın çıkışı elde edilir.</a:t>
            </a:r>
          </a:p>
          <a:p>
            <a:pPr algn="l"/>
            <a:r>
              <a:rPr lang="tr-TR" b="0" i="0" dirty="0">
                <a:solidFill>
                  <a:srgbClr val="374151"/>
                </a:solidFill>
                <a:effectLst/>
                <a:latin typeface="Söhne"/>
              </a:rPr>
              <a:t>Birinci katmandan çıkan A1 değeri 2. katmanın giriş değeri olmuştur. Burada A1 değeri 2. katmanın ağırlığı ile çarpılarak </a:t>
            </a:r>
            <a:r>
              <a:rPr lang="tr-TR" b="0" i="0" dirty="0" err="1">
                <a:solidFill>
                  <a:srgbClr val="374151"/>
                </a:solidFill>
                <a:effectLst/>
                <a:latin typeface="Söhne"/>
              </a:rPr>
              <a:t>bias</a:t>
            </a:r>
            <a:r>
              <a:rPr lang="tr-TR" b="0" i="0" dirty="0">
                <a:solidFill>
                  <a:srgbClr val="374151"/>
                </a:solidFill>
                <a:effectLst/>
                <a:latin typeface="Söhne"/>
              </a:rPr>
              <a:t> değeri eklenir. Buradaki Z değeri aktivasyon fonksiyonuna sokulur, eğer bu son katmansa genellikle </a:t>
            </a:r>
            <a:r>
              <a:rPr lang="tr-TR" b="0" i="0" dirty="0" err="1">
                <a:solidFill>
                  <a:srgbClr val="374151"/>
                </a:solidFill>
                <a:effectLst/>
                <a:latin typeface="Söhne"/>
              </a:rPr>
              <a:t>softmax</a:t>
            </a:r>
            <a:r>
              <a:rPr lang="tr-TR" b="0" i="0" dirty="0">
                <a:solidFill>
                  <a:srgbClr val="374151"/>
                </a:solidFill>
                <a:effectLst/>
                <a:latin typeface="Söhne"/>
              </a:rPr>
              <a:t> fonksiyonu kullanılır bunun nedeni çıkış katmanı 0 ve 1 gibi kategorik çıktı elde edilmesidir.</a:t>
            </a:r>
          </a:p>
          <a:p>
            <a:endParaRPr lang="tr-TR" dirty="0"/>
          </a:p>
        </p:txBody>
      </p:sp>
    </p:spTree>
    <p:extLst>
      <p:ext uri="{BB962C8B-B14F-4D97-AF65-F5344CB8AC3E}">
        <p14:creationId xmlns:p14="http://schemas.microsoft.com/office/powerpoint/2010/main" val="229772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F40E0-B7E2-DB43-4BB9-F190D8DD0FC3}"/>
              </a:ext>
            </a:extLst>
          </p:cNvPr>
          <p:cNvSpPr>
            <a:spLocks noGrp="1"/>
          </p:cNvSpPr>
          <p:nvPr>
            <p:ph type="title"/>
          </p:nvPr>
        </p:nvSpPr>
        <p:spPr/>
        <p:txBody>
          <a:bodyPr/>
          <a:lstStyle/>
          <a:p>
            <a:r>
              <a:rPr lang="tr-TR" b="0" i="0" dirty="0" err="1">
                <a:solidFill>
                  <a:srgbClr val="374151"/>
                </a:solidFill>
                <a:effectLst/>
                <a:latin typeface="Söhne"/>
              </a:rPr>
              <a:t>Gerİ</a:t>
            </a:r>
            <a:r>
              <a:rPr lang="tr-TR" b="0" i="0" dirty="0">
                <a:solidFill>
                  <a:srgbClr val="374151"/>
                </a:solidFill>
                <a:effectLst/>
                <a:latin typeface="Söhne"/>
              </a:rPr>
              <a:t> Yayılım (</a:t>
            </a:r>
            <a:r>
              <a:rPr lang="tr-TR" b="0" i="0" dirty="0" err="1">
                <a:solidFill>
                  <a:srgbClr val="374151"/>
                </a:solidFill>
                <a:effectLst/>
                <a:latin typeface="Söhne"/>
              </a:rPr>
              <a:t>Backpropagation</a:t>
            </a:r>
            <a:r>
              <a:rPr lang="tr-TR" b="0" i="0" dirty="0">
                <a:solidFill>
                  <a:srgbClr val="374151"/>
                </a:solidFill>
                <a:effectLst/>
                <a:latin typeface="Söhne"/>
              </a:rPr>
              <a:t>)</a:t>
            </a:r>
            <a:endParaRPr lang="tr-TR" dirty="0"/>
          </a:p>
        </p:txBody>
      </p:sp>
      <p:sp>
        <p:nvSpPr>
          <p:cNvPr id="3" name="İçerik Yer Tutucusu 2">
            <a:extLst>
              <a:ext uri="{FF2B5EF4-FFF2-40B4-BE49-F238E27FC236}">
                <a16:creationId xmlns:a16="http://schemas.microsoft.com/office/drawing/2014/main" id="{CE1413A5-D62F-382C-ADBE-BF69A3E2A50C}"/>
              </a:ext>
            </a:extLst>
          </p:cNvPr>
          <p:cNvSpPr>
            <a:spLocks noGrp="1"/>
          </p:cNvSpPr>
          <p:nvPr>
            <p:ph idx="1"/>
          </p:nvPr>
        </p:nvSpPr>
        <p:spPr/>
        <p:txBody>
          <a:bodyPr>
            <a:normAutofit lnSpcReduction="10000"/>
          </a:bodyPr>
          <a:lstStyle/>
          <a:p>
            <a:pPr algn="l"/>
            <a:r>
              <a:rPr lang="tr-TR" b="0" i="0" dirty="0" err="1">
                <a:solidFill>
                  <a:srgbClr val="374151"/>
                </a:solidFill>
                <a:effectLst/>
                <a:latin typeface="Söhne"/>
              </a:rPr>
              <a:t>Gerİ</a:t>
            </a:r>
            <a:r>
              <a:rPr lang="tr-TR" b="0" i="0" dirty="0">
                <a:solidFill>
                  <a:srgbClr val="374151"/>
                </a:solidFill>
                <a:effectLst/>
                <a:latin typeface="Söhne"/>
              </a:rPr>
              <a:t> yayılım ile amaç ağdaki ağırlıkların her birini güncellemek ve bu sayede gerçek çıktının hedef çıktıya daha yakın olmasına neden olmasını sağlamaktır.</a:t>
            </a:r>
          </a:p>
          <a:p>
            <a:pPr algn="l"/>
            <a:r>
              <a:rPr lang="tr-TR" b="0" i="0" dirty="0">
                <a:solidFill>
                  <a:srgbClr val="374151"/>
                </a:solidFill>
                <a:effectLst/>
                <a:latin typeface="Söhne"/>
              </a:rPr>
              <a:t>Bu işlem yapılırken Z2 değerinin türevi alınarak geriye doğru ilerlenir. İleri yayılım işleminde elde edilen çıkış değeri y değeri ile karşılaştırılarak </a:t>
            </a:r>
            <a:r>
              <a:rPr lang="tr-TR" b="0" i="0" dirty="0" err="1">
                <a:solidFill>
                  <a:srgbClr val="374151"/>
                </a:solidFill>
                <a:effectLst/>
                <a:latin typeface="Söhne"/>
              </a:rPr>
              <a:t>cost</a:t>
            </a:r>
            <a:r>
              <a:rPr lang="tr-TR" b="0" i="0" dirty="0">
                <a:solidFill>
                  <a:srgbClr val="374151"/>
                </a:solidFill>
                <a:effectLst/>
                <a:latin typeface="Söhne"/>
              </a:rPr>
              <a:t> </a:t>
            </a:r>
            <a:r>
              <a:rPr lang="tr-TR" b="0" i="0" dirty="0" err="1">
                <a:solidFill>
                  <a:srgbClr val="374151"/>
                </a:solidFill>
                <a:effectLst/>
                <a:latin typeface="Söhne"/>
              </a:rPr>
              <a:t>function</a:t>
            </a:r>
            <a:r>
              <a:rPr lang="tr-TR" b="0" i="0" dirty="0">
                <a:solidFill>
                  <a:srgbClr val="374151"/>
                </a:solidFill>
                <a:effectLst/>
                <a:latin typeface="Söhne"/>
              </a:rPr>
              <a:t> elde edilir. Burada </a:t>
            </a:r>
            <a:r>
              <a:rPr lang="tr-TR" b="0" i="0" dirty="0" err="1">
                <a:solidFill>
                  <a:srgbClr val="374151"/>
                </a:solidFill>
                <a:effectLst/>
                <a:latin typeface="Söhne"/>
              </a:rPr>
              <a:t>cost</a:t>
            </a:r>
            <a:r>
              <a:rPr lang="tr-TR" b="0" i="0" dirty="0">
                <a:solidFill>
                  <a:srgbClr val="374151"/>
                </a:solidFill>
                <a:effectLst/>
                <a:latin typeface="Söhne"/>
              </a:rPr>
              <a:t> </a:t>
            </a:r>
            <a:r>
              <a:rPr lang="tr-TR" b="0" i="0" dirty="0" err="1">
                <a:solidFill>
                  <a:srgbClr val="374151"/>
                </a:solidFill>
                <a:effectLst/>
                <a:latin typeface="Söhne"/>
              </a:rPr>
              <a:t>function'ların</a:t>
            </a:r>
            <a:r>
              <a:rPr lang="tr-TR" b="0" i="0" dirty="0">
                <a:solidFill>
                  <a:srgbClr val="374151"/>
                </a:solidFill>
                <a:effectLst/>
                <a:latin typeface="Söhne"/>
              </a:rPr>
              <a:t> </a:t>
            </a:r>
            <a:r>
              <a:rPr lang="tr-TR" b="0" i="0" dirty="0" err="1">
                <a:solidFill>
                  <a:srgbClr val="374151"/>
                </a:solidFill>
                <a:effectLst/>
                <a:latin typeface="Söhne"/>
              </a:rPr>
              <a:t>weightlere</a:t>
            </a:r>
            <a:r>
              <a:rPr lang="tr-TR" b="0" i="0" dirty="0">
                <a:solidFill>
                  <a:srgbClr val="374151"/>
                </a:solidFill>
                <a:effectLst/>
                <a:latin typeface="Söhne"/>
              </a:rPr>
              <a:t> göre türevleri alınarak geriye doğru ilerlenerek ağırlık güncelleme işlemi yapılır. Son aşamada 2. katmanın ağırlık değerleri kullanılarak birinci katmanın çıkış değerleri elde edilir.</a:t>
            </a:r>
          </a:p>
          <a:p>
            <a:pPr algn="l"/>
            <a:r>
              <a:rPr lang="tr-TR" b="0" i="0" dirty="0">
                <a:solidFill>
                  <a:srgbClr val="374151"/>
                </a:solidFill>
                <a:effectLst/>
                <a:latin typeface="Söhne"/>
              </a:rPr>
              <a:t>Bu sayede sürekli ileri ve geri yayılım işlemleri </a:t>
            </a:r>
            <a:r>
              <a:rPr lang="tr-TR" b="0" i="0" dirty="0" err="1">
                <a:solidFill>
                  <a:srgbClr val="374151"/>
                </a:solidFill>
                <a:effectLst/>
                <a:latin typeface="Söhne"/>
              </a:rPr>
              <a:t>yapılırak</a:t>
            </a:r>
            <a:r>
              <a:rPr lang="tr-TR" b="0" i="0" dirty="0">
                <a:solidFill>
                  <a:srgbClr val="374151"/>
                </a:solidFill>
                <a:effectLst/>
                <a:latin typeface="Söhne"/>
              </a:rPr>
              <a:t> en az hata ile en iyi ağırlıklar hesaplanır.</a:t>
            </a:r>
          </a:p>
          <a:p>
            <a:endParaRPr lang="tr-TR" dirty="0"/>
          </a:p>
        </p:txBody>
      </p:sp>
    </p:spTree>
    <p:extLst>
      <p:ext uri="{BB962C8B-B14F-4D97-AF65-F5344CB8AC3E}">
        <p14:creationId xmlns:p14="http://schemas.microsoft.com/office/powerpoint/2010/main" val="11182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1DEE8-45B4-6918-A4A8-6F54A76334DC}"/>
              </a:ext>
            </a:extLst>
          </p:cNvPr>
          <p:cNvSpPr>
            <a:spLocks noGrp="1"/>
          </p:cNvSpPr>
          <p:nvPr>
            <p:ph type="title"/>
          </p:nvPr>
        </p:nvSpPr>
        <p:spPr/>
        <p:txBody>
          <a:bodyPr/>
          <a:lstStyle/>
          <a:p>
            <a:r>
              <a:rPr lang="tr-TR" dirty="0" err="1"/>
              <a:t>Loss</a:t>
            </a:r>
            <a:r>
              <a:rPr lang="tr-TR" dirty="0"/>
              <a:t> Fonksiyonu</a:t>
            </a:r>
          </a:p>
        </p:txBody>
      </p:sp>
      <p:sp>
        <p:nvSpPr>
          <p:cNvPr id="3" name="İçerik Yer Tutucusu 2">
            <a:extLst>
              <a:ext uri="{FF2B5EF4-FFF2-40B4-BE49-F238E27FC236}">
                <a16:creationId xmlns:a16="http://schemas.microsoft.com/office/drawing/2014/main" id="{B022BDED-9C2A-AB5D-E805-5D9ED0095695}"/>
              </a:ext>
            </a:extLst>
          </p:cNvPr>
          <p:cNvSpPr>
            <a:spLocks noGrp="1"/>
          </p:cNvSpPr>
          <p:nvPr>
            <p:ph idx="1"/>
          </p:nvPr>
        </p:nvSpPr>
        <p:spPr/>
        <p:txBody>
          <a:bodyPr/>
          <a:lstStyle/>
          <a:p>
            <a:r>
              <a:rPr lang="tr-TR" b="0" i="0" dirty="0">
                <a:solidFill>
                  <a:srgbClr val="374151"/>
                </a:solidFill>
                <a:effectLst/>
                <a:latin typeface="Söhne"/>
              </a:rPr>
              <a:t>Olması gereken y değerlerinden elde edilen y değeri çıkartılarak </a:t>
            </a:r>
            <a:r>
              <a:rPr lang="tr-TR" b="0" i="0" dirty="0" err="1">
                <a:solidFill>
                  <a:srgbClr val="374151"/>
                </a:solidFill>
                <a:effectLst/>
                <a:latin typeface="Söhne"/>
              </a:rPr>
              <a:t>loss</a:t>
            </a:r>
            <a:r>
              <a:rPr lang="tr-TR" b="0" i="0" dirty="0">
                <a:solidFill>
                  <a:srgbClr val="374151"/>
                </a:solidFill>
                <a:effectLst/>
                <a:latin typeface="Söhne"/>
              </a:rPr>
              <a:t> fonksiyonu elde edilir.</a:t>
            </a:r>
          </a:p>
          <a:p>
            <a:r>
              <a:rPr lang="tr-TR" b="0" i="0" dirty="0">
                <a:solidFill>
                  <a:srgbClr val="374151"/>
                </a:solidFill>
                <a:effectLst/>
                <a:latin typeface="Söhne"/>
              </a:rPr>
              <a:t>Bu fonksiyon, tek bir eğitim örneği için hata miktarını ölçer. Örneğin, bir sınıflandırma problemi için en yaygın </a:t>
            </a:r>
            <a:r>
              <a:rPr lang="tr-TR" b="0" i="0" dirty="0" err="1">
                <a:solidFill>
                  <a:srgbClr val="374151"/>
                </a:solidFill>
                <a:effectLst/>
                <a:latin typeface="Söhne"/>
              </a:rPr>
              <a:t>loss</a:t>
            </a:r>
            <a:r>
              <a:rPr lang="tr-TR" b="0" i="0" dirty="0">
                <a:solidFill>
                  <a:srgbClr val="374151"/>
                </a:solidFill>
                <a:effectLst/>
                <a:latin typeface="Söhne"/>
              </a:rPr>
              <a:t> fonksiyonlarından biri "</a:t>
            </a:r>
            <a:r>
              <a:rPr lang="tr-TR" b="0" i="0" dirty="0" err="1">
                <a:solidFill>
                  <a:srgbClr val="374151"/>
                </a:solidFill>
                <a:effectLst/>
                <a:latin typeface="Söhne"/>
              </a:rPr>
              <a:t>cross-entropy</a:t>
            </a:r>
            <a:r>
              <a:rPr lang="tr-TR" b="0" i="0" dirty="0">
                <a:solidFill>
                  <a:srgbClr val="374151"/>
                </a:solidFill>
                <a:effectLst/>
                <a:latin typeface="Söhne"/>
              </a:rPr>
              <a:t> </a:t>
            </a:r>
            <a:r>
              <a:rPr lang="tr-TR" b="0" i="0" dirty="0" err="1">
                <a:solidFill>
                  <a:srgbClr val="374151"/>
                </a:solidFill>
                <a:effectLst/>
                <a:latin typeface="Söhne"/>
              </a:rPr>
              <a:t>loss"tur</a:t>
            </a:r>
            <a:r>
              <a:rPr lang="tr-TR" b="0" i="0" dirty="0">
                <a:solidFill>
                  <a:srgbClr val="374151"/>
                </a:solidFill>
                <a:effectLst/>
                <a:latin typeface="Söhne"/>
              </a:rPr>
              <a:t>.</a:t>
            </a:r>
            <a:endParaRPr lang="tr-TR" dirty="0"/>
          </a:p>
        </p:txBody>
      </p:sp>
      <p:pic>
        <p:nvPicPr>
          <p:cNvPr id="7" name="Resim 6">
            <a:extLst>
              <a:ext uri="{FF2B5EF4-FFF2-40B4-BE49-F238E27FC236}">
                <a16:creationId xmlns:a16="http://schemas.microsoft.com/office/drawing/2014/main" id="{20D0F204-01CE-6375-359A-D6D90F5B0E8C}"/>
              </a:ext>
            </a:extLst>
          </p:cNvPr>
          <p:cNvPicPr>
            <a:picLocks noChangeAspect="1"/>
          </p:cNvPicPr>
          <p:nvPr/>
        </p:nvPicPr>
        <p:blipFill>
          <a:blip r:embed="rId2"/>
          <a:stretch>
            <a:fillRect/>
          </a:stretch>
        </p:blipFill>
        <p:spPr>
          <a:xfrm>
            <a:off x="3929062" y="4129088"/>
            <a:ext cx="4333875" cy="2047875"/>
          </a:xfrm>
          <a:prstGeom prst="rect">
            <a:avLst/>
          </a:prstGeom>
        </p:spPr>
      </p:pic>
    </p:spTree>
    <p:extLst>
      <p:ext uri="{BB962C8B-B14F-4D97-AF65-F5344CB8AC3E}">
        <p14:creationId xmlns:p14="http://schemas.microsoft.com/office/powerpoint/2010/main" val="3820670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954FA7-02D5-F546-4BB7-7DE3FA09F38E}"/>
              </a:ext>
            </a:extLst>
          </p:cNvPr>
          <p:cNvSpPr>
            <a:spLocks noGrp="1"/>
          </p:cNvSpPr>
          <p:nvPr>
            <p:ph type="title"/>
          </p:nvPr>
        </p:nvSpPr>
        <p:spPr/>
        <p:txBody>
          <a:bodyPr/>
          <a:lstStyle/>
          <a:p>
            <a:r>
              <a:rPr lang="tr-TR" dirty="0" err="1"/>
              <a:t>Cost</a:t>
            </a:r>
            <a:r>
              <a:rPr lang="tr-TR" dirty="0"/>
              <a:t> Fonksiyonu</a:t>
            </a:r>
          </a:p>
        </p:txBody>
      </p:sp>
      <p:sp>
        <p:nvSpPr>
          <p:cNvPr id="3" name="İçerik Yer Tutucusu 2">
            <a:extLst>
              <a:ext uri="{FF2B5EF4-FFF2-40B4-BE49-F238E27FC236}">
                <a16:creationId xmlns:a16="http://schemas.microsoft.com/office/drawing/2014/main" id="{07F675F2-E622-828F-5B37-553DB3347FC5}"/>
              </a:ext>
            </a:extLst>
          </p:cNvPr>
          <p:cNvSpPr>
            <a:spLocks noGrp="1"/>
          </p:cNvSpPr>
          <p:nvPr>
            <p:ph idx="1"/>
          </p:nvPr>
        </p:nvSpPr>
        <p:spPr/>
        <p:txBody>
          <a:bodyPr/>
          <a:lstStyle/>
          <a:p>
            <a:r>
              <a:rPr lang="tr-TR" b="0" i="0" dirty="0">
                <a:solidFill>
                  <a:srgbClr val="374151"/>
                </a:solidFill>
                <a:effectLst/>
                <a:latin typeface="Söhne"/>
              </a:rPr>
              <a:t>Bu fonksiyon genellikle tüm eğitim veri seti üzerinden ortalama </a:t>
            </a:r>
            <a:r>
              <a:rPr lang="tr-TR" b="0" i="0" dirty="0" err="1">
                <a:solidFill>
                  <a:srgbClr val="374151"/>
                </a:solidFill>
                <a:effectLst/>
                <a:latin typeface="Söhne"/>
              </a:rPr>
              <a:t>loss'u</a:t>
            </a:r>
            <a:r>
              <a:rPr lang="tr-TR" b="0" i="0" dirty="0">
                <a:solidFill>
                  <a:srgbClr val="374151"/>
                </a:solidFill>
                <a:effectLst/>
                <a:latin typeface="Söhne"/>
              </a:rPr>
              <a:t> hesaplar ve bu da onu "</a:t>
            </a:r>
            <a:r>
              <a:rPr lang="tr-TR" b="0" i="0" dirty="0" err="1">
                <a:solidFill>
                  <a:srgbClr val="374151"/>
                </a:solidFill>
                <a:effectLst/>
                <a:latin typeface="Söhne"/>
              </a:rPr>
              <a:t>loss</a:t>
            </a:r>
            <a:r>
              <a:rPr lang="tr-TR" b="0" i="0" dirty="0">
                <a:solidFill>
                  <a:srgbClr val="374151"/>
                </a:solidFill>
                <a:effectLst/>
                <a:latin typeface="Söhne"/>
              </a:rPr>
              <a:t> fonksiyonunun" bir ortalaması yapar. Bu nedenle, bazen "</a:t>
            </a:r>
            <a:r>
              <a:rPr lang="tr-TR" b="0" i="0" dirty="0" err="1">
                <a:solidFill>
                  <a:srgbClr val="374151"/>
                </a:solidFill>
                <a:effectLst/>
                <a:latin typeface="Söhne"/>
              </a:rPr>
              <a:t>cost</a:t>
            </a:r>
            <a:r>
              <a:rPr lang="tr-TR" b="0" i="0" dirty="0">
                <a:solidFill>
                  <a:srgbClr val="374151"/>
                </a:solidFill>
                <a:effectLst/>
                <a:latin typeface="Söhne"/>
              </a:rPr>
              <a:t>" terimi tüm veri seti üzerinden hesaplanan toplam veya ortalama hata anlamında kullanılırken, "</a:t>
            </a:r>
            <a:r>
              <a:rPr lang="tr-TR" b="0" i="0" dirty="0" err="1">
                <a:solidFill>
                  <a:srgbClr val="374151"/>
                </a:solidFill>
                <a:effectLst/>
                <a:latin typeface="Söhne"/>
              </a:rPr>
              <a:t>loss</a:t>
            </a:r>
            <a:r>
              <a:rPr lang="tr-TR" b="0" i="0" dirty="0">
                <a:solidFill>
                  <a:srgbClr val="374151"/>
                </a:solidFill>
                <a:effectLst/>
                <a:latin typeface="Söhne"/>
              </a:rPr>
              <a:t>" terimi genellikle tek bir veri noktasındaki hatayı ifade eder.</a:t>
            </a:r>
            <a:endParaRPr lang="tr-TR" dirty="0"/>
          </a:p>
        </p:txBody>
      </p:sp>
    </p:spTree>
    <p:extLst>
      <p:ext uri="{BB962C8B-B14F-4D97-AF65-F5344CB8AC3E}">
        <p14:creationId xmlns:p14="http://schemas.microsoft.com/office/powerpoint/2010/main" val="71082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EB0D91-621E-5A97-33CD-69BF8A89C3FC}"/>
              </a:ext>
            </a:extLst>
          </p:cNvPr>
          <p:cNvSpPr>
            <a:spLocks noGrp="1"/>
          </p:cNvSpPr>
          <p:nvPr>
            <p:ph type="title"/>
          </p:nvPr>
        </p:nvSpPr>
        <p:spPr/>
        <p:txBody>
          <a:bodyPr/>
          <a:lstStyle/>
          <a:p>
            <a:r>
              <a:rPr lang="tr-TR" b="0" i="0" dirty="0" err="1">
                <a:solidFill>
                  <a:srgbClr val="374151"/>
                </a:solidFill>
                <a:effectLst/>
                <a:latin typeface="Söhne"/>
              </a:rPr>
              <a:t>Optimizer</a:t>
            </a:r>
            <a:endParaRPr lang="tr-TR" dirty="0"/>
          </a:p>
        </p:txBody>
      </p:sp>
      <p:sp>
        <p:nvSpPr>
          <p:cNvPr id="3" name="İçerik Yer Tutucusu 2">
            <a:extLst>
              <a:ext uri="{FF2B5EF4-FFF2-40B4-BE49-F238E27FC236}">
                <a16:creationId xmlns:a16="http://schemas.microsoft.com/office/drawing/2014/main" id="{2C8C7BC5-F99A-39CC-9BF0-82E4F2BFEFE6}"/>
              </a:ext>
            </a:extLst>
          </p:cNvPr>
          <p:cNvSpPr>
            <a:spLocks noGrp="1"/>
          </p:cNvSpPr>
          <p:nvPr>
            <p:ph idx="1"/>
          </p:nvPr>
        </p:nvSpPr>
        <p:spPr/>
        <p:txBody>
          <a:bodyPr/>
          <a:lstStyle/>
          <a:p>
            <a:r>
              <a:rPr lang="tr-TR" b="0" i="0" dirty="0" err="1">
                <a:solidFill>
                  <a:srgbClr val="374151"/>
                </a:solidFill>
                <a:effectLst/>
                <a:latin typeface="Söhne"/>
              </a:rPr>
              <a:t>Optimizer'lar</a:t>
            </a:r>
            <a:r>
              <a:rPr lang="tr-TR" b="0" i="0" dirty="0">
                <a:solidFill>
                  <a:srgbClr val="374151"/>
                </a:solidFill>
                <a:effectLst/>
                <a:latin typeface="Söhne"/>
              </a:rPr>
              <a:t> sinapsisler üzerindeki değerlerin nasıl optimize edileceğini anlamak için </a:t>
            </a:r>
            <a:r>
              <a:rPr lang="tr-TR" b="0" i="0" dirty="0" err="1">
                <a:solidFill>
                  <a:srgbClr val="374151"/>
                </a:solidFill>
                <a:effectLst/>
                <a:latin typeface="Söhne"/>
              </a:rPr>
              <a:t>kullanı</a:t>
            </a:r>
            <a:endParaRPr lang="tr-TR" b="0" i="0" dirty="0">
              <a:solidFill>
                <a:srgbClr val="374151"/>
              </a:solidFill>
              <a:effectLst/>
              <a:latin typeface="Söhne"/>
            </a:endParaRPr>
          </a:p>
          <a:p>
            <a:r>
              <a:rPr lang="tr-TR" b="0" i="0" dirty="0">
                <a:solidFill>
                  <a:srgbClr val="374151"/>
                </a:solidFill>
                <a:effectLst/>
                <a:latin typeface="Söhne"/>
              </a:rPr>
              <a:t>Modelin ağırlıklarını (parametrelerini) ve bazen </a:t>
            </a:r>
            <a:r>
              <a:rPr lang="tr-TR" b="0" i="0" dirty="0" err="1">
                <a:solidFill>
                  <a:srgbClr val="374151"/>
                </a:solidFill>
                <a:effectLst/>
                <a:latin typeface="Söhne"/>
              </a:rPr>
              <a:t>bias</a:t>
            </a:r>
            <a:r>
              <a:rPr lang="tr-TR" b="0" i="0" dirty="0">
                <a:solidFill>
                  <a:srgbClr val="374151"/>
                </a:solidFill>
                <a:effectLst/>
                <a:latin typeface="Söhne"/>
              </a:rPr>
              <a:t> değerlerini, belirli bir </a:t>
            </a:r>
            <a:r>
              <a:rPr lang="tr-TR" b="0" i="0" dirty="0" err="1">
                <a:solidFill>
                  <a:srgbClr val="374151"/>
                </a:solidFill>
                <a:effectLst/>
                <a:latin typeface="Söhne"/>
              </a:rPr>
              <a:t>cost</a:t>
            </a:r>
            <a:r>
              <a:rPr lang="tr-TR" b="0" i="0" dirty="0">
                <a:solidFill>
                  <a:srgbClr val="374151"/>
                </a:solidFill>
                <a:effectLst/>
                <a:latin typeface="Söhne"/>
              </a:rPr>
              <a:t> veya </a:t>
            </a:r>
            <a:r>
              <a:rPr lang="tr-TR" b="0" i="0" dirty="0" err="1">
                <a:solidFill>
                  <a:srgbClr val="374151"/>
                </a:solidFill>
                <a:effectLst/>
                <a:latin typeface="Söhne"/>
              </a:rPr>
              <a:t>loss</a:t>
            </a:r>
            <a:r>
              <a:rPr lang="tr-TR" b="0" i="0" dirty="0">
                <a:solidFill>
                  <a:srgbClr val="374151"/>
                </a:solidFill>
                <a:effectLst/>
                <a:latin typeface="Söhne"/>
              </a:rPr>
              <a:t> fonksiyonunu minimize etmek üzere ayarlar. Bu süreç, modelin eğitim verilerinden öğrenmesi ve doğru tahminler yapabilmesi için kritik öneme </a:t>
            </a:r>
            <a:r>
              <a:rPr lang="tr-TR" b="0" i="0" dirty="0" err="1">
                <a:solidFill>
                  <a:srgbClr val="374151"/>
                </a:solidFill>
                <a:effectLst/>
                <a:latin typeface="Söhne"/>
              </a:rPr>
              <a:t>sahiptir.lır</a:t>
            </a:r>
            <a:r>
              <a:rPr lang="tr-TR" b="0" i="0" dirty="0">
                <a:solidFill>
                  <a:srgbClr val="374151"/>
                </a:solidFill>
                <a:effectLst/>
                <a:latin typeface="Söhne"/>
              </a:rPr>
              <a:t>.</a:t>
            </a:r>
            <a:endParaRPr lang="tr-TR" dirty="0"/>
          </a:p>
        </p:txBody>
      </p:sp>
    </p:spTree>
    <p:extLst>
      <p:ext uri="{BB962C8B-B14F-4D97-AF65-F5344CB8AC3E}">
        <p14:creationId xmlns:p14="http://schemas.microsoft.com/office/powerpoint/2010/main" val="3534059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EB0D91-621E-5A97-33CD-69BF8A89C3FC}"/>
              </a:ext>
            </a:extLst>
          </p:cNvPr>
          <p:cNvSpPr>
            <a:spLocks noGrp="1"/>
          </p:cNvSpPr>
          <p:nvPr>
            <p:ph type="title"/>
          </p:nvPr>
        </p:nvSpPr>
        <p:spPr/>
        <p:txBody>
          <a:bodyPr/>
          <a:lstStyle/>
          <a:p>
            <a:r>
              <a:rPr lang="tr-TR" b="0" i="0" dirty="0" err="1">
                <a:solidFill>
                  <a:srgbClr val="374151"/>
                </a:solidFill>
                <a:effectLst/>
                <a:latin typeface="Söhne"/>
              </a:rPr>
              <a:t>Optimizer</a:t>
            </a:r>
            <a:endParaRPr lang="tr-TR" dirty="0"/>
          </a:p>
        </p:txBody>
      </p:sp>
      <p:sp>
        <p:nvSpPr>
          <p:cNvPr id="3" name="İçerik Yer Tutucusu 2">
            <a:extLst>
              <a:ext uri="{FF2B5EF4-FFF2-40B4-BE49-F238E27FC236}">
                <a16:creationId xmlns:a16="http://schemas.microsoft.com/office/drawing/2014/main" id="{2C8C7BC5-F99A-39CC-9BF0-82E4F2BFEFE6}"/>
              </a:ext>
            </a:extLst>
          </p:cNvPr>
          <p:cNvSpPr>
            <a:spLocks noGrp="1"/>
          </p:cNvSpPr>
          <p:nvPr>
            <p:ph idx="1"/>
          </p:nvPr>
        </p:nvSpPr>
        <p:spPr/>
        <p:txBody>
          <a:bodyPr>
            <a:normAutofit lnSpcReduction="10000"/>
          </a:bodyPr>
          <a:lstStyle/>
          <a:p>
            <a:pPr algn="l">
              <a:buFont typeface="Arial" panose="020B0604020202020204" pitchFamily="34" charset="0"/>
              <a:buChar char="•"/>
            </a:pPr>
            <a:r>
              <a:rPr lang="tr-TR" b="1" i="0" dirty="0" err="1">
                <a:solidFill>
                  <a:srgbClr val="374151"/>
                </a:solidFill>
                <a:effectLst/>
                <a:latin typeface="Söhne"/>
              </a:rPr>
              <a:t>Stochastic</a:t>
            </a:r>
            <a:r>
              <a:rPr lang="tr-TR" b="1" i="0" dirty="0">
                <a:solidFill>
                  <a:srgbClr val="374151"/>
                </a:solidFill>
                <a:effectLst/>
                <a:latin typeface="Söhne"/>
              </a:rPr>
              <a:t> </a:t>
            </a:r>
            <a:r>
              <a:rPr lang="tr-TR" b="1" i="0" dirty="0" err="1">
                <a:solidFill>
                  <a:srgbClr val="374151"/>
                </a:solidFill>
                <a:effectLst/>
                <a:latin typeface="Söhne"/>
              </a:rPr>
              <a:t>Gradient</a:t>
            </a:r>
            <a:r>
              <a:rPr lang="tr-TR" b="1" i="0" dirty="0">
                <a:solidFill>
                  <a:srgbClr val="374151"/>
                </a:solidFill>
                <a:effectLst/>
                <a:latin typeface="Söhne"/>
              </a:rPr>
              <a:t> </a:t>
            </a:r>
            <a:r>
              <a:rPr lang="tr-TR" b="1" i="0" dirty="0" err="1">
                <a:solidFill>
                  <a:srgbClr val="374151"/>
                </a:solidFill>
                <a:effectLst/>
                <a:latin typeface="Söhne"/>
              </a:rPr>
              <a:t>Descent</a:t>
            </a:r>
            <a:r>
              <a:rPr lang="tr-TR" b="1" i="0" dirty="0">
                <a:solidFill>
                  <a:srgbClr val="374151"/>
                </a:solidFill>
                <a:effectLst/>
                <a:latin typeface="Söhne"/>
              </a:rPr>
              <a:t> (SGD):</a:t>
            </a:r>
            <a:r>
              <a:rPr lang="tr-TR" b="0" i="0" dirty="0">
                <a:solidFill>
                  <a:srgbClr val="374151"/>
                </a:solidFill>
                <a:effectLst/>
                <a:latin typeface="Söhne"/>
              </a:rPr>
              <a:t> En basit ve en eski </a:t>
            </a:r>
            <a:r>
              <a:rPr lang="tr-TR" b="0" i="0" dirty="0" err="1">
                <a:solidFill>
                  <a:srgbClr val="374151"/>
                </a:solidFill>
                <a:effectLst/>
                <a:latin typeface="Söhne"/>
              </a:rPr>
              <a:t>optimizerlardan</a:t>
            </a:r>
            <a:r>
              <a:rPr lang="tr-TR" b="0" i="0" dirty="0">
                <a:solidFill>
                  <a:srgbClr val="374151"/>
                </a:solidFill>
                <a:effectLst/>
                <a:latin typeface="Söhne"/>
              </a:rPr>
              <a:t> biridir. Her adımda, tesadüfi olarak seçilen bir veri noktasının gradyanını kullanarak ağırlıkları günceller.</a:t>
            </a:r>
          </a:p>
          <a:p>
            <a:pPr algn="l">
              <a:buFont typeface="Arial" panose="020B0604020202020204" pitchFamily="34" charset="0"/>
              <a:buChar char="•"/>
            </a:pPr>
            <a:r>
              <a:rPr lang="tr-TR" b="1" i="0" dirty="0">
                <a:solidFill>
                  <a:srgbClr val="374151"/>
                </a:solidFill>
                <a:effectLst/>
                <a:latin typeface="Söhne"/>
              </a:rPr>
              <a:t>Momentum:</a:t>
            </a:r>
            <a:r>
              <a:rPr lang="tr-TR" b="0" i="0" dirty="0">
                <a:solidFill>
                  <a:srgbClr val="374151"/>
                </a:solidFill>
                <a:effectLst/>
                <a:latin typeface="Söhne"/>
              </a:rPr>
              <a:t> </a:t>
            </a:r>
            <a:r>
              <a:rPr lang="tr-TR" b="0" i="0" dirty="0" err="1">
                <a:solidFill>
                  <a:srgbClr val="374151"/>
                </a:solidFill>
                <a:effectLst/>
                <a:latin typeface="Söhne"/>
              </a:rPr>
              <a:t>SGD'nin</a:t>
            </a:r>
            <a:r>
              <a:rPr lang="tr-TR" b="0" i="0" dirty="0">
                <a:solidFill>
                  <a:srgbClr val="374151"/>
                </a:solidFill>
                <a:effectLst/>
                <a:latin typeface="Söhne"/>
              </a:rPr>
              <a:t> bir varyasyonudur ve önceki adımların gradyanlarını hesaba katarak ağırlık güncellemelerine yön verir, bu da daha hızlı ve daha kararlı bir yakınsamaya yol açar.</a:t>
            </a:r>
          </a:p>
          <a:p>
            <a:pPr algn="l">
              <a:buFont typeface="Arial" panose="020B0604020202020204" pitchFamily="34" charset="0"/>
              <a:buChar char="•"/>
            </a:pPr>
            <a:r>
              <a:rPr lang="tr-TR" b="1" i="0" dirty="0" err="1">
                <a:solidFill>
                  <a:srgbClr val="374151"/>
                </a:solidFill>
                <a:effectLst/>
                <a:latin typeface="Söhne"/>
              </a:rPr>
              <a:t>Adagrad</a:t>
            </a:r>
            <a:r>
              <a:rPr lang="tr-TR" b="1" i="0" dirty="0">
                <a:solidFill>
                  <a:srgbClr val="374151"/>
                </a:solidFill>
                <a:effectLst/>
                <a:latin typeface="Söhne"/>
              </a:rPr>
              <a:t>, </a:t>
            </a:r>
            <a:r>
              <a:rPr lang="tr-TR" b="1" i="0" dirty="0" err="1">
                <a:solidFill>
                  <a:srgbClr val="374151"/>
                </a:solidFill>
                <a:effectLst/>
                <a:latin typeface="Söhne"/>
              </a:rPr>
              <a:t>RMSprop</a:t>
            </a:r>
            <a:r>
              <a:rPr lang="tr-TR" b="1" i="0" dirty="0">
                <a:solidFill>
                  <a:srgbClr val="374151"/>
                </a:solidFill>
                <a:effectLst/>
                <a:latin typeface="Söhne"/>
              </a:rPr>
              <a:t>:</a:t>
            </a:r>
            <a:r>
              <a:rPr lang="tr-TR" b="0" i="0" dirty="0">
                <a:solidFill>
                  <a:srgbClr val="374151"/>
                </a:solidFill>
                <a:effectLst/>
                <a:latin typeface="Söhne"/>
              </a:rPr>
              <a:t> Bu yöntemler, her bir parametrenin öğrenme hızını adaptif olarak ayarlar.</a:t>
            </a:r>
          </a:p>
          <a:p>
            <a:pPr algn="l">
              <a:buFont typeface="Arial" panose="020B0604020202020204" pitchFamily="34" charset="0"/>
              <a:buChar char="•"/>
            </a:pPr>
            <a:r>
              <a:rPr lang="tr-TR" b="1" i="0" dirty="0">
                <a:solidFill>
                  <a:srgbClr val="374151"/>
                </a:solidFill>
                <a:effectLst/>
                <a:latin typeface="Söhne"/>
              </a:rPr>
              <a:t>Adam (</a:t>
            </a:r>
            <a:r>
              <a:rPr lang="tr-TR" b="1" i="0" dirty="0" err="1">
                <a:solidFill>
                  <a:srgbClr val="374151"/>
                </a:solidFill>
                <a:effectLst/>
                <a:latin typeface="Söhne"/>
              </a:rPr>
              <a:t>Adaptive</a:t>
            </a:r>
            <a:r>
              <a:rPr lang="tr-TR" b="1" i="0" dirty="0">
                <a:solidFill>
                  <a:srgbClr val="374151"/>
                </a:solidFill>
                <a:effectLst/>
                <a:latin typeface="Söhne"/>
              </a:rPr>
              <a:t> Moment </a:t>
            </a:r>
            <a:r>
              <a:rPr lang="tr-TR" b="1" i="0" dirty="0" err="1">
                <a:solidFill>
                  <a:srgbClr val="374151"/>
                </a:solidFill>
                <a:effectLst/>
                <a:latin typeface="Söhne"/>
              </a:rPr>
              <a:t>Estimation</a:t>
            </a:r>
            <a:r>
              <a:rPr lang="tr-TR" b="1" i="0" dirty="0">
                <a:solidFill>
                  <a:srgbClr val="374151"/>
                </a:solidFill>
                <a:effectLst/>
                <a:latin typeface="Söhne"/>
              </a:rPr>
              <a:t>):</a:t>
            </a:r>
            <a:r>
              <a:rPr lang="tr-TR" b="0" i="0" dirty="0">
                <a:solidFill>
                  <a:srgbClr val="374151"/>
                </a:solidFill>
                <a:effectLst/>
                <a:latin typeface="Söhne"/>
              </a:rPr>
              <a:t> Hem momentum hem de adaptif öğrenme hızlarını birleştirir ve genellikle derin öğrenme topluluğunda tercih edilen bir optimizasyondur.</a:t>
            </a:r>
          </a:p>
        </p:txBody>
      </p:sp>
    </p:spTree>
    <p:extLst>
      <p:ext uri="{BB962C8B-B14F-4D97-AF65-F5344CB8AC3E}">
        <p14:creationId xmlns:p14="http://schemas.microsoft.com/office/powerpoint/2010/main" val="21497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B506F8-4E70-8CF4-3F45-28E8E375BA34}"/>
              </a:ext>
            </a:extLst>
          </p:cNvPr>
          <p:cNvSpPr>
            <a:spLocks noGrp="1"/>
          </p:cNvSpPr>
          <p:nvPr>
            <p:ph type="title"/>
          </p:nvPr>
        </p:nvSpPr>
        <p:spPr/>
        <p:txBody>
          <a:bodyPr/>
          <a:lstStyle/>
          <a:p>
            <a:r>
              <a:rPr lang="tr-TR" b="1" i="0" dirty="0">
                <a:solidFill>
                  <a:srgbClr val="374151"/>
                </a:solidFill>
                <a:effectLst/>
                <a:latin typeface="Söhne"/>
              </a:rPr>
              <a:t>Yapay Sinir ağları ANN</a:t>
            </a:r>
            <a:endParaRPr lang="tr-TR" dirty="0"/>
          </a:p>
        </p:txBody>
      </p:sp>
      <p:sp>
        <p:nvSpPr>
          <p:cNvPr id="3" name="İçerik Yer Tutucusu 2">
            <a:extLst>
              <a:ext uri="{FF2B5EF4-FFF2-40B4-BE49-F238E27FC236}">
                <a16:creationId xmlns:a16="http://schemas.microsoft.com/office/drawing/2014/main" id="{AA6736C5-EADC-D347-0C8C-C3763C194863}"/>
              </a:ext>
            </a:extLst>
          </p:cNvPr>
          <p:cNvSpPr>
            <a:spLocks noGrp="1"/>
          </p:cNvSpPr>
          <p:nvPr>
            <p:ph idx="1"/>
          </p:nvPr>
        </p:nvSpPr>
        <p:spPr/>
        <p:txBody>
          <a:bodyPr/>
          <a:lstStyle/>
          <a:p>
            <a:r>
              <a:rPr lang="tr-TR" b="0" i="0" dirty="0" err="1">
                <a:solidFill>
                  <a:srgbClr val="374151"/>
                </a:solidFill>
                <a:effectLst/>
                <a:latin typeface="Söhne"/>
              </a:rPr>
              <a:t>Synapse'ler</a:t>
            </a:r>
            <a:r>
              <a:rPr lang="tr-TR" b="0" i="0" dirty="0">
                <a:solidFill>
                  <a:srgbClr val="374151"/>
                </a:solidFill>
                <a:effectLst/>
                <a:latin typeface="Söhne"/>
              </a:rPr>
              <a:t> bir sonraki </a:t>
            </a:r>
            <a:r>
              <a:rPr lang="tr-TR" b="0" i="0" dirty="0" err="1">
                <a:solidFill>
                  <a:srgbClr val="374151"/>
                </a:solidFill>
                <a:effectLst/>
                <a:latin typeface="Söhne"/>
              </a:rPr>
              <a:t>dentrite</a:t>
            </a:r>
            <a:r>
              <a:rPr lang="tr-TR" b="0" i="0" dirty="0">
                <a:solidFill>
                  <a:srgbClr val="374151"/>
                </a:solidFill>
                <a:effectLst/>
                <a:latin typeface="Söhne"/>
              </a:rPr>
              <a:t> bağlanan ağ yapılarıdır.</a:t>
            </a:r>
            <a:endParaRPr lang="tr-TR" dirty="0"/>
          </a:p>
        </p:txBody>
      </p:sp>
      <p:pic>
        <p:nvPicPr>
          <p:cNvPr id="5" name="Resim 4">
            <a:extLst>
              <a:ext uri="{FF2B5EF4-FFF2-40B4-BE49-F238E27FC236}">
                <a16:creationId xmlns:a16="http://schemas.microsoft.com/office/drawing/2014/main" id="{7C913A02-4930-4CA1-B580-A93C68447F49}"/>
              </a:ext>
            </a:extLst>
          </p:cNvPr>
          <p:cNvPicPr>
            <a:picLocks noChangeAspect="1"/>
          </p:cNvPicPr>
          <p:nvPr/>
        </p:nvPicPr>
        <p:blipFill>
          <a:blip r:embed="rId2"/>
          <a:stretch>
            <a:fillRect/>
          </a:stretch>
        </p:blipFill>
        <p:spPr>
          <a:xfrm>
            <a:off x="2597788" y="3209480"/>
            <a:ext cx="3133725" cy="1943100"/>
          </a:xfrm>
          <a:prstGeom prst="rect">
            <a:avLst/>
          </a:prstGeom>
        </p:spPr>
      </p:pic>
    </p:spTree>
    <p:extLst>
      <p:ext uri="{BB962C8B-B14F-4D97-AF65-F5344CB8AC3E}">
        <p14:creationId xmlns:p14="http://schemas.microsoft.com/office/powerpoint/2010/main" val="151753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5AA91D-2236-0832-7CBB-2FBC2119AADF}"/>
              </a:ext>
            </a:extLst>
          </p:cNvPr>
          <p:cNvSpPr>
            <a:spLocks noGrp="1"/>
          </p:cNvSpPr>
          <p:nvPr>
            <p:ph type="title"/>
          </p:nvPr>
        </p:nvSpPr>
        <p:spPr/>
        <p:txBody>
          <a:bodyPr/>
          <a:lstStyle/>
          <a:p>
            <a:r>
              <a:rPr lang="tr-TR" dirty="0"/>
              <a:t>Yapay Sinir Ağları</a:t>
            </a:r>
          </a:p>
        </p:txBody>
      </p:sp>
      <p:sp>
        <p:nvSpPr>
          <p:cNvPr id="3" name="İçerik Yer Tutucusu 2">
            <a:extLst>
              <a:ext uri="{FF2B5EF4-FFF2-40B4-BE49-F238E27FC236}">
                <a16:creationId xmlns:a16="http://schemas.microsoft.com/office/drawing/2014/main" id="{60BEBC02-144B-7147-C84A-B889FB67FA1D}"/>
              </a:ext>
            </a:extLst>
          </p:cNvPr>
          <p:cNvSpPr>
            <a:spLocks noGrp="1"/>
          </p:cNvSpPr>
          <p:nvPr>
            <p:ph idx="1"/>
          </p:nvPr>
        </p:nvSpPr>
        <p:spPr/>
        <p:txBody>
          <a:bodyPr/>
          <a:lstStyle/>
          <a:p>
            <a:pPr algn="l">
              <a:buFont typeface="Arial" panose="020B0604020202020204" pitchFamily="34" charset="0"/>
              <a:buChar char="•"/>
            </a:pPr>
            <a:r>
              <a:rPr lang="tr-TR" b="0" i="0" dirty="0">
                <a:solidFill>
                  <a:srgbClr val="374151"/>
                </a:solidFill>
                <a:effectLst/>
                <a:latin typeface="Söhne"/>
              </a:rPr>
              <a:t>Yapay nöronlar, girdi sinyallerini alıp işledikten sonra çıktı olarak başka nöronlara sinyal gönderirler, bu da insan beynindeki nöronların temel işlevini yansıtır.</a:t>
            </a:r>
          </a:p>
          <a:p>
            <a:pPr algn="l">
              <a:buFont typeface="Arial" panose="020B0604020202020204" pitchFamily="34" charset="0"/>
              <a:buChar char="•"/>
            </a:pPr>
            <a:r>
              <a:rPr lang="tr-TR" b="0" i="0" dirty="0" err="1">
                <a:solidFill>
                  <a:srgbClr val="374151"/>
                </a:solidFill>
                <a:effectLst/>
                <a:latin typeface="Söhne"/>
              </a:rPr>
              <a:t>YSA'lar</a:t>
            </a:r>
            <a:r>
              <a:rPr lang="tr-TR" b="0" i="0" dirty="0">
                <a:solidFill>
                  <a:srgbClr val="374151"/>
                </a:solidFill>
                <a:effectLst/>
                <a:latin typeface="Söhne"/>
              </a:rPr>
              <a:t> genellikle katmanlar halinde organize edilir; girdi katmanı, bir veya daha fazla gizli katman ve bir çıktı katmanı bulunur. Gizli katmanlardaki nöronlar arasındaki bağlantılar, ağın öğrenme sürecinde sürekli olarak güncellenir.</a:t>
            </a:r>
          </a:p>
          <a:p>
            <a:pPr algn="l">
              <a:buFont typeface="Arial" panose="020B0604020202020204" pitchFamily="34" charset="0"/>
              <a:buChar char="•"/>
            </a:pPr>
            <a:r>
              <a:rPr lang="tr-TR" b="0" i="0" dirty="0">
                <a:solidFill>
                  <a:srgbClr val="374151"/>
                </a:solidFill>
                <a:effectLst/>
                <a:latin typeface="Söhne"/>
              </a:rPr>
              <a:t>Beyindeki nöronlar gibi, </a:t>
            </a:r>
            <a:r>
              <a:rPr lang="tr-TR" b="0" i="0" dirty="0" err="1">
                <a:solidFill>
                  <a:srgbClr val="374151"/>
                </a:solidFill>
                <a:effectLst/>
                <a:latin typeface="Söhne"/>
              </a:rPr>
              <a:t>YSA'daki</a:t>
            </a:r>
            <a:r>
              <a:rPr lang="tr-TR" b="0" i="0" dirty="0">
                <a:solidFill>
                  <a:srgbClr val="374151"/>
                </a:solidFill>
                <a:effectLst/>
                <a:latin typeface="Söhne"/>
              </a:rPr>
              <a:t> yapay nöronlar da ağırlıklar (</a:t>
            </a:r>
            <a:r>
              <a:rPr lang="tr-TR" b="0" i="0" dirty="0" err="1">
                <a:solidFill>
                  <a:srgbClr val="374151"/>
                </a:solidFill>
                <a:effectLst/>
                <a:latin typeface="Söhne"/>
              </a:rPr>
              <a:t>synaptic</a:t>
            </a:r>
            <a:r>
              <a:rPr lang="tr-TR" b="0" i="0" dirty="0">
                <a:solidFill>
                  <a:srgbClr val="374151"/>
                </a:solidFill>
                <a:effectLst/>
                <a:latin typeface="Söhne"/>
              </a:rPr>
              <a:t> </a:t>
            </a:r>
            <a:r>
              <a:rPr lang="tr-TR" b="0" i="0" dirty="0" err="1">
                <a:solidFill>
                  <a:srgbClr val="374151"/>
                </a:solidFill>
                <a:effectLst/>
                <a:latin typeface="Söhne"/>
              </a:rPr>
              <a:t>weights</a:t>
            </a:r>
            <a:r>
              <a:rPr lang="tr-TR" b="0" i="0" dirty="0">
                <a:solidFill>
                  <a:srgbClr val="374151"/>
                </a:solidFill>
                <a:effectLst/>
                <a:latin typeface="Söhne"/>
              </a:rPr>
              <a:t>) aracılığıyla birbirlerine bağlanır ve bu ağırlıklar, öğrenme sırasında deneyimlerden edinilen bilgiyi saklamak için ayarlanır.</a:t>
            </a:r>
          </a:p>
          <a:p>
            <a:endParaRPr lang="tr-TR" dirty="0"/>
          </a:p>
        </p:txBody>
      </p:sp>
    </p:spTree>
    <p:extLst>
      <p:ext uri="{BB962C8B-B14F-4D97-AF65-F5344CB8AC3E}">
        <p14:creationId xmlns:p14="http://schemas.microsoft.com/office/powerpoint/2010/main" val="74093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A0D6D-8F20-7A1E-D568-BB0F69AE8F76}"/>
              </a:ext>
            </a:extLst>
          </p:cNvPr>
          <p:cNvSpPr>
            <a:spLocks noGrp="1"/>
          </p:cNvSpPr>
          <p:nvPr>
            <p:ph type="title"/>
          </p:nvPr>
        </p:nvSpPr>
        <p:spPr/>
        <p:txBody>
          <a:bodyPr/>
          <a:lstStyle/>
          <a:p>
            <a:r>
              <a:rPr lang="tr-TR" dirty="0"/>
              <a:t>Aktivasyon fonksiyonları</a:t>
            </a:r>
          </a:p>
        </p:txBody>
      </p:sp>
      <p:sp>
        <p:nvSpPr>
          <p:cNvPr id="3" name="İçerik Yer Tutucusu 2">
            <a:extLst>
              <a:ext uri="{FF2B5EF4-FFF2-40B4-BE49-F238E27FC236}">
                <a16:creationId xmlns:a16="http://schemas.microsoft.com/office/drawing/2014/main" id="{9F6F734A-8BB7-5B25-A77A-A14DF0183C50}"/>
              </a:ext>
            </a:extLst>
          </p:cNvPr>
          <p:cNvSpPr>
            <a:spLocks noGrp="1"/>
          </p:cNvSpPr>
          <p:nvPr>
            <p:ph idx="1"/>
          </p:nvPr>
        </p:nvSpPr>
        <p:spPr/>
        <p:txBody>
          <a:bodyPr/>
          <a:lstStyle/>
          <a:p>
            <a:r>
              <a:rPr lang="tr-TR" b="0" i="0" dirty="0">
                <a:solidFill>
                  <a:srgbClr val="374151"/>
                </a:solidFill>
                <a:effectLst/>
                <a:latin typeface="Söhne"/>
              </a:rPr>
              <a:t>Sinir hücresine gelen değer üzerinde yapılacak işlem y=w * x + b formülüne bağlıdır; y bağımlı değişken, x bağımsız değişkendir. W ağırlık parametresi b ise </a:t>
            </a:r>
            <a:r>
              <a:rPr lang="tr-TR" b="0" i="0" dirty="0" err="1">
                <a:solidFill>
                  <a:srgbClr val="374151"/>
                </a:solidFill>
                <a:effectLst/>
                <a:latin typeface="Söhne"/>
              </a:rPr>
              <a:t>bias</a:t>
            </a:r>
            <a:r>
              <a:rPr lang="tr-TR" b="0" i="0" dirty="0">
                <a:solidFill>
                  <a:srgbClr val="374151"/>
                </a:solidFill>
                <a:effectLst/>
                <a:latin typeface="Söhne"/>
              </a:rPr>
              <a:t> değeridir. Buradaki w ağırlıklar(katsayılar) eğitim süreci boyunca sürekli güncellenir. </a:t>
            </a:r>
            <a:r>
              <a:rPr lang="tr-TR" b="0" i="0" dirty="0" err="1">
                <a:solidFill>
                  <a:srgbClr val="374151"/>
                </a:solidFill>
                <a:effectLst/>
                <a:latin typeface="Söhne"/>
              </a:rPr>
              <a:t>Bias</a:t>
            </a:r>
            <a:r>
              <a:rPr lang="tr-TR" b="0" i="0" dirty="0">
                <a:solidFill>
                  <a:srgbClr val="374151"/>
                </a:solidFill>
                <a:effectLst/>
                <a:latin typeface="Söhne"/>
              </a:rPr>
              <a:t> değer girdi ve ağırlıklara eklenen sabit bir değerdir. Aktivasyon fonksiyonunun sonucunu pozitif ya da negatif olarak ayarlamak için kullanılır.</a:t>
            </a:r>
            <a:endParaRPr lang="tr-TR" dirty="0"/>
          </a:p>
        </p:txBody>
      </p:sp>
      <p:pic>
        <p:nvPicPr>
          <p:cNvPr id="5" name="Resim 4">
            <a:extLst>
              <a:ext uri="{FF2B5EF4-FFF2-40B4-BE49-F238E27FC236}">
                <a16:creationId xmlns:a16="http://schemas.microsoft.com/office/drawing/2014/main" id="{1A007BD1-9427-316D-347F-6F73386EDC8C}"/>
              </a:ext>
            </a:extLst>
          </p:cNvPr>
          <p:cNvPicPr>
            <a:picLocks noChangeAspect="1"/>
          </p:cNvPicPr>
          <p:nvPr/>
        </p:nvPicPr>
        <p:blipFill>
          <a:blip r:embed="rId2"/>
          <a:stretch>
            <a:fillRect/>
          </a:stretch>
        </p:blipFill>
        <p:spPr>
          <a:xfrm>
            <a:off x="4009518" y="5009142"/>
            <a:ext cx="3000375" cy="809625"/>
          </a:xfrm>
          <a:prstGeom prst="rect">
            <a:avLst/>
          </a:prstGeom>
        </p:spPr>
      </p:pic>
    </p:spTree>
    <p:extLst>
      <p:ext uri="{BB962C8B-B14F-4D97-AF65-F5344CB8AC3E}">
        <p14:creationId xmlns:p14="http://schemas.microsoft.com/office/powerpoint/2010/main" val="232368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A0D6D-8F20-7A1E-D568-BB0F69AE8F76}"/>
              </a:ext>
            </a:extLst>
          </p:cNvPr>
          <p:cNvSpPr>
            <a:spLocks noGrp="1"/>
          </p:cNvSpPr>
          <p:nvPr>
            <p:ph type="title"/>
          </p:nvPr>
        </p:nvSpPr>
        <p:spPr/>
        <p:txBody>
          <a:bodyPr/>
          <a:lstStyle/>
          <a:p>
            <a:r>
              <a:rPr lang="tr-TR" dirty="0"/>
              <a:t>Aktivasyon fonksiyonları</a:t>
            </a:r>
          </a:p>
        </p:txBody>
      </p:sp>
      <p:sp>
        <p:nvSpPr>
          <p:cNvPr id="3" name="İçerik Yer Tutucusu 2">
            <a:extLst>
              <a:ext uri="{FF2B5EF4-FFF2-40B4-BE49-F238E27FC236}">
                <a16:creationId xmlns:a16="http://schemas.microsoft.com/office/drawing/2014/main" id="{9F6F734A-8BB7-5B25-A77A-A14DF0183C50}"/>
              </a:ext>
            </a:extLst>
          </p:cNvPr>
          <p:cNvSpPr>
            <a:spLocks noGrp="1"/>
          </p:cNvSpPr>
          <p:nvPr>
            <p:ph idx="1"/>
          </p:nvPr>
        </p:nvSpPr>
        <p:spPr/>
        <p:txBody>
          <a:bodyPr/>
          <a:lstStyle/>
          <a:p>
            <a:pPr algn="l"/>
            <a:r>
              <a:rPr lang="tr-TR" b="0" i="0" dirty="0">
                <a:solidFill>
                  <a:srgbClr val="374151"/>
                </a:solidFill>
                <a:effectLst/>
                <a:latin typeface="Söhne"/>
              </a:rPr>
              <a:t>Aktivasyon fonksiyonu, nöronun lineer olmayan bir çıktı üretebilmesini sağlar, bu da modelin daha karmaşık problemleri çözebilmesine olanak tanır. Çıktı, genellikle </a:t>
            </a:r>
            <a:r>
              <a:rPr lang="tr-TR" b="0" i="0" dirty="0" err="1">
                <a:solidFill>
                  <a:srgbClr val="374151"/>
                </a:solidFill>
                <a:effectLst/>
                <a:latin typeface="Söhne"/>
              </a:rPr>
              <a:t>ReLU</a:t>
            </a:r>
            <a:r>
              <a:rPr lang="tr-TR" b="0" i="0" dirty="0">
                <a:solidFill>
                  <a:srgbClr val="374151"/>
                </a:solidFill>
                <a:effectLst/>
                <a:latin typeface="Söhne"/>
              </a:rPr>
              <a:t> (Düzeltilmiş Doğrusal Birim), sigmoid veya </a:t>
            </a:r>
            <a:r>
              <a:rPr lang="tr-TR" b="0" i="0" dirty="0" err="1">
                <a:solidFill>
                  <a:srgbClr val="374151"/>
                </a:solidFill>
                <a:effectLst/>
                <a:latin typeface="Söhne"/>
              </a:rPr>
              <a:t>tanh</a:t>
            </a:r>
            <a:r>
              <a:rPr lang="tr-TR" b="0" i="0" dirty="0">
                <a:solidFill>
                  <a:srgbClr val="374151"/>
                </a:solidFill>
                <a:effectLst/>
                <a:latin typeface="Söhne"/>
              </a:rPr>
              <a:t> gibi bir aktivasyon fonksiyonundan geçirilir.</a:t>
            </a:r>
          </a:p>
          <a:p>
            <a:pPr algn="l"/>
            <a:r>
              <a:rPr lang="tr-TR" b="0" i="0" dirty="0">
                <a:solidFill>
                  <a:srgbClr val="374151"/>
                </a:solidFill>
                <a:effectLst/>
                <a:latin typeface="Söhne"/>
              </a:rPr>
              <a:t>Aktivasyon fonksiyonu, nöronun çıktısını pozitif ya da negatif olarak ayarlayarak, modelin daha karmaşık fonksiyonları temsil etmesini sağlar ve ağın derin katmanlarda bile etkili bir şekilde eğitilmesine yardımcı olur. Bu süreç, hata geri yayılımı (</a:t>
            </a:r>
            <a:r>
              <a:rPr lang="tr-TR" b="0" i="0" dirty="0" err="1">
                <a:solidFill>
                  <a:srgbClr val="374151"/>
                </a:solidFill>
                <a:effectLst/>
                <a:latin typeface="Söhne"/>
              </a:rPr>
              <a:t>backpropagation</a:t>
            </a:r>
            <a:r>
              <a:rPr lang="tr-TR" b="0" i="0" dirty="0">
                <a:solidFill>
                  <a:srgbClr val="374151"/>
                </a:solidFill>
                <a:effectLst/>
                <a:latin typeface="Söhne"/>
              </a:rPr>
              <a:t>) ve gradyan inişi (</a:t>
            </a:r>
            <a:r>
              <a:rPr lang="tr-TR" b="0" i="0" dirty="0" err="1">
                <a:solidFill>
                  <a:srgbClr val="374151"/>
                </a:solidFill>
                <a:effectLst/>
                <a:latin typeface="Söhne"/>
              </a:rPr>
              <a:t>gradient</a:t>
            </a:r>
            <a:r>
              <a:rPr lang="tr-TR" b="0" i="0" dirty="0">
                <a:solidFill>
                  <a:srgbClr val="374151"/>
                </a:solidFill>
                <a:effectLst/>
                <a:latin typeface="Söhne"/>
              </a:rPr>
              <a:t> </a:t>
            </a:r>
            <a:r>
              <a:rPr lang="tr-TR" b="0" i="0" dirty="0" err="1">
                <a:solidFill>
                  <a:srgbClr val="374151"/>
                </a:solidFill>
                <a:effectLst/>
                <a:latin typeface="Söhne"/>
              </a:rPr>
              <a:t>descent</a:t>
            </a:r>
            <a:r>
              <a:rPr lang="tr-TR" b="0" i="0" dirty="0">
                <a:solidFill>
                  <a:srgbClr val="374151"/>
                </a:solidFill>
                <a:effectLst/>
                <a:latin typeface="Söhne"/>
              </a:rPr>
              <a:t>) gibi optimizasyon algoritmaları kullanılarak gerçekleştirilir.</a:t>
            </a:r>
          </a:p>
        </p:txBody>
      </p:sp>
    </p:spTree>
    <p:extLst>
      <p:ext uri="{BB962C8B-B14F-4D97-AF65-F5344CB8AC3E}">
        <p14:creationId xmlns:p14="http://schemas.microsoft.com/office/powerpoint/2010/main" val="314108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CCDB6-7E19-E397-BA1B-2B6ACF3006C3}"/>
              </a:ext>
            </a:extLst>
          </p:cNvPr>
          <p:cNvSpPr>
            <a:spLocks noGrp="1"/>
          </p:cNvSpPr>
          <p:nvPr>
            <p:ph type="title"/>
          </p:nvPr>
        </p:nvSpPr>
        <p:spPr/>
        <p:txBody>
          <a:bodyPr/>
          <a:lstStyle/>
          <a:p>
            <a:r>
              <a:rPr lang="tr-TR" dirty="0"/>
              <a:t>Katmanlar</a:t>
            </a:r>
          </a:p>
        </p:txBody>
      </p:sp>
      <p:sp>
        <p:nvSpPr>
          <p:cNvPr id="3" name="İçerik Yer Tutucusu 2">
            <a:extLst>
              <a:ext uri="{FF2B5EF4-FFF2-40B4-BE49-F238E27FC236}">
                <a16:creationId xmlns:a16="http://schemas.microsoft.com/office/drawing/2014/main" id="{22AA4435-8D08-D503-B2F8-23FF5AD05FAA}"/>
              </a:ext>
            </a:extLst>
          </p:cNvPr>
          <p:cNvSpPr>
            <a:spLocks noGrp="1"/>
          </p:cNvSpPr>
          <p:nvPr>
            <p:ph idx="1"/>
          </p:nvPr>
        </p:nvSpPr>
        <p:spPr/>
        <p:txBody>
          <a:bodyPr/>
          <a:lstStyle/>
          <a:p>
            <a:r>
              <a:rPr lang="tr-TR" b="0" i="0" dirty="0">
                <a:solidFill>
                  <a:srgbClr val="374151"/>
                </a:solidFill>
                <a:effectLst/>
                <a:latin typeface="Söhne"/>
              </a:rPr>
              <a:t>Örnek olarak girişin 0 olduğu durumda çıkış için 3 değerini almak istediğimizde ağırlık ve x değerinin çarpımı 0 olacak ancak </a:t>
            </a:r>
            <a:r>
              <a:rPr lang="tr-TR" b="0" i="0" dirty="0" err="1">
                <a:solidFill>
                  <a:srgbClr val="374151"/>
                </a:solidFill>
                <a:effectLst/>
                <a:latin typeface="Söhne"/>
              </a:rPr>
              <a:t>bias</a:t>
            </a:r>
            <a:r>
              <a:rPr lang="tr-TR" b="0" i="0" dirty="0">
                <a:solidFill>
                  <a:srgbClr val="374151"/>
                </a:solidFill>
                <a:effectLst/>
                <a:latin typeface="Söhne"/>
              </a:rPr>
              <a:t> değeri 3 verilerek çıkış 3 olarak ayarlanabilir. Bu sayede varyans azaltılarak sinir ağına esneklik sağlanır."</a:t>
            </a:r>
            <a:endParaRPr lang="tr-TR" dirty="0"/>
          </a:p>
        </p:txBody>
      </p:sp>
      <p:pic>
        <p:nvPicPr>
          <p:cNvPr id="1026" name="Picture 2" descr="ŞU KARA KUTUYU AÇALIM: Yapay Sinir Ağları | by Ayyüce Kızrak, Ph.D. | Medium">
            <a:extLst>
              <a:ext uri="{FF2B5EF4-FFF2-40B4-BE49-F238E27FC236}">
                <a16:creationId xmlns:a16="http://schemas.microsoft.com/office/drawing/2014/main" id="{0A73CEA3-7DC4-3A54-B10D-51BBED72C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765" y="3968750"/>
            <a:ext cx="767715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0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9F8B75-2D0E-7722-C903-ACA393B967BA}"/>
              </a:ext>
            </a:extLst>
          </p:cNvPr>
          <p:cNvSpPr>
            <a:spLocks noGrp="1"/>
          </p:cNvSpPr>
          <p:nvPr>
            <p:ph type="title"/>
          </p:nvPr>
        </p:nvSpPr>
        <p:spPr/>
        <p:txBody>
          <a:bodyPr/>
          <a:lstStyle/>
          <a:p>
            <a:r>
              <a:rPr lang="tr-TR" dirty="0" err="1"/>
              <a:t>Bias</a:t>
            </a:r>
            <a:endParaRPr lang="tr-TR" dirty="0"/>
          </a:p>
        </p:txBody>
      </p:sp>
      <p:sp>
        <p:nvSpPr>
          <p:cNvPr id="3" name="İçerik Yer Tutucusu 2">
            <a:extLst>
              <a:ext uri="{FF2B5EF4-FFF2-40B4-BE49-F238E27FC236}">
                <a16:creationId xmlns:a16="http://schemas.microsoft.com/office/drawing/2014/main" id="{BC45DC63-93C8-2370-20D5-1145E9FF6AFD}"/>
              </a:ext>
            </a:extLst>
          </p:cNvPr>
          <p:cNvSpPr>
            <a:spLocks noGrp="1"/>
          </p:cNvSpPr>
          <p:nvPr>
            <p:ph idx="1"/>
          </p:nvPr>
        </p:nvSpPr>
        <p:spPr/>
        <p:txBody>
          <a:bodyPr/>
          <a:lstStyle/>
          <a:p>
            <a:r>
              <a:rPr lang="tr-TR" b="0" i="0" dirty="0" err="1">
                <a:solidFill>
                  <a:srgbClr val="374151"/>
                </a:solidFill>
                <a:effectLst/>
                <a:latin typeface="Söhne"/>
              </a:rPr>
              <a:t>Bias</a:t>
            </a:r>
            <a:r>
              <a:rPr lang="tr-TR" b="0" i="0" dirty="0">
                <a:solidFill>
                  <a:srgbClr val="374151"/>
                </a:solidFill>
                <a:effectLst/>
                <a:latin typeface="Söhne"/>
              </a:rPr>
              <a:t> terimi, sinir ağının sadece çıktıyı ayarlamakla kalmayıp, daha karmaşık fonksiyonları modelleyebilmesi ve veri setindeki farklı özellikleri yakalayabilmesi için de gereklidir. Özellikle, tüm girdilerin sıfır olduğu durumlar gibi, ağırlıklı girdilerin toplamının aktivasyon fonksiyonunu harekete geçiremeyeceği durumlarda, </a:t>
            </a:r>
            <a:r>
              <a:rPr lang="tr-TR" b="0" i="0" dirty="0" err="1">
                <a:solidFill>
                  <a:srgbClr val="374151"/>
                </a:solidFill>
                <a:effectLst/>
                <a:latin typeface="Söhne"/>
              </a:rPr>
              <a:t>bias</a:t>
            </a:r>
            <a:r>
              <a:rPr lang="tr-TR" b="0" i="0" dirty="0">
                <a:solidFill>
                  <a:srgbClr val="374151"/>
                </a:solidFill>
                <a:effectLst/>
                <a:latin typeface="Söhne"/>
              </a:rPr>
              <a:t> değeri önem kazanır. Bu, yapay sinir ağının esnekliğini artırır ve modelin daha geniş bir veri yelpazesine uyum sağlamasını mümkün kılar.</a:t>
            </a:r>
            <a:endParaRPr lang="tr-TR" dirty="0"/>
          </a:p>
        </p:txBody>
      </p:sp>
    </p:spTree>
    <p:extLst>
      <p:ext uri="{BB962C8B-B14F-4D97-AF65-F5344CB8AC3E}">
        <p14:creationId xmlns:p14="http://schemas.microsoft.com/office/powerpoint/2010/main" val="52664687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2455</Words>
  <Application>Microsoft Office PowerPoint</Application>
  <PresentationFormat>Geniş ekran</PresentationFormat>
  <Paragraphs>103</Paragraphs>
  <Slides>36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Calibri</vt:lpstr>
      <vt:lpstr>Calibri Light</vt:lpstr>
      <vt:lpstr>Söhne</vt:lpstr>
      <vt:lpstr>Office Teması</vt:lpstr>
      <vt:lpstr>ANN(Yapay Sinir Ağları)</vt:lpstr>
      <vt:lpstr>Derin Öğrenme</vt:lpstr>
      <vt:lpstr>Yapay Sinir ağları ANN</vt:lpstr>
      <vt:lpstr>Yapay Sinir ağları ANN</vt:lpstr>
      <vt:lpstr>Yapay Sinir Ağları</vt:lpstr>
      <vt:lpstr>Aktivasyon fonksiyonları</vt:lpstr>
      <vt:lpstr>Aktivasyon fonksiyonları</vt:lpstr>
      <vt:lpstr>Katmanlar</vt:lpstr>
      <vt:lpstr>Bias</vt:lpstr>
      <vt:lpstr>Sinir Ağır Katmanları</vt:lpstr>
      <vt:lpstr>Neden Gizli Katman?</vt:lpstr>
      <vt:lpstr>Gizli Katmanlar</vt:lpstr>
      <vt:lpstr>Gizli Katmanlar</vt:lpstr>
      <vt:lpstr>Sinir Ağır Katmanları</vt:lpstr>
      <vt:lpstr>Katmanlar</vt:lpstr>
      <vt:lpstr>Veriler</vt:lpstr>
      <vt:lpstr>Tek katmanlı yapay sinir ağı:</vt:lpstr>
      <vt:lpstr>Step fonksiyonu</vt:lpstr>
      <vt:lpstr>Step fonksiyonu</vt:lpstr>
      <vt:lpstr>Sigmoid Fonksiyonu</vt:lpstr>
      <vt:lpstr>Gradyan nedir</vt:lpstr>
      <vt:lpstr>Dezavantajları</vt:lpstr>
      <vt:lpstr>Dezavantajları</vt:lpstr>
      <vt:lpstr>Tanh Fonksiyonu</vt:lpstr>
      <vt:lpstr>Relu</vt:lpstr>
      <vt:lpstr>Relu</vt:lpstr>
      <vt:lpstr>Dezavantajları</vt:lpstr>
      <vt:lpstr>Softmax Fonksiyonu</vt:lpstr>
      <vt:lpstr>Softmax Fonksiyonu</vt:lpstr>
      <vt:lpstr>İleri Yayılım (Forwardpropagation)</vt:lpstr>
      <vt:lpstr>İleri Yayılım</vt:lpstr>
      <vt:lpstr>Gerİ Yayılım (Backpropagation)</vt:lpstr>
      <vt:lpstr>Loss Fonksiyonu</vt:lpstr>
      <vt:lpstr>Cost Fonksiyonu</vt:lpstr>
      <vt:lpstr>Optimizer</vt:lpstr>
      <vt:lpstr>Optimizer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serhat kagan sahin</dc:creator>
  <cp:lastModifiedBy>serhat kagan sahin</cp:lastModifiedBy>
  <cp:revision>8</cp:revision>
  <dcterms:created xsi:type="dcterms:W3CDTF">2023-12-23T21:07:25Z</dcterms:created>
  <dcterms:modified xsi:type="dcterms:W3CDTF">2023-12-30T19:34:35Z</dcterms:modified>
</cp:coreProperties>
</file>