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957C5E-130B-A8AD-FAB8-882DAB0EA70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F6323A3-1842-F5F4-DC16-D19E02DA8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3C960E0-4E67-A592-66F8-0945B797DA7C}"/>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684B4E37-A426-0B4B-E9F4-E7F09A7D7A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DE7F4F-0CBC-2592-91FD-B629B70D8CCD}"/>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327219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F5398-9753-2DB7-A56E-B06BFEAC8CD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E148B65-1DCB-A980-E1DE-7E1101D50C5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CB4A87-423F-8A6C-5599-8D708FE5BC15}"/>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48A9E75D-7769-C524-65AB-D63F9E31A16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D23702-5A31-B1A1-201D-FF26ED737577}"/>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338931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C7F3E4F-CB8D-2858-7F90-5F019F20B40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D4C2320-1AA1-B51A-AE5E-603FE5A4C94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D75E0B-ABF1-EAFC-75D4-F3E1BFBC3EBC}"/>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49707F41-4802-32AD-C674-DBA72641337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0A49707-C18C-1BF4-C697-0E11A53A1890}"/>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96051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D8ED31-4208-16D2-5FFF-2A6BB85B73A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8C610AB-765F-975B-3340-5AE3A9FAEF8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DC3B89-A30A-306B-B5CF-F0BE627DF528}"/>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7B582339-D5BF-AFDA-5C87-49643DE1DB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0014A4-59A4-16EF-D061-11DE8045DDB9}"/>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36702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FD7DB3-21E2-CEB2-392D-3F91C178ACB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988E39B-A0A8-40AE-F1DF-FB799CE76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8926032-14C7-2C6A-64C3-22FD81CE838A}"/>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CF454066-D58A-9BA0-D459-EE0FF53C002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E24975-AC3C-A1CB-015B-F854417DFF08}"/>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146216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E97DB-2513-393F-F7C2-215A7AB3EAB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0935FE9-B700-9FD8-7368-D48441E3FE6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1759ADF-0427-E642-2592-FCEB2FF0AEC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6994C1-CC8E-F937-BEB2-E906A146B873}"/>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6" name="Alt Bilgi Yer Tutucusu 5">
            <a:extLst>
              <a:ext uri="{FF2B5EF4-FFF2-40B4-BE49-F238E27FC236}">
                <a16:creationId xmlns:a16="http://schemas.microsoft.com/office/drawing/2014/main" id="{7F610396-A80B-AFE6-6D9A-485C6537A74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010057D-CA69-3868-4326-247FB30A20BF}"/>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1486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F52404-D17A-66E7-F35F-8C39F120ABD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150FB4D-1B0D-8923-2934-3C4D23933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6F7DC6F-FE61-708F-FAC8-C22EC75B108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D2C0846-C884-98C4-8ED6-8399D0A1C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F3B7189-2762-B586-FDE4-B672B0629F3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DBF73E8-1BC3-7200-6B3B-8AA5EF4621FA}"/>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8" name="Alt Bilgi Yer Tutucusu 7">
            <a:extLst>
              <a:ext uri="{FF2B5EF4-FFF2-40B4-BE49-F238E27FC236}">
                <a16:creationId xmlns:a16="http://schemas.microsoft.com/office/drawing/2014/main" id="{29910D9E-137F-5D76-5B35-99384F4EA25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3452713-4C1B-7EEA-CD23-8DB23F4DB2B6}"/>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375606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B5DBBD-6876-FBA8-C468-A6468446D4F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EB833A0-3EBC-D504-8BAC-D8DE99AA6382}"/>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4" name="Alt Bilgi Yer Tutucusu 3">
            <a:extLst>
              <a:ext uri="{FF2B5EF4-FFF2-40B4-BE49-F238E27FC236}">
                <a16:creationId xmlns:a16="http://schemas.microsoft.com/office/drawing/2014/main" id="{8B1F1245-BEFA-067B-FBE6-6B18AF712BD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D0AA38D-D69C-21C8-84C3-E89B0C136746}"/>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230982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6BB6765-7CCB-01DA-4EBA-581DABE5ABA4}"/>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3" name="Alt Bilgi Yer Tutucusu 2">
            <a:extLst>
              <a:ext uri="{FF2B5EF4-FFF2-40B4-BE49-F238E27FC236}">
                <a16:creationId xmlns:a16="http://schemas.microsoft.com/office/drawing/2014/main" id="{5A901F86-CCE0-FA84-C93C-EFB6DBC8377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07B892D-DD57-B3E6-1900-9558ECB44A63}"/>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299974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536026-3670-1EB8-9DF1-BF5F1ECF348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606B1F-A18F-D255-1E77-51693D53F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DC4ADF5-043D-6AA1-8444-1921D73E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25740A-1C65-EB7D-04C2-01388E8A7676}"/>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6" name="Alt Bilgi Yer Tutucusu 5">
            <a:extLst>
              <a:ext uri="{FF2B5EF4-FFF2-40B4-BE49-F238E27FC236}">
                <a16:creationId xmlns:a16="http://schemas.microsoft.com/office/drawing/2014/main" id="{6C90974B-6804-4895-DBE3-718B46BCB7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A9B66C-4874-0B33-7DC2-621808A77F28}"/>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375324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A8A55-2A54-8142-2899-03813B0E911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0D3CFEC-C58C-8458-1851-33A5265B7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86AC109-BDCB-378E-7741-BDF27CC7D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39FCF9D-9033-538F-A514-B3A7D5AC2880}"/>
              </a:ext>
            </a:extLst>
          </p:cNvPr>
          <p:cNvSpPr>
            <a:spLocks noGrp="1"/>
          </p:cNvSpPr>
          <p:nvPr>
            <p:ph type="dt" sz="half" idx="10"/>
          </p:nvPr>
        </p:nvSpPr>
        <p:spPr/>
        <p:txBody>
          <a:bodyPr/>
          <a:lstStyle/>
          <a:p>
            <a:fld id="{0EB39AE9-BBBA-480A-8C63-CA9395E85861}" type="datetimeFigureOut">
              <a:rPr lang="tr-TR" smtClean="0"/>
              <a:t>9.01.2024</a:t>
            </a:fld>
            <a:endParaRPr lang="tr-TR"/>
          </a:p>
        </p:txBody>
      </p:sp>
      <p:sp>
        <p:nvSpPr>
          <p:cNvPr id="6" name="Alt Bilgi Yer Tutucusu 5">
            <a:extLst>
              <a:ext uri="{FF2B5EF4-FFF2-40B4-BE49-F238E27FC236}">
                <a16:creationId xmlns:a16="http://schemas.microsoft.com/office/drawing/2014/main" id="{A3AA9B0F-0D34-6C4B-5619-551B6DE6F31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51CB148-F9A4-AD15-3C2F-8DE02A859EF9}"/>
              </a:ext>
            </a:extLst>
          </p:cNvPr>
          <p:cNvSpPr>
            <a:spLocks noGrp="1"/>
          </p:cNvSpPr>
          <p:nvPr>
            <p:ph type="sldNum" sz="quarter" idx="12"/>
          </p:nvPr>
        </p:nvSpPr>
        <p:spPr/>
        <p:txBody>
          <a:bodyPr/>
          <a:lstStyle/>
          <a:p>
            <a:fld id="{73E807CB-8F8F-4312-9410-67EDBD431AC9}" type="slidenum">
              <a:rPr lang="tr-TR" smtClean="0"/>
              <a:t>‹#›</a:t>
            </a:fld>
            <a:endParaRPr lang="tr-TR"/>
          </a:p>
        </p:txBody>
      </p:sp>
    </p:spTree>
    <p:extLst>
      <p:ext uri="{BB962C8B-B14F-4D97-AF65-F5344CB8AC3E}">
        <p14:creationId xmlns:p14="http://schemas.microsoft.com/office/powerpoint/2010/main" val="256243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2E22F29-4092-0691-0F66-4DF5FD75C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02923B8-C460-0927-9EE7-FA2DD6CDE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C2BE41-5D2A-E1D9-95C8-292FF98DC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39AE9-BBBA-480A-8C63-CA9395E85861}" type="datetimeFigureOut">
              <a:rPr lang="tr-TR" smtClean="0"/>
              <a:t>9.01.2024</a:t>
            </a:fld>
            <a:endParaRPr lang="tr-TR"/>
          </a:p>
        </p:txBody>
      </p:sp>
      <p:sp>
        <p:nvSpPr>
          <p:cNvPr id="5" name="Alt Bilgi Yer Tutucusu 4">
            <a:extLst>
              <a:ext uri="{FF2B5EF4-FFF2-40B4-BE49-F238E27FC236}">
                <a16:creationId xmlns:a16="http://schemas.microsoft.com/office/drawing/2014/main" id="{C48D9BBB-087E-3C1A-1F6C-EEA270170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95BC62C-B550-F5A4-9BC8-00A2D8023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807CB-8F8F-4312-9410-67EDBD431AC9}" type="slidenum">
              <a:rPr lang="tr-TR" smtClean="0"/>
              <a:t>‹#›</a:t>
            </a:fld>
            <a:endParaRPr lang="tr-TR"/>
          </a:p>
        </p:txBody>
      </p:sp>
    </p:spTree>
    <p:extLst>
      <p:ext uri="{BB962C8B-B14F-4D97-AF65-F5344CB8AC3E}">
        <p14:creationId xmlns:p14="http://schemas.microsoft.com/office/powerpoint/2010/main" val="109481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CE7CB4-5833-578E-3F0F-B7A9E58677EC}"/>
              </a:ext>
            </a:extLst>
          </p:cNvPr>
          <p:cNvSpPr>
            <a:spLocks noGrp="1"/>
          </p:cNvSpPr>
          <p:nvPr>
            <p:ph type="ctrTitle"/>
          </p:nvPr>
        </p:nvSpPr>
        <p:spPr/>
        <p:txBody>
          <a:bodyPr/>
          <a:lstStyle/>
          <a:p>
            <a:r>
              <a:rPr lang="en-US" dirty="0" err="1"/>
              <a:t>YOLOv</a:t>
            </a:r>
            <a:r>
              <a:rPr lang="en-US" dirty="0"/>
              <a:t> (You Only Look Once</a:t>
            </a:r>
            <a:r>
              <a:rPr lang="tr-TR" dirty="0"/>
              <a:t>)</a:t>
            </a:r>
          </a:p>
        </p:txBody>
      </p:sp>
      <p:sp>
        <p:nvSpPr>
          <p:cNvPr id="3" name="Alt Başlık 2">
            <a:extLst>
              <a:ext uri="{FF2B5EF4-FFF2-40B4-BE49-F238E27FC236}">
                <a16:creationId xmlns:a16="http://schemas.microsoft.com/office/drawing/2014/main" id="{9A6C0760-35A7-57F7-1A44-3913E7F4314A}"/>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24702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08650-CA8E-F002-E1F8-AFFFD9816EE3}"/>
              </a:ext>
            </a:extLst>
          </p:cNvPr>
          <p:cNvSpPr>
            <a:spLocks noGrp="1"/>
          </p:cNvSpPr>
          <p:nvPr>
            <p:ph type="title"/>
          </p:nvPr>
        </p:nvSpPr>
        <p:spPr/>
        <p:txBody>
          <a:bodyPr/>
          <a:lstStyle/>
          <a:p>
            <a:r>
              <a:rPr lang="tr-TR" dirty="0"/>
              <a:t>YOLOV8</a:t>
            </a:r>
          </a:p>
        </p:txBody>
      </p:sp>
      <p:sp>
        <p:nvSpPr>
          <p:cNvPr id="3" name="İçerik Yer Tutucusu 2">
            <a:extLst>
              <a:ext uri="{FF2B5EF4-FFF2-40B4-BE49-F238E27FC236}">
                <a16:creationId xmlns:a16="http://schemas.microsoft.com/office/drawing/2014/main" id="{C7D3622F-741A-A621-2EAE-71AE519128F9}"/>
              </a:ext>
            </a:extLst>
          </p:cNvPr>
          <p:cNvSpPr>
            <a:spLocks noGrp="1"/>
          </p:cNvSpPr>
          <p:nvPr>
            <p:ph idx="1"/>
          </p:nvPr>
        </p:nvSpPr>
        <p:spPr/>
        <p:txBody>
          <a:bodyPr>
            <a:normAutofit lnSpcReduction="10000"/>
          </a:bodyPr>
          <a:lstStyle/>
          <a:p>
            <a:r>
              <a:rPr lang="tr-TR" dirty="0"/>
              <a:t>YOLOv8,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nesne tespit modellerinin en son sürümü olarak, önceki sürümlere kıyasla bir dizi önemli yenilik ve iyileştirme sunuyor. YOLOv8'in öne çıkan özellikleri şunlardır:</a:t>
            </a:r>
          </a:p>
          <a:p>
            <a:r>
              <a:rPr lang="tr-TR" b="1" dirty="0"/>
              <a:t>Geliştirilmiş Doğruluk ve Verimlilik: </a:t>
            </a:r>
            <a:r>
              <a:rPr lang="tr-TR" dirty="0"/>
              <a:t>YOLOv8, önceki YOLO sürümlerine göre daha yüksek doğruluk ve verimlilik sunar. Daha optimize edilmiş ağ mimarisi, yeniden tasarlanmış çapa kutusu (</a:t>
            </a:r>
            <a:r>
              <a:rPr lang="tr-TR" dirty="0" err="1"/>
              <a:t>anchor</a:t>
            </a:r>
            <a:r>
              <a:rPr lang="tr-TR" dirty="0"/>
              <a:t> </a:t>
            </a:r>
            <a:r>
              <a:rPr lang="tr-TR" dirty="0" err="1"/>
              <a:t>box</a:t>
            </a:r>
            <a:r>
              <a:rPr lang="tr-TR" dirty="0"/>
              <a:t>) tasarımı ve artırılmış doğruluk için modifiye edilmiş kayıp fonksiyonu içerir​</a:t>
            </a:r>
          </a:p>
          <a:p>
            <a:r>
              <a:rPr lang="tr-TR" dirty="0"/>
              <a:t>​​</a:t>
            </a:r>
            <a:r>
              <a:rPr lang="tr-TR" b="1" dirty="0"/>
              <a:t>Gerçek Zamanlı Nesne Tespiti: </a:t>
            </a:r>
            <a:r>
              <a:rPr lang="tr-TR" dirty="0"/>
              <a:t>YOLOv8, standart donanımlarda verimli bir şekilde çalışacak şekilde tasarlanmıştır, bu da onu gerçek zamanlı nesne tespiti uygulamaları için uygun bir çözüm haline getirir​</a:t>
            </a:r>
          </a:p>
          <a:p>
            <a:endParaRPr lang="tr-TR" dirty="0"/>
          </a:p>
        </p:txBody>
      </p:sp>
    </p:spTree>
    <p:extLst>
      <p:ext uri="{BB962C8B-B14F-4D97-AF65-F5344CB8AC3E}">
        <p14:creationId xmlns:p14="http://schemas.microsoft.com/office/powerpoint/2010/main" val="87048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ACA49A-90D9-B53C-9F17-6446573563F6}"/>
              </a:ext>
            </a:extLst>
          </p:cNvPr>
          <p:cNvSpPr>
            <a:spLocks noGrp="1"/>
          </p:cNvSpPr>
          <p:nvPr>
            <p:ph type="title"/>
          </p:nvPr>
        </p:nvSpPr>
        <p:spPr/>
        <p:txBody>
          <a:bodyPr/>
          <a:lstStyle/>
          <a:p>
            <a:r>
              <a:rPr lang="tr-TR" dirty="0" err="1"/>
              <a:t>Yolov</a:t>
            </a:r>
            <a:r>
              <a:rPr lang="tr-TR" dirty="0"/>
              <a:t> Nedir</a:t>
            </a:r>
          </a:p>
        </p:txBody>
      </p:sp>
      <p:sp>
        <p:nvSpPr>
          <p:cNvPr id="3" name="İçerik Yer Tutucusu 2">
            <a:extLst>
              <a:ext uri="{FF2B5EF4-FFF2-40B4-BE49-F238E27FC236}">
                <a16:creationId xmlns:a16="http://schemas.microsoft.com/office/drawing/2014/main" id="{75C63F2E-EB2C-3CFC-75D3-2526F040804B}"/>
              </a:ext>
            </a:extLst>
          </p:cNvPr>
          <p:cNvSpPr>
            <a:spLocks noGrp="1"/>
          </p:cNvSpPr>
          <p:nvPr>
            <p:ph idx="1"/>
          </p:nvPr>
        </p:nvSpPr>
        <p:spPr/>
        <p:txBody>
          <a:bodyPr/>
          <a:lstStyle/>
          <a:p>
            <a:r>
              <a:rPr lang="tr-TR" dirty="0" err="1"/>
              <a:t>YOLOv</a:t>
            </a:r>
            <a:r>
              <a:rPr lang="tr-TR" dirty="0"/>
              <a:t>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versiyonları), gerçek zamanlı nesne tanıma sistemleridir. YOLO algoritması, bir görüntüyü tek bir işlemde tümüyle analiz eder ve içindeki nesneleri tanımlar. Bu yaklaşım, geleneksel nesne tanıma yöntemlerinden farklıdır. Geleneksel yöntemler genellikle birkaç aşamadan oluşur: önce görüntüdeki potansiyel nesneleri tespit etmek, ardından her birini ayrı ayrı sınıflandırmak. YOLO ise bu süreci tek bir hızlı adımda gerçekleştirir.</a:t>
            </a:r>
          </a:p>
        </p:txBody>
      </p:sp>
    </p:spTree>
    <p:extLst>
      <p:ext uri="{BB962C8B-B14F-4D97-AF65-F5344CB8AC3E}">
        <p14:creationId xmlns:p14="http://schemas.microsoft.com/office/powerpoint/2010/main" val="292836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840604-AC5D-E15B-47D5-20C70C562F76}"/>
              </a:ext>
            </a:extLst>
          </p:cNvPr>
          <p:cNvSpPr>
            <a:spLocks noGrp="1"/>
          </p:cNvSpPr>
          <p:nvPr>
            <p:ph type="title"/>
          </p:nvPr>
        </p:nvSpPr>
        <p:spPr/>
        <p:txBody>
          <a:bodyPr/>
          <a:lstStyle/>
          <a:p>
            <a:r>
              <a:rPr lang="tr-TR" dirty="0" err="1"/>
              <a:t>YOLO'nun</a:t>
            </a:r>
            <a:r>
              <a:rPr lang="tr-TR" dirty="0"/>
              <a:t> temel çalışma adımları</a:t>
            </a:r>
          </a:p>
        </p:txBody>
      </p:sp>
      <p:sp>
        <p:nvSpPr>
          <p:cNvPr id="3" name="İçerik Yer Tutucusu 2">
            <a:extLst>
              <a:ext uri="{FF2B5EF4-FFF2-40B4-BE49-F238E27FC236}">
                <a16:creationId xmlns:a16="http://schemas.microsoft.com/office/drawing/2014/main" id="{75D5DFE3-E257-79CE-A17C-13AE425B211A}"/>
              </a:ext>
            </a:extLst>
          </p:cNvPr>
          <p:cNvSpPr>
            <a:spLocks noGrp="1"/>
          </p:cNvSpPr>
          <p:nvPr>
            <p:ph idx="1"/>
          </p:nvPr>
        </p:nvSpPr>
        <p:spPr/>
        <p:txBody>
          <a:bodyPr>
            <a:normAutofit fontScale="92500" lnSpcReduction="10000"/>
          </a:bodyPr>
          <a:lstStyle/>
          <a:p>
            <a:r>
              <a:rPr lang="tr-TR" b="1" dirty="0"/>
              <a:t>Görüntü Bölümlenmesi: </a:t>
            </a:r>
            <a:r>
              <a:rPr lang="tr-TR" dirty="0"/>
              <a:t>YOLO, girdi olarak aldığı görüntüyü küçük karelere (grid </a:t>
            </a:r>
            <a:r>
              <a:rPr lang="tr-TR" dirty="0" err="1"/>
              <a:t>cells</a:t>
            </a:r>
            <a:r>
              <a:rPr lang="tr-TR" dirty="0"/>
              <a:t>) bölerek her bir karenin bir nesneyi içerip içermediğini belirler.</a:t>
            </a:r>
          </a:p>
          <a:p>
            <a:endParaRPr lang="tr-TR" dirty="0"/>
          </a:p>
          <a:p>
            <a:r>
              <a:rPr lang="tr-TR" b="1" dirty="0"/>
              <a:t>Özellik Çıkarımı: </a:t>
            </a:r>
            <a:r>
              <a:rPr lang="tr-TR" dirty="0"/>
              <a:t>Her kare için, bir dizi özellik çıkarılır. Bu işlem, genellikle </a:t>
            </a:r>
            <a:r>
              <a:rPr lang="tr-TR" dirty="0" err="1"/>
              <a:t>evrişimli</a:t>
            </a:r>
            <a:r>
              <a:rPr lang="tr-TR" dirty="0"/>
              <a:t> sinir ağları (CNN) kullanılarak yapılır.</a:t>
            </a:r>
          </a:p>
          <a:p>
            <a:endParaRPr lang="tr-TR" dirty="0"/>
          </a:p>
          <a:p>
            <a:r>
              <a:rPr lang="tr-TR" b="1" dirty="0"/>
              <a:t>Sınırlayıcı Kutular ve Sınıflandırma: </a:t>
            </a:r>
            <a:r>
              <a:rPr lang="tr-TR" dirty="0"/>
              <a:t>Algoritma, her bir kare için sınırlayıcı kutular (</a:t>
            </a:r>
            <a:r>
              <a:rPr lang="tr-TR" dirty="0" err="1"/>
              <a:t>bounding</a:t>
            </a:r>
            <a:r>
              <a:rPr lang="tr-TR" dirty="0"/>
              <a:t> </a:t>
            </a:r>
            <a:r>
              <a:rPr lang="tr-TR" dirty="0" err="1"/>
              <a:t>boxes</a:t>
            </a:r>
            <a:r>
              <a:rPr lang="tr-TR" dirty="0"/>
              <a:t>) ve bu kutuların içindeki nesnelerin sınıflarını tahmin eder. Her sınırlayıcı kutu için, algoritma bir nesnenin orada bulunma olasılığını ve kutunun nesneyi ne kadar iyi sardığını (nesnenin kutuya ne kadar uyduğunu) tahmin eder.</a:t>
            </a:r>
          </a:p>
        </p:txBody>
      </p:sp>
    </p:spTree>
    <p:extLst>
      <p:ext uri="{BB962C8B-B14F-4D97-AF65-F5344CB8AC3E}">
        <p14:creationId xmlns:p14="http://schemas.microsoft.com/office/powerpoint/2010/main" val="392360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840604-AC5D-E15B-47D5-20C70C562F76}"/>
              </a:ext>
            </a:extLst>
          </p:cNvPr>
          <p:cNvSpPr>
            <a:spLocks noGrp="1"/>
          </p:cNvSpPr>
          <p:nvPr>
            <p:ph type="title"/>
          </p:nvPr>
        </p:nvSpPr>
        <p:spPr/>
        <p:txBody>
          <a:bodyPr/>
          <a:lstStyle/>
          <a:p>
            <a:r>
              <a:rPr lang="tr-TR" dirty="0" err="1"/>
              <a:t>YOLO'nun</a:t>
            </a:r>
            <a:r>
              <a:rPr lang="tr-TR" dirty="0"/>
              <a:t> temel çalışma adımları</a:t>
            </a:r>
          </a:p>
        </p:txBody>
      </p:sp>
      <p:sp>
        <p:nvSpPr>
          <p:cNvPr id="3" name="İçerik Yer Tutucusu 2">
            <a:extLst>
              <a:ext uri="{FF2B5EF4-FFF2-40B4-BE49-F238E27FC236}">
                <a16:creationId xmlns:a16="http://schemas.microsoft.com/office/drawing/2014/main" id="{75D5DFE3-E257-79CE-A17C-13AE425B211A}"/>
              </a:ext>
            </a:extLst>
          </p:cNvPr>
          <p:cNvSpPr>
            <a:spLocks noGrp="1"/>
          </p:cNvSpPr>
          <p:nvPr>
            <p:ph idx="1"/>
          </p:nvPr>
        </p:nvSpPr>
        <p:spPr/>
        <p:txBody>
          <a:bodyPr>
            <a:normAutofit fontScale="92500" lnSpcReduction="20000"/>
          </a:bodyPr>
          <a:lstStyle/>
          <a:p>
            <a:r>
              <a:rPr lang="tr-TR" b="1" dirty="0"/>
              <a:t>Güven Skorları: </a:t>
            </a:r>
            <a:r>
              <a:rPr lang="tr-TR" dirty="0"/>
              <a:t>Her sınırlayıcı kutu için bir güven skoru hesaplanır. Bu skor, kutunun bir nesneyi içerme olasılığı ile nesnenin doğru sınıflandırılma olasılığının çarpımıdır.</a:t>
            </a:r>
          </a:p>
          <a:p>
            <a:endParaRPr lang="tr-TR" dirty="0"/>
          </a:p>
          <a:p>
            <a:r>
              <a:rPr lang="tr-TR" b="1" dirty="0" err="1"/>
              <a:t>Non-maximum</a:t>
            </a:r>
            <a:r>
              <a:rPr lang="tr-TR" b="1" dirty="0"/>
              <a:t> </a:t>
            </a:r>
            <a:r>
              <a:rPr lang="tr-TR" b="1" dirty="0" err="1"/>
              <a:t>Suppression</a:t>
            </a:r>
            <a:r>
              <a:rPr lang="tr-TR" b="1" dirty="0"/>
              <a:t>: </a:t>
            </a:r>
            <a:r>
              <a:rPr lang="tr-TR" dirty="0"/>
              <a:t>Çok sayıda sınırlayıcı kutu arasından en iyilerini seçmek için </a:t>
            </a:r>
            <a:r>
              <a:rPr lang="tr-TR" dirty="0" err="1"/>
              <a:t>non-maximum</a:t>
            </a:r>
            <a:r>
              <a:rPr lang="tr-TR" dirty="0"/>
              <a:t> </a:t>
            </a:r>
            <a:r>
              <a:rPr lang="tr-TR" dirty="0" err="1"/>
              <a:t>suppression</a:t>
            </a:r>
            <a:r>
              <a:rPr lang="tr-TR" dirty="0"/>
              <a:t> (NMS) tekniği kullanılır. Bu, birçok üst üste binen kutuların arasından en yüksek güven skoruna sahip olanı seçerek, aynı nesneye ait birden fazla kutuyu filtrelemeyi sağlar.</a:t>
            </a:r>
          </a:p>
          <a:p>
            <a:endParaRPr lang="tr-TR" dirty="0"/>
          </a:p>
          <a:p>
            <a:r>
              <a:rPr lang="tr-TR" b="1" dirty="0"/>
              <a:t>Sonuçların Gösterilmesi: </a:t>
            </a:r>
            <a:r>
              <a:rPr lang="tr-TR" dirty="0"/>
              <a:t>Son adımda, yüksek güven skorlarına sahip sınırlayıcı kutular ve ilgili sınıf etiketleri, nihai çıktı olarak görüntü üzerinde gösterilir.</a:t>
            </a:r>
          </a:p>
        </p:txBody>
      </p:sp>
    </p:spTree>
    <p:extLst>
      <p:ext uri="{BB962C8B-B14F-4D97-AF65-F5344CB8AC3E}">
        <p14:creationId xmlns:p14="http://schemas.microsoft.com/office/powerpoint/2010/main" val="230987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9A7F41-4DEB-D448-4904-CA0FAE2133F0}"/>
              </a:ext>
            </a:extLst>
          </p:cNvPr>
          <p:cNvSpPr>
            <a:spLocks noGrp="1"/>
          </p:cNvSpPr>
          <p:nvPr>
            <p:ph type="title"/>
          </p:nvPr>
        </p:nvSpPr>
        <p:spPr/>
        <p:txBody>
          <a:bodyPr/>
          <a:lstStyle/>
          <a:p>
            <a:r>
              <a:rPr lang="tr-TR" b="1" dirty="0"/>
              <a:t>YOLOv1</a:t>
            </a:r>
            <a:endParaRPr lang="tr-TR" dirty="0"/>
          </a:p>
        </p:txBody>
      </p:sp>
      <p:sp>
        <p:nvSpPr>
          <p:cNvPr id="3" name="İçerik Yer Tutucusu 2">
            <a:extLst>
              <a:ext uri="{FF2B5EF4-FFF2-40B4-BE49-F238E27FC236}">
                <a16:creationId xmlns:a16="http://schemas.microsoft.com/office/drawing/2014/main" id="{FB44AA72-BF85-A4E5-56D5-F0591CBCECEA}"/>
              </a:ext>
            </a:extLst>
          </p:cNvPr>
          <p:cNvSpPr>
            <a:spLocks noGrp="1"/>
          </p:cNvSpPr>
          <p:nvPr>
            <p:ph idx="1"/>
          </p:nvPr>
        </p:nvSpPr>
        <p:spPr/>
        <p:txBody>
          <a:bodyPr/>
          <a:lstStyle/>
          <a:p>
            <a:r>
              <a:rPr lang="tr-TR" b="1" dirty="0"/>
              <a:t>YOLOv1</a:t>
            </a:r>
            <a:r>
              <a:rPr lang="tr-TR" dirty="0"/>
              <a:t>: İlk YOLO versiyonu, nesne tespiti yaklaşımına yenilikçi bir bakış açısı getirdi. Bu model, tüm görüntüyü tek seferde işleyerek nesneleri tespit etti ve sınıflandırdı.</a:t>
            </a:r>
          </a:p>
        </p:txBody>
      </p:sp>
      <p:pic>
        <p:nvPicPr>
          <p:cNvPr id="3074" name="Picture 2" descr="Review: YOLOv1 — You Only Look Once (Object Detection) | by Sik-Ho Tsang |  Towards Data Science">
            <a:extLst>
              <a:ext uri="{FF2B5EF4-FFF2-40B4-BE49-F238E27FC236}">
                <a16:creationId xmlns:a16="http://schemas.microsoft.com/office/drawing/2014/main" id="{A8A31118-CC4C-C232-A56F-CE68DD2C7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110" y="2935463"/>
            <a:ext cx="4259328" cy="27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4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E5507F-5D41-A87F-F9DB-F885E73AEB6A}"/>
              </a:ext>
            </a:extLst>
          </p:cNvPr>
          <p:cNvSpPr>
            <a:spLocks noGrp="1"/>
          </p:cNvSpPr>
          <p:nvPr>
            <p:ph type="title"/>
          </p:nvPr>
        </p:nvSpPr>
        <p:spPr/>
        <p:txBody>
          <a:bodyPr/>
          <a:lstStyle/>
          <a:p>
            <a:r>
              <a:rPr lang="tr-TR" b="1" dirty="0"/>
              <a:t>YOLOv2 (YOLO9000)</a:t>
            </a:r>
            <a:endParaRPr lang="tr-TR" dirty="0"/>
          </a:p>
        </p:txBody>
      </p:sp>
      <p:sp>
        <p:nvSpPr>
          <p:cNvPr id="3" name="İçerik Yer Tutucusu 2">
            <a:extLst>
              <a:ext uri="{FF2B5EF4-FFF2-40B4-BE49-F238E27FC236}">
                <a16:creationId xmlns:a16="http://schemas.microsoft.com/office/drawing/2014/main" id="{62D230BB-2A8C-F09A-3156-D98AB91EEC73}"/>
              </a:ext>
            </a:extLst>
          </p:cNvPr>
          <p:cNvSpPr>
            <a:spLocks noGrp="1"/>
          </p:cNvSpPr>
          <p:nvPr>
            <p:ph idx="1"/>
          </p:nvPr>
        </p:nvSpPr>
        <p:spPr/>
        <p:txBody>
          <a:bodyPr/>
          <a:lstStyle/>
          <a:p>
            <a:r>
              <a:rPr lang="tr-TR" dirty="0"/>
              <a:t>YOLOv1'e göre daha hızlı ve doğru olan YOLOv2, çeşitli iyileştirmeler içeriyordu. Daha küçük ve daha doğru sınırlayıcı kutular oluşturabilen bu versiyon, aynı zamanda daha fazla nesne sınıfını tanıyabiliyordu.</a:t>
            </a:r>
          </a:p>
        </p:txBody>
      </p:sp>
      <p:pic>
        <p:nvPicPr>
          <p:cNvPr id="4098" name="Picture 2" descr="YOLO: Real-Time Object Detection">
            <a:extLst>
              <a:ext uri="{FF2B5EF4-FFF2-40B4-BE49-F238E27FC236}">
                <a16:creationId xmlns:a16="http://schemas.microsoft.com/office/drawing/2014/main" id="{A09930A1-57EC-5851-BAD2-DD37476F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103" y="3620278"/>
            <a:ext cx="8127783" cy="221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68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7A4CC2-F5E9-1BFE-1F3B-20AE34C1DACF}"/>
              </a:ext>
            </a:extLst>
          </p:cNvPr>
          <p:cNvSpPr>
            <a:spLocks noGrp="1"/>
          </p:cNvSpPr>
          <p:nvPr>
            <p:ph type="title"/>
          </p:nvPr>
        </p:nvSpPr>
        <p:spPr/>
        <p:txBody>
          <a:bodyPr/>
          <a:lstStyle/>
          <a:p>
            <a:r>
              <a:rPr lang="tr-TR" b="1" dirty="0"/>
              <a:t>YOLOv3</a:t>
            </a:r>
            <a:endParaRPr lang="tr-TR" dirty="0"/>
          </a:p>
        </p:txBody>
      </p:sp>
      <p:sp>
        <p:nvSpPr>
          <p:cNvPr id="3" name="İçerik Yer Tutucusu 2">
            <a:extLst>
              <a:ext uri="{FF2B5EF4-FFF2-40B4-BE49-F238E27FC236}">
                <a16:creationId xmlns:a16="http://schemas.microsoft.com/office/drawing/2014/main" id="{DD971FB2-6523-89DF-73AE-61402B32C1BF}"/>
              </a:ext>
            </a:extLst>
          </p:cNvPr>
          <p:cNvSpPr>
            <a:spLocks noGrp="1"/>
          </p:cNvSpPr>
          <p:nvPr>
            <p:ph idx="1"/>
          </p:nvPr>
        </p:nvSpPr>
        <p:spPr/>
        <p:txBody>
          <a:bodyPr/>
          <a:lstStyle/>
          <a:p>
            <a:r>
              <a:rPr lang="tr-TR" b="1" dirty="0"/>
              <a:t>YOLOv3</a:t>
            </a:r>
            <a:r>
              <a:rPr lang="tr-TR" dirty="0"/>
              <a:t>: Daha da iyileştirilmiş doğruluk ve hız sunan YOLOv3, çoklu ölçekli tahminler ve daha derin bir mimari ile geldi. Bu versiyon, küçük nesnelerin tespitinde önceki versiyonlara göre daha iyi performans gösterdi.</a:t>
            </a:r>
          </a:p>
          <a:p>
            <a:endParaRPr lang="tr-TR" dirty="0"/>
          </a:p>
        </p:txBody>
      </p:sp>
      <p:pic>
        <p:nvPicPr>
          <p:cNvPr id="5124" name="Picture 4" descr="Reproducing training performance of YOLOv3 in PyTorch (Part1) | by Hiroto  Honda | Medium">
            <a:extLst>
              <a:ext uri="{FF2B5EF4-FFF2-40B4-BE49-F238E27FC236}">
                <a16:creationId xmlns:a16="http://schemas.microsoft.com/office/drawing/2014/main" id="{ABECD8FC-0D64-C941-2C2F-73FDCF4C7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03248"/>
            <a:ext cx="4798670" cy="260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6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1A4E72-23F0-1FB1-601E-BCD2F916C261}"/>
              </a:ext>
            </a:extLst>
          </p:cNvPr>
          <p:cNvSpPr>
            <a:spLocks noGrp="1"/>
          </p:cNvSpPr>
          <p:nvPr>
            <p:ph type="title"/>
          </p:nvPr>
        </p:nvSpPr>
        <p:spPr/>
        <p:txBody>
          <a:bodyPr/>
          <a:lstStyle/>
          <a:p>
            <a:r>
              <a:rPr lang="tr-TR" dirty="0"/>
              <a:t>Yolov4</a:t>
            </a:r>
          </a:p>
        </p:txBody>
      </p:sp>
      <p:sp>
        <p:nvSpPr>
          <p:cNvPr id="3" name="İçerik Yer Tutucusu 2">
            <a:extLst>
              <a:ext uri="{FF2B5EF4-FFF2-40B4-BE49-F238E27FC236}">
                <a16:creationId xmlns:a16="http://schemas.microsoft.com/office/drawing/2014/main" id="{3C46C5CE-76D7-BB8D-7CE0-50D2A598138D}"/>
              </a:ext>
            </a:extLst>
          </p:cNvPr>
          <p:cNvSpPr>
            <a:spLocks noGrp="1"/>
          </p:cNvSpPr>
          <p:nvPr>
            <p:ph idx="1"/>
          </p:nvPr>
        </p:nvSpPr>
        <p:spPr/>
        <p:txBody>
          <a:bodyPr/>
          <a:lstStyle/>
          <a:p>
            <a:r>
              <a:rPr lang="tr-TR" b="1" dirty="0"/>
              <a:t>YOLOv4</a:t>
            </a:r>
            <a:r>
              <a:rPr lang="tr-TR" dirty="0"/>
              <a:t>: YOLOv4, önceki sürümlere göre daha hızlı ve daha doğru sonuçlar sunarak önemli bir ilerleme sağladı. Eğitimin kolaylaştırılması, daha hızlı tespit ve geliştirilmiş doğruluk bu versiyonun ana özellikleriydi.</a:t>
            </a:r>
          </a:p>
        </p:txBody>
      </p:sp>
    </p:spTree>
    <p:extLst>
      <p:ext uri="{BB962C8B-B14F-4D97-AF65-F5344CB8AC3E}">
        <p14:creationId xmlns:p14="http://schemas.microsoft.com/office/powerpoint/2010/main" val="1506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6BD371-F5DF-9B32-18F6-D25F47F605C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9B97B4B-B7C8-7A16-6E53-36269318F1BA}"/>
              </a:ext>
            </a:extLst>
          </p:cNvPr>
          <p:cNvSpPr>
            <a:spLocks noGrp="1"/>
          </p:cNvSpPr>
          <p:nvPr>
            <p:ph idx="1"/>
          </p:nvPr>
        </p:nvSpPr>
        <p:spPr/>
        <p:txBody>
          <a:bodyPr>
            <a:normAutofit fontScale="92500" lnSpcReduction="20000"/>
          </a:bodyPr>
          <a:lstStyle/>
          <a:p>
            <a:r>
              <a:rPr lang="tr-TR" b="1" dirty="0"/>
              <a:t>YOLOv5:</a:t>
            </a:r>
            <a:r>
              <a:rPr lang="tr-TR" dirty="0"/>
              <a:t> Resmi olmayan bir sürüm olmasına rağmen, YOLOv5, önceki versiyonlara göre daha hafif ve daha hızlıdır. Ayrıca, Python programlama dilinde ve </a:t>
            </a:r>
            <a:r>
              <a:rPr lang="tr-TR" dirty="0" err="1"/>
              <a:t>PyTorch</a:t>
            </a:r>
            <a:r>
              <a:rPr lang="tr-TR" dirty="0"/>
              <a:t> kütüphanesi kullanılarak geliştirilmiştir. YOLOv5, kolay kullanımı ve hızlı eğitim süreci ile dikkat çeker.</a:t>
            </a:r>
          </a:p>
          <a:p>
            <a:endParaRPr lang="tr-TR" dirty="0"/>
          </a:p>
          <a:p>
            <a:r>
              <a:rPr lang="tr-TR" b="1" dirty="0"/>
              <a:t>YOLOv6 </a:t>
            </a:r>
            <a:r>
              <a:rPr lang="tr-TR" dirty="0"/>
              <a:t>(PP-YOLOv2): YOLOv6, daha da iyileştirilmiş bir performans ve doğruluk sunan bir başka versiyondur. Özellikle büyük ve karmaşık veri setlerinde etkili bir şekilde çalışabilme kapasitesiyle öne çıkar.</a:t>
            </a:r>
          </a:p>
          <a:p>
            <a:endParaRPr lang="tr-TR" dirty="0"/>
          </a:p>
          <a:p>
            <a:r>
              <a:rPr lang="tr-TR" b="1" dirty="0"/>
              <a:t>YOLOv7 </a:t>
            </a:r>
            <a:r>
              <a:rPr lang="tr-TR" dirty="0"/>
              <a:t>(EYOLO): YOLOv7, daha da geliştirilmiş doğruluk ve hız sunan YOLO sürümüdür. Bu sürüm, özellikle karmaşık ve zorlu nesne tespit görevlerinde yüksek performans sergiler.</a:t>
            </a:r>
          </a:p>
        </p:txBody>
      </p:sp>
    </p:spTree>
    <p:extLst>
      <p:ext uri="{BB962C8B-B14F-4D97-AF65-F5344CB8AC3E}">
        <p14:creationId xmlns:p14="http://schemas.microsoft.com/office/powerpoint/2010/main" val="159681839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639</Words>
  <Application>Microsoft Office PowerPoint</Application>
  <PresentationFormat>Geniş ekran</PresentationFormat>
  <Paragraphs>32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YOLOv (You Only Look Once)</vt:lpstr>
      <vt:lpstr>Yolov Nedir</vt:lpstr>
      <vt:lpstr>YOLO'nun temel çalışma adımları</vt:lpstr>
      <vt:lpstr>YOLO'nun temel çalışma adımları</vt:lpstr>
      <vt:lpstr>YOLOv1</vt:lpstr>
      <vt:lpstr>YOLOv2 (YOLO9000)</vt:lpstr>
      <vt:lpstr>YOLOv3</vt:lpstr>
      <vt:lpstr>Yolov4</vt:lpstr>
      <vt:lpstr>PowerPoint Sunusu</vt:lpstr>
      <vt:lpstr>YOLOV8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 (You Only Look Once)</dc:title>
  <dc:creator>An-ayoo.lab02</dc:creator>
  <cp:lastModifiedBy>An-ayoo.lab02</cp:lastModifiedBy>
  <cp:revision>1</cp:revision>
  <dcterms:created xsi:type="dcterms:W3CDTF">2024-01-09T11:40:48Z</dcterms:created>
  <dcterms:modified xsi:type="dcterms:W3CDTF">2024-01-09T12:08:47Z</dcterms:modified>
</cp:coreProperties>
</file>