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Lst>
  <p:sldSz cy="6858000" cx="9144000"/>
  <p:notesSz cx="6858000" cy="9144000"/>
  <p:embeddedFontLst>
    <p:embeddedFont>
      <p:font typeface="Playfair Display"/>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PlayfairDisplay-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layfairDisplay-italic.fntdata"/><Relationship Id="rId14" Type="http://schemas.openxmlformats.org/officeDocument/2006/relationships/font" Target="fonts/PlayfairDisplay-bold.fntdata"/><Relationship Id="rId17" Type="http://schemas.openxmlformats.org/officeDocument/2006/relationships/font" Target="fonts/Lato-regular.fntdata"/><Relationship Id="rId16" Type="http://schemas.openxmlformats.org/officeDocument/2006/relationships/font" Target="fonts/PlayfairDisplay-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586bde88c1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586bde88c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998400"/>
            <a:ext cx="3645900" cy="4861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1323600"/>
            <a:ext cx="3158100" cy="42108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2169600"/>
            <a:ext cx="2951400" cy="21123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4355907"/>
            <a:ext cx="2951400" cy="935100"/>
          </a:xfrm>
          <a:prstGeom prst="rect">
            <a:avLst/>
          </a:prstGeom>
        </p:spPr>
        <p:txBody>
          <a:bodyPr anchorCtr="0" anchor="b" bIns="91425" lIns="91425" spcFirstLastPara="1" rIns="91425" wrap="square" tIns="91425"/>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6241346"/>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6727600"/>
            <a:ext cx="9144000" cy="130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644133"/>
            <a:ext cx="8520600" cy="2146800"/>
          </a:xfrm>
          <a:prstGeom prst="rect">
            <a:avLst/>
          </a:prstGeom>
        </p:spPr>
        <p:txBody>
          <a:bodyPr anchorCtr="0" anchor="b" bIns="91425" lIns="91425" spcFirstLastPara="1" rIns="91425" wrap="square" tIns="91425"/>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3892600"/>
            <a:ext cx="8520600" cy="14289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6241346"/>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6241346"/>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55" name="Shape 55"/>
        <p:cNvGrpSpPr/>
        <p:nvPr/>
      </p:nvGrpSpPr>
      <p:grpSpPr>
        <a:xfrm>
          <a:off x="0" y="0"/>
          <a:ext cx="0" cy="0"/>
          <a:chOff x="0" y="0"/>
          <a:chExt cx="0" cy="0"/>
        </a:xfrm>
      </p:grpSpPr>
      <p:sp>
        <p:nvSpPr>
          <p:cNvPr id="56" name="Google Shape;56;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rtl="0" algn="ctr">
              <a:spcBef>
                <a:spcPts val="0"/>
              </a:spcBef>
              <a:spcAft>
                <a:spcPts val="0"/>
              </a:spcAft>
              <a:buClr>
                <a:schemeClr val="dk1"/>
              </a:buClr>
              <a:buSzPts val="18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57" name="Google Shape;57;p13"/>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lstStyle>
            <a:lvl1pPr indent="-342900" lvl="0" marL="457200" rtl="0" algn="l">
              <a:spcBef>
                <a:spcPts val="360"/>
              </a:spcBef>
              <a:spcAft>
                <a:spcPts val="0"/>
              </a:spcAft>
              <a:buClr>
                <a:schemeClr val="dk1"/>
              </a:buClr>
              <a:buSzPts val="1800"/>
              <a:buChar char="●"/>
              <a:defRPr/>
            </a:lvl1pPr>
            <a:lvl2pPr indent="-342900" lvl="1" marL="914400" rtl="0" algn="l">
              <a:spcBef>
                <a:spcPts val="1600"/>
              </a:spcBef>
              <a:spcAft>
                <a:spcPts val="0"/>
              </a:spcAft>
              <a:buClr>
                <a:schemeClr val="dk1"/>
              </a:buClr>
              <a:buSzPts val="1800"/>
              <a:buChar char="○"/>
              <a:defRPr/>
            </a:lvl2pPr>
            <a:lvl3pPr indent="-342900" lvl="2" marL="1371600" rtl="0" algn="l">
              <a:spcBef>
                <a:spcPts val="1600"/>
              </a:spcBef>
              <a:spcAft>
                <a:spcPts val="0"/>
              </a:spcAft>
              <a:buClr>
                <a:schemeClr val="dk1"/>
              </a:buClr>
              <a:buSzPts val="1800"/>
              <a:buChar char="■"/>
              <a:defRPr/>
            </a:lvl3pPr>
            <a:lvl4pPr indent="-342900" lvl="3" marL="1828800" rtl="0" algn="l">
              <a:spcBef>
                <a:spcPts val="1600"/>
              </a:spcBef>
              <a:spcAft>
                <a:spcPts val="0"/>
              </a:spcAft>
              <a:buClr>
                <a:schemeClr val="dk1"/>
              </a:buClr>
              <a:buSzPts val="1800"/>
              <a:buChar char="●"/>
              <a:defRPr/>
            </a:lvl4pPr>
            <a:lvl5pPr indent="-342900" lvl="4" marL="2286000" rtl="0" algn="l">
              <a:spcBef>
                <a:spcPts val="1600"/>
              </a:spcBef>
              <a:spcAft>
                <a:spcPts val="0"/>
              </a:spcAft>
              <a:buClr>
                <a:schemeClr val="dk1"/>
              </a:buClr>
              <a:buSzPts val="1800"/>
              <a:buChar char="○"/>
              <a:defRPr/>
            </a:lvl5pPr>
            <a:lvl6pPr indent="-342900" lvl="5" marL="2743200" rtl="0" algn="l">
              <a:spcBef>
                <a:spcPts val="1600"/>
              </a:spcBef>
              <a:spcAft>
                <a:spcPts val="0"/>
              </a:spcAft>
              <a:buClr>
                <a:schemeClr val="dk1"/>
              </a:buClr>
              <a:buSzPts val="1800"/>
              <a:buChar char="■"/>
              <a:defRPr/>
            </a:lvl6pPr>
            <a:lvl7pPr indent="-342900" lvl="6" marL="3200400" rtl="0" algn="l">
              <a:spcBef>
                <a:spcPts val="1600"/>
              </a:spcBef>
              <a:spcAft>
                <a:spcPts val="0"/>
              </a:spcAft>
              <a:buClr>
                <a:schemeClr val="dk1"/>
              </a:buClr>
              <a:buSzPts val="1800"/>
              <a:buChar char="●"/>
              <a:defRPr/>
            </a:lvl7pPr>
            <a:lvl8pPr indent="-342900" lvl="7" marL="3657600" rtl="0" algn="l">
              <a:spcBef>
                <a:spcPts val="1600"/>
              </a:spcBef>
              <a:spcAft>
                <a:spcPts val="0"/>
              </a:spcAft>
              <a:buClr>
                <a:schemeClr val="dk1"/>
              </a:buClr>
              <a:buSzPts val="1800"/>
              <a:buChar char="○"/>
              <a:defRPr/>
            </a:lvl8pPr>
            <a:lvl9pPr indent="-342900" lvl="8" marL="4114800" rtl="0" algn="l">
              <a:spcBef>
                <a:spcPts val="1600"/>
              </a:spcBef>
              <a:spcAft>
                <a:spcPts val="1600"/>
              </a:spcAft>
              <a:buClr>
                <a:schemeClr val="dk1"/>
              </a:buClr>
              <a:buSzPts val="1800"/>
              <a:buChar char="■"/>
              <a:defRPr/>
            </a:lvl9pPr>
          </a:lstStyle>
          <a:p/>
        </p:txBody>
      </p:sp>
      <p:sp>
        <p:nvSpPr>
          <p:cNvPr id="58" name="Google Shape;58;p1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9" name="Google Shape;59;p1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0" name="Google Shape;60;p1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898500"/>
            <a:ext cx="8124900" cy="23976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6241346"/>
            <a:ext cx="548700" cy="5247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6727600"/>
            <a:ext cx="9144000" cy="130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521800"/>
            <a:ext cx="8520600" cy="834900"/>
          </a:xfrm>
          <a:prstGeom prst="rect">
            <a:avLst/>
          </a:prstGeom>
        </p:spPr>
        <p:txBody>
          <a:bodyPr anchorCtr="0" anchor="t"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536633"/>
            <a:ext cx="8520600" cy="4555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90250" y="6241346"/>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521800"/>
            <a:ext cx="8520600" cy="834900"/>
          </a:xfrm>
          <a:prstGeom prst="rect">
            <a:avLst/>
          </a:prstGeom>
        </p:spPr>
        <p:txBody>
          <a:bodyPr anchorCtr="0" anchor="t"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536633"/>
            <a:ext cx="3999900" cy="4555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536633"/>
            <a:ext cx="3999900" cy="4555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90250" y="6241346"/>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521800"/>
            <a:ext cx="8520600" cy="834900"/>
          </a:xfrm>
          <a:prstGeom prst="rect">
            <a:avLst/>
          </a:prstGeom>
        </p:spPr>
        <p:txBody>
          <a:bodyPr anchorCtr="0" anchor="t"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6241346"/>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740800"/>
            <a:ext cx="2808000" cy="1007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855170"/>
            <a:ext cx="2808000" cy="42393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90250" y="6241346"/>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701800"/>
            <a:ext cx="5618700" cy="54543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6241346"/>
            <a:ext cx="548700" cy="5247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33"/>
            <a:ext cx="4572000" cy="6858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59940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477267"/>
            <a:ext cx="4045200" cy="22449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3793601"/>
            <a:ext cx="4045200" cy="17940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965600"/>
            <a:ext cx="3837000" cy="49269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6241346"/>
            <a:ext cx="548700" cy="5247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5640767"/>
            <a:ext cx="5998800" cy="7983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6241346"/>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21800"/>
            <a:ext cx="8520600" cy="8349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6241346"/>
            <a:ext cx="548700" cy="5247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tr-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1.png"/><Relationship Id="rId6" Type="http://schemas.openxmlformats.org/officeDocument/2006/relationships/image" Target="../media/image6.png"/><Relationship Id="rId7"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64" name="Shape 64"/>
        <p:cNvGrpSpPr/>
        <p:nvPr/>
      </p:nvGrpSpPr>
      <p:grpSpPr>
        <a:xfrm>
          <a:off x="0" y="0"/>
          <a:ext cx="0" cy="0"/>
          <a:chOff x="0" y="0"/>
          <a:chExt cx="0" cy="0"/>
        </a:xfrm>
      </p:grpSpPr>
      <p:sp>
        <p:nvSpPr>
          <p:cNvPr id="65" name="Google Shape;65;p14"/>
          <p:cNvSpPr txBox="1"/>
          <p:nvPr>
            <p:ph type="title"/>
          </p:nvPr>
        </p:nvSpPr>
        <p:spPr>
          <a:xfrm>
            <a:off x="547175" y="1778050"/>
            <a:ext cx="8124900" cy="2397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tr-TR" sz="8500">
                <a:latin typeface="Times New Roman"/>
                <a:ea typeface="Times New Roman"/>
                <a:cs typeface="Times New Roman"/>
                <a:sym typeface="Times New Roman"/>
              </a:rPr>
              <a:t>DEEP</a:t>
            </a:r>
            <a:br>
              <a:rPr lang="tr-TR" sz="8500">
                <a:latin typeface="Times New Roman"/>
                <a:ea typeface="Times New Roman"/>
                <a:cs typeface="Times New Roman"/>
                <a:sym typeface="Times New Roman"/>
              </a:rPr>
            </a:br>
            <a:r>
              <a:rPr lang="tr-TR" sz="8500">
                <a:latin typeface="Times New Roman"/>
                <a:ea typeface="Times New Roman"/>
                <a:cs typeface="Times New Roman"/>
                <a:sym typeface="Times New Roman"/>
              </a:rPr>
              <a:t>MAKEUP</a:t>
            </a:r>
            <a:endParaRPr sz="8500">
              <a:latin typeface="Times New Roman"/>
              <a:ea typeface="Times New Roman"/>
              <a:cs typeface="Times New Roman"/>
              <a:sym typeface="Times New Roman"/>
            </a:endParaRPr>
          </a:p>
        </p:txBody>
      </p:sp>
      <p:sp>
        <p:nvSpPr>
          <p:cNvPr id="66" name="Google Shape;66;p14"/>
          <p:cNvSpPr txBox="1"/>
          <p:nvPr>
            <p:ph idx="4294967295" type="body"/>
          </p:nvPr>
        </p:nvSpPr>
        <p:spPr>
          <a:xfrm>
            <a:off x="225875" y="4780875"/>
            <a:ext cx="8767500" cy="1656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FF0000"/>
              </a:buClr>
              <a:buSzPts val="2000"/>
              <a:buNone/>
            </a:pPr>
            <a:r>
              <a:rPr b="1" lang="tr-TR" sz="2000">
                <a:solidFill>
                  <a:schemeClr val="lt1"/>
                </a:solidFill>
                <a:latin typeface="Times New Roman"/>
                <a:ea typeface="Times New Roman"/>
                <a:cs typeface="Times New Roman"/>
                <a:sym typeface="Times New Roman"/>
              </a:rPr>
              <a:t>Öğrenciler: İpek ÖRKEN - Selahi KORKUT </a:t>
            </a:r>
            <a:endParaRPr b="1" sz="2000">
              <a:solidFill>
                <a:schemeClr val="lt1"/>
              </a:solidFill>
              <a:latin typeface="Times New Roman"/>
              <a:ea typeface="Times New Roman"/>
              <a:cs typeface="Times New Roman"/>
              <a:sym typeface="Times New Roman"/>
            </a:endParaRPr>
          </a:p>
          <a:p>
            <a:pPr indent="0" lvl="0" marL="0" rtl="0" algn="l">
              <a:lnSpc>
                <a:spcPct val="100000"/>
              </a:lnSpc>
              <a:spcBef>
                <a:spcPts val="400"/>
              </a:spcBef>
              <a:spcAft>
                <a:spcPts val="0"/>
              </a:spcAft>
              <a:buClr>
                <a:srgbClr val="888888"/>
              </a:buClr>
              <a:buSzPts val="2000"/>
              <a:buNone/>
            </a:pPr>
            <a:r>
              <a:t/>
            </a:r>
            <a:endParaRPr b="1" sz="2000">
              <a:solidFill>
                <a:schemeClr val="lt1"/>
              </a:solidFill>
              <a:latin typeface="Times New Roman"/>
              <a:ea typeface="Times New Roman"/>
              <a:cs typeface="Times New Roman"/>
              <a:sym typeface="Times New Roman"/>
            </a:endParaRPr>
          </a:p>
          <a:p>
            <a:pPr indent="0" lvl="0" marL="0" rtl="0" algn="l">
              <a:lnSpc>
                <a:spcPct val="100000"/>
              </a:lnSpc>
              <a:spcBef>
                <a:spcPts val="400"/>
              </a:spcBef>
              <a:spcAft>
                <a:spcPts val="0"/>
              </a:spcAft>
              <a:buClr>
                <a:srgbClr val="FF0000"/>
              </a:buClr>
              <a:buSzPts val="2000"/>
              <a:buNone/>
            </a:pPr>
            <a:r>
              <a:rPr b="1" lang="tr-TR" sz="2000">
                <a:solidFill>
                  <a:schemeClr val="lt1"/>
                </a:solidFill>
                <a:latin typeface="Times New Roman"/>
                <a:ea typeface="Times New Roman"/>
                <a:cs typeface="Times New Roman"/>
                <a:sym typeface="Times New Roman"/>
              </a:rPr>
              <a:t>Kurum / Bölüm: Muğla Sıtkı Koçman Üniversitesi / Bilgisayar Mühendisliği</a:t>
            </a:r>
            <a:endParaRPr sz="2000">
              <a:solidFill>
                <a:schemeClr val="lt1"/>
              </a:solidFill>
              <a:latin typeface="Times New Roman"/>
              <a:ea typeface="Times New Roman"/>
              <a:cs typeface="Times New Roman"/>
              <a:sym typeface="Times New Roman"/>
            </a:endParaRPr>
          </a:p>
          <a:p>
            <a:pPr indent="0" lvl="0" marL="0" rtl="0" algn="l">
              <a:lnSpc>
                <a:spcPct val="100000"/>
              </a:lnSpc>
              <a:spcBef>
                <a:spcPts val="400"/>
              </a:spcBef>
              <a:spcAft>
                <a:spcPts val="1600"/>
              </a:spcAft>
              <a:buClr>
                <a:srgbClr val="888888"/>
              </a:buClr>
              <a:buSzPts val="2000"/>
              <a:buNone/>
            </a:pPr>
            <a:r>
              <a:t/>
            </a:r>
            <a:endParaRPr b="1" sz="2000">
              <a:solidFill>
                <a:schemeClr val="lt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tr-TR">
                <a:latin typeface="Times New Roman"/>
                <a:ea typeface="Times New Roman"/>
                <a:cs typeface="Times New Roman"/>
                <a:sym typeface="Times New Roman"/>
              </a:rPr>
              <a:t>Konu ve Amaç</a:t>
            </a:r>
            <a:endParaRPr>
              <a:latin typeface="Times New Roman"/>
              <a:ea typeface="Times New Roman"/>
              <a:cs typeface="Times New Roman"/>
              <a:sym typeface="Times New Roman"/>
            </a:endParaRPr>
          </a:p>
        </p:txBody>
      </p:sp>
      <p:sp>
        <p:nvSpPr>
          <p:cNvPr id="72" name="Google Shape;72;p15"/>
          <p:cNvSpPr txBox="1"/>
          <p:nvPr>
            <p:ph idx="1" type="body"/>
          </p:nvPr>
        </p:nvSpPr>
        <p:spPr>
          <a:xfrm>
            <a:off x="457200" y="1230600"/>
            <a:ext cx="8229600" cy="5186100"/>
          </a:xfrm>
          <a:prstGeom prst="rect">
            <a:avLst/>
          </a:prstGeom>
          <a:noFill/>
          <a:ln>
            <a:noFill/>
          </a:ln>
        </p:spPr>
        <p:txBody>
          <a:bodyPr anchorCtr="0" anchor="t" bIns="45700" lIns="91425" spcFirstLastPara="1" rIns="91425" wrap="square" tIns="45700">
            <a:noAutofit/>
          </a:bodyPr>
          <a:lstStyle/>
          <a:p>
            <a:pPr indent="-381000" lvl="0" marL="457200" rtl="0" algn="l">
              <a:lnSpc>
                <a:spcPct val="115000"/>
              </a:lnSpc>
              <a:spcBef>
                <a:spcPts val="0"/>
              </a:spcBef>
              <a:spcAft>
                <a:spcPts val="0"/>
              </a:spcAft>
              <a:buClr>
                <a:srgbClr val="000000"/>
              </a:buClr>
              <a:buSzPts val="2400"/>
              <a:buFont typeface="Times New Roman"/>
              <a:buChar char="●"/>
            </a:pPr>
            <a:r>
              <a:rPr lang="tr-TR" sz="2400">
                <a:solidFill>
                  <a:srgbClr val="000000"/>
                </a:solidFill>
                <a:latin typeface="Times New Roman"/>
                <a:ea typeface="Times New Roman"/>
                <a:cs typeface="Times New Roman"/>
                <a:sym typeface="Times New Roman"/>
              </a:rPr>
              <a:t>Deep Makeup, kozmetik sektörünün online alışveriş platformundaki risklerini göz önüne alarak ve kozmetik mağazalarının tester ürünler için harcadıkları yüksek maliyeti düşünerek ortaya çıkmış bir projedir.</a:t>
            </a:r>
            <a:endParaRPr sz="2400">
              <a:solidFill>
                <a:srgbClr val="000000"/>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2400">
              <a:solidFill>
                <a:srgbClr val="000000"/>
              </a:solidFill>
              <a:latin typeface="Times New Roman"/>
              <a:ea typeface="Times New Roman"/>
              <a:cs typeface="Times New Roman"/>
              <a:sym typeface="Times New Roman"/>
            </a:endParaRPr>
          </a:p>
          <a:p>
            <a:pPr indent="-381000" lvl="0" marL="457200" rtl="0" algn="l">
              <a:lnSpc>
                <a:spcPct val="115000"/>
              </a:lnSpc>
              <a:spcBef>
                <a:spcPts val="0"/>
              </a:spcBef>
              <a:spcAft>
                <a:spcPts val="0"/>
              </a:spcAft>
              <a:buClr>
                <a:srgbClr val="000000"/>
              </a:buClr>
              <a:buSzPts val="2400"/>
              <a:buFont typeface="Times New Roman"/>
              <a:buChar char="●"/>
            </a:pPr>
            <a:r>
              <a:rPr lang="tr-TR" sz="2400">
                <a:solidFill>
                  <a:srgbClr val="000000"/>
                </a:solidFill>
                <a:latin typeface="Times New Roman"/>
                <a:ea typeface="Times New Roman"/>
                <a:cs typeface="Times New Roman"/>
                <a:sym typeface="Times New Roman"/>
              </a:rPr>
              <a:t>Amacımız, kullanıcılara kozmetik sektöründeki </a:t>
            </a:r>
            <a:r>
              <a:rPr lang="tr-TR" sz="2400">
                <a:solidFill>
                  <a:srgbClr val="000000"/>
                </a:solidFill>
                <a:latin typeface="Times New Roman"/>
                <a:ea typeface="Times New Roman"/>
                <a:cs typeface="Times New Roman"/>
                <a:sym typeface="Times New Roman"/>
              </a:rPr>
              <a:t>tüm</a:t>
            </a:r>
            <a:r>
              <a:rPr lang="tr-TR" sz="2400">
                <a:solidFill>
                  <a:srgbClr val="000000"/>
                </a:solidFill>
                <a:latin typeface="Times New Roman"/>
                <a:ea typeface="Times New Roman"/>
                <a:cs typeface="Times New Roman"/>
                <a:sym typeface="Times New Roman"/>
              </a:rPr>
              <a:t> ürün</a:t>
            </a:r>
            <a:r>
              <a:rPr lang="tr-TR" sz="2400">
                <a:solidFill>
                  <a:srgbClr val="000000"/>
                </a:solidFill>
                <a:latin typeface="Times New Roman"/>
                <a:ea typeface="Times New Roman"/>
                <a:cs typeface="Times New Roman"/>
                <a:sym typeface="Times New Roman"/>
              </a:rPr>
              <a:t>leri</a:t>
            </a:r>
            <a:r>
              <a:rPr lang="tr-TR" sz="2400">
                <a:solidFill>
                  <a:srgbClr val="000000"/>
                </a:solidFill>
                <a:latin typeface="Times New Roman"/>
                <a:ea typeface="Times New Roman"/>
                <a:cs typeface="Times New Roman"/>
                <a:sym typeface="Times New Roman"/>
              </a:rPr>
              <a:t>, marka ve fiyatlarına göre kolayca filtreleyerek ürün seçimi yaptırabilmek ve seçtikleri ürünü kendi fotoğraflarına uygulayabilme imkanı vermek. Ayrıca projemizin devamında fiyata göre alternatif ürün önerme seçeneği sunmayı da amaçlıyoruz. Böylece yaşanacak para ve zaman kaybını en aza indirgemeyi hedefliyoruz.</a:t>
            </a:r>
            <a:endParaRPr sz="2400">
              <a:solidFill>
                <a:srgbClr val="000000"/>
              </a:solidFill>
              <a:latin typeface="Times New Roman"/>
              <a:ea typeface="Times New Roman"/>
              <a:cs typeface="Times New Roman"/>
              <a:sym typeface="Times New Roman"/>
            </a:endParaRPr>
          </a:p>
          <a:p>
            <a:pPr indent="-139700" lvl="0" marL="342900" rtl="0" algn="l">
              <a:lnSpc>
                <a:spcPct val="115000"/>
              </a:lnSpc>
              <a:spcBef>
                <a:spcPts val="0"/>
              </a:spcBef>
              <a:spcAft>
                <a:spcPts val="1600"/>
              </a:spcAft>
              <a:buClr>
                <a:schemeClr val="dk1"/>
              </a:buClr>
              <a:buSzPts val="3200"/>
              <a:buNone/>
            </a:pPr>
            <a:r>
              <a:t/>
            </a:r>
            <a:endParaRPr sz="24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tr-TR">
                <a:latin typeface="Times New Roman"/>
                <a:ea typeface="Times New Roman"/>
                <a:cs typeface="Times New Roman"/>
                <a:sym typeface="Times New Roman"/>
              </a:rPr>
              <a:t>Özgün Değer</a:t>
            </a:r>
            <a:endParaRPr>
              <a:latin typeface="Times New Roman"/>
              <a:ea typeface="Times New Roman"/>
              <a:cs typeface="Times New Roman"/>
              <a:sym typeface="Times New Roman"/>
            </a:endParaRPr>
          </a:p>
        </p:txBody>
      </p:sp>
      <p:sp>
        <p:nvSpPr>
          <p:cNvPr id="78" name="Google Shape;78;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81000" lvl="0" marL="457200" rtl="0" algn="l">
              <a:lnSpc>
                <a:spcPct val="150000"/>
              </a:lnSpc>
              <a:spcBef>
                <a:spcPts val="0"/>
              </a:spcBef>
              <a:spcAft>
                <a:spcPts val="0"/>
              </a:spcAft>
              <a:buClr>
                <a:srgbClr val="000000"/>
              </a:buClr>
              <a:buSzPts val="2400"/>
              <a:buFont typeface="Times New Roman"/>
              <a:buChar char="●"/>
            </a:pPr>
            <a:r>
              <a:rPr lang="tr-TR" sz="2400">
                <a:solidFill>
                  <a:srgbClr val="000000"/>
                </a:solidFill>
                <a:latin typeface="Times New Roman"/>
                <a:ea typeface="Times New Roman"/>
                <a:cs typeface="Times New Roman"/>
                <a:sym typeface="Times New Roman"/>
              </a:rPr>
              <a:t>Piyasadaki benzer ürünlerden en büyük farkı; kullanıcıya, gerçek markaların gerçek ürünlerini tek tuşla deneme fırsatı vermesi.</a:t>
            </a:r>
            <a:br>
              <a:rPr lang="tr-TR" sz="2400">
                <a:solidFill>
                  <a:srgbClr val="000000"/>
                </a:solidFill>
                <a:latin typeface="Times New Roman"/>
                <a:ea typeface="Times New Roman"/>
                <a:cs typeface="Times New Roman"/>
                <a:sym typeface="Times New Roman"/>
              </a:rPr>
            </a:br>
            <a:endParaRPr sz="2400">
              <a:solidFill>
                <a:srgbClr val="000000"/>
              </a:solidFill>
              <a:latin typeface="Times New Roman"/>
              <a:ea typeface="Times New Roman"/>
              <a:cs typeface="Times New Roman"/>
              <a:sym typeface="Times New Roman"/>
            </a:endParaRPr>
          </a:p>
          <a:p>
            <a:pPr indent="-381000" lvl="0" marL="457200" rtl="0" algn="l">
              <a:lnSpc>
                <a:spcPct val="150000"/>
              </a:lnSpc>
              <a:spcBef>
                <a:spcPts val="0"/>
              </a:spcBef>
              <a:spcAft>
                <a:spcPts val="0"/>
              </a:spcAft>
              <a:buClr>
                <a:srgbClr val="000000"/>
              </a:buClr>
              <a:buSzPts val="2400"/>
              <a:buFont typeface="Times New Roman"/>
              <a:buChar char="●"/>
            </a:pPr>
            <a:r>
              <a:rPr lang="tr-TR" sz="2400">
                <a:solidFill>
                  <a:srgbClr val="000000"/>
                </a:solidFill>
                <a:latin typeface="Times New Roman"/>
                <a:ea typeface="Times New Roman"/>
                <a:cs typeface="Times New Roman"/>
                <a:sym typeface="Times New Roman"/>
              </a:rPr>
              <a:t>Fiyat ve marka bazında filtreleme seçeneği sunması.</a:t>
            </a:r>
            <a:br>
              <a:rPr lang="tr-TR" sz="2400">
                <a:solidFill>
                  <a:srgbClr val="000000"/>
                </a:solidFill>
                <a:latin typeface="Times New Roman"/>
                <a:ea typeface="Times New Roman"/>
                <a:cs typeface="Times New Roman"/>
                <a:sym typeface="Times New Roman"/>
              </a:rPr>
            </a:br>
            <a:endParaRPr sz="2400">
              <a:solidFill>
                <a:srgbClr val="000000"/>
              </a:solidFill>
              <a:latin typeface="Times New Roman"/>
              <a:ea typeface="Times New Roman"/>
              <a:cs typeface="Times New Roman"/>
              <a:sym typeface="Times New Roman"/>
            </a:endParaRPr>
          </a:p>
          <a:p>
            <a:pPr indent="-381000" lvl="0" marL="457200" rtl="0" algn="l">
              <a:lnSpc>
                <a:spcPct val="150000"/>
              </a:lnSpc>
              <a:spcBef>
                <a:spcPts val="0"/>
              </a:spcBef>
              <a:spcAft>
                <a:spcPts val="0"/>
              </a:spcAft>
              <a:buClr>
                <a:srgbClr val="000000"/>
              </a:buClr>
              <a:buSzPts val="2400"/>
              <a:buFont typeface="Times New Roman"/>
              <a:buChar char="●"/>
            </a:pPr>
            <a:r>
              <a:rPr lang="tr-TR" sz="2400">
                <a:solidFill>
                  <a:srgbClr val="000000"/>
                </a:solidFill>
                <a:latin typeface="Times New Roman"/>
                <a:ea typeface="Times New Roman"/>
                <a:cs typeface="Times New Roman"/>
                <a:sym typeface="Times New Roman"/>
              </a:rPr>
              <a:t>Kozmetik mağazalarındaki tester ürün konseptini hijyenik bir hale getirmesi.</a:t>
            </a:r>
            <a:endParaRPr sz="2400">
              <a:solidFill>
                <a:srgbClr val="000000"/>
              </a:solidFill>
              <a:latin typeface="Times New Roman"/>
              <a:ea typeface="Times New Roman"/>
              <a:cs typeface="Times New Roman"/>
              <a:sym typeface="Times New Roman"/>
            </a:endParaRPr>
          </a:p>
          <a:p>
            <a:pPr indent="-139700" lvl="0" marL="342900" rtl="0" algn="l">
              <a:lnSpc>
                <a:spcPct val="115000"/>
              </a:lnSpc>
              <a:spcBef>
                <a:spcPts val="0"/>
              </a:spcBef>
              <a:spcAft>
                <a:spcPts val="1600"/>
              </a:spcAft>
              <a:buClr>
                <a:schemeClr val="dk1"/>
              </a:buClr>
              <a:buSzPts val="3200"/>
              <a:buNone/>
            </a:pPr>
            <a:r>
              <a:t/>
            </a:r>
            <a:endParaRPr sz="24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tr-TR">
                <a:latin typeface="Times New Roman"/>
                <a:ea typeface="Times New Roman"/>
                <a:cs typeface="Times New Roman"/>
                <a:sym typeface="Times New Roman"/>
              </a:rPr>
              <a:t>Yaygın Etki</a:t>
            </a:r>
            <a:endParaRPr>
              <a:latin typeface="Times New Roman"/>
              <a:ea typeface="Times New Roman"/>
              <a:cs typeface="Times New Roman"/>
              <a:sym typeface="Times New Roman"/>
            </a:endParaRPr>
          </a:p>
        </p:txBody>
      </p:sp>
      <p:sp>
        <p:nvSpPr>
          <p:cNvPr id="84" name="Google Shape;84;p17"/>
          <p:cNvSpPr txBox="1"/>
          <p:nvPr>
            <p:ph idx="1" type="body"/>
          </p:nvPr>
        </p:nvSpPr>
        <p:spPr>
          <a:xfrm>
            <a:off x="457200" y="1600200"/>
            <a:ext cx="8331000" cy="49497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None/>
            </a:pPr>
            <a:r>
              <a:t/>
            </a:r>
            <a:endParaRPr sz="2400">
              <a:solidFill>
                <a:srgbClr val="000000"/>
              </a:solidFill>
              <a:latin typeface="Times New Roman"/>
              <a:ea typeface="Times New Roman"/>
              <a:cs typeface="Times New Roman"/>
              <a:sym typeface="Times New Roman"/>
            </a:endParaRPr>
          </a:p>
          <a:p>
            <a:pPr indent="-381000" lvl="0" marL="457200" rtl="0" algn="l">
              <a:lnSpc>
                <a:spcPct val="150000"/>
              </a:lnSpc>
              <a:spcBef>
                <a:spcPts val="0"/>
              </a:spcBef>
              <a:spcAft>
                <a:spcPts val="0"/>
              </a:spcAft>
              <a:buClr>
                <a:srgbClr val="000000"/>
              </a:buClr>
              <a:buSzPts val="2400"/>
              <a:buFont typeface="Times New Roman"/>
              <a:buChar char="●"/>
            </a:pPr>
            <a:r>
              <a:rPr lang="tr-TR" sz="2400">
                <a:solidFill>
                  <a:srgbClr val="000000"/>
                </a:solidFill>
                <a:latin typeface="Times New Roman"/>
                <a:ea typeface="Times New Roman"/>
                <a:cs typeface="Times New Roman"/>
                <a:sym typeface="Times New Roman"/>
              </a:rPr>
              <a:t>Tüketicinin kendisine en uygun olan ürünü bulmasını sağlamak ve bu sayede harcanan süreyi ve parayı en aza indirgemek.</a:t>
            </a:r>
            <a:br>
              <a:rPr lang="tr-TR" sz="2400">
                <a:solidFill>
                  <a:srgbClr val="000000"/>
                </a:solidFill>
                <a:latin typeface="Times New Roman"/>
                <a:ea typeface="Times New Roman"/>
                <a:cs typeface="Times New Roman"/>
                <a:sym typeface="Times New Roman"/>
              </a:rPr>
            </a:br>
            <a:endParaRPr sz="2400">
              <a:solidFill>
                <a:srgbClr val="000000"/>
              </a:solidFill>
              <a:latin typeface="Times New Roman"/>
              <a:ea typeface="Times New Roman"/>
              <a:cs typeface="Times New Roman"/>
              <a:sym typeface="Times New Roman"/>
            </a:endParaRPr>
          </a:p>
          <a:p>
            <a:pPr indent="-381000" lvl="0" marL="457200" rtl="0" algn="l">
              <a:lnSpc>
                <a:spcPct val="150000"/>
              </a:lnSpc>
              <a:spcBef>
                <a:spcPts val="0"/>
              </a:spcBef>
              <a:spcAft>
                <a:spcPts val="0"/>
              </a:spcAft>
              <a:buClr>
                <a:srgbClr val="000000"/>
              </a:buClr>
              <a:buSzPts val="2400"/>
              <a:buFont typeface="Times New Roman"/>
              <a:buChar char="●"/>
            </a:pPr>
            <a:r>
              <a:rPr lang="tr-TR" sz="2400">
                <a:solidFill>
                  <a:srgbClr val="000000"/>
                </a:solidFill>
                <a:latin typeface="Times New Roman"/>
                <a:ea typeface="Times New Roman"/>
                <a:cs typeface="Times New Roman"/>
                <a:sym typeface="Times New Roman"/>
              </a:rPr>
              <a:t>Kozmetik mağazalarının tester ürünler için harcadıkları maliyeti azaltıcı etki.</a:t>
            </a:r>
            <a:endParaRPr>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tr-TR">
                <a:latin typeface="Times New Roman"/>
                <a:ea typeface="Times New Roman"/>
                <a:cs typeface="Times New Roman"/>
                <a:sym typeface="Times New Roman"/>
              </a:rPr>
              <a:t>Uygulanabilirlik</a:t>
            </a:r>
            <a:endParaRPr>
              <a:latin typeface="Times New Roman"/>
              <a:ea typeface="Times New Roman"/>
              <a:cs typeface="Times New Roman"/>
              <a:sym typeface="Times New Roman"/>
            </a:endParaRPr>
          </a:p>
        </p:txBody>
      </p:sp>
      <p:pic>
        <p:nvPicPr>
          <p:cNvPr id="90" name="Google Shape;90;p18"/>
          <p:cNvPicPr preferRelativeResize="0"/>
          <p:nvPr/>
        </p:nvPicPr>
        <p:blipFill>
          <a:blip r:embed="rId3">
            <a:alphaModFix/>
          </a:blip>
          <a:stretch>
            <a:fillRect/>
          </a:stretch>
        </p:blipFill>
        <p:spPr>
          <a:xfrm>
            <a:off x="0" y="1825801"/>
            <a:ext cx="2830700" cy="3588500"/>
          </a:xfrm>
          <a:prstGeom prst="rect">
            <a:avLst/>
          </a:prstGeom>
          <a:noFill/>
          <a:ln>
            <a:noFill/>
          </a:ln>
        </p:spPr>
      </p:pic>
      <p:pic>
        <p:nvPicPr>
          <p:cNvPr id="91" name="Google Shape;91;p18"/>
          <p:cNvPicPr preferRelativeResize="0"/>
          <p:nvPr/>
        </p:nvPicPr>
        <p:blipFill>
          <a:blip r:embed="rId4">
            <a:alphaModFix/>
          </a:blip>
          <a:stretch>
            <a:fillRect/>
          </a:stretch>
        </p:blipFill>
        <p:spPr>
          <a:xfrm>
            <a:off x="3227625" y="2027250"/>
            <a:ext cx="2699056" cy="3387050"/>
          </a:xfrm>
          <a:prstGeom prst="rect">
            <a:avLst/>
          </a:prstGeom>
          <a:noFill/>
          <a:ln>
            <a:noFill/>
          </a:ln>
        </p:spPr>
      </p:pic>
      <p:pic>
        <p:nvPicPr>
          <p:cNvPr id="92" name="Google Shape;92;p18"/>
          <p:cNvPicPr preferRelativeResize="0"/>
          <p:nvPr/>
        </p:nvPicPr>
        <p:blipFill>
          <a:blip r:embed="rId5">
            <a:alphaModFix/>
          </a:blip>
          <a:stretch>
            <a:fillRect/>
          </a:stretch>
        </p:blipFill>
        <p:spPr>
          <a:xfrm>
            <a:off x="6323600" y="2027250"/>
            <a:ext cx="2639112" cy="3387050"/>
          </a:xfrm>
          <a:prstGeom prst="rect">
            <a:avLst/>
          </a:prstGeom>
          <a:noFill/>
          <a:ln>
            <a:noFill/>
          </a:ln>
        </p:spPr>
      </p:pic>
      <p:pic>
        <p:nvPicPr>
          <p:cNvPr id="93" name="Google Shape;93;p18"/>
          <p:cNvPicPr preferRelativeResize="0"/>
          <p:nvPr/>
        </p:nvPicPr>
        <p:blipFill>
          <a:blip r:embed="rId6">
            <a:alphaModFix/>
          </a:blip>
          <a:stretch>
            <a:fillRect/>
          </a:stretch>
        </p:blipFill>
        <p:spPr>
          <a:xfrm>
            <a:off x="4374250" y="3237827"/>
            <a:ext cx="918600" cy="1875200"/>
          </a:xfrm>
          <a:prstGeom prst="rect">
            <a:avLst/>
          </a:prstGeom>
          <a:noFill/>
          <a:ln>
            <a:noFill/>
          </a:ln>
        </p:spPr>
      </p:pic>
      <p:pic>
        <p:nvPicPr>
          <p:cNvPr id="94" name="Google Shape;94;p18"/>
          <p:cNvPicPr preferRelativeResize="0"/>
          <p:nvPr/>
        </p:nvPicPr>
        <p:blipFill>
          <a:blip r:embed="rId7">
            <a:alphaModFix/>
          </a:blip>
          <a:stretch>
            <a:fillRect/>
          </a:stretch>
        </p:blipFill>
        <p:spPr>
          <a:xfrm>
            <a:off x="4450450" y="2190838"/>
            <a:ext cx="709975" cy="883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9"/>
          <p:cNvSpPr txBox="1"/>
          <p:nvPr>
            <p:ph type="title"/>
          </p:nvPr>
        </p:nvSpPr>
        <p:spPr>
          <a:xfrm>
            <a:off x="432400" y="274625"/>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tr-TR">
                <a:latin typeface="Times New Roman"/>
                <a:ea typeface="Times New Roman"/>
                <a:cs typeface="Times New Roman"/>
                <a:sym typeface="Times New Roman"/>
              </a:rPr>
              <a:t>Gerçekleştirme Yöntemi</a:t>
            </a:r>
            <a:endParaRPr>
              <a:latin typeface="Times New Roman"/>
              <a:ea typeface="Times New Roman"/>
              <a:cs typeface="Times New Roman"/>
              <a:sym typeface="Times New Roman"/>
            </a:endParaRPr>
          </a:p>
        </p:txBody>
      </p:sp>
      <p:pic>
        <p:nvPicPr>
          <p:cNvPr id="100" name="Google Shape;100;p19"/>
          <p:cNvPicPr preferRelativeResize="0"/>
          <p:nvPr/>
        </p:nvPicPr>
        <p:blipFill>
          <a:blip r:embed="rId3">
            <a:alphaModFix/>
          </a:blip>
          <a:stretch>
            <a:fillRect/>
          </a:stretch>
        </p:blipFill>
        <p:spPr>
          <a:xfrm>
            <a:off x="0" y="1155135"/>
            <a:ext cx="9144001" cy="5655865"/>
          </a:xfrm>
          <a:prstGeom prst="rect">
            <a:avLst/>
          </a:prstGeom>
          <a:noFill/>
          <a:ln>
            <a:noFill/>
          </a:ln>
        </p:spPr>
      </p:pic>
      <p:pic>
        <p:nvPicPr>
          <p:cNvPr id="101" name="Google Shape;101;p19"/>
          <p:cNvPicPr preferRelativeResize="0"/>
          <p:nvPr/>
        </p:nvPicPr>
        <p:blipFill>
          <a:blip r:embed="rId4">
            <a:alphaModFix/>
          </a:blip>
          <a:stretch>
            <a:fillRect/>
          </a:stretch>
        </p:blipFill>
        <p:spPr>
          <a:xfrm>
            <a:off x="1996325" y="1938975"/>
            <a:ext cx="800575" cy="800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67650" y="2857488"/>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tr-TR">
                <a:latin typeface="Times New Roman"/>
                <a:ea typeface="Times New Roman"/>
                <a:cs typeface="Times New Roman"/>
                <a:sym typeface="Times New Roman"/>
              </a:rPr>
              <a:t>Teşekkürler!</a:t>
            </a:r>
            <a:endParaRPr>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