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ca147a15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ca147a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b021ee08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b021ee0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Slaydı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rot="-5400000">
            <a:off x="7554353" y="5254283"/>
            <a:ext cx="1892949" cy="1294228"/>
          </a:xfrm>
          <a:prstGeom prst="triangle">
            <a:avLst>
              <a:gd fmla="val 51323" name="adj"/>
            </a:avLst>
          </a:prstGeom>
          <a:gradFill>
            <a:gsLst>
              <a:gs pos="0">
                <a:srgbClr val="B2004A"/>
              </a:gs>
              <a:gs pos="60000">
                <a:srgbClr val="FF0082"/>
              </a:gs>
              <a:gs pos="100000">
                <a:srgbClr val="FF66A4"/>
              </a:gs>
            </a:gsLst>
            <a:lin ang="15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540544" y="776288"/>
            <a:ext cx="80629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400"/>
              <a:buFont typeface="Century Gothic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40544" y="2250280"/>
            <a:ext cx="80629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36576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1371600" y="6012656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371600" y="5650704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392247" y="5752307"/>
            <a:ext cx="502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, Dikey Metin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286000" y="54008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key Başlık ve Metin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991100" y="2171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838200" y="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ve İçerik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791456" y="6480048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57200" y="6480969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ölüm Üstbilgisi" showMasterSp="0" type="secHead">
  <p:cSld name="SECTION_HEADER">
    <p:bg>
      <p:bgPr>
        <a:gradFill>
          <a:gsLst>
            <a:gs pos="0">
              <a:schemeClr val="dk1"/>
            </a:gs>
            <a:gs pos="60000">
              <a:schemeClr val="dk1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flipH="1" rot="10800000">
            <a:off x="7034" y="7034"/>
            <a:ext cx="9129932" cy="6836899"/>
          </a:xfrm>
          <a:prstGeom prst="rtTriangle">
            <a:avLst/>
          </a:prstGeom>
          <a:gradFill>
            <a:gsLst>
              <a:gs pos="0">
                <a:srgbClr val="D2D2D2">
                  <a:alpha val="9803"/>
                </a:srgbClr>
              </a:gs>
              <a:gs pos="70000">
                <a:srgbClr val="D2D2D2">
                  <a:alpha val="7843"/>
                </a:srgbClr>
              </a:gs>
              <a:gs pos="100000">
                <a:srgbClr val="D2D2D2">
                  <a:alpha val="784"/>
                </a:srgbClr>
              </a:gs>
            </a:gsLst>
            <a:lin ang="8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4"/>
          <p:cNvSpPr/>
          <p:nvPr/>
        </p:nvSpPr>
        <p:spPr>
          <a:xfrm flipH="1" rot="-5400000">
            <a:off x="7554353" y="309490"/>
            <a:ext cx="1892949" cy="1294228"/>
          </a:xfrm>
          <a:prstGeom prst="triangle">
            <a:avLst>
              <a:gd fmla="val 51323" name="adj"/>
            </a:avLst>
          </a:prstGeom>
          <a:gradFill>
            <a:gsLst>
              <a:gs pos="0">
                <a:srgbClr val="B2004A"/>
              </a:gs>
              <a:gs pos="60000">
                <a:srgbClr val="FF0082"/>
              </a:gs>
              <a:gs pos="100000">
                <a:srgbClr val="FF66A4"/>
              </a:gs>
            </a:gsLst>
            <a:lin ang="15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955632" y="6477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619376" y="6480969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51056" y="809624"/>
            <a:ext cx="502920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 rot="10800000">
            <a:off x="6468794" y="9381"/>
            <a:ext cx="2672861" cy="1900210"/>
          </a:xfrm>
          <a:prstGeom prst="straightConnector1">
            <a:avLst/>
          </a:prstGeom>
          <a:noFill/>
          <a:ln cap="rnd" cmpd="sng" w="9525">
            <a:solidFill>
              <a:srgbClr val="C5C5C5">
                <a:alpha val="4470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4"/>
          <p:cNvCxnSpPr/>
          <p:nvPr/>
        </p:nvCxnSpPr>
        <p:spPr>
          <a:xfrm flipH="1" rot="10800000">
            <a:off x="0" y="7034"/>
            <a:ext cx="9136966" cy="6843933"/>
          </a:xfrm>
          <a:prstGeom prst="straightConnector1">
            <a:avLst/>
          </a:prstGeom>
          <a:noFill/>
          <a:ln cap="rnd" cmpd="sng" w="9525">
            <a:solidFill>
              <a:srgbClr val="BEBEBE">
                <a:alpha val="3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4"/>
          <p:cNvSpPr txBox="1"/>
          <p:nvPr>
            <p:ph type="title"/>
          </p:nvPr>
        </p:nvSpPr>
        <p:spPr>
          <a:xfrm>
            <a:off x="381000" y="271464"/>
            <a:ext cx="72390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3600"/>
              <a:buFont typeface="Century Gothic"/>
              <a:buNone/>
              <a:defRPr b="1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81000" y="1633536"/>
            <a:ext cx="3886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71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İki İçerik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457200" y="17224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680" lvl="0" marL="45720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73380" lvl="1" marL="914400" algn="l"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7224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680" lvl="0" marL="45720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73380" lvl="1" marL="914400" algn="l"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57200" y="6480969"/>
            <a:ext cx="4260056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arşılaştırma" showMasterSp="0" type="twoTxTwoObj">
  <p:cSld name="TWO_OBJECTS_WITH_TEXT"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 rot="-5400000">
            <a:off x="-2295358" y="2834288"/>
            <a:ext cx="61539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Gothic"/>
              <a:buNone/>
              <a:defRPr b="1"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 rot="-5400000">
            <a:off x="146758" y="1508980"/>
            <a:ext cx="301752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28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 rot="-5400000">
            <a:off x="146758" y="4645372"/>
            <a:ext cx="301752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28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2022230" y="290732"/>
            <a:ext cx="68580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2022230" y="3427124"/>
            <a:ext cx="68580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791456" y="6480969"/>
            <a:ext cx="2130552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57200" y="6480969"/>
            <a:ext cx="4261104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589520" y="6483096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alnızca Başlık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ş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İçerik" showMasterSp="0" type="objTx">
  <p:cSld name="OBJECT_WITH_CAPTION_TEXT"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00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 rot="-5400000">
            <a:off x="-2295144" y="2882264"/>
            <a:ext cx="5943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18288" algn="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2900"/>
              <a:buFont typeface="Century Gothic"/>
              <a:buNone/>
              <a:defRPr b="0" sz="29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135856" y="367664"/>
            <a:ext cx="2438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1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3651250" y="320040"/>
            <a:ext cx="5276088" cy="598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0"/>
              </a:spcBef>
              <a:spcAft>
                <a:spcPts val="0"/>
              </a:spcAft>
              <a:buSzPts val="2400"/>
              <a:buChar char="⦿"/>
              <a:defRPr sz="3000"/>
            </a:lvl1pPr>
            <a:lvl2pPr indent="-385444" lvl="1" marL="914400" algn="l">
              <a:spcBef>
                <a:spcPts val="520"/>
              </a:spcBef>
              <a:spcAft>
                <a:spcPts val="0"/>
              </a:spcAft>
              <a:buSzPts val="2470"/>
              <a:buChar char="›"/>
              <a:defRPr sz="26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⚫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78976" y="6556248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1135856" y="6556248"/>
            <a:ext cx="51431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410576" y="6556248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lı Resim" showMasterSp="0" type="picTx">
  <p:cSld name="PICTURE_WITH_CAPTION_TEXT">
    <p:bg>
      <p:bgPr>
        <a:gradFill>
          <a:gsLst>
            <a:gs pos="0">
              <a:schemeClr val="dk1"/>
            </a:gs>
            <a:gs pos="60000">
              <a:schemeClr val="dk1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 rot="-5400000">
            <a:off x="-2523744" y="2894096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3000"/>
              <a:buFont typeface="Century Gothic"/>
              <a:buNone/>
              <a:defRPr b="0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138237" y="373966"/>
            <a:ext cx="7333488" cy="54864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380"/>
              </a:spcBef>
              <a:spcAft>
                <a:spcPts val="0"/>
              </a:spcAft>
              <a:buClr>
                <a:srgbClr val="FF8EB1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FF8EB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143000" y="5867400"/>
            <a:ext cx="7333488" cy="68580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300990" lvl="1" marL="914400" algn="l">
              <a:spcBef>
                <a:spcPts val="240"/>
              </a:spcBef>
              <a:spcAft>
                <a:spcPts val="0"/>
              </a:spcAft>
              <a:buSzPts val="1140"/>
              <a:buChar char="›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SzPts val="1000"/>
              <a:buChar char="⚫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⚫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6108192" y="6556248"/>
            <a:ext cx="21031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1170432" y="6557169"/>
            <a:ext cx="4948072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217192" y="6556248"/>
            <a:ext cx="36576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>
            <a:gsLst>
              <a:gs pos="0">
                <a:srgbClr val="D2D2D2">
                  <a:alpha val="9803"/>
                </a:srgbClr>
              </a:gs>
              <a:gs pos="70000">
                <a:srgbClr val="D2D2D2">
                  <a:alpha val="7843"/>
                </a:srgbClr>
              </a:gs>
              <a:gs pos="100000">
                <a:srgbClr val="D2D2D2">
                  <a:alpha val="784"/>
                </a:srgbClr>
              </a:gs>
            </a:gsLst>
            <a:lin ang="8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" name="Google Shape;7;p1"/>
          <p:cNvCxnSpPr/>
          <p:nvPr/>
        </p:nvCxnSpPr>
        <p:spPr>
          <a:xfrm>
            <a:off x="0" y="7034"/>
            <a:ext cx="9136966" cy="6843933"/>
          </a:xfrm>
          <a:prstGeom prst="straightConnector1">
            <a:avLst/>
          </a:prstGeom>
          <a:noFill/>
          <a:ln cap="rnd" cmpd="sng" w="9525">
            <a:solidFill>
              <a:srgbClr val="BEBEBE">
                <a:alpha val="3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" name="Google Shape;8;p1"/>
          <p:cNvCxnSpPr/>
          <p:nvPr/>
        </p:nvCxnSpPr>
        <p:spPr>
          <a:xfrm flipH="1">
            <a:off x="6468794" y="4948410"/>
            <a:ext cx="2672861" cy="1900210"/>
          </a:xfrm>
          <a:prstGeom prst="straightConnector1">
            <a:avLst/>
          </a:prstGeom>
          <a:noFill/>
          <a:ln cap="rnd" cmpd="sng" w="9525">
            <a:solidFill>
              <a:srgbClr val="C5C5C5">
                <a:alpha val="4470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rgbClr val="FF59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FF8EB1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FF8EB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179512" y="1052736"/>
            <a:ext cx="6192688" cy="8827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84632" rtl="0" algn="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000"/>
              <a:buFont typeface="Century Gothic"/>
              <a:buNone/>
            </a:pPr>
            <a:r>
              <a:rPr lang="tr-TR" sz="4000"/>
              <a:t>Senior Design Project</a:t>
            </a:r>
            <a:br>
              <a:rPr lang="tr-TR" sz="4000"/>
            </a:br>
            <a:r>
              <a:rPr lang="tr-TR" sz="4000"/>
              <a:t>	Quick Makeup</a:t>
            </a:r>
            <a:endParaRPr sz="4000"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395536" y="2564904"/>
            <a:ext cx="6400800" cy="242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6576" rtl="0" algn="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tr-TR" sz="2400">
                <a:solidFill>
                  <a:schemeClr val="lt1"/>
                </a:solidFill>
              </a:rPr>
              <a:t>İpek ÖRKEN – 140709021</a:t>
            </a:r>
            <a:endParaRPr/>
          </a:p>
          <a:p>
            <a:pPr indent="0" lvl="0" marL="0" marR="36576" rtl="0" algn="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tr-TR" sz="2400">
                <a:solidFill>
                  <a:schemeClr val="lt1"/>
                </a:solidFill>
              </a:rPr>
              <a:t>Selahi KORKUT -140709014</a:t>
            </a:r>
            <a:endParaRPr/>
          </a:p>
          <a:p>
            <a:pPr indent="0" lvl="0" marL="0" marR="36576" rtl="0" algn="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tr-TR" sz="2400">
                <a:solidFill>
                  <a:schemeClr val="lt1"/>
                </a:solidFill>
              </a:rPr>
              <a:t>Muğla Sıtkı Koçman University</a:t>
            </a:r>
            <a:endParaRPr sz="2400">
              <a:solidFill>
                <a:schemeClr val="lt1"/>
              </a:solidFill>
            </a:endParaRPr>
          </a:p>
          <a:p>
            <a:pPr indent="0" lvl="0" marL="0" marR="36576" rtl="0" algn="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tr-TR" sz="2400">
                <a:solidFill>
                  <a:schemeClr val="lt1"/>
                </a:solidFill>
              </a:rPr>
              <a:t>Computer Engineering Department</a:t>
            </a:r>
            <a:endParaRPr sz="2400">
              <a:solidFill>
                <a:schemeClr val="lt1"/>
              </a:solidFill>
            </a:endParaRPr>
          </a:p>
          <a:p>
            <a:pPr indent="0" lvl="0" marL="0" marR="36576" rtl="0" algn="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tr-TR" sz="2400">
                <a:solidFill>
                  <a:schemeClr val="lt1"/>
                </a:solidFill>
              </a:rPr>
              <a:t>Advisor: Tuğba SÜZEK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288" y="548680"/>
            <a:ext cx="1584176" cy="2558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550225" y="1061318"/>
            <a:ext cx="8229600" cy="104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3780"/>
              <a:buFont typeface="Century Gothic"/>
              <a:buNone/>
            </a:pPr>
            <a:r>
              <a:rPr b="1" lang="tr-TR" sz="3780"/>
              <a:t>     Thank you for listening!</a:t>
            </a:r>
            <a:br>
              <a:rPr b="1" lang="tr-TR" sz="3780"/>
            </a:br>
            <a:br>
              <a:rPr b="1" lang="tr-TR" sz="3780"/>
            </a:br>
            <a:r>
              <a:rPr b="1" lang="tr-TR" sz="3780"/>
              <a:t>                  </a:t>
            </a:r>
            <a:r>
              <a:rPr b="1" lang="tr-TR" sz="2790"/>
              <a:t>Questions?</a:t>
            </a:r>
            <a:endParaRPr b="1" sz="2790"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1835696" y="3068960"/>
            <a:ext cx="5184576" cy="1945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7" lvl="0" marL="448056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orkenipek@gmail.com</a:t>
            </a:r>
            <a:endParaRPr/>
          </a:p>
          <a:p>
            <a:pPr indent="-384047" lvl="0" marL="448056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selahikorkut@gmai.com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4368" y="332656"/>
            <a:ext cx="908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b="1" lang="tr-TR"/>
              <a:t>Goal </a:t>
            </a:r>
            <a:endParaRPr b="1"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467544" y="191683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4047" lvl="0" marL="448056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Provide to makeup chance with the real cosmetic products.</a:t>
            </a:r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352" y="476672"/>
            <a:ext cx="908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b="1" lang="tr-TR"/>
              <a:t>Motivations</a:t>
            </a:r>
            <a:endParaRPr b="1"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57200" y="1916832"/>
            <a:ext cx="8229600" cy="409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448056" rtl="0" algn="l">
              <a:spcBef>
                <a:spcPts val="0"/>
              </a:spcBef>
              <a:spcAft>
                <a:spcPts val="0"/>
              </a:spcAft>
              <a:buSzPts val="2220"/>
              <a:buChar char="⦿"/>
            </a:pPr>
            <a:r>
              <a:rPr lang="tr-TR" sz="2775"/>
              <a:t>Users, w</a:t>
            </a:r>
            <a:r>
              <a:rPr lang="tr-TR" sz="2775"/>
              <a:t>orry about not know what the their makeup would look like.</a:t>
            </a:r>
            <a:endParaRPr sz="2775"/>
          </a:p>
          <a:p>
            <a:pPr indent="-243078" lvl="0" marL="448056" rtl="0" algn="l">
              <a:spcBef>
                <a:spcPts val="555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775"/>
          </a:p>
          <a:p>
            <a:pPr indent="-384048" lvl="0" marL="448056" rtl="0" algn="l">
              <a:spcBef>
                <a:spcPts val="555"/>
              </a:spcBef>
              <a:spcAft>
                <a:spcPts val="0"/>
              </a:spcAft>
              <a:buSzPts val="2220"/>
              <a:buChar char="⦿"/>
            </a:pPr>
            <a:r>
              <a:rPr lang="tr-TR" sz="2775"/>
              <a:t>Online shopping in the cosmetic industry is riskly.</a:t>
            </a:r>
            <a:endParaRPr sz="2775"/>
          </a:p>
          <a:p>
            <a:pPr indent="-243078" lvl="0" marL="448056" rtl="0" algn="l">
              <a:spcBef>
                <a:spcPts val="555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775"/>
          </a:p>
          <a:p>
            <a:pPr indent="-384048" lvl="0" marL="448056" rtl="0" algn="l">
              <a:spcBef>
                <a:spcPts val="555"/>
              </a:spcBef>
              <a:spcAft>
                <a:spcPts val="0"/>
              </a:spcAft>
              <a:buSzPts val="2220"/>
              <a:buChar char="⦿"/>
            </a:pPr>
            <a:r>
              <a:rPr lang="tr-TR" sz="2775"/>
              <a:t>Too much waste of time and money trying to find the right makeup product.</a:t>
            </a:r>
            <a:endParaRPr/>
          </a:p>
          <a:p>
            <a:pPr indent="-243078" lvl="0" marL="448056" rtl="0" algn="l">
              <a:spcBef>
                <a:spcPts val="555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775"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352" y="332656"/>
            <a:ext cx="908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tr-TR"/>
              <a:t>Market Analysis</a:t>
            </a:r>
            <a:endParaRPr/>
          </a:p>
        </p:txBody>
      </p:sp>
      <p:pic>
        <p:nvPicPr>
          <p:cNvPr id="114" name="Google Shape;11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915" y="2009934"/>
            <a:ext cx="1664024" cy="166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/>
          <p:nvPr/>
        </p:nvSpPr>
        <p:spPr>
          <a:xfrm>
            <a:off x="3555235" y="1916832"/>
            <a:ext cx="496855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Makeup Plus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Difference</a:t>
            </a:r>
            <a:r>
              <a:rPr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Offers real looks thanks to real makeup products to users.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Similarity</a:t>
            </a:r>
            <a:r>
              <a:rPr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Have makeup filters.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564747" y="3962555"/>
            <a:ext cx="539974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YouCamMakeUp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Difference</a:t>
            </a:r>
            <a:r>
              <a:rPr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Offers real looks thanks to real makeup products to users </a:t>
            </a:r>
            <a:r>
              <a:rPr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the application will be Turkish.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Similarity</a:t>
            </a:r>
            <a:r>
              <a:rPr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There are lipstick of a cosmetic brand in this application.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881" y="3827548"/>
            <a:ext cx="1700347" cy="170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40352" y="332656"/>
            <a:ext cx="908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23528" y="4898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b="1" lang="tr-TR"/>
              <a:t>Differences</a:t>
            </a:r>
            <a:endParaRPr b="1"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67549" y="2492900"/>
            <a:ext cx="6843600" cy="25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44805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Char char="⦿"/>
            </a:pPr>
            <a:r>
              <a:rPr lang="tr-TR" sz="2775"/>
              <a:t>Language of our project will be Turkish</a:t>
            </a:r>
            <a:endParaRPr sz="2775"/>
          </a:p>
          <a:p>
            <a:pPr indent="-243078" lvl="0" marL="448056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775"/>
          </a:p>
          <a:p>
            <a:pPr indent="-384048" lvl="0" marL="448056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SzPts val="2220"/>
              <a:buChar char="⦿"/>
            </a:pPr>
            <a:r>
              <a:rPr lang="tr-TR" sz="2775"/>
              <a:t>Provide real makeup products to users.</a:t>
            </a:r>
            <a:endParaRPr sz="2775"/>
          </a:p>
          <a:p>
            <a:pPr indent="-243078" lvl="0" marL="448056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775"/>
          </a:p>
          <a:p>
            <a:pPr indent="-243078" lvl="0" marL="448056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775"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352" y="332655"/>
            <a:ext cx="908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b="1" lang="tr-TR"/>
              <a:t>Benefits of Project</a:t>
            </a:r>
            <a:endParaRPr b="1"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457200" y="1444633"/>
            <a:ext cx="8229600" cy="43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647" lvl="0" marL="44805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4047" lvl="0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Having a simple interface will have.</a:t>
            </a:r>
            <a:endParaRPr/>
          </a:p>
          <a:p>
            <a:pPr indent="-231647" lvl="0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4047" lvl="0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The application will be in Turkish.</a:t>
            </a:r>
            <a:endParaRPr/>
          </a:p>
          <a:p>
            <a:pPr indent="-231647" lvl="0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4047" lvl="0" marL="44805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Users, have the opportunity to experiment with the real makeup products we offer. Thus, this project provide to decrease waste of time and money.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2360" y="332656"/>
            <a:ext cx="908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tr-TR"/>
              <a:t>         </a:t>
            </a:r>
            <a:r>
              <a:rPr b="1" lang="tr-TR"/>
              <a:t>Work Done So Far</a:t>
            </a:r>
            <a:endParaRPr b="1"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95536" y="1556792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7" lvl="0" marL="448056" rtl="0" algn="l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Research Opencv and deep learning (dlib) libraries in python for Face detection and facial landmarks. </a:t>
            </a:r>
            <a:endParaRPr/>
          </a:p>
          <a:p>
            <a:pPr indent="-384047" lvl="0" marL="448056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We tried import libraries.</a:t>
            </a:r>
            <a:endParaRPr/>
          </a:p>
          <a:p>
            <a:pPr indent="-384047" lvl="0" marL="448056" rtl="0" algn="l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tr-TR"/>
              <a:t>Installed Android studio and necessary packages.</a:t>
            </a:r>
            <a:endParaRPr/>
          </a:p>
          <a:p>
            <a:pPr indent="-323087" lvl="0" marL="448056" rtl="0" algn="l">
              <a:spcBef>
                <a:spcPts val="600"/>
              </a:spcBef>
              <a:spcAft>
                <a:spcPts val="0"/>
              </a:spcAft>
              <a:buSzPts val="1440"/>
              <a:buChar char="⦿"/>
            </a:pPr>
            <a:r>
              <a:rPr lang="tr-TR"/>
              <a:t>Apply to RGB color codes as lipstick on images.</a:t>
            </a:r>
            <a:endParaRPr/>
          </a:p>
          <a:p>
            <a:pPr indent="-323087" lvl="0" marL="448056" rtl="0" algn="l">
              <a:spcBef>
                <a:spcPts val="600"/>
              </a:spcBef>
              <a:spcAft>
                <a:spcPts val="0"/>
              </a:spcAft>
              <a:buSzPts val="1440"/>
              <a:buChar char="⦿"/>
            </a:pPr>
            <a:r>
              <a:rPr lang="tr-TR"/>
              <a:t>We try to apply eyeshadow on images.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4368" y="332656"/>
            <a:ext cx="908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               GUI Prototype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4368" y="332656"/>
            <a:ext cx="9080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882803"/>
            <a:ext cx="8229601" cy="482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457200" y="267494"/>
            <a:ext cx="8229600" cy="139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    </a:t>
            </a:r>
            <a:r>
              <a:rPr lang="tr-TR"/>
              <a:t>Proposed Project Timeline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110550" y="1367775"/>
            <a:ext cx="8922900" cy="376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⦿"/>
            </a:pPr>
            <a:r>
              <a:rPr lang="tr-TR"/>
              <a:t>Prepare the project report, presentation and balsamic screens and first demo. (Jan 15-Jan 20)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⦿"/>
            </a:pPr>
            <a:r>
              <a:rPr lang="tr-TR"/>
              <a:t>Creating GUI screens on Android Studio. (Feb 11-Feb 21)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⦿"/>
            </a:pPr>
            <a:r>
              <a:rPr lang="tr-TR"/>
              <a:t>Creating the SQLite database. (Feb 21-March 10)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⦿"/>
            </a:pPr>
            <a:r>
              <a:rPr lang="tr-TR"/>
              <a:t>Test the application. (March 10-March 15) 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⦿"/>
            </a:pPr>
            <a:r>
              <a:rPr lang="tr-TR"/>
              <a:t>Debug the application (March 15-March 30)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⦿"/>
            </a:pPr>
            <a:r>
              <a:rPr lang="tr-TR"/>
              <a:t>Preparation of the poster, demo and the report. (Apr 1-Apr 30)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nlı">
  <a:themeElements>
    <a:clrScheme name="Canlı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