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Slab"/>
      <p:regular r:id="rId23"/>
      <p:bold r:id="rId24"/>
    </p:embeddedFont>
    <p:embeddedFont>
      <p:font typeface="Chiv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hivo-bold.fntdata"/><Relationship Id="rId25" Type="http://schemas.openxmlformats.org/officeDocument/2006/relationships/font" Target="fonts/Chivo-regular.fntdata"/><Relationship Id="rId28" Type="http://schemas.openxmlformats.org/officeDocument/2006/relationships/font" Target="fonts/Chivo-boldItalic.fntdata"/><Relationship Id="rId27" Type="http://schemas.openxmlformats.org/officeDocument/2006/relationships/font" Target="fonts/Chiv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aa70a3ab1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aa70a3ab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aa70a3ab1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aa70a3ab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aa70a3ab1_1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aa70a3ab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aa70a3ab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aa70a3a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9876be92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9876be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ad3fd586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ad3fd58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9876be92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9876be9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aa70a3ab1_1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aa70a3ab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aa70a3ab1_1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aa70a3ab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aa70a3ab1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aa70a3ab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f7686bd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af7686b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aa70a3ab1_1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a70a3ab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1a401d9d0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1a401d9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aa70a3ab1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aa70a3ab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aa70a3ab1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aa70a3ab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lstStyle>
            <a:lvl1pPr lv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lstStyle>
            <a:lvl1pPr indent="-381000" lvl="0" marL="4572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3"/>
          <p:cNvSpPr txBox="1"/>
          <p:nvPr>
            <p:ph type="ctrTitle"/>
          </p:nvPr>
        </p:nvSpPr>
        <p:spPr>
          <a:xfrm>
            <a:off x="404375" y="429625"/>
            <a:ext cx="5486400" cy="31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PostgreSQL </a:t>
            </a:r>
            <a:endParaRPr/>
          </a:p>
          <a:p>
            <a:pPr indent="0" lvl="0" marL="0" rtl="0" algn="l">
              <a:spcBef>
                <a:spcPts val="0"/>
              </a:spcBef>
              <a:spcAft>
                <a:spcPts val="0"/>
              </a:spcAft>
              <a:buNone/>
            </a:pPr>
            <a:r>
              <a:rPr lang="en"/>
              <a:t>vs </a:t>
            </a:r>
            <a:endParaRPr/>
          </a:p>
          <a:p>
            <a:pPr indent="0" lvl="0" marL="0" rtl="0" algn="l">
              <a:spcBef>
                <a:spcPts val="0"/>
              </a:spcBef>
              <a:spcAft>
                <a:spcPts val="0"/>
              </a:spcAft>
              <a:buNone/>
            </a:pPr>
            <a:r>
              <a:rPr lang="en"/>
              <a:t>MySQL : The Showdown</a:t>
            </a:r>
            <a:endParaRPr/>
          </a:p>
        </p:txBody>
      </p:sp>
      <p:sp>
        <p:nvSpPr>
          <p:cNvPr id="141" name="Google Shape;141;p13"/>
          <p:cNvSpPr txBox="1"/>
          <p:nvPr/>
        </p:nvSpPr>
        <p:spPr>
          <a:xfrm>
            <a:off x="6273700" y="3578800"/>
            <a:ext cx="1985700" cy="9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Sean Mitchell</a:t>
            </a:r>
            <a:endParaRPr>
              <a:latin typeface="Chivo"/>
              <a:ea typeface="Chivo"/>
              <a:cs typeface="Chivo"/>
              <a:sym typeface="Chivo"/>
            </a:endParaRPr>
          </a:p>
          <a:p>
            <a:pPr indent="0" lvl="0" marL="0" rtl="0" algn="l">
              <a:spcBef>
                <a:spcPts val="0"/>
              </a:spcBef>
              <a:spcAft>
                <a:spcPts val="0"/>
              </a:spcAft>
              <a:buNone/>
            </a:pPr>
            <a:r>
              <a:rPr lang="en">
                <a:latin typeface="Chivo"/>
                <a:ea typeface="Chivo"/>
                <a:cs typeface="Chivo"/>
                <a:sym typeface="Chivo"/>
              </a:rPr>
              <a:t>Ian Percy</a:t>
            </a:r>
            <a:endParaRPr>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2: Join Performance</a:t>
            </a:r>
            <a:endParaRPr/>
          </a:p>
          <a:p>
            <a:pPr indent="0" lvl="0" marL="0" rtl="0" algn="l">
              <a:spcBef>
                <a:spcPts val="0"/>
              </a:spcBef>
              <a:spcAft>
                <a:spcPts val="0"/>
              </a:spcAft>
              <a:buNone/>
            </a:pPr>
            <a:r>
              <a:rPr lang="en"/>
              <a:t>Results</a:t>
            </a:r>
            <a:endParaRPr/>
          </a:p>
        </p:txBody>
      </p:sp>
      <p:sp>
        <p:nvSpPr>
          <p:cNvPr id="208" name="Google Shape;208;p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09" name="Google Shape;209;p22"/>
          <p:cNvSpPr txBox="1"/>
          <p:nvPr>
            <p:ph idx="1" type="body"/>
          </p:nvPr>
        </p:nvSpPr>
        <p:spPr>
          <a:xfrm>
            <a:off x="5591700" y="1510250"/>
            <a:ext cx="3354000" cy="3140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Results were not as expected with PostgreSQL outperforming MySQL on both tests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PostgreSQL utilizes hash joins where MySQL will use nested loop joins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Differences of up to 3x longer execution time on average</a:t>
            </a:r>
            <a:endParaRPr sz="1400"/>
          </a:p>
          <a:p>
            <a:pPr indent="0" lvl="0" marL="0" rtl="0" algn="l">
              <a:spcBef>
                <a:spcPts val="600"/>
              </a:spcBef>
              <a:spcAft>
                <a:spcPts val="0"/>
              </a:spcAft>
              <a:buNone/>
            </a:pPr>
            <a:r>
              <a:rPr lang="en" sz="1400"/>
              <a:t>Learned: MySQL has a large range in execution times. PostgreSQL handles joins consistently.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pic>
        <p:nvPicPr>
          <p:cNvPr id="210" name="Google Shape;210;p22"/>
          <p:cNvPicPr preferRelativeResize="0"/>
          <p:nvPr/>
        </p:nvPicPr>
        <p:blipFill>
          <a:blip r:embed="rId3">
            <a:alphaModFix/>
          </a:blip>
          <a:stretch>
            <a:fillRect/>
          </a:stretch>
        </p:blipFill>
        <p:spPr>
          <a:xfrm>
            <a:off x="0" y="1649700"/>
            <a:ext cx="5388725" cy="349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4: Multi-Table Join</a:t>
            </a:r>
            <a:endParaRPr/>
          </a:p>
        </p:txBody>
      </p:sp>
      <p:sp>
        <p:nvSpPr>
          <p:cNvPr id="216" name="Google Shape;216;p23"/>
          <p:cNvSpPr txBox="1"/>
          <p:nvPr>
            <p:ph idx="1" type="body"/>
          </p:nvPr>
        </p:nvSpPr>
        <p:spPr>
          <a:xfrm>
            <a:off x="1795575" y="1909300"/>
            <a:ext cx="68913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Goal: </a:t>
            </a:r>
            <a:endParaRPr b="1"/>
          </a:p>
          <a:p>
            <a:pPr indent="0" lvl="0" marL="0" rtl="0" algn="l">
              <a:spcBef>
                <a:spcPts val="600"/>
              </a:spcBef>
              <a:spcAft>
                <a:spcPts val="0"/>
              </a:spcAft>
              <a:buClr>
                <a:schemeClr val="dk1"/>
              </a:buClr>
              <a:buSzPts val="1100"/>
              <a:buFont typeface="Arial"/>
              <a:buNone/>
            </a:pPr>
            <a:r>
              <a:rPr lang="en"/>
              <a:t>Analyze multi-way join performance</a:t>
            </a:r>
            <a:endParaRPr/>
          </a:p>
          <a:p>
            <a:pPr indent="0" lvl="0" marL="0" rtl="0" algn="l">
              <a:spcBef>
                <a:spcPts val="600"/>
              </a:spcBef>
              <a:spcAft>
                <a:spcPts val="0"/>
              </a:spcAft>
              <a:buNone/>
            </a:pPr>
            <a:r>
              <a:rPr b="1" lang="en"/>
              <a:t>Expected results:</a:t>
            </a:r>
            <a:endParaRPr b="1"/>
          </a:p>
          <a:p>
            <a:pPr indent="0" lvl="0" marL="0" rtl="0" algn="l">
              <a:spcBef>
                <a:spcPts val="600"/>
              </a:spcBef>
              <a:spcAft>
                <a:spcPts val="0"/>
              </a:spcAft>
              <a:buClr>
                <a:schemeClr val="dk1"/>
              </a:buClr>
              <a:buSzPts val="1100"/>
              <a:buFont typeface="Arial"/>
              <a:buNone/>
            </a:pPr>
            <a:r>
              <a:rPr lang="en"/>
              <a:t>PostgreSQL will outperform MySQL due to increased join optimization</a:t>
            </a:r>
            <a:endParaRPr/>
          </a:p>
        </p:txBody>
      </p:sp>
      <p:sp>
        <p:nvSpPr>
          <p:cNvPr id="217" name="Google Shape;217;p2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4: Multi-Table Join Results</a:t>
            </a:r>
            <a:endParaRPr/>
          </a:p>
        </p:txBody>
      </p:sp>
      <p:sp>
        <p:nvSpPr>
          <p:cNvPr id="223" name="Google Shape;223;p2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24" name="Google Shape;224;p24"/>
          <p:cNvSpPr txBox="1"/>
          <p:nvPr>
            <p:ph idx="1" type="body"/>
          </p:nvPr>
        </p:nvSpPr>
        <p:spPr>
          <a:xfrm>
            <a:off x="5591700" y="1510250"/>
            <a:ext cx="3354000" cy="3140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Results were as expected with PostgreSQL outperforming MySQL on joins and complex queries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MySQL does not handle the scaleup of the complex join well showing a 46x increase  in run time from 100k to 1 mill tuples</a:t>
            </a:r>
            <a:endParaRPr sz="1400"/>
          </a:p>
          <a:p>
            <a:pPr indent="0" lvl="0" marL="0" rtl="0" algn="l">
              <a:spcBef>
                <a:spcPts val="600"/>
              </a:spcBef>
              <a:spcAft>
                <a:spcPts val="0"/>
              </a:spcAft>
              <a:buNone/>
            </a:pPr>
            <a:r>
              <a:rPr lang="en" sz="1400"/>
              <a:t>Learned: MySQL join scaleup  is non-linear. PostgreSQL scaleup is linear. (for multi-table joins).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pic>
        <p:nvPicPr>
          <p:cNvPr id="225" name="Google Shape;225;p24"/>
          <p:cNvPicPr preferRelativeResize="0"/>
          <p:nvPr/>
        </p:nvPicPr>
        <p:blipFill>
          <a:blip r:embed="rId3">
            <a:alphaModFix/>
          </a:blip>
          <a:stretch>
            <a:fillRect/>
          </a:stretch>
        </p:blipFill>
        <p:spPr>
          <a:xfrm>
            <a:off x="0" y="1369675"/>
            <a:ext cx="5486400" cy="377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Conclusions</a:t>
            </a:r>
            <a:endParaRPr/>
          </a:p>
        </p:txBody>
      </p:sp>
      <p:sp>
        <p:nvSpPr>
          <p:cNvPr id="231" name="Google Shape;231;p25"/>
          <p:cNvSpPr txBox="1"/>
          <p:nvPr>
            <p:ph idx="1" type="body"/>
          </p:nvPr>
        </p:nvSpPr>
        <p:spPr>
          <a:xfrm>
            <a:off x="612675" y="2079050"/>
            <a:ext cx="8074200" cy="2595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PostgreSQL and MySQL both have different areas of success based on the benchmarks</a:t>
            </a:r>
            <a:endParaRPr/>
          </a:p>
          <a:p>
            <a:pPr indent="-381000" lvl="0" marL="457200" rtl="0" algn="l">
              <a:spcBef>
                <a:spcPts val="600"/>
              </a:spcBef>
              <a:spcAft>
                <a:spcPts val="0"/>
              </a:spcAft>
              <a:buSzPts val="2400"/>
              <a:buChar char="-"/>
            </a:pPr>
            <a:r>
              <a:rPr lang="en"/>
              <a:t>MySQL - processes transactions and updates efficiently</a:t>
            </a:r>
            <a:endParaRPr/>
          </a:p>
          <a:p>
            <a:pPr indent="-381000" lvl="0" marL="457200" rtl="0" algn="l">
              <a:spcBef>
                <a:spcPts val="0"/>
              </a:spcBef>
              <a:spcAft>
                <a:spcPts val="0"/>
              </a:spcAft>
              <a:buSzPts val="2400"/>
              <a:buChar char="-"/>
            </a:pPr>
            <a:r>
              <a:rPr lang="en"/>
              <a:t>PostgreSQL - processes joins and indices efficiently </a:t>
            </a:r>
            <a:endParaRPr/>
          </a:p>
          <a:p>
            <a:pPr indent="0" lvl="0" marL="0" rtl="0" algn="l">
              <a:spcBef>
                <a:spcPts val="600"/>
              </a:spcBef>
              <a:spcAft>
                <a:spcPts val="0"/>
              </a:spcAft>
              <a:buNone/>
            </a:pPr>
            <a:r>
              <a:t/>
            </a:r>
            <a:endParaRPr/>
          </a:p>
        </p:txBody>
      </p:sp>
      <p:sp>
        <p:nvSpPr>
          <p:cNvPr id="232" name="Google Shape;232;p2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Conclusions (cont.)</a:t>
            </a:r>
            <a:endParaRPr/>
          </a:p>
        </p:txBody>
      </p:sp>
      <p:sp>
        <p:nvSpPr>
          <p:cNvPr id="238" name="Google Shape;238;p26"/>
          <p:cNvSpPr txBox="1"/>
          <p:nvPr>
            <p:ph idx="1" type="body"/>
          </p:nvPr>
        </p:nvSpPr>
        <p:spPr>
          <a:xfrm>
            <a:off x="259225" y="1909300"/>
            <a:ext cx="88245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300"/>
              <a:t>Result reflections:</a:t>
            </a:r>
            <a:endParaRPr sz="1300"/>
          </a:p>
          <a:p>
            <a:pPr indent="-311150" lvl="0" marL="457200" rtl="0" algn="l">
              <a:spcBef>
                <a:spcPts val="600"/>
              </a:spcBef>
              <a:spcAft>
                <a:spcPts val="0"/>
              </a:spcAft>
              <a:buSzPts val="1300"/>
              <a:buChar char="●"/>
            </a:pPr>
            <a:r>
              <a:rPr lang="en" sz="1300"/>
              <a:t>PostgreSQL would implement hash joins when MySQL would not have that option (resorting to nested loop join). The optimizer wouldn’t have that choice when creating query trees. This was reflected in our results showing PostgreSQL performing any joins with less execution time than MySQL. </a:t>
            </a:r>
            <a:endParaRPr sz="1300"/>
          </a:p>
          <a:p>
            <a:pPr indent="-311150" lvl="0" marL="457200" rtl="0" algn="l">
              <a:spcBef>
                <a:spcPts val="0"/>
              </a:spcBef>
              <a:spcAft>
                <a:spcPts val="0"/>
              </a:spcAft>
              <a:buSzPts val="1300"/>
              <a:buChar char="●"/>
            </a:pPr>
            <a:r>
              <a:rPr lang="en" sz="1300"/>
              <a:t>MySQL had a range of query execution times, which is why we chose to use box plots instead of bar charts. This allowed us to show the range (min-max) for the queries. Interestingly enough, this shows the consistency of the optimizer for PostgreSQL versus the execution plans for the MySQL queries</a:t>
            </a:r>
            <a:endParaRPr sz="1300"/>
          </a:p>
          <a:p>
            <a:pPr indent="-311150" lvl="0" marL="457200" rtl="0" algn="l">
              <a:spcBef>
                <a:spcPts val="0"/>
              </a:spcBef>
              <a:spcAft>
                <a:spcPts val="0"/>
              </a:spcAft>
              <a:buSzPts val="1300"/>
              <a:buChar char="●"/>
            </a:pPr>
            <a:r>
              <a:rPr lang="en" sz="1300"/>
              <a:t>One interesting result is the update on index (Benchmark 1). Both PostgreSQL and MySQL offer </a:t>
            </a:r>
            <a:r>
              <a:rPr lang="en" sz="1300"/>
              <a:t>similar</a:t>
            </a:r>
            <a:r>
              <a:rPr lang="en" sz="1300"/>
              <a:t> indexes and PostgreSQL doesn’t have a “clustered” index as we expect. However, on the updates to an index, PostgreSQL out performed MySQL. This could be in part because MySQL InnoDB builds tables on the clustered index and PostgreSQL uses a heap.</a:t>
            </a:r>
            <a:endParaRPr sz="1300"/>
          </a:p>
        </p:txBody>
      </p:sp>
      <p:sp>
        <p:nvSpPr>
          <p:cNvPr id="239" name="Google Shape;239;p2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Adjustments to Benchmarks</a:t>
            </a:r>
            <a:endParaRPr/>
          </a:p>
        </p:txBody>
      </p:sp>
      <p:sp>
        <p:nvSpPr>
          <p:cNvPr id="245" name="Google Shape;245;p27"/>
          <p:cNvSpPr txBox="1"/>
          <p:nvPr>
            <p:ph idx="1" type="body"/>
          </p:nvPr>
        </p:nvSpPr>
        <p:spPr>
          <a:xfrm>
            <a:off x="887275" y="1909300"/>
            <a:ext cx="77994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After initial benchmark runs, some queries needed to be adjusted to get more gratifying results:</a:t>
            </a:r>
            <a:endParaRPr sz="1800"/>
          </a:p>
          <a:p>
            <a:pPr indent="-342900" lvl="0" marL="457200" rtl="0" algn="l">
              <a:spcBef>
                <a:spcPts val="600"/>
              </a:spcBef>
              <a:spcAft>
                <a:spcPts val="0"/>
              </a:spcAft>
              <a:buSzPts val="1800"/>
              <a:buChar char="●"/>
            </a:pPr>
            <a:r>
              <a:rPr lang="en" sz="1800"/>
              <a:t>Partial Index needed to be switched to the “ten” field to allow for low selectivity to show the index effect on run time</a:t>
            </a:r>
            <a:endParaRPr sz="1800"/>
          </a:p>
          <a:p>
            <a:pPr indent="-342900" lvl="0" marL="457200" rtl="0" algn="l">
              <a:spcBef>
                <a:spcPts val="0"/>
              </a:spcBef>
              <a:spcAft>
                <a:spcPts val="0"/>
              </a:spcAft>
              <a:buSzPts val="1800"/>
              <a:buChar char="●"/>
            </a:pPr>
            <a:r>
              <a:rPr lang="en" sz="1800"/>
              <a:t>Update after a join needed to be run on a smaller  table (tenktup) due to extreme execution time</a:t>
            </a:r>
            <a:endParaRPr sz="1800"/>
          </a:p>
          <a:p>
            <a:pPr indent="-342900" lvl="0" marL="457200" rtl="0" algn="l">
              <a:spcBef>
                <a:spcPts val="0"/>
              </a:spcBef>
              <a:spcAft>
                <a:spcPts val="0"/>
              </a:spcAft>
              <a:buSzPts val="1800"/>
              <a:buChar char="●"/>
            </a:pPr>
            <a:r>
              <a:rPr lang="en" sz="1800"/>
              <a:t>Decided to increase the table size of the scaleups much larger than originally planned</a:t>
            </a:r>
            <a:endParaRPr sz="1800"/>
          </a:p>
          <a:p>
            <a:pPr indent="-342900" lvl="0" marL="457200" rtl="0" algn="l">
              <a:spcBef>
                <a:spcPts val="0"/>
              </a:spcBef>
              <a:spcAft>
                <a:spcPts val="0"/>
              </a:spcAft>
              <a:buSzPts val="1800"/>
              <a:buChar char="●"/>
            </a:pPr>
            <a:r>
              <a:rPr lang="en" sz="1800"/>
              <a:t>Ran the tests for 100 iterations to give a </a:t>
            </a:r>
            <a:r>
              <a:rPr lang="en" sz="1800"/>
              <a:t>comfortable</a:t>
            </a:r>
            <a:r>
              <a:rPr lang="en" sz="1800"/>
              <a:t> average</a:t>
            </a:r>
            <a:endParaRPr sz="1800"/>
          </a:p>
        </p:txBody>
      </p:sp>
      <p:sp>
        <p:nvSpPr>
          <p:cNvPr id="246" name="Google Shape;246;p2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PostgreSQL vs. MySQL</a:t>
            </a:r>
            <a:endParaRPr/>
          </a:p>
        </p:txBody>
      </p:sp>
      <p:sp>
        <p:nvSpPr>
          <p:cNvPr id="252" name="Google Shape;252;p28"/>
          <p:cNvSpPr txBox="1"/>
          <p:nvPr>
            <p:ph idx="1" type="body"/>
          </p:nvPr>
        </p:nvSpPr>
        <p:spPr>
          <a:xfrm>
            <a:off x="2718700" y="1698550"/>
            <a:ext cx="5968200" cy="29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Final thoughts about these DBs:</a:t>
            </a:r>
            <a:endParaRPr sz="1400"/>
          </a:p>
          <a:p>
            <a:pPr indent="0" lvl="0" marL="0" rtl="0" algn="l">
              <a:spcBef>
                <a:spcPts val="600"/>
              </a:spcBef>
              <a:spcAft>
                <a:spcPts val="0"/>
              </a:spcAft>
              <a:buNone/>
            </a:pPr>
            <a:r>
              <a:rPr lang="en" sz="1400"/>
              <a:t>PostgreSQL</a:t>
            </a:r>
            <a:endParaRPr sz="1400"/>
          </a:p>
          <a:p>
            <a:pPr indent="-317500" lvl="0" marL="457200" rtl="0" algn="l">
              <a:spcBef>
                <a:spcPts val="600"/>
              </a:spcBef>
              <a:spcAft>
                <a:spcPts val="0"/>
              </a:spcAft>
              <a:buSzPts val="1400"/>
              <a:buChar char="●"/>
            </a:pPr>
            <a:r>
              <a:rPr lang="en" sz="1400"/>
              <a:t>Performs a consistent set of query execution optimizations. Build for analytical queries those involving joins. Offers more SQL and ACID compliance, which allows for more features and optimizations (such as the hash join)</a:t>
            </a:r>
            <a:endParaRPr sz="1400"/>
          </a:p>
          <a:p>
            <a:pPr indent="0" lvl="0" marL="0" rtl="0" algn="l">
              <a:spcBef>
                <a:spcPts val="600"/>
              </a:spcBef>
              <a:spcAft>
                <a:spcPts val="0"/>
              </a:spcAft>
              <a:buNone/>
            </a:pPr>
            <a:r>
              <a:rPr lang="en" sz="1400"/>
              <a:t>MySQL</a:t>
            </a:r>
            <a:endParaRPr sz="1400"/>
          </a:p>
          <a:p>
            <a:pPr indent="-317500" lvl="0" marL="457200" rtl="0" algn="l">
              <a:spcBef>
                <a:spcPts val="600"/>
              </a:spcBef>
              <a:spcAft>
                <a:spcPts val="0"/>
              </a:spcAft>
              <a:buSzPts val="1400"/>
              <a:buChar char="●"/>
            </a:pPr>
            <a:r>
              <a:rPr lang="en" sz="1400"/>
              <a:t>Handles transactional queries </a:t>
            </a:r>
            <a:r>
              <a:rPr lang="en" sz="1400"/>
              <a:t>adequately (Benchmark 1). Does not handle joins as well as PostgreSQL. Scaleup on joins is exponential as compared to the linear scaleup that PostgreSQL experiences (Benchmark 4). Viewing the query execution plans is much more difficult than those on PostgreSQL</a:t>
            </a:r>
            <a:endParaRPr sz="1400"/>
          </a:p>
        </p:txBody>
      </p:sp>
      <p:sp>
        <p:nvSpPr>
          <p:cNvPr id="253" name="Google Shape;253;p2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Lessons Learned</a:t>
            </a:r>
            <a:endParaRPr/>
          </a:p>
        </p:txBody>
      </p:sp>
      <p:sp>
        <p:nvSpPr>
          <p:cNvPr id="259" name="Google Shape;259;p29"/>
          <p:cNvSpPr txBox="1"/>
          <p:nvPr>
            <p:ph idx="1" type="body"/>
          </p:nvPr>
        </p:nvSpPr>
        <p:spPr>
          <a:xfrm>
            <a:off x="633800" y="2100175"/>
            <a:ext cx="8052900" cy="25740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Pay careful attention to SQL query syntax depending on the DBMS</a:t>
            </a:r>
            <a:endParaRPr/>
          </a:p>
          <a:p>
            <a:pPr indent="-381000" lvl="0" marL="457200" rtl="0" algn="l">
              <a:spcBef>
                <a:spcPts val="0"/>
              </a:spcBef>
              <a:spcAft>
                <a:spcPts val="0"/>
              </a:spcAft>
              <a:buSzPts val="2400"/>
              <a:buChar char="●"/>
            </a:pPr>
            <a:r>
              <a:rPr lang="en"/>
              <a:t>Transaction commits are critical when working through the command line</a:t>
            </a:r>
            <a:endParaRPr/>
          </a:p>
          <a:p>
            <a:pPr indent="-381000" lvl="0" marL="457200" rtl="0" algn="l">
              <a:spcBef>
                <a:spcPts val="0"/>
              </a:spcBef>
              <a:spcAft>
                <a:spcPts val="0"/>
              </a:spcAft>
              <a:buSzPts val="2400"/>
              <a:buChar char="●"/>
            </a:pPr>
            <a:r>
              <a:rPr lang="en"/>
              <a:t>Run queries on a cold cache (new session) to minimize effect on execution time</a:t>
            </a:r>
            <a:endParaRPr/>
          </a:p>
        </p:txBody>
      </p:sp>
      <p:sp>
        <p:nvSpPr>
          <p:cNvPr id="260" name="Google Shape;260;p2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ctrTitle"/>
          </p:nvPr>
        </p:nvSpPr>
        <p:spPr>
          <a:xfrm>
            <a:off x="457200" y="799275"/>
            <a:ext cx="5486400" cy="31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Background</a:t>
            </a:r>
            <a:endParaRPr/>
          </a:p>
        </p:txBody>
      </p:sp>
      <p:sp>
        <p:nvSpPr>
          <p:cNvPr id="147" name="Google Shape;147;p14"/>
          <p:cNvSpPr txBox="1"/>
          <p:nvPr>
            <p:ph idx="1" type="body"/>
          </p:nvPr>
        </p:nvSpPr>
        <p:spPr>
          <a:xfrm>
            <a:off x="706800" y="2025500"/>
            <a:ext cx="5236800" cy="30165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a:t>DB Benchmarking comparing two systems:</a:t>
            </a:r>
            <a:endParaRPr/>
          </a:p>
          <a:p>
            <a:pPr indent="-342900" lvl="0" marL="457200" rtl="0" algn="l">
              <a:spcBef>
                <a:spcPts val="600"/>
              </a:spcBef>
              <a:spcAft>
                <a:spcPts val="0"/>
              </a:spcAft>
              <a:buSzPts val="1800"/>
              <a:buAutoNum type="arabicParenR"/>
            </a:pPr>
            <a:r>
              <a:rPr lang="en"/>
              <a:t>PostgreSQL</a:t>
            </a:r>
            <a:endParaRPr/>
          </a:p>
          <a:p>
            <a:pPr indent="0" lvl="0" marL="914400" rtl="0" algn="l">
              <a:spcBef>
                <a:spcPts val="600"/>
              </a:spcBef>
              <a:spcAft>
                <a:spcPts val="0"/>
              </a:spcAft>
              <a:buNone/>
            </a:pPr>
            <a:r>
              <a:rPr lang="en"/>
              <a:t>Performs well for complex operations and highly SQL compliant</a:t>
            </a:r>
            <a:endParaRPr/>
          </a:p>
          <a:p>
            <a:pPr indent="-342900" lvl="0" marL="457200" rtl="0" algn="l">
              <a:spcBef>
                <a:spcPts val="600"/>
              </a:spcBef>
              <a:spcAft>
                <a:spcPts val="0"/>
              </a:spcAft>
              <a:buSzPts val="1800"/>
              <a:buAutoNum type="arabicParenR"/>
            </a:pPr>
            <a:r>
              <a:rPr lang="en"/>
              <a:t>MySQL</a:t>
            </a:r>
            <a:endParaRPr/>
          </a:p>
          <a:p>
            <a:pPr indent="0" lvl="0" marL="914400" rtl="0" algn="l">
              <a:spcBef>
                <a:spcPts val="600"/>
              </a:spcBef>
              <a:spcAft>
                <a:spcPts val="0"/>
              </a:spcAft>
              <a:buNone/>
            </a:pPr>
            <a:r>
              <a:rPr lang="en"/>
              <a:t>Performs well for online transactions especially heavy read operations</a:t>
            </a:r>
            <a:endParaRPr/>
          </a:p>
        </p:txBody>
      </p:sp>
      <p:sp>
        <p:nvSpPr>
          <p:cNvPr id="148" name="Google Shape;148;p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49" name="Google Shape;149;p14"/>
          <p:cNvPicPr preferRelativeResize="0"/>
          <p:nvPr/>
        </p:nvPicPr>
        <p:blipFill>
          <a:blip r:embed="rId3">
            <a:alphaModFix/>
          </a:blip>
          <a:stretch>
            <a:fillRect/>
          </a:stretch>
        </p:blipFill>
        <p:spPr>
          <a:xfrm>
            <a:off x="5821400" y="1155750"/>
            <a:ext cx="1905000" cy="1752600"/>
          </a:xfrm>
          <a:prstGeom prst="rect">
            <a:avLst/>
          </a:prstGeom>
          <a:noFill/>
          <a:ln>
            <a:noFill/>
          </a:ln>
        </p:spPr>
      </p:pic>
      <p:pic>
        <p:nvPicPr>
          <p:cNvPr id="150" name="Google Shape;150;p14"/>
          <p:cNvPicPr preferRelativeResize="0"/>
          <p:nvPr/>
        </p:nvPicPr>
        <p:blipFill>
          <a:blip r:embed="rId4">
            <a:alphaModFix/>
          </a:blip>
          <a:stretch>
            <a:fillRect/>
          </a:stretch>
        </p:blipFill>
        <p:spPr>
          <a:xfrm>
            <a:off x="6362625" y="3217382"/>
            <a:ext cx="2488101" cy="1283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Goals</a:t>
            </a:r>
            <a:endParaRPr/>
          </a:p>
        </p:txBody>
      </p:sp>
      <p:sp>
        <p:nvSpPr>
          <p:cNvPr id="156" name="Google Shape;156;p15"/>
          <p:cNvSpPr txBox="1"/>
          <p:nvPr>
            <p:ph idx="1" type="body"/>
          </p:nvPr>
        </p:nvSpPr>
        <p:spPr>
          <a:xfrm>
            <a:off x="1478725" y="1909300"/>
            <a:ext cx="72081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Compare two systems for basic RDBMS capabilities:</a:t>
            </a:r>
            <a:endParaRPr/>
          </a:p>
          <a:p>
            <a:pPr indent="-381000" lvl="0" marL="457200" rtl="0" algn="l">
              <a:spcBef>
                <a:spcPts val="600"/>
              </a:spcBef>
              <a:spcAft>
                <a:spcPts val="0"/>
              </a:spcAft>
              <a:buSzPts val="2400"/>
              <a:buChar char="●"/>
            </a:pPr>
            <a:r>
              <a:rPr lang="en"/>
              <a:t>Update</a:t>
            </a:r>
            <a:endParaRPr/>
          </a:p>
          <a:p>
            <a:pPr indent="-381000" lvl="0" marL="457200" rtl="0" algn="l">
              <a:spcBef>
                <a:spcPts val="0"/>
              </a:spcBef>
              <a:spcAft>
                <a:spcPts val="0"/>
              </a:spcAft>
              <a:buSzPts val="2400"/>
              <a:buChar char="●"/>
            </a:pPr>
            <a:r>
              <a:rPr lang="en"/>
              <a:t>Join (Basic and Multi-Table)</a:t>
            </a:r>
            <a:endParaRPr/>
          </a:p>
          <a:p>
            <a:pPr indent="-381000" lvl="0" marL="457200" rtl="0" algn="l">
              <a:spcBef>
                <a:spcPts val="0"/>
              </a:spcBef>
              <a:spcAft>
                <a:spcPts val="0"/>
              </a:spcAft>
              <a:buSzPts val="2400"/>
              <a:buChar char="●"/>
            </a:pPr>
            <a:r>
              <a:rPr lang="en"/>
              <a:t>Index operations</a:t>
            </a:r>
            <a:endParaRPr/>
          </a:p>
          <a:p>
            <a:pPr indent="0" lvl="0" marL="0" rtl="0" algn="l">
              <a:spcBef>
                <a:spcPts val="600"/>
              </a:spcBef>
              <a:spcAft>
                <a:spcPts val="0"/>
              </a:spcAft>
              <a:buNone/>
            </a:pPr>
            <a:r>
              <a:rPr lang="en"/>
              <a:t>Goal: Observe DB performance after different set of stressors</a:t>
            </a:r>
            <a:endParaRPr/>
          </a:p>
        </p:txBody>
      </p:sp>
      <p:sp>
        <p:nvSpPr>
          <p:cNvPr id="157" name="Google Shape;157;p1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3: Partial Index</a:t>
            </a:r>
            <a:endParaRPr/>
          </a:p>
        </p:txBody>
      </p:sp>
      <p:sp>
        <p:nvSpPr>
          <p:cNvPr id="163" name="Google Shape;163;p16"/>
          <p:cNvSpPr txBox="1"/>
          <p:nvPr>
            <p:ph idx="1" type="body"/>
          </p:nvPr>
        </p:nvSpPr>
        <p:spPr>
          <a:xfrm>
            <a:off x="1795575" y="1909300"/>
            <a:ext cx="68913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Goal: </a:t>
            </a:r>
            <a:endParaRPr b="1"/>
          </a:p>
          <a:p>
            <a:pPr indent="0" lvl="0" marL="0" rtl="0" algn="l">
              <a:spcBef>
                <a:spcPts val="600"/>
              </a:spcBef>
              <a:spcAft>
                <a:spcPts val="0"/>
              </a:spcAft>
              <a:buNone/>
            </a:pPr>
            <a:r>
              <a:rPr lang="en"/>
              <a:t>Determine effect of PostgreSQL’s Partial Index in optimization</a:t>
            </a:r>
            <a:r>
              <a:rPr lang="en"/>
              <a:t> </a:t>
            </a:r>
            <a:endParaRPr/>
          </a:p>
          <a:p>
            <a:pPr indent="0" lvl="0" marL="0" rtl="0" algn="l">
              <a:spcBef>
                <a:spcPts val="600"/>
              </a:spcBef>
              <a:spcAft>
                <a:spcPts val="0"/>
              </a:spcAft>
              <a:buNone/>
            </a:pPr>
            <a:r>
              <a:rPr b="1" lang="en"/>
              <a:t>Expected results:</a:t>
            </a:r>
            <a:endParaRPr b="1"/>
          </a:p>
          <a:p>
            <a:pPr indent="0" lvl="0" marL="0" rtl="0" algn="l">
              <a:spcBef>
                <a:spcPts val="600"/>
              </a:spcBef>
              <a:spcAft>
                <a:spcPts val="0"/>
              </a:spcAft>
              <a:buNone/>
            </a:pPr>
            <a:r>
              <a:rPr lang="en"/>
              <a:t>PostgreSQL selection query with Partial Index will outperform MySQL standard selection</a:t>
            </a:r>
            <a:endParaRPr/>
          </a:p>
        </p:txBody>
      </p:sp>
      <p:sp>
        <p:nvSpPr>
          <p:cNvPr id="164" name="Google Shape;164;p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3: Partial Index Setup</a:t>
            </a:r>
            <a:endParaRPr/>
          </a:p>
        </p:txBody>
      </p:sp>
      <p:sp>
        <p:nvSpPr>
          <p:cNvPr id="170" name="Google Shape;170;p17"/>
          <p:cNvSpPr txBox="1"/>
          <p:nvPr>
            <p:ph idx="1" type="body"/>
          </p:nvPr>
        </p:nvSpPr>
        <p:spPr>
          <a:xfrm>
            <a:off x="84600" y="2099400"/>
            <a:ext cx="51858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i="1" lang="en"/>
              <a:t>CREATE INDEX idx_ten ON tmp(ten)</a:t>
            </a:r>
            <a:endParaRPr b="1" i="1"/>
          </a:p>
          <a:p>
            <a:pPr indent="0" lvl="0" marL="0" rtl="0" algn="l">
              <a:spcBef>
                <a:spcPts val="600"/>
              </a:spcBef>
              <a:spcAft>
                <a:spcPts val="0"/>
              </a:spcAft>
              <a:buNone/>
            </a:pPr>
            <a:r>
              <a:rPr b="1" i="1" lang="en"/>
              <a:t>WHERE ten &lt;=3 </a:t>
            </a:r>
            <a:endParaRPr b="1" i="1"/>
          </a:p>
          <a:p>
            <a:pPr indent="0" lvl="0" marL="0" rtl="0" algn="l">
              <a:spcBef>
                <a:spcPts val="600"/>
              </a:spcBef>
              <a:spcAft>
                <a:spcPts val="0"/>
              </a:spcAft>
              <a:buNone/>
            </a:pPr>
            <a:r>
              <a:t/>
            </a:r>
            <a:endParaRPr b="1" i="1"/>
          </a:p>
          <a:p>
            <a:pPr indent="0" lvl="0" marL="0" rtl="0" algn="l">
              <a:spcBef>
                <a:spcPts val="600"/>
              </a:spcBef>
              <a:spcAft>
                <a:spcPts val="0"/>
              </a:spcAft>
              <a:buNone/>
            </a:pPr>
            <a:r>
              <a:rPr b="1" i="1" lang="en"/>
              <a:t>SELECT * FROM tmp</a:t>
            </a:r>
            <a:endParaRPr b="1" i="1"/>
          </a:p>
          <a:p>
            <a:pPr indent="0" lvl="0" marL="0" rtl="0" algn="l">
              <a:spcBef>
                <a:spcPts val="600"/>
              </a:spcBef>
              <a:spcAft>
                <a:spcPts val="0"/>
              </a:spcAft>
              <a:buNone/>
            </a:pPr>
            <a:r>
              <a:rPr b="1" i="1" lang="en"/>
              <a:t>WHERE ten = 1</a:t>
            </a:r>
            <a:endParaRPr b="1" i="1"/>
          </a:p>
        </p:txBody>
      </p:sp>
      <p:sp>
        <p:nvSpPr>
          <p:cNvPr id="171" name="Google Shape;171;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72" name="Google Shape;172;p17"/>
          <p:cNvSpPr txBox="1"/>
          <p:nvPr>
            <p:ph idx="1" type="body"/>
          </p:nvPr>
        </p:nvSpPr>
        <p:spPr>
          <a:xfrm>
            <a:off x="5323150" y="2154400"/>
            <a:ext cx="36273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&lt;- Create partial index</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&lt;- Query table on partial index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3: Partial Index </a:t>
            </a:r>
            <a:endParaRPr/>
          </a:p>
          <a:p>
            <a:pPr indent="0" lvl="0" marL="0" rtl="0" algn="l">
              <a:spcBef>
                <a:spcPts val="0"/>
              </a:spcBef>
              <a:spcAft>
                <a:spcPts val="0"/>
              </a:spcAft>
              <a:buNone/>
            </a:pPr>
            <a:r>
              <a:rPr lang="en"/>
              <a:t>Results</a:t>
            </a:r>
            <a:endParaRPr/>
          </a:p>
        </p:txBody>
      </p:sp>
      <p:sp>
        <p:nvSpPr>
          <p:cNvPr id="178" name="Google Shape;178;p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79" name="Google Shape;179;p18"/>
          <p:cNvSpPr txBox="1"/>
          <p:nvPr>
            <p:ph idx="1" type="body"/>
          </p:nvPr>
        </p:nvSpPr>
        <p:spPr>
          <a:xfrm>
            <a:off x="5591700" y="1510250"/>
            <a:ext cx="3354000" cy="3140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Results were as expected with the PostgreSQL table having a Partial Index outperforming MySQL </a:t>
            </a:r>
            <a:endParaRPr sz="1600"/>
          </a:p>
          <a:p>
            <a:pPr indent="0" lvl="0" marL="0" rtl="0" algn="l">
              <a:spcBef>
                <a:spcPts val="600"/>
              </a:spcBef>
              <a:spcAft>
                <a:spcPts val="0"/>
              </a:spcAft>
              <a:buNone/>
            </a:pPr>
            <a:r>
              <a:rPr lang="en" sz="1600"/>
              <a:t>Partial Index was used on the attribute “ten” for 10% selectivity</a:t>
            </a:r>
            <a:endParaRPr sz="1600"/>
          </a:p>
          <a:p>
            <a:pPr indent="0" lvl="0" marL="0" rtl="0" algn="l">
              <a:spcBef>
                <a:spcPts val="600"/>
              </a:spcBef>
              <a:spcAft>
                <a:spcPts val="0"/>
              </a:spcAft>
              <a:buNone/>
            </a:pPr>
            <a:r>
              <a:rPr lang="en" sz="1600"/>
              <a:t>Large reduction in execution time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Learned: Partial index offers a valuable tool set addition for creating an index on a subset of records</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pic>
        <p:nvPicPr>
          <p:cNvPr id="180" name="Google Shape;180;p18"/>
          <p:cNvPicPr preferRelativeResize="0"/>
          <p:nvPr/>
        </p:nvPicPr>
        <p:blipFill>
          <a:blip r:embed="rId3">
            <a:alphaModFix/>
          </a:blip>
          <a:stretch>
            <a:fillRect/>
          </a:stretch>
        </p:blipFill>
        <p:spPr>
          <a:xfrm>
            <a:off x="0" y="1354375"/>
            <a:ext cx="5486400" cy="378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1: Bulk Updates</a:t>
            </a:r>
            <a:endParaRPr/>
          </a:p>
        </p:txBody>
      </p:sp>
      <p:sp>
        <p:nvSpPr>
          <p:cNvPr id="186" name="Google Shape;186;p19"/>
          <p:cNvSpPr txBox="1"/>
          <p:nvPr>
            <p:ph idx="1" type="body"/>
          </p:nvPr>
        </p:nvSpPr>
        <p:spPr>
          <a:xfrm>
            <a:off x="1795575" y="1909300"/>
            <a:ext cx="68913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G</a:t>
            </a:r>
            <a:r>
              <a:rPr b="1" lang="en"/>
              <a:t>oal: </a:t>
            </a:r>
            <a:endParaRPr b="1"/>
          </a:p>
          <a:p>
            <a:pPr indent="0" lvl="0" marL="0" rtl="0" algn="l">
              <a:spcBef>
                <a:spcPts val="600"/>
              </a:spcBef>
              <a:spcAft>
                <a:spcPts val="0"/>
              </a:spcAft>
              <a:buNone/>
            </a:pPr>
            <a:r>
              <a:rPr lang="en"/>
              <a:t>Cause RDBMS to perform bulk updates </a:t>
            </a:r>
            <a:endParaRPr/>
          </a:p>
          <a:p>
            <a:pPr indent="0" lvl="0" marL="0" rtl="0" algn="l">
              <a:spcBef>
                <a:spcPts val="600"/>
              </a:spcBef>
              <a:spcAft>
                <a:spcPts val="0"/>
              </a:spcAft>
              <a:buNone/>
            </a:pPr>
            <a:r>
              <a:rPr b="1" lang="en"/>
              <a:t>Expected results:</a:t>
            </a:r>
            <a:endParaRPr b="1"/>
          </a:p>
          <a:p>
            <a:pPr indent="0" lvl="0" marL="0" rtl="0" algn="l">
              <a:spcBef>
                <a:spcPts val="600"/>
              </a:spcBef>
              <a:spcAft>
                <a:spcPts val="0"/>
              </a:spcAft>
              <a:buNone/>
            </a:pPr>
            <a:r>
              <a:rPr lang="en"/>
              <a:t>MySQL handles updates more efficiently than PostgreSQL since they are done in-place</a:t>
            </a:r>
            <a:endParaRPr/>
          </a:p>
        </p:txBody>
      </p:sp>
      <p:sp>
        <p:nvSpPr>
          <p:cNvPr id="187" name="Google Shape;187;p1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1: Bulk Updates </a:t>
            </a:r>
            <a:endParaRPr/>
          </a:p>
          <a:p>
            <a:pPr indent="0" lvl="0" marL="0" rtl="0" algn="l">
              <a:spcBef>
                <a:spcPts val="0"/>
              </a:spcBef>
              <a:spcAft>
                <a:spcPts val="0"/>
              </a:spcAft>
              <a:buNone/>
            </a:pPr>
            <a:r>
              <a:rPr lang="en"/>
              <a:t>Results</a:t>
            </a:r>
            <a:endParaRPr/>
          </a:p>
        </p:txBody>
      </p:sp>
      <p:sp>
        <p:nvSpPr>
          <p:cNvPr id="193" name="Google Shape;193;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94" name="Google Shape;194;p20"/>
          <p:cNvSpPr txBox="1"/>
          <p:nvPr>
            <p:ph idx="1" type="body"/>
          </p:nvPr>
        </p:nvSpPr>
        <p:spPr>
          <a:xfrm>
            <a:off x="5591700" y="1533700"/>
            <a:ext cx="3354000" cy="3140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Results were as expected with MySQL performing faster than PostgreSQL on 3 out of 5 tests</a:t>
            </a:r>
            <a:endParaRPr sz="1400"/>
          </a:p>
          <a:p>
            <a:pPr indent="0" lvl="0" marL="0" rtl="0" algn="l">
              <a:spcBef>
                <a:spcPts val="600"/>
              </a:spcBef>
              <a:spcAft>
                <a:spcPts val="0"/>
              </a:spcAft>
              <a:buNone/>
            </a:pPr>
            <a:r>
              <a:rPr lang="en" sz="1400"/>
              <a:t>Interesting result that PostgreSQL performed updates to an index faster </a:t>
            </a:r>
            <a:endParaRPr sz="1400"/>
          </a:p>
          <a:p>
            <a:pPr indent="0" lvl="0" marL="0" rtl="0" algn="l">
              <a:spcBef>
                <a:spcPts val="600"/>
              </a:spcBef>
              <a:spcAft>
                <a:spcPts val="0"/>
              </a:spcAft>
              <a:buNone/>
            </a:pPr>
            <a:r>
              <a:rPr lang="en" sz="1400"/>
              <a:t>Largest difference was on the “Update Post Join” test.</a:t>
            </a:r>
            <a:endParaRPr sz="1400"/>
          </a:p>
          <a:p>
            <a:pPr indent="0" lvl="0" marL="0" rtl="0" algn="l">
              <a:spcBef>
                <a:spcPts val="600"/>
              </a:spcBef>
              <a:spcAft>
                <a:spcPts val="0"/>
              </a:spcAft>
              <a:buNone/>
            </a:pPr>
            <a:r>
              <a:rPr lang="en" sz="1400"/>
              <a:t>MySQL 17629 ms</a:t>
            </a:r>
            <a:endParaRPr sz="1400"/>
          </a:p>
          <a:p>
            <a:pPr indent="0" lvl="0" marL="0" rtl="0" algn="l">
              <a:spcBef>
                <a:spcPts val="600"/>
              </a:spcBef>
              <a:spcAft>
                <a:spcPts val="0"/>
              </a:spcAft>
              <a:buNone/>
            </a:pPr>
            <a:r>
              <a:rPr lang="en" sz="1400"/>
              <a:t>PostgreSQL 9128 ms</a:t>
            </a:r>
            <a:endParaRPr sz="1400"/>
          </a:p>
          <a:p>
            <a:pPr indent="0" lvl="0" marL="0" rtl="0" algn="l">
              <a:spcBef>
                <a:spcPts val="600"/>
              </a:spcBef>
              <a:spcAft>
                <a:spcPts val="0"/>
              </a:spcAft>
              <a:buNone/>
            </a:pPr>
            <a:r>
              <a:rPr lang="en" sz="1400"/>
              <a:t>Learned: MySQL handles bulk updates on average faster than PostgreSQL as long as they don’t involve an index or join.</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pic>
        <p:nvPicPr>
          <p:cNvPr id="195" name="Google Shape;195;p20"/>
          <p:cNvPicPr preferRelativeResize="0"/>
          <p:nvPr/>
        </p:nvPicPr>
        <p:blipFill>
          <a:blip r:embed="rId3">
            <a:alphaModFix/>
          </a:blip>
          <a:stretch>
            <a:fillRect/>
          </a:stretch>
        </p:blipFill>
        <p:spPr>
          <a:xfrm>
            <a:off x="0" y="1354375"/>
            <a:ext cx="5385603" cy="3789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Benchmark 2: Join Performance</a:t>
            </a:r>
            <a:endParaRPr/>
          </a:p>
        </p:txBody>
      </p:sp>
      <p:sp>
        <p:nvSpPr>
          <p:cNvPr id="201" name="Google Shape;201;p21"/>
          <p:cNvSpPr txBox="1"/>
          <p:nvPr>
            <p:ph idx="1" type="body"/>
          </p:nvPr>
        </p:nvSpPr>
        <p:spPr>
          <a:xfrm>
            <a:off x="1795575" y="1909300"/>
            <a:ext cx="68913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Goal: </a:t>
            </a:r>
            <a:endParaRPr b="1"/>
          </a:p>
          <a:p>
            <a:pPr indent="0" lvl="0" marL="0" rtl="0" algn="l">
              <a:spcBef>
                <a:spcPts val="600"/>
              </a:spcBef>
              <a:spcAft>
                <a:spcPts val="0"/>
              </a:spcAft>
              <a:buNone/>
            </a:pPr>
            <a:r>
              <a:rPr lang="en"/>
              <a:t>Analyze join performance</a:t>
            </a:r>
            <a:endParaRPr/>
          </a:p>
          <a:p>
            <a:pPr indent="0" lvl="0" marL="0" rtl="0" algn="l">
              <a:spcBef>
                <a:spcPts val="600"/>
              </a:spcBef>
              <a:spcAft>
                <a:spcPts val="0"/>
              </a:spcAft>
              <a:buNone/>
            </a:pPr>
            <a:r>
              <a:rPr b="1" lang="en"/>
              <a:t>Expected results:</a:t>
            </a:r>
            <a:endParaRPr b="1"/>
          </a:p>
          <a:p>
            <a:pPr indent="0" lvl="0" marL="0" rtl="0" algn="l">
              <a:spcBef>
                <a:spcPts val="600"/>
              </a:spcBef>
              <a:spcAft>
                <a:spcPts val="0"/>
              </a:spcAft>
              <a:buNone/>
            </a:pPr>
            <a:r>
              <a:rPr lang="en"/>
              <a:t>PostgreSQL and MySQL will perform similar on simple joins </a:t>
            </a:r>
            <a:endParaRPr/>
          </a:p>
        </p:txBody>
      </p:sp>
      <p:sp>
        <p:nvSpPr>
          <p:cNvPr id="202" name="Google Shape;202;p2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