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6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notesSlides/notesSlide45.xml" ContentType="application/vnd.openxmlformats-officedocument.presentationml.notesSlide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2.xml" ContentType="application/vnd.openxmlformats-officedocument.drawingml.diagramData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80" r:id="rId2"/>
    <p:sldId id="341" r:id="rId3"/>
    <p:sldId id="269" r:id="rId4"/>
    <p:sldId id="335" r:id="rId5"/>
    <p:sldId id="337" r:id="rId6"/>
    <p:sldId id="338" r:id="rId7"/>
    <p:sldId id="271" r:id="rId8"/>
    <p:sldId id="339" r:id="rId9"/>
    <p:sldId id="282" r:id="rId10"/>
    <p:sldId id="340" r:id="rId11"/>
    <p:sldId id="342" r:id="rId12"/>
    <p:sldId id="283" r:id="rId13"/>
    <p:sldId id="284" r:id="rId14"/>
    <p:sldId id="285" r:id="rId15"/>
    <p:sldId id="367" r:id="rId16"/>
    <p:sldId id="286" r:id="rId17"/>
    <p:sldId id="368" r:id="rId18"/>
    <p:sldId id="36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9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36" r:id="rId37"/>
    <p:sldId id="370" r:id="rId38"/>
    <p:sldId id="371" r:id="rId39"/>
    <p:sldId id="374" r:id="rId40"/>
    <p:sldId id="372" r:id="rId41"/>
    <p:sldId id="294" r:id="rId42"/>
    <p:sldId id="373" r:id="rId43"/>
    <p:sldId id="295" r:id="rId44"/>
    <p:sldId id="296" r:id="rId45"/>
    <p:sldId id="375" r:id="rId46"/>
    <p:sldId id="376" r:id="rId47"/>
    <p:sldId id="301" r:id="rId48"/>
    <p:sldId id="297" r:id="rId49"/>
    <p:sldId id="298" r:id="rId50"/>
    <p:sldId id="382" r:id="rId51"/>
    <p:sldId id="300" r:id="rId52"/>
    <p:sldId id="378" r:id="rId53"/>
    <p:sldId id="302" r:id="rId54"/>
    <p:sldId id="383" r:id="rId55"/>
    <p:sldId id="303" r:id="rId56"/>
    <p:sldId id="380" r:id="rId57"/>
    <p:sldId id="304" r:id="rId58"/>
    <p:sldId id="381" r:id="rId59"/>
    <p:sldId id="306" r:id="rId60"/>
    <p:sldId id="384" r:id="rId61"/>
    <p:sldId id="385" r:id="rId62"/>
    <p:sldId id="386" r:id="rId63"/>
    <p:sldId id="387" r:id="rId64"/>
    <p:sldId id="388" r:id="rId65"/>
    <p:sldId id="389" r:id="rId66"/>
    <p:sldId id="308" r:id="rId67"/>
    <p:sldId id="390" r:id="rId68"/>
    <p:sldId id="310" r:id="rId69"/>
    <p:sldId id="391" r:id="rId70"/>
    <p:sldId id="392" r:id="rId71"/>
    <p:sldId id="394" r:id="rId72"/>
    <p:sldId id="395" r:id="rId73"/>
    <p:sldId id="396" r:id="rId74"/>
    <p:sldId id="333" r:id="rId75"/>
    <p:sldId id="318" r:id="rId76"/>
    <p:sldId id="393" r:id="rId77"/>
    <p:sldId id="311" r:id="rId78"/>
    <p:sldId id="312" r:id="rId79"/>
    <p:sldId id="313" r:id="rId80"/>
    <p:sldId id="319" r:id="rId81"/>
    <p:sldId id="320" r:id="rId82"/>
    <p:sldId id="321" r:id="rId83"/>
    <p:sldId id="322" r:id="rId84"/>
    <p:sldId id="325" r:id="rId85"/>
    <p:sldId id="331" r:id="rId86"/>
    <p:sldId id="332" r:id="rId87"/>
    <p:sldId id="314" r:id="rId88"/>
    <p:sldId id="323" r:id="rId89"/>
    <p:sldId id="324" r:id="rId90"/>
    <p:sldId id="326" r:id="rId91"/>
    <p:sldId id="328" r:id="rId92"/>
    <p:sldId id="329" r:id="rId93"/>
    <p:sldId id="330" r:id="rId94"/>
    <p:sldId id="316" r:id="rId95"/>
    <p:sldId id="275" r:id="rId96"/>
    <p:sldId id="317" r:id="rId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105" d="100"/>
          <a:sy n="105" d="100"/>
        </p:scale>
        <p:origin x="17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3.xml"/><Relationship Id="rId3" Type="http://schemas.openxmlformats.org/officeDocument/2006/relationships/slide" Target="slides/slide46.xml"/><Relationship Id="rId7" Type="http://schemas.openxmlformats.org/officeDocument/2006/relationships/slide" Target="slides/slide52.xml"/><Relationship Id="rId2" Type="http://schemas.openxmlformats.org/officeDocument/2006/relationships/slide" Target="slides/slide45.xml"/><Relationship Id="rId1" Type="http://schemas.openxmlformats.org/officeDocument/2006/relationships/slide" Target="slides/slide44.xml"/><Relationship Id="rId6" Type="http://schemas.openxmlformats.org/officeDocument/2006/relationships/slide" Target="slides/slide51.xml"/><Relationship Id="rId11" Type="http://schemas.openxmlformats.org/officeDocument/2006/relationships/slide" Target="slides/slide56.xml"/><Relationship Id="rId5" Type="http://schemas.openxmlformats.org/officeDocument/2006/relationships/slide" Target="slides/slide50.xml"/><Relationship Id="rId10" Type="http://schemas.openxmlformats.org/officeDocument/2006/relationships/slide" Target="slides/slide55.xml"/><Relationship Id="rId4" Type="http://schemas.openxmlformats.org/officeDocument/2006/relationships/slide" Target="slides/slide49.xml"/><Relationship Id="rId9" Type="http://schemas.openxmlformats.org/officeDocument/2006/relationships/slide" Target="slides/slide54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image" Target="../media/image360.png"/><Relationship Id="rId4" Type="http://schemas.openxmlformats.org/officeDocument/2006/relationships/image" Target="../media/image3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0C281-7E14-47F3-B587-D27F2AD7E3E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9ACA40-58C4-4008-A253-D60808F5681D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gm:t>
    </dgm:pt>
    <dgm:pt modelId="{0C2B520A-D44D-4848-910E-0B65291F1057}" type="parTrans" cxnId="{DBC950D2-42C9-4746-A51C-6A69ED574737}">
      <dgm:prSet/>
      <dgm:spPr/>
      <dgm:t>
        <a:bodyPr/>
        <a:lstStyle/>
        <a:p>
          <a:endParaRPr lang="en-US"/>
        </a:p>
      </dgm:t>
    </dgm:pt>
    <dgm:pt modelId="{8DD8EE81-6A14-4240-9A57-65054AA29029}" type="sibTrans" cxnId="{DBC950D2-42C9-4746-A51C-6A69ED574737}">
      <dgm:prSet/>
      <dgm:spPr/>
      <dgm:t>
        <a:bodyPr/>
        <a:lstStyle/>
        <a:p>
          <a:endParaRPr lang="en-US"/>
        </a:p>
      </dgm:t>
    </dgm:pt>
    <dgm:pt modelId="{A86259C6-AD05-4B98-AE2F-361F58236E8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</dgm:t>
    </dgm:pt>
    <dgm:pt modelId="{2CFAEFC9-2BBC-49D3-945E-80429B183341}" type="parTrans" cxnId="{DF1F602A-B29B-4754-9B16-BD2565FB5D72}">
      <dgm:prSet/>
      <dgm:spPr/>
      <dgm:t>
        <a:bodyPr/>
        <a:lstStyle/>
        <a:p>
          <a:endParaRPr lang="en-US"/>
        </a:p>
      </dgm:t>
    </dgm:pt>
    <dgm:pt modelId="{C148EE40-9E73-453A-B477-53FC900DAA70}" type="sibTrans" cxnId="{DF1F602A-B29B-4754-9B16-BD2565FB5D72}">
      <dgm:prSet/>
      <dgm:spPr/>
      <dgm:t>
        <a:bodyPr/>
        <a:lstStyle/>
        <a:p>
          <a:endParaRPr lang="en-US"/>
        </a:p>
      </dgm:t>
    </dgm:pt>
    <dgm:pt modelId="{7BEA40B6-EAF9-4F8B-8EC2-CCD2E32219B8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</dgm:t>
    </dgm:pt>
    <dgm:pt modelId="{D2227EA3-41E1-4C28-BBEC-B62982F5C18B}" type="parTrans" cxnId="{3E26BE01-2BD3-467F-BAFF-9C3C33853A71}">
      <dgm:prSet/>
      <dgm:spPr/>
      <dgm:t>
        <a:bodyPr/>
        <a:lstStyle/>
        <a:p>
          <a:endParaRPr lang="en-US"/>
        </a:p>
      </dgm:t>
    </dgm:pt>
    <dgm:pt modelId="{5FC2339C-40FC-410F-AACD-6A9DBC28401B}" type="sibTrans" cxnId="{3E26BE01-2BD3-467F-BAFF-9C3C33853A71}">
      <dgm:prSet/>
      <dgm:spPr/>
      <dgm:t>
        <a:bodyPr/>
        <a:lstStyle/>
        <a:p>
          <a:endParaRPr lang="en-US"/>
        </a:p>
      </dgm:t>
    </dgm:pt>
    <dgm:pt modelId="{E9F58014-DA61-4791-84C8-910F5EB8AA4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gm:t>
    </dgm:pt>
    <dgm:pt modelId="{4861CB19-D143-46C6-89CC-68DCA9A57A5B}" type="parTrans" cxnId="{D6DB330A-B15C-4A5E-9C4C-6C6C37F3E89E}">
      <dgm:prSet/>
      <dgm:spPr/>
      <dgm:t>
        <a:bodyPr/>
        <a:lstStyle/>
        <a:p>
          <a:endParaRPr lang="en-US"/>
        </a:p>
      </dgm:t>
    </dgm:pt>
    <dgm:pt modelId="{A326496B-CDF1-464A-9758-40D810103517}" type="sibTrans" cxnId="{D6DB330A-B15C-4A5E-9C4C-6C6C37F3E89E}">
      <dgm:prSet/>
      <dgm:spPr/>
      <dgm:t>
        <a:bodyPr/>
        <a:lstStyle/>
        <a:p>
          <a:endParaRPr lang="en-US"/>
        </a:p>
      </dgm:t>
    </dgm:pt>
    <dgm:pt modelId="{0D4863A6-3A9F-4C49-815D-9C10A969157A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gm:t>
    </dgm:pt>
    <dgm:pt modelId="{40F46BD4-5A4E-4686-8CB9-A05774CE73FE}" type="parTrans" cxnId="{51B19FB0-E944-414E-83E0-7BD2B4403564}">
      <dgm:prSet/>
      <dgm:spPr/>
      <dgm:t>
        <a:bodyPr/>
        <a:lstStyle/>
        <a:p>
          <a:endParaRPr lang="en-US"/>
        </a:p>
      </dgm:t>
    </dgm:pt>
    <dgm:pt modelId="{8CF80367-4159-4012-ADFB-52C4C744FE7F}" type="sibTrans" cxnId="{51B19FB0-E944-414E-83E0-7BD2B4403564}">
      <dgm:prSet/>
      <dgm:spPr/>
      <dgm:t>
        <a:bodyPr/>
        <a:lstStyle/>
        <a:p>
          <a:endParaRPr lang="en-US"/>
        </a:p>
      </dgm:t>
    </dgm:pt>
    <dgm:pt modelId="{B9CD273E-EBCB-41A0-AC5F-7203DC9AD195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gm:t>
    </dgm:pt>
    <dgm:pt modelId="{8F85040A-5621-4A36-8820-D6A3B64A77B2}" type="parTrans" cxnId="{794559A1-D19B-46CF-A510-F5CFDBAE7E9E}">
      <dgm:prSet/>
      <dgm:spPr/>
      <dgm:t>
        <a:bodyPr/>
        <a:lstStyle/>
        <a:p>
          <a:endParaRPr lang="en-US"/>
        </a:p>
      </dgm:t>
    </dgm:pt>
    <dgm:pt modelId="{40E03311-DF0D-4874-AA35-54F7AA38B9A2}" type="sibTrans" cxnId="{794559A1-D19B-46CF-A510-F5CFDBAE7E9E}">
      <dgm:prSet/>
      <dgm:spPr/>
      <dgm:t>
        <a:bodyPr/>
        <a:lstStyle/>
        <a:p>
          <a:endParaRPr lang="en-US"/>
        </a:p>
      </dgm:t>
    </dgm:pt>
    <dgm:pt modelId="{2B59ACCB-C779-404A-9BF5-8C5B797E6486}" type="pres">
      <dgm:prSet presAssocID="{BE80C281-7E14-47F3-B587-D27F2AD7E3EF}" presName="linear" presStyleCnt="0">
        <dgm:presLayoutVars>
          <dgm:dir/>
          <dgm:animLvl val="lvl"/>
          <dgm:resizeHandles val="exact"/>
        </dgm:presLayoutVars>
      </dgm:prSet>
      <dgm:spPr/>
    </dgm:pt>
    <dgm:pt modelId="{D03E2E26-F653-48FA-9AC7-8FBD9EF4B87C}" type="pres">
      <dgm:prSet presAssocID="{379ACA40-58C4-4008-A253-D60808F5681D}" presName="parentLin" presStyleCnt="0"/>
      <dgm:spPr/>
    </dgm:pt>
    <dgm:pt modelId="{262D825B-379C-45C4-8C86-96D49D6CC70D}" type="pres">
      <dgm:prSet presAssocID="{379ACA40-58C4-4008-A253-D60808F5681D}" presName="parentLeftMargin" presStyleLbl="node1" presStyleIdx="0" presStyleCnt="2"/>
      <dgm:spPr/>
    </dgm:pt>
    <dgm:pt modelId="{2F72314C-214C-46B4-A9AB-7E0C8DF5D481}" type="pres">
      <dgm:prSet presAssocID="{379ACA40-58C4-4008-A253-D60808F568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7CEB15-96CE-43EE-9EB9-1A82575F752B}" type="pres">
      <dgm:prSet presAssocID="{379ACA40-58C4-4008-A253-D60808F5681D}" presName="negativeSpace" presStyleCnt="0"/>
      <dgm:spPr/>
    </dgm:pt>
    <dgm:pt modelId="{441C5651-32B3-4D58-844D-372CEFFC3424}" type="pres">
      <dgm:prSet presAssocID="{379ACA40-58C4-4008-A253-D60808F5681D}" presName="childText" presStyleLbl="conFgAcc1" presStyleIdx="0" presStyleCnt="2">
        <dgm:presLayoutVars>
          <dgm:bulletEnabled val="1"/>
        </dgm:presLayoutVars>
      </dgm:prSet>
      <dgm:spPr/>
    </dgm:pt>
    <dgm:pt modelId="{09B31CEB-5BF2-446A-84A2-DA0AC245AD33}" type="pres">
      <dgm:prSet presAssocID="{8DD8EE81-6A14-4240-9A57-65054AA29029}" presName="spaceBetweenRectangles" presStyleCnt="0"/>
      <dgm:spPr/>
    </dgm:pt>
    <dgm:pt modelId="{1BAD5BCF-08A6-4051-BF10-1871772BA02F}" type="pres">
      <dgm:prSet presAssocID="{0D4863A6-3A9F-4C49-815D-9C10A969157A}" presName="parentLin" presStyleCnt="0"/>
      <dgm:spPr/>
    </dgm:pt>
    <dgm:pt modelId="{08364723-2E00-493F-93F7-E10332E528FB}" type="pres">
      <dgm:prSet presAssocID="{0D4863A6-3A9F-4C49-815D-9C10A969157A}" presName="parentLeftMargin" presStyleLbl="node1" presStyleIdx="0" presStyleCnt="2"/>
      <dgm:spPr/>
    </dgm:pt>
    <dgm:pt modelId="{13077FB9-334E-443A-A5EA-DB0E25258ADC}" type="pres">
      <dgm:prSet presAssocID="{0D4863A6-3A9F-4C49-815D-9C10A96915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FC4F03-A48E-4BA6-8EAF-9396D56C4F1C}" type="pres">
      <dgm:prSet presAssocID="{0D4863A6-3A9F-4C49-815D-9C10A969157A}" presName="negativeSpace" presStyleCnt="0"/>
      <dgm:spPr/>
    </dgm:pt>
    <dgm:pt modelId="{A6126A83-A2E6-4783-A431-DD17C81E661C}" type="pres">
      <dgm:prSet presAssocID="{0D4863A6-3A9F-4C49-815D-9C10A96915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26BE01-2BD3-467F-BAFF-9C3C33853A71}" srcId="{379ACA40-58C4-4008-A253-D60808F5681D}" destId="{7BEA40B6-EAF9-4F8B-8EC2-CCD2E32219B8}" srcOrd="1" destOrd="0" parTransId="{D2227EA3-41E1-4C28-BBEC-B62982F5C18B}" sibTransId="{5FC2339C-40FC-410F-AACD-6A9DBC28401B}"/>
    <dgm:cxn modelId="{D6DB330A-B15C-4A5E-9C4C-6C6C37F3E89E}" srcId="{379ACA40-58C4-4008-A253-D60808F5681D}" destId="{E9F58014-DA61-4791-84C8-910F5EB8AA49}" srcOrd="2" destOrd="0" parTransId="{4861CB19-D143-46C6-89CC-68DCA9A57A5B}" sibTransId="{A326496B-CDF1-464A-9758-40D810103517}"/>
    <dgm:cxn modelId="{DF1F602A-B29B-4754-9B16-BD2565FB5D72}" srcId="{379ACA40-58C4-4008-A253-D60808F5681D}" destId="{A86259C6-AD05-4B98-AE2F-361F58236E89}" srcOrd="0" destOrd="0" parTransId="{2CFAEFC9-2BBC-49D3-945E-80429B183341}" sibTransId="{C148EE40-9E73-453A-B477-53FC900DAA70}"/>
    <dgm:cxn modelId="{B32D1A5B-AE01-425E-A7F5-DC1C449603D2}" type="presOf" srcId="{379ACA40-58C4-4008-A253-D60808F5681D}" destId="{2F72314C-214C-46B4-A9AB-7E0C8DF5D481}" srcOrd="1" destOrd="0" presId="urn:microsoft.com/office/officeart/2005/8/layout/list1"/>
    <dgm:cxn modelId="{1C314F63-5B24-44D0-9F61-93B6DB64764C}" type="presOf" srcId="{A86259C6-AD05-4B98-AE2F-361F58236E89}" destId="{441C5651-32B3-4D58-844D-372CEFFC3424}" srcOrd="0" destOrd="0" presId="urn:microsoft.com/office/officeart/2005/8/layout/list1"/>
    <dgm:cxn modelId="{709BE56E-E366-4EA7-9A33-DD46278D1C02}" type="presOf" srcId="{BE80C281-7E14-47F3-B587-D27F2AD7E3EF}" destId="{2B59ACCB-C779-404A-9BF5-8C5B797E6486}" srcOrd="0" destOrd="0" presId="urn:microsoft.com/office/officeart/2005/8/layout/list1"/>
    <dgm:cxn modelId="{56476F7A-4C67-43C7-ABF0-903CEEAD35CC}" type="presOf" srcId="{379ACA40-58C4-4008-A253-D60808F5681D}" destId="{262D825B-379C-45C4-8C86-96D49D6CC70D}" srcOrd="0" destOrd="0" presId="urn:microsoft.com/office/officeart/2005/8/layout/list1"/>
    <dgm:cxn modelId="{B7AE9F9E-DB74-438A-86EA-A9794C1CC621}" type="presOf" srcId="{0D4863A6-3A9F-4C49-815D-9C10A969157A}" destId="{13077FB9-334E-443A-A5EA-DB0E25258ADC}" srcOrd="1" destOrd="0" presId="urn:microsoft.com/office/officeart/2005/8/layout/list1"/>
    <dgm:cxn modelId="{794559A1-D19B-46CF-A510-F5CFDBAE7E9E}" srcId="{0D4863A6-3A9F-4C49-815D-9C10A969157A}" destId="{B9CD273E-EBCB-41A0-AC5F-7203DC9AD195}" srcOrd="0" destOrd="0" parTransId="{8F85040A-5621-4A36-8820-D6A3B64A77B2}" sibTransId="{40E03311-DF0D-4874-AA35-54F7AA38B9A2}"/>
    <dgm:cxn modelId="{F76E39AA-149A-439C-AF16-A6680956A983}" type="presOf" srcId="{7BEA40B6-EAF9-4F8B-8EC2-CCD2E32219B8}" destId="{441C5651-32B3-4D58-844D-372CEFFC3424}" srcOrd="0" destOrd="1" presId="urn:microsoft.com/office/officeart/2005/8/layout/list1"/>
    <dgm:cxn modelId="{51B19FB0-E944-414E-83E0-7BD2B4403564}" srcId="{BE80C281-7E14-47F3-B587-D27F2AD7E3EF}" destId="{0D4863A6-3A9F-4C49-815D-9C10A969157A}" srcOrd="1" destOrd="0" parTransId="{40F46BD4-5A4E-4686-8CB9-A05774CE73FE}" sibTransId="{8CF80367-4159-4012-ADFB-52C4C744FE7F}"/>
    <dgm:cxn modelId="{3A1A8FB1-668F-41B4-B96A-139499C4CEA2}" type="presOf" srcId="{B9CD273E-EBCB-41A0-AC5F-7203DC9AD195}" destId="{A6126A83-A2E6-4783-A431-DD17C81E661C}" srcOrd="0" destOrd="0" presId="urn:microsoft.com/office/officeart/2005/8/layout/list1"/>
    <dgm:cxn modelId="{6209ADC2-1F44-440E-BEB0-62E87C044095}" type="presOf" srcId="{0D4863A6-3A9F-4C49-815D-9C10A969157A}" destId="{08364723-2E00-493F-93F7-E10332E528FB}" srcOrd="0" destOrd="0" presId="urn:microsoft.com/office/officeart/2005/8/layout/list1"/>
    <dgm:cxn modelId="{DBC950D2-42C9-4746-A51C-6A69ED574737}" srcId="{BE80C281-7E14-47F3-B587-D27F2AD7E3EF}" destId="{379ACA40-58C4-4008-A253-D60808F5681D}" srcOrd="0" destOrd="0" parTransId="{0C2B520A-D44D-4848-910E-0B65291F1057}" sibTransId="{8DD8EE81-6A14-4240-9A57-65054AA29029}"/>
    <dgm:cxn modelId="{F76D3EF7-90BF-4537-9DFF-B49FC675668D}" type="presOf" srcId="{E9F58014-DA61-4791-84C8-910F5EB8AA49}" destId="{441C5651-32B3-4D58-844D-372CEFFC3424}" srcOrd="0" destOrd="2" presId="urn:microsoft.com/office/officeart/2005/8/layout/list1"/>
    <dgm:cxn modelId="{7772C916-F2E0-438F-B5D9-A59232AB5979}" type="presParOf" srcId="{2B59ACCB-C779-404A-9BF5-8C5B797E6486}" destId="{D03E2E26-F653-48FA-9AC7-8FBD9EF4B87C}" srcOrd="0" destOrd="0" presId="urn:microsoft.com/office/officeart/2005/8/layout/list1"/>
    <dgm:cxn modelId="{AE6F26FD-6460-4732-B470-DBAE40EF1E38}" type="presParOf" srcId="{D03E2E26-F653-48FA-9AC7-8FBD9EF4B87C}" destId="{262D825B-379C-45C4-8C86-96D49D6CC70D}" srcOrd="0" destOrd="0" presId="urn:microsoft.com/office/officeart/2005/8/layout/list1"/>
    <dgm:cxn modelId="{F5F4B5BB-C429-4136-8747-7FAA8E48A155}" type="presParOf" srcId="{D03E2E26-F653-48FA-9AC7-8FBD9EF4B87C}" destId="{2F72314C-214C-46B4-A9AB-7E0C8DF5D481}" srcOrd="1" destOrd="0" presId="urn:microsoft.com/office/officeart/2005/8/layout/list1"/>
    <dgm:cxn modelId="{5488BDBB-0164-4656-9E35-B84232ABA742}" type="presParOf" srcId="{2B59ACCB-C779-404A-9BF5-8C5B797E6486}" destId="{977CEB15-96CE-43EE-9EB9-1A82575F752B}" srcOrd="1" destOrd="0" presId="urn:microsoft.com/office/officeart/2005/8/layout/list1"/>
    <dgm:cxn modelId="{C6F93F47-8C0E-4CA0-804E-E09A2BA79714}" type="presParOf" srcId="{2B59ACCB-C779-404A-9BF5-8C5B797E6486}" destId="{441C5651-32B3-4D58-844D-372CEFFC3424}" srcOrd="2" destOrd="0" presId="urn:microsoft.com/office/officeart/2005/8/layout/list1"/>
    <dgm:cxn modelId="{3740FC53-2875-4A76-A801-37F02F57F36F}" type="presParOf" srcId="{2B59ACCB-C779-404A-9BF5-8C5B797E6486}" destId="{09B31CEB-5BF2-446A-84A2-DA0AC245AD33}" srcOrd="3" destOrd="0" presId="urn:microsoft.com/office/officeart/2005/8/layout/list1"/>
    <dgm:cxn modelId="{A0B5E113-7E6B-4419-B45E-24251D702C97}" type="presParOf" srcId="{2B59ACCB-C779-404A-9BF5-8C5B797E6486}" destId="{1BAD5BCF-08A6-4051-BF10-1871772BA02F}" srcOrd="4" destOrd="0" presId="urn:microsoft.com/office/officeart/2005/8/layout/list1"/>
    <dgm:cxn modelId="{E131561E-ADBD-451A-BF94-67514E91FA71}" type="presParOf" srcId="{1BAD5BCF-08A6-4051-BF10-1871772BA02F}" destId="{08364723-2E00-493F-93F7-E10332E528FB}" srcOrd="0" destOrd="0" presId="urn:microsoft.com/office/officeart/2005/8/layout/list1"/>
    <dgm:cxn modelId="{9292C380-1F01-4BA0-B901-99D6942FBC07}" type="presParOf" srcId="{1BAD5BCF-08A6-4051-BF10-1871772BA02F}" destId="{13077FB9-334E-443A-A5EA-DB0E25258ADC}" srcOrd="1" destOrd="0" presId="urn:microsoft.com/office/officeart/2005/8/layout/list1"/>
    <dgm:cxn modelId="{09C724A3-5BCF-4144-9F17-BD9BB698BE9C}" type="presParOf" srcId="{2B59ACCB-C779-404A-9BF5-8C5B797E6486}" destId="{E1FC4F03-A48E-4BA6-8EAF-9396D56C4F1C}" srcOrd="5" destOrd="0" presId="urn:microsoft.com/office/officeart/2005/8/layout/list1"/>
    <dgm:cxn modelId="{07042826-48A5-4694-B4A5-A514B8D7FBD4}" type="presParOf" srcId="{2B59ACCB-C779-404A-9BF5-8C5B797E6486}" destId="{A6126A83-A2E6-4783-A431-DD17C81E66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+mn-lt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+mn-lt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600" dirty="0">
              <a:latin typeface="+mn-lt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+mn-lt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+mn-lt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+mn-lt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711C2D4-251F-49F0-8EE6-ECD549BFD7A8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+mn-lt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614CC34-A5E1-47F7-8DAC-ACBD0308BF18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+mn-lt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60E1CC5-948E-4933-986A-17FB9B2EF9AB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+mn-lt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 xmlns:m="http://schemas.openxmlformats.org/officeDocument/2006/math">
                  <m:r>
                    <a:rPr lang="en-GB" altLang="en-US" sz="1800" b="0" i="1" dirty="0" smtClean="0">
                      <a:solidFill>
                        <a:srgbClr val="3333B2"/>
                      </a:solidFill>
                      <a:latin typeface="Cambria Math" panose="02040503050406030204" pitchFamily="18" charset="0"/>
                    </a:rPr>
                    <m:t>−14.25</m:t>
                  </m:r>
                  <m:r>
                    <a:rPr lang="en-US" altLang="en-US" sz="1800" i="1" dirty="0" smtClean="0">
                      <a:latin typeface="Cambria Math" panose="02040503050406030204" pitchFamily="18" charset="0"/>
                    </a:rPr>
                    <m:t> ×</m:t>
                  </m:r>
                  <m:r>
                    <a:rPr lang="en-GB" altLang="en-US" sz="1800" b="0" i="1" dirty="0" smtClean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m:t>3.125</m:t>
                  </m:r>
                </m:oMath>
              </a14:m>
              <a:r>
                <a:rPr lang="en-US" sz="1800" dirty="0">
                  <a:solidFill>
                    <a:srgbClr val="00B050"/>
                  </a:solidFill>
                  <a:latin typeface="+mn-lt"/>
                </a:rPr>
                <a:t> </a:t>
              </a:r>
              <a:r>
                <a:rPr lang="en-US" sz="1800" dirty="0">
                  <a:latin typeface="+mn-lt"/>
                </a:rPr>
                <a:t>in decimal, or</a:t>
              </a: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−14.25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 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3.125</a:t>
              </a:r>
              <a:r>
                <a:rPr lang="en-US" sz="1800" dirty="0">
                  <a:solidFill>
                    <a:srgbClr val="00B050"/>
                  </a:solidFill>
                  <a:latin typeface="+mn-lt"/>
                </a:rPr>
                <a:t> </a:t>
              </a:r>
              <a:r>
                <a:rPr lang="en-US" sz="1800" dirty="0">
                  <a:latin typeface="+mn-lt"/>
                </a:rPr>
                <a:t>in decimal, or</a:t>
              </a: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+mn-lt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DD38E42-8C09-4A15-AF57-2DE2A9669B6B}">
      <dgm:prSet custT="1"/>
      <dgm:spPr/>
      <dgm:t>
        <a:bodyPr/>
        <a:lstStyle/>
        <a:p>
          <a:pPr algn="l"/>
          <a:r>
            <a:rPr lang="en-US" altLang="en-US" sz="1600" dirty="0"/>
            <a:t>Unbiased: </a:t>
          </a:r>
          <a:r>
            <a:rPr lang="en-US" altLang="en-US" sz="1600" dirty="0">
              <a:solidFill>
                <a:srgbClr val="3333B2"/>
              </a:solidFill>
            </a:rPr>
            <a:t>3</a:t>
          </a:r>
          <a:r>
            <a:rPr lang="en-US" altLang="en-US" sz="1600" dirty="0"/>
            <a:t> + </a:t>
          </a:r>
          <a:r>
            <a:rPr lang="en-US" altLang="en-US" sz="1600" dirty="0">
              <a:solidFill>
                <a:srgbClr val="00B050"/>
              </a:solidFill>
            </a:rPr>
            <a:t>1</a:t>
          </a:r>
          <a:r>
            <a:rPr lang="en-US" altLang="en-US" sz="1600" dirty="0"/>
            <a:t> = 4</a:t>
          </a:r>
          <a:endParaRPr lang="en-US" sz="1600" dirty="0">
            <a:latin typeface="+mn-lt"/>
          </a:endParaRP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/>
                <a:t>Biased: </a:t>
              </a:r>
              <a:r>
                <a:rPr lang="en-US" altLang="en-US" sz="1600" dirty="0">
                  <a:solidFill>
                    <a:srgbClr val="3333B2"/>
                  </a:solidFill>
                </a:rPr>
                <a:t>(3 + 127) </a:t>
              </a:r>
              <a:r>
                <a:rPr lang="en-US" altLang="en-US" sz="1600" dirty="0"/>
                <a:t>+ </a:t>
              </a:r>
              <a:r>
                <a:rPr lang="en-US" altLang="en-US" sz="1600" dirty="0">
                  <a:solidFill>
                    <a:srgbClr val="00B050"/>
                  </a:solidFill>
                </a:rPr>
                <a:t>(1 + 127)</a:t>
              </a:r>
              <a14:m>
                <m:oMath xmlns:m="http://schemas.openxmlformats.org/officeDocument/2006/math">
                  <m:r>
                    <a:rPr lang="en-US" altLang="en-US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−127</m:t>
                  </m:r>
                </m:oMath>
              </a14:m>
              <a:endParaRPr lang="en-US" sz="1600" dirty="0">
                <a:solidFill>
                  <a:schemeClr val="tx1"/>
                </a:solidFill>
                <a:latin typeface="+mn-lt"/>
              </a:endParaRPr>
            </a:p>
          </dgm:t>
        </dgm:pt>
      </mc:Choice>
      <mc:Fallback xmlns="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/>
                <a:t>Biased: </a:t>
              </a:r>
              <a:r>
                <a:rPr lang="en-US" altLang="en-US" sz="1600" dirty="0">
                  <a:solidFill>
                    <a:srgbClr val="3333B2"/>
                  </a:solidFill>
                </a:rPr>
                <a:t>(3 + 127) </a:t>
              </a:r>
              <a:r>
                <a:rPr lang="en-US" altLang="en-US" sz="1600" dirty="0"/>
                <a:t>+ </a:t>
              </a:r>
              <a:r>
                <a:rPr lang="en-US" altLang="en-US" sz="1600" dirty="0">
                  <a:solidFill>
                    <a:srgbClr val="00B050"/>
                  </a:solidFill>
                </a:rPr>
                <a:t>(1 + 127)</a:t>
              </a:r>
              <a:r>
                <a:rPr lang="en-US" altLang="en-US" sz="160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−127</a:t>
              </a:r>
              <a:endParaRPr lang="en-US" sz="1600" dirty="0">
                <a:solidFill>
                  <a:schemeClr val="tx1"/>
                </a:solidFill>
                <a:latin typeface="+mn-lt"/>
              </a:endParaRPr>
            </a:p>
          </dgm:t>
        </dgm:pt>
      </mc:Fallback>
    </mc:AlternateConten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+mn-lt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m:oMathPara>
              </a14:m>
              <a:endParaRPr lang="en-US" sz="1400" dirty="0">
                <a:latin typeface="+mn-lt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4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+mn-lt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+mn-lt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/>
                <a:t> with no over/underflow</a:t>
              </a:r>
              <a:endParaRPr lang="en-US" dirty="0">
                <a:latin typeface="+mn-lt"/>
              </a:endParaRPr>
            </a:p>
          </dgm:t>
        </dgm:pt>
      </mc:Choice>
      <mc:Fallback xmlns="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/>
                <a:t> with no over/underflow</a:t>
              </a:r>
              <a:endParaRPr lang="en-US" dirty="0">
                <a:latin typeface="+mn-lt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+mn-lt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/>
                <a:t>(no change)</a:t>
              </a:r>
              <a:endParaRPr lang="en-US" dirty="0">
                <a:latin typeface="+mn-lt"/>
              </a:endParaRPr>
            </a:p>
          </dgm:t>
        </dgm:pt>
      </mc:Choice>
      <mc:Fallback xmlns="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/>
                <a:t>(no change)</a:t>
              </a:r>
              <a:endParaRPr lang="en-US" dirty="0">
                <a:latin typeface="+mn-lt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+mn-lt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–1.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0110010001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44.53125</m:t>
                    </m:r>
                  </m:oMath>
                </m:oMathPara>
              </a14:m>
              <a:endParaRPr lang="en-US" dirty="0">
                <a:latin typeface="+mn-lt"/>
              </a:endParaRPr>
            </a:p>
          </dgm:t>
        </dgm:pt>
      </mc:Choice>
      <mc:Fallback xmlns="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–1.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i="0" dirty="0">
                  <a:latin typeface="Cambria Math" panose="02040503050406030204" pitchFamily="18" charset="0"/>
                </a:rPr>
                <a:t>= –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44.53125</a:t>
              </a:r>
              <a:endParaRPr lang="en-US" dirty="0">
                <a:latin typeface="+mn-lt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10.110010001</m:t>
                        </m:r>
                      </m:e>
                      <m:sub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1400" dirty="0">
                <a:latin typeface="+mn-lt"/>
              </a:endParaRPr>
            </a:p>
          </dgm:t>
        </dgm:pt>
      </mc:Choice>
      <mc:Fallback xmlns="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</a:rPr>
                <a:t>= 〖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〗_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+mn-lt"/>
              </a:endParaRPr>
            </a:p>
          </dgm:t>
        </dgm:pt>
      </mc:Fallback>
    </mc:AlternateContent>
    <dgm:pt modelId="{649D0C6C-05F0-4181-84D7-A040E00CE5EB}" type="parTrans" cxnId="{76FA042E-8043-4EDB-91F6-7956E78625A1}">
      <dgm:prSet/>
      <dgm:spPr/>
      <dgm:t>
        <a:bodyPr/>
        <a:lstStyle/>
        <a:p>
          <a:endParaRPr lang="en-GB"/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i="1" baseline="-250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001</m:t>
                    </m:r>
                    <m:r>
                      <a:rPr lang="en-US" altLang="en-US" sz="1800" i="1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8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3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001</a:t>
              </a:r>
              <a:r>
                <a:rPr lang="en-US" altLang="en-US" sz="18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4D3172B5-5823-4E83-9AB6-96B4C6DB4345}" type="parTrans" cxnId="{F393760A-6360-4098-9689-76CB60E886C0}">
      <dgm:prSet/>
      <dgm:spPr/>
      <dgm:t>
        <a:bodyPr/>
        <a:lstStyle/>
        <a:p>
          <a:endParaRPr lang="en-GB"/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= 4 + 254 – 127 = 4 + 127</m:t>
                    </m:r>
                  </m:oMath>
                </m:oMathPara>
              </a14:m>
              <a:endParaRPr lang="en-US" sz="1600" dirty="0">
                <a:latin typeface="+mn-lt"/>
              </a:endParaRPr>
            </a:p>
          </dgm:t>
        </dgm:pt>
      </mc:Choice>
      <mc:Fallback xmlns="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1600" i="0" dirty="0">
                  <a:latin typeface="Cambria Math" panose="02040503050406030204" pitchFamily="18" charset="0"/>
                </a:rPr>
                <a:t>= 4 + 254 – 127 = 4 + 127</a:t>
              </a:r>
              <a:endParaRPr lang="en-US" sz="1600" dirty="0">
                <a:latin typeface="+mn-lt"/>
              </a:endParaRPr>
            </a:p>
          </dgm:t>
        </dgm:pt>
      </mc:Fallback>
    </mc:AlternateContent>
    <dgm:pt modelId="{D68D717D-8C1A-4623-8DBA-52D13CDBB4E7}" type="parTrans" cxnId="{D3ACB756-C5C9-4B42-B88F-08C4B9CB5546}">
      <dgm:prSet/>
      <dgm:spPr/>
      <dgm:t>
        <a:bodyPr/>
        <a:lstStyle/>
        <a:p>
          <a:endParaRPr lang="en-GB"/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  </m:t>
                    </m:r>
                    <m:r>
                      <a:rPr lang="en-GB" altLang="en-US" sz="1400" b="0" i="1" dirty="0" smtClean="0">
                        <a:latin typeface="Cambria Math" panose="02040503050406030204" pitchFamily="18" charset="0"/>
                      </a:rPr>
                      <m:t>10.110010001</m:t>
                    </m:r>
                    <m:r>
                      <a:rPr lang="en-US" altLang="en-US" sz="1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m:oMathPara>
              </a14:m>
              <a:endParaRPr lang="en-US" sz="1600" dirty="0">
                <a:latin typeface="+mn-lt"/>
              </a:endParaRPr>
            </a:p>
          </dgm:t>
        </dgm:pt>
      </mc:Choice>
      <mc:Fallback xmlns="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  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4</a:t>
              </a:r>
              <a:endParaRPr lang="en-US" sz="1600" dirty="0">
                <a:latin typeface="+mn-lt"/>
              </a:endParaRPr>
            </a:p>
          </dgm:t>
        </dgm:pt>
      </mc:Fallback>
    </mc:AlternateContent>
    <dgm:pt modelId="{BC3981A0-37AB-47F2-89C8-6E6348E70CCE}" type="parTrans" cxnId="{06D91A36-67DD-4707-9067-7ADD0A685558}">
      <dgm:prSet/>
      <dgm:spPr/>
      <dgm:t>
        <a:bodyPr/>
        <a:lstStyle/>
        <a:p>
          <a:endParaRPr lang="en-GB"/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/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+mn-lt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+mn-lt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DD38E42-8C09-4A15-AF57-2DE2A9669B6B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+mn-lt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+mn-lt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711C2D4-251F-49F0-8EE6-ECD549BFD7A8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+mn-lt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614CC34-A5E1-47F7-8DAC-ACBD0308BF18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+mn-lt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60E1CC5-948E-4933-986A-17FB9B2EF9AB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C3DA973-BF55-4092-82AE-9A03341FDB1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49D0C6C-05F0-4181-84D7-A040E00CE5EB}" type="parTrans" cxnId="{76FA042E-8043-4EDB-91F6-7956E78625A1}">
      <dgm:prSet/>
      <dgm:spPr/>
      <dgm:t>
        <a:bodyPr/>
        <a:lstStyle/>
        <a:p>
          <a:endParaRPr lang="en-GB"/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/>
        </a:p>
      </dgm:t>
    </dgm:pt>
    <dgm:pt modelId="{1BE56581-96AD-4652-98D4-8131A83274CB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4D3172B5-5823-4E83-9AB6-96B4C6DB4345}" type="parTrans" cxnId="{F393760A-6360-4098-9689-76CB60E886C0}">
      <dgm:prSet/>
      <dgm:spPr/>
      <dgm:t>
        <a:bodyPr/>
        <a:lstStyle/>
        <a:p>
          <a:endParaRPr lang="en-GB"/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/>
        </a:p>
      </dgm:t>
    </dgm:pt>
    <dgm:pt modelId="{6F45487A-0E16-4B85-B148-4DD2B7808DA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D68D717D-8C1A-4623-8DBA-52D13CDBB4E7}" type="parTrans" cxnId="{D3ACB756-C5C9-4B42-B88F-08C4B9CB5546}">
      <dgm:prSet/>
      <dgm:spPr/>
      <dgm:t>
        <a:bodyPr/>
        <a:lstStyle/>
        <a:p>
          <a:endParaRPr lang="en-GB"/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/>
        </a:p>
      </dgm:t>
    </dgm:pt>
    <dgm:pt modelId="{87761178-E603-4A4C-9436-7F3C01052D7F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BC3981A0-37AB-47F2-89C8-6E6348E70CCE}" type="parTrans" cxnId="{06D91A36-67DD-4707-9067-7ADD0A685558}">
      <dgm:prSet/>
      <dgm:spPr/>
      <dgm:t>
        <a:bodyPr/>
        <a:lstStyle/>
        <a:p>
          <a:endParaRPr lang="en-GB"/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/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 and 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Exponent: 00000001</a:t>
          </a:r>
          <a:br>
            <a:rPr lang="en-US"/>
          </a:br>
          <a:r>
            <a:rPr lang="en-US">
              <a:sym typeface="Symbol" panose="05050102010706020507" pitchFamily="18" charset="2"/>
            </a:rPr>
            <a:t></a:t>
          </a:r>
          <a:r>
            <a:rPr lang="en-US"/>
            <a:t> actual exponent = 1 – 127 = –126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Fraction: 000…00 </a:t>
          </a:r>
          <a:r>
            <a:rPr lang="en-US">
              <a:sym typeface="Symbol" panose="05050102010706020507" pitchFamily="18" charset="2"/>
            </a:rPr>
            <a:t></a:t>
          </a:r>
          <a:r>
            <a:rPr lang="en-US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±1.0 × 2</a:t>
          </a:r>
          <a:r>
            <a:rPr lang="en-US" baseline="30000"/>
            <a:t>–126</a:t>
          </a:r>
          <a:r>
            <a:rPr lang="en-US"/>
            <a:t> ≈ ±1.2 × 10</a:t>
          </a:r>
          <a:r>
            <a:rPr lang="en-US" baseline="30000"/>
            <a:t>–38</a:t>
          </a:r>
          <a:endParaRPr lang="en-US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exponent: 11111110</a:t>
          </a:r>
          <a:br>
            <a:rPr lang="en-US"/>
          </a:br>
          <a:r>
            <a:rPr lang="en-US">
              <a:sym typeface="Symbol" panose="05050102010706020507" pitchFamily="18" charset="2"/>
            </a:rPr>
            <a:t></a:t>
          </a:r>
          <a:r>
            <a:rPr lang="en-US"/>
            <a:t> actual exponent = 254 – 127 = +127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Fraction: 111…11 </a:t>
          </a:r>
          <a:r>
            <a:rPr lang="en-US">
              <a:sym typeface="Symbol" panose="05050102010706020507" pitchFamily="18" charset="2"/>
            </a:rPr>
            <a:t></a:t>
          </a:r>
          <a:r>
            <a:rPr lang="en-US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±2.0 × 2</a:t>
          </a:r>
          <a:r>
            <a:rPr lang="en-US" baseline="30000"/>
            <a:t>+127</a:t>
          </a:r>
          <a:r>
            <a:rPr lang="en-US"/>
            <a:t> ≈ ±3.4 × 10</a:t>
          </a:r>
          <a:r>
            <a:rPr lang="en-US" baseline="30000"/>
            <a:t>+38</a:t>
          </a:r>
          <a:endParaRPr lang="en-US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00000000000 and 11111111111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1023 = –1022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–1022</a:t>
          </a:r>
          <a:r>
            <a:rPr lang="en-US" dirty="0"/>
            <a:t> ≈ ±2.2 × 10</a:t>
          </a:r>
          <a:r>
            <a:rPr lang="en-US" baseline="30000" dirty="0"/>
            <a:t>–308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2046 – 1023 = +1023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+1023</a:t>
          </a:r>
          <a:r>
            <a:rPr lang="en-US" dirty="0"/>
            <a:t> ≈ ±1.8 × 10</a:t>
          </a:r>
          <a:r>
            <a:rPr lang="en-US" baseline="30000" dirty="0"/>
            <a:t>+308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−45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2^(−23)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2^(−126)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1.4×10〗^(</a:t>
              </a:r>
              <a:r>
                <a:rPr lang="en-GB" b="0" i="0">
                  <a:latin typeface="Cambria Math" panose="02040503050406030204" pitchFamily="18" charset="0"/>
                </a:rPr>
                <a:t>−45)</a:t>
              </a:r>
              <a:endParaRPr lang="en-US" dirty="0"/>
            </a:p>
          </dgm:t>
        </dgm:pt>
      </mc:Fallback>
    </mc:AlternateConten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1.17×10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−38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±(1−2^(−23) )×2^(−126)≈±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1.17×10〗^(</a:t>
              </a:r>
              <a:r>
                <a:rPr lang="en-GB" b="0" i="0">
                  <a:latin typeface="Cambria Math" panose="02040503050406030204" pitchFamily="18" charset="0"/>
                </a:rPr>
                <a:t>−38)</a:t>
              </a:r>
              <a:endParaRPr lang="en-US" dirty="0"/>
            </a:p>
          </dgm:t>
        </dgm:pt>
      </mc:Fallback>
    </mc:AlternateConten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4.9×10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−324</m:t>
                      </m:r>
                    </m:sup>
                  </m:sSup>
                </m:oMath>
              </a14:m>
              <a:endParaRPr lang="en-GB" dirty="0"/>
            </a:p>
          </dgm:t>
        </dgm:pt>
      </mc:Choice>
      <mc:Fallback xmlns="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2^(−52)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4.9×10〗^(</a:t>
              </a:r>
              <a:r>
                <a:rPr lang="en-GB" b="0" i="0">
                  <a:latin typeface="Cambria Math" panose="02040503050406030204" pitchFamily="18" charset="0"/>
                </a:rPr>
                <a:t>−324)</a:t>
              </a:r>
              <a:endParaRPr lang="en-GB" dirty="0"/>
            </a:p>
          </dgm:t>
        </dgm:pt>
      </mc:Fallback>
    </mc:AlternateConten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2.22×10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−308</m:t>
                      </m:r>
                    </m:sup>
                  </m:sSup>
                </m:oMath>
              </a14:m>
              <a:endParaRPr lang="en-GB"/>
            </a:p>
          </dgm:t>
        </dgm:pt>
      </mc:Choice>
      <mc:Fallback xmlns="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52) 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×2^(−1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2.22×10〗^(</a:t>
              </a:r>
              <a:r>
                <a:rPr lang="en-GB" b="0" i="0">
                  <a:latin typeface="Cambria Math" panose="02040503050406030204" pitchFamily="18" charset="0"/>
                </a:rPr>
                <a:t>−308)</a:t>
              </a:r>
              <a:endParaRPr lang="en-GB"/>
            </a:p>
          </dgm:t>
        </dgm:pt>
      </mc:Fallback>
    </mc:AlternateConten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blipFill>
          <a:blip xmlns:r="http://schemas.openxmlformats.org/officeDocument/2006/relationships" r:embed="rId1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blipFill>
          <a:blip xmlns:r="http://schemas.openxmlformats.org/officeDocument/2006/relationships" r:embed="rId2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7BB92741-D53C-4108-B606-B6C3D7FC0A21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dgm:pt modelId="{450214FD-93D8-44F8-B4EF-C9E038091F19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/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/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l"/>
          <a:r>
            <a:rPr lang="en-US" sz="1800" dirty="0">
              <a:latin typeface="+mn-lt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/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/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+ 0.016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/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/>
        </a:p>
      </dgm:t>
    </dgm:pt>
    <dgm:pt modelId="{0E1FC01D-027E-47C6-BB13-A3A34DA5436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</a:t>
          </a:r>
          <a:r>
            <a:rPr lang="en-US" sz="2000" dirty="0">
              <a:latin typeface="+mn-lt"/>
            </a:rPr>
            <a:t>0.016</a:t>
          </a:r>
          <a:r>
            <a:rPr lang="en-US" sz="1800" dirty="0">
              <a:latin typeface="+mn-lt"/>
            </a:rPr>
            <a:t>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= 10.015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/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/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+mn-lt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/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/>
        </a:p>
      </dgm:t>
    </dgm:pt>
    <dgm:pt modelId="{A1FA837B-7A76-4A8A-8A12-FA5D2E8EA75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1.0015 × 10</a:t>
          </a:r>
          <a:r>
            <a:rPr lang="en-US" sz="1800" baseline="30000" dirty="0">
              <a:latin typeface="+mn-lt"/>
            </a:rPr>
            <a:t>2</a:t>
          </a:r>
          <a:endParaRPr lang="en-US" sz="1800" dirty="0">
            <a:latin typeface="+mn-lt"/>
          </a:endParaRP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/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/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/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/>
        </a:p>
      </dgm:t>
    </dgm:pt>
    <dgm:pt modelId="{5FA8F5B6-9185-47B8-BA50-F47655C7FD6F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1.002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/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/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/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/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/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/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/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0.1110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1.000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−1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+ −〖0.1110〗_2×2^(−1)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E104B058-9497-4229-8CFC-EBA4C1063C67}" type="parTrans" cxnId="{0A3B72A6-417A-4F9B-8596-E3E8652E228F}">
      <dgm:prSet/>
      <dgm:spPr/>
      <dgm:t>
        <a:bodyPr/>
        <a:lstStyle/>
        <a:p>
          <a:endParaRPr lang="en-US"/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1.000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+ –0.111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= 0.001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400" dirty="0">
                <a:latin typeface="+mn-lt"/>
              </a:endParaRPr>
            </a:p>
          </dgm:t>
        </dgm:pt>
      </mc:Choice>
      <mc:Fallback xmlns="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altLang="en-US" sz="1600" i="0" dirty="0">
                  <a:latin typeface="Cambria Math" panose="02040503050406030204" pitchFamily="18" charset="0"/>
                </a:rPr>
                <a:t>1.000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+ –0.111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= 0.001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</a:t>
              </a:r>
              <a:endParaRPr lang="en-US" sz="1400" dirty="0">
                <a:latin typeface="+mn-lt"/>
              </a:endParaRPr>
            </a:p>
          </dgm:t>
        </dgm:pt>
      </mc:Fallback>
    </mc:AlternateContent>
    <dgm:pt modelId="{99975D89-37F4-4345-AEE4-532798D6A6B7}" type="parTrans" cxnId="{4561D462-3E5C-4055-9E4F-984F9ACD4952}">
      <dgm:prSet/>
      <dgm:spPr/>
      <dgm:t>
        <a:bodyPr/>
        <a:lstStyle/>
        <a:p>
          <a:endParaRPr lang="en-US"/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/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+mn-lt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/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12ACAC34-8538-4ACF-BD36-C19966DAACCC}" type="parTrans" cxnId="{504C8265-9443-4E05-91A1-F7B4FC859E32}">
      <dgm:prSet/>
      <dgm:spPr/>
      <dgm:t>
        <a:bodyPr/>
        <a:lstStyle/>
        <a:p>
          <a:endParaRPr lang="en-US"/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/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/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=0.0625</m:t>
                    </m:r>
                  </m:oMath>
                </m:oMathPara>
              </a14:m>
              <a:endParaRPr lang="en-US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Choice>
      <mc:Fallback xmlns="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=0.0625</a:t>
              </a:r>
              <a:endParaRPr lang="en-US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dgm:t>
        </dgm:pt>
      </mc:Fallback>
    </mc:AlternateContent>
    <dgm:pt modelId="{734F37A5-D6FC-4465-A9B1-BB626D2BF44A}" type="parTrans" cxnId="{7F97EBFC-3A91-4A9D-AC7E-65A7B029D6CE}">
      <dgm:prSet/>
      <dgm:spPr/>
      <dgm:t>
        <a:bodyPr/>
        <a:lstStyle/>
        <a:p>
          <a:endParaRPr lang="en-US"/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/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/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/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/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/>
        </a:p>
      </dgm:t>
    </dgm:pt>
    <dgm:pt modelId="{0D20E265-1210-4145-894E-559E753243D5}">
      <dgm:prSet custT="1"/>
      <dgm:spPr>
        <a:blipFill>
          <a:blip xmlns:r="http://schemas.openxmlformats.org/officeDocument/2006/relationships" r:embed="rId1"/>
          <a:stretch>
            <a:fillRect l="-933" t="-14063"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/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/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/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/>
        </a:p>
      </dgm:t>
    </dgm:pt>
    <dgm:pt modelId="{0E1FC01D-027E-47C6-BB13-A3A34DA5436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/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/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+mn-lt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/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/>
        </a:p>
      </dgm:t>
    </dgm:pt>
    <dgm:pt modelId="{A1FA837B-7A76-4A8A-8A12-FA5D2E8EA75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/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/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/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/>
        </a:p>
      </dgm:t>
    </dgm:pt>
    <dgm:pt modelId="{5FA8F5B6-9185-47B8-BA50-F47655C7FD6F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/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/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+mn-lt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/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/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+mn-lt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× 9.200 ×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10</a:t>
              </a:r>
              <a:r>
                <a:rPr lang="en-US" sz="1800" i="0" dirty="0">
                  <a:latin typeface="Cambria Math" panose="02040503050406030204" pitchFamily="18" charset="0"/>
                </a:rPr>
                <a:t> × 9.200 × </a:t>
              </a:r>
              <a:r>
                <a:rPr lang="en-GB" sz="1800" b="0" i="0" dirty="0">
                  <a:latin typeface="Cambria Math" panose="02040503050406030204" pitchFamily="18" charset="0"/>
                </a:rPr>
                <a:t>10</a:t>
              </a:r>
              <a:r>
                <a:rPr lang="en-US" sz="1800" b="0" i="0" dirty="0">
                  <a:latin typeface="Cambria Math" panose="02040503050406030204" pitchFamily="18" charset="0"/>
                </a:rPr>
                <a:t>^(</a:t>
              </a:r>
              <a:r>
                <a:rPr lang="en-GB" sz="1800" b="0" i="0" dirty="0">
                  <a:latin typeface="Cambria Math" panose="02040503050406030204" pitchFamily="18" charset="0"/>
                </a:rPr>
                <a:t>−5</a:t>
              </a:r>
              <a:r>
                <a:rPr lang="en-US" sz="1800" b="0" i="0" dirty="0">
                  <a:latin typeface="Cambria Math" panose="02040503050406030204" pitchFamily="18" charset="0"/>
                </a:rPr>
                <a:t>)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+mn-lt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600" dirty="0">
              <a:latin typeface="+mn-lt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+mn-lt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+mn-lt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9.200 = 10.212  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 10.212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5</m:t>
                    </m:r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9.200 = 10.212  </a:t>
              </a:r>
              <a:r>
                <a:rPr lang="en-US" sz="18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</a:t>
              </a:r>
              <a:r>
                <a:rPr lang="en-US" sz="1800" i="0" dirty="0">
                  <a:latin typeface="Cambria Math" panose="02040503050406030204" pitchFamily="18" charset="0"/>
                </a:rPr>
                <a:t>  10.212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5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+mn-lt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+mn-lt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+mn-lt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+1.021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C5651-32B3-4D58-844D-372CEFFC3424}">
      <dsp:nvSpPr>
        <dsp:cNvPr id="0" name=""/>
        <dsp:cNvSpPr/>
      </dsp:nvSpPr>
      <dsp:spPr>
        <a:xfrm>
          <a:off x="0" y="502750"/>
          <a:ext cx="8382000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sp:txBody>
      <dsp:txXfrm>
        <a:off x="0" y="502750"/>
        <a:ext cx="8382000" cy="2598750"/>
      </dsp:txXfrm>
    </dsp:sp>
    <dsp:sp modelId="{2F72314C-214C-46B4-A9AB-7E0C8DF5D481}">
      <dsp:nvSpPr>
        <dsp:cNvPr id="0" name=""/>
        <dsp:cNvSpPr/>
      </dsp:nvSpPr>
      <dsp:spPr>
        <a:xfrm>
          <a:off x="419100" y="1567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sp:txBody>
      <dsp:txXfrm>
        <a:off x="466655" y="63225"/>
        <a:ext cx="5772290" cy="879050"/>
      </dsp:txXfrm>
    </dsp:sp>
    <dsp:sp modelId="{A6126A83-A2E6-4783-A431-DD17C81E661C}">
      <dsp:nvSpPr>
        <dsp:cNvPr id="0" name=""/>
        <dsp:cNvSpPr/>
      </dsp:nvSpPr>
      <dsp:spPr>
        <a:xfrm>
          <a:off x="0" y="3766780"/>
          <a:ext cx="8382000" cy="1429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sp:txBody>
      <dsp:txXfrm>
        <a:off x="0" y="3766780"/>
        <a:ext cx="8382000" cy="1429312"/>
      </dsp:txXfrm>
    </dsp:sp>
    <dsp:sp modelId="{13077FB9-334E-443A-A5EA-DB0E25258ADC}">
      <dsp:nvSpPr>
        <dsp:cNvPr id="0" name=""/>
        <dsp:cNvSpPr/>
      </dsp:nvSpPr>
      <dsp:spPr>
        <a:xfrm>
          <a:off x="419100" y="327970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sp:txBody>
      <dsp:txXfrm>
        <a:off x="466655" y="3327255"/>
        <a:ext cx="577229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 and 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Exponent: 00000001</a:t>
          </a:r>
          <a:br>
            <a:rPr lang="en-US" sz="2000" kern="1200"/>
          </a:br>
          <a:r>
            <a:rPr lang="en-US" sz="2000" kern="1200">
              <a:sym typeface="Symbol" panose="05050102010706020507" pitchFamily="18" charset="2"/>
            </a:rPr>
            <a:t></a:t>
          </a:r>
          <a:r>
            <a:rPr lang="en-US" sz="2000" kern="1200"/>
            <a:t> actual exponent = 1 – 127 = –126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Fraction: 000…00 </a:t>
          </a:r>
          <a:r>
            <a:rPr lang="en-US" sz="2000" kern="1200">
              <a:sym typeface="Symbol" panose="05050102010706020507" pitchFamily="18" charset="2"/>
            </a:rPr>
            <a:t></a:t>
          </a:r>
          <a:r>
            <a:rPr lang="en-US" sz="2000" kern="120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±1.0 × 2</a:t>
          </a:r>
          <a:r>
            <a:rPr lang="en-US" sz="2000" kern="1200" baseline="30000"/>
            <a:t>–126</a:t>
          </a:r>
          <a:r>
            <a:rPr lang="en-US" sz="2000" kern="1200"/>
            <a:t> ≈ ±1.2 × 10</a:t>
          </a:r>
          <a:r>
            <a:rPr lang="en-US" sz="2000" kern="1200" baseline="30000"/>
            <a:t>–38</a:t>
          </a:r>
          <a:endParaRPr lang="en-US" sz="2000" kern="120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exponent: 11111110</a:t>
          </a:r>
          <a:br>
            <a:rPr lang="en-US" sz="2000" kern="1200"/>
          </a:br>
          <a:r>
            <a:rPr lang="en-US" sz="2000" kern="1200">
              <a:sym typeface="Symbol" panose="05050102010706020507" pitchFamily="18" charset="2"/>
            </a:rPr>
            <a:t></a:t>
          </a:r>
          <a:r>
            <a:rPr lang="en-US" sz="2000" kern="1200"/>
            <a:t> actual exponent = 254 – 127 = +127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Fraction: 111…11 </a:t>
          </a:r>
          <a:r>
            <a:rPr lang="en-US" sz="2000" kern="1200">
              <a:sym typeface="Symbol" panose="05050102010706020507" pitchFamily="18" charset="2"/>
            </a:rPr>
            <a:t></a:t>
          </a:r>
          <a:r>
            <a:rPr lang="en-US" sz="2000" kern="120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±2.0 × 2</a:t>
          </a:r>
          <a:r>
            <a:rPr lang="en-US" sz="2000" kern="1200" baseline="30000"/>
            <a:t>+127</a:t>
          </a:r>
          <a:r>
            <a:rPr lang="en-US" sz="2000" kern="1200"/>
            <a:t> ≈ ±3.4 × 10</a:t>
          </a:r>
          <a:r>
            <a:rPr lang="en-US" sz="2000" kern="1200" baseline="30000"/>
            <a:t>+38</a:t>
          </a:r>
          <a:endParaRPr lang="en-US" sz="2000" kern="120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00000000000 and 11111111111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1023 = –1022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–1022</a:t>
          </a:r>
          <a:r>
            <a:rPr lang="en-US" sz="2000" kern="1200" dirty="0"/>
            <a:t> ≈ ±2.2 × 10</a:t>
          </a:r>
          <a:r>
            <a:rPr lang="en-US" sz="2000" kern="1200" baseline="30000" dirty="0"/>
            <a:t>–308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2046 – 1023 = +1023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+1023</a:t>
          </a:r>
          <a:r>
            <a:rPr lang="en-US" sz="2000" kern="1200" dirty="0"/>
            <a:t> ≈ ±1.8 × 10</a:t>
          </a:r>
          <a:r>
            <a:rPr lang="en-US" sz="2000" kern="1200" baseline="30000" dirty="0"/>
            <a:t>+308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2960-A79C-4FAB-82BD-05052FF53A86}">
      <dsp:nvSpPr>
        <dsp:cNvPr id="0" name=""/>
        <dsp:cNvSpPr/>
      </dsp:nvSpPr>
      <dsp:spPr>
        <a:xfrm rot="5400000">
          <a:off x="4682855" y="-1411045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−23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1.4×10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−45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−52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4.9×10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−324</m:t>
                  </m:r>
                </m:sup>
              </m:sSup>
            </m:oMath>
          </a14:m>
          <a:endParaRPr lang="en-GB" sz="2100" kern="1200" dirty="0"/>
        </a:p>
      </dsp:txBody>
      <dsp:txXfrm rot="-5400000">
        <a:off x="3017520" y="353572"/>
        <a:ext cx="5265198" cy="1835245"/>
      </dsp:txXfrm>
    </dsp:sp>
    <dsp:sp modelId="{566A3ED4-17B1-43DE-AE20-ABF14674C83E}">
      <dsp:nvSpPr>
        <dsp:cNvPr id="0" name=""/>
        <dsp:cNvSpPr/>
      </dsp:nvSpPr>
      <dsp:spPr>
        <a:xfrm>
          <a:off x="0" y="63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denormalized value</a:t>
          </a:r>
        </a:p>
      </dsp:txBody>
      <dsp:txXfrm>
        <a:off x="124103" y="124166"/>
        <a:ext cx="2769314" cy="2294055"/>
      </dsp:txXfrm>
    </dsp:sp>
    <dsp:sp modelId="{049A6D4B-1261-4685-8686-900A6553305A}">
      <dsp:nvSpPr>
        <dsp:cNvPr id="0" name=""/>
        <dsp:cNvSpPr/>
      </dsp:nvSpPr>
      <dsp:spPr>
        <a:xfrm rot="5400000">
          <a:off x="4682855" y="1258328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1.17×10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−38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2.22×10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−308</m:t>
                  </m:r>
                </m:sup>
              </m:sSup>
            </m:oMath>
          </a14:m>
          <a:endParaRPr lang="en-GB" sz="2100" kern="1200"/>
        </a:p>
      </dsp:txBody>
      <dsp:txXfrm rot="-5400000">
        <a:off x="3017520" y="3022945"/>
        <a:ext cx="5265198" cy="1835245"/>
      </dsp:txXfrm>
    </dsp:sp>
    <dsp:sp modelId="{F038B1A2-21DB-4D54-964D-97E013AC6B09}">
      <dsp:nvSpPr>
        <dsp:cNvPr id="0" name=""/>
        <dsp:cNvSpPr/>
      </dsp:nvSpPr>
      <dsp:spPr>
        <a:xfrm>
          <a:off x="0" y="2669438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denormalized value</a:t>
          </a:r>
        </a:p>
      </dsp:txBody>
      <dsp:txXfrm>
        <a:off x="124103" y="2793541"/>
        <a:ext cx="2769314" cy="2294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1.002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1.0015 × 10</a:t>
          </a:r>
          <a:r>
            <a:rPr lang="en-US" sz="1800" kern="1200" baseline="30000" dirty="0">
              <a:latin typeface="+mn-lt"/>
            </a:rPr>
            <a:t>2</a:t>
          </a:r>
          <a:endParaRPr lang="en-US" sz="1800" kern="1200" dirty="0">
            <a:latin typeface="+mn-lt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</a:t>
          </a:r>
          <a:r>
            <a:rPr lang="en-US" sz="2000" kern="1200" dirty="0">
              <a:latin typeface="+mn-lt"/>
            </a:rPr>
            <a:t>0.016</a:t>
          </a:r>
          <a:r>
            <a:rPr lang="en-US" sz="1800" kern="1200" dirty="0">
              <a:latin typeface="+mn-lt"/>
            </a:rPr>
            <a:t>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= 10.015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Shift number with smaller exponent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+ 0.016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435"/>
        <a:ext cx="4543425" cy="757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=0.0625</m:t>
                </m:r>
              </m:oMath>
            </m:oMathPara>
          </a14:m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</m:oMath>
            </m:oMathPara>
          </a14:m>
          <a:endParaRPr lang="en-US" sz="1800" kern="1200" dirty="0">
            <a:latin typeface="+mn-lt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03200" rIns="92162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1.000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+ –0.111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= 0.001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400" kern="1200" dirty="0">
            <a:latin typeface="+mn-lt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Shift number with smaller exponent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1.000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+ −</m:t>
                </m:r>
                <m:sSub>
                  <m:sSub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0.1110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800" kern="1200" dirty="0">
            <a:latin typeface="+mn-lt"/>
          </a:endParaRPr>
        </a:p>
      </dsp:txBody>
      <dsp:txXfrm>
        <a:off x="1514474" y="1435"/>
        <a:ext cx="4543425" cy="757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10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× 9.200 × </m:t>
                </m:r>
                <m:sSup>
                  <m:sSupPr>
                    <m:ctrlPr>
                      <a:rPr lang="en-US" sz="18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−5</m:t>
                    </m:r>
                  </m:sup>
                </m:sSup>
              </m:oMath>
            </m:oMathPara>
          </a14:m>
          <a:endParaRPr lang="en-US" sz="1800" kern="1200" dirty="0">
            <a:latin typeface="+mn-lt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Consider a decimal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63726" y="-68186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</a:rPr>
            <a:t>For biased exponents, subtract bias from sum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</a:rPr>
            <a:t>New exponent = 10 + –5 = 5</a:t>
          </a:r>
        </a:p>
      </dsp:txBody>
      <dsp:txXfrm rot="-5400000">
        <a:off x="2221992" y="992417"/>
        <a:ext cx="3917660" cy="601643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9.200 = 10.212  </m:t>
                </m:r>
                <m:r>
                  <a:rPr lang="en-US" sz="1800" i="1" kern="12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m:t>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 10.212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5</m:t>
                </m:r>
              </m:oMath>
            </m:oMathPara>
          </a14:m>
          <a:endParaRPr lang="en-US" sz="1800" kern="1200" dirty="0">
            <a:latin typeface="+mn-lt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+mn-lt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+mn-lt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+1.021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+mn-lt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GB" altLang="en-US" sz="1800" b="0" i="1" kern="1200" dirty="0" smtClean="0">
                  <a:solidFill>
                    <a:srgbClr val="3333B2"/>
                  </a:solidFill>
                  <a:latin typeface="Cambria Math" panose="02040503050406030204" pitchFamily="18" charset="0"/>
                </a:rPr>
                <m:t>−14.25</m:t>
              </m:r>
              <m:r>
                <a:rPr lang="en-US" altLang="en-US" sz="1800" i="1" kern="1200" dirty="0" smtClean="0">
                  <a:latin typeface="Cambria Math" panose="02040503050406030204" pitchFamily="18" charset="0"/>
                </a:rPr>
                <m:t> ×</m:t>
              </m:r>
              <m:r>
                <a:rPr lang="en-GB" altLang="en-US" sz="1800" b="0" i="1" kern="1200" dirty="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m:t>3.125</m:t>
              </m:r>
            </m:oMath>
          </a14:m>
          <a:r>
            <a:rPr lang="en-US" sz="1800" kern="1200" dirty="0">
              <a:solidFill>
                <a:srgbClr val="00B050"/>
              </a:solidFill>
              <a:latin typeface="+mn-lt"/>
            </a:rPr>
            <a:t> </a:t>
          </a:r>
          <a:r>
            <a:rPr lang="en-US" sz="1800" kern="1200" dirty="0">
              <a:latin typeface="+mn-lt"/>
            </a:rPr>
            <a:t>in decimal, 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800" i="1" kern="1200" baseline="-250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lang="en-US" altLang="en-US" sz="1800" i="1" kern="1200" dirty="0" smtClean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8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001</m:t>
                </m:r>
                <m:r>
                  <a:rPr lang="en-US" altLang="en-US" sz="1800" i="1" kern="1200" baseline="-250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m:oMathPara>
          </a14:m>
          <a:endParaRPr lang="en-US" sz="1800" kern="1200" dirty="0">
            <a:latin typeface="+mn-lt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Consider a floating-point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36546" y="-681865"/>
          <a:ext cx="721098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Unbiased: </a:t>
          </a:r>
          <a:r>
            <a:rPr lang="en-US" altLang="en-US" sz="1600" kern="1200" dirty="0">
              <a:solidFill>
                <a:srgbClr val="3333B2"/>
              </a:solidFill>
            </a:rPr>
            <a:t>3</a:t>
          </a:r>
          <a:r>
            <a:rPr lang="en-US" altLang="en-US" sz="1600" kern="1200" dirty="0"/>
            <a:t> + </a:t>
          </a:r>
          <a:r>
            <a:rPr lang="en-US" altLang="en-US" sz="1600" kern="1200" dirty="0">
              <a:solidFill>
                <a:srgbClr val="00B050"/>
              </a:solidFill>
            </a:rPr>
            <a:t>1</a:t>
          </a:r>
          <a:r>
            <a:rPr lang="en-US" altLang="en-US" sz="1600" kern="1200" dirty="0"/>
            <a:t> = 4</a:t>
          </a:r>
          <a:endParaRPr lang="en-US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Biased: </a:t>
          </a:r>
          <a:r>
            <a:rPr lang="en-US" altLang="en-US" sz="1600" kern="1200" dirty="0">
              <a:solidFill>
                <a:srgbClr val="3333B2"/>
              </a:solidFill>
            </a:rPr>
            <a:t>(3 + 127) </a:t>
          </a:r>
          <a:r>
            <a:rPr lang="en-US" altLang="en-US" sz="1600" kern="1200" dirty="0"/>
            <a:t>+ </a:t>
          </a:r>
          <a:r>
            <a:rPr lang="en-US" altLang="en-US" sz="1600" kern="1200" dirty="0">
              <a:solidFill>
                <a:srgbClr val="00B050"/>
              </a:solidFill>
            </a:rPr>
            <a:t>(1 + 127)</a:t>
          </a:r>
          <a14:m xmlns:a14="http://schemas.microsoft.com/office/drawing/2010/main">
            <m:oMath xmlns:m="http://schemas.openxmlformats.org/officeDocument/2006/math">
              <m:r>
                <a:rPr lang="en-US" altLang="en-US" sz="160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−127</m:t>
              </m:r>
            </m:oMath>
          </a14:m>
          <a:endParaRPr lang="en-US" sz="1600" kern="1200" dirty="0">
            <a:solidFill>
              <a:schemeClr val="tx1"/>
            </a:solidFill>
            <a:latin typeface="+mn-lt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= 4 + 254 – 127 = 4 + 127</m:t>
                </m:r>
              </m:oMath>
            </m:oMathPara>
          </a14:m>
          <a:endParaRPr lang="en-US" sz="1600" kern="1200" dirty="0">
            <a:latin typeface="+mn-lt"/>
          </a:endParaRPr>
        </a:p>
      </dsp:txBody>
      <dsp:txXfrm rot="-5400000">
        <a:off x="2221992" y="967890"/>
        <a:ext cx="3915007" cy="650696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4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</m:oMath>
            </m:oMathPara>
          </a14:m>
          <a:endParaRPr 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</a:rPr>
                  <m:t>= </m:t>
                </m:r>
                <m:sSub>
                  <m:sSub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10.110010001</m:t>
                    </m:r>
                  </m:e>
                  <m:sub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m:t>  </m:t>
                </m:r>
                <m:r>
                  <a:rPr lang="en-GB" altLang="en-US" sz="1400" b="0" i="1" kern="1200" dirty="0" smtClean="0">
                    <a:latin typeface="Cambria Math" panose="02040503050406030204" pitchFamily="18" charset="0"/>
                  </a:rPr>
                  <m:t>10.110010001</m:t>
                </m:r>
                <m:r>
                  <a:rPr lang="en-US" altLang="en-US" sz="14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</m:oMath>
            </m:oMathPara>
          </a14:m>
          <a:endParaRPr lang="en-US" sz="1600" kern="1200" dirty="0">
            <a:latin typeface="+mn-lt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/>
            <a:t> with no over/underflow</a:t>
          </a:r>
          <a:endParaRPr lang="en-US" sz="1700" kern="1200" dirty="0">
            <a:latin typeface="+mn-lt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/>
            <a:t>(no change)</a:t>
          </a:r>
          <a:endParaRPr lang="en-US" sz="1700" kern="1200" dirty="0">
            <a:latin typeface="+mn-lt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–1.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0110010001</m:t>
                </m:r>
                <m:r>
                  <a:rPr lang="en-US" altLang="en-US" sz="17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7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7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s-MX" altLang="en-US" sz="17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700" b="0" i="1" kern="1200" dirty="0" smtClean="0"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= –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44.53125</m:t>
                </m:r>
              </m:oMath>
            </m:oMathPara>
          </a14:m>
          <a:endParaRPr lang="en-US" sz="1700" kern="1200" dirty="0">
            <a:latin typeface="+mn-lt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357ED88-E27B-4CD1-83DF-E1495199E9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F8630E6-CD88-4B57-8F48-8579BD640F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D29B31-1BEF-4019-BD43-704DA4E9FA83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ACAC008B-B11C-468F-9A64-4436511AF6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731625B1-A909-414C-AD0A-8620812DC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146DF-7E46-4137-9D9E-B9DBCB5949D8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68AE232B-E554-4BA5-87B6-C7B99830C7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D24A4116-7408-4A86-803B-DA7FB777D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362589C-3B86-4F3B-A92A-90C0DB3933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8C0E2FA-0528-44AE-A911-B0E219C623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B48C1F-D06B-4E64-8C8C-9AFB89D6317F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8659295C-03A5-44D6-8CC6-5E378E8BEC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81CFD1C9-08DA-447D-BC82-0A0FA2AE5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78D2DA-E3F8-4DD2-8CC5-B527DA7423A6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3DB4FC3B-61DD-45A9-AD24-277F138B8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2103748F-C3C7-4B37-9071-7AEF431B6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CC0011B-0393-44D4-B4DA-D2B6C47DEC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8693F3A-03AC-473B-AA44-4AC904E8A8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16FC52-B4D4-4C73-AB43-60214AC8E4DB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610C3E33-42B6-444A-8584-7F1CCB2DBC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604D4CF9-907E-4FF4-AE48-B8E09EF66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1DCD2-B963-4098-947A-BF1A28D3B672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0F60C6AC-56C3-4A19-92BF-5F7B4B415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CACF3F40-9A6C-45FE-8953-47D787236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400E6ED-A99F-455A-98A9-8950A230F0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CD518BA-EA91-4CF4-AFF5-B383FB07B3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1FC7BD-E43E-4094-BDA8-D4668DE58AC9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C1673234-A4B3-42B6-9F99-AFFF9C0BCE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2F01EBBF-FE93-48AF-B2B1-B3518DE3D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D658AE-72FE-4BCA-8F2A-53DCEDF91708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E2A17E88-BEAA-4D6C-A20A-A7AA939EE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5CABB110-B2DB-48DF-8F77-17556D5DF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EC59BD-5535-4D03-8C6E-538ADBCA0E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16C9700-EA28-4247-AA55-5762C46F6E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63C391-13A4-406E-B85C-E9951639DC3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46798E75-AB50-4470-87DD-05A7711D9F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F85E94A1-F7D8-450E-A071-135E1D074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6931A7-FAEC-485A-A246-60821154F6CF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EF6C3E11-D5AA-4E2B-B95A-C8F0E138B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830D90B5-5426-4F8C-A9FF-636B850E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C6728BD-DAAE-4325-BC93-6188B35D30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EE6944-1B8E-45D5-B9D4-644C4BE62C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29879-B0D7-4177-AB46-D9B6917C6A84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D6B63766-8D16-40FA-8F40-59E0E7B030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22FE2369-B2CA-4A9D-8910-693D9FCB1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049178-036F-432F-9D65-D6F0402AB9C3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B4D5B1B2-03EC-4683-9684-F4EB407E3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E2022072-AE84-4195-920A-CAC1C8E6F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760F31-7F53-4584-878F-7C7BCD2208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D528B3C-3688-47AF-87B3-99B9A2A106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AAD52D-C6D3-486C-90A9-3803E0887CBD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DAE1DBBD-D1D4-4366-9AB3-07627C1364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27F7D22B-D961-4717-9E03-FABAE658B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CE2F8-B134-4470-B115-F5D1503C918E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F05EBB5E-DC0A-4EE5-BD7A-49EC5B005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AFC4E7F2-F315-4383-8BA6-D3D897151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114A9FA-20F8-4985-BFE4-317C2B900D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B60CE7C-8825-4E30-8008-175F379DA7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AB0925-12E4-4BD6-BA05-62AC1B680133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19E6D6A8-11F7-4F0F-8111-B712DF277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5AD4EA0D-475A-4C44-8F23-4E5469B66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9D10A6-1A82-492D-8386-8295EFCA8171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FE876B38-F22C-4C53-92EB-F8AA2DEB1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32E63B03-431C-4B48-B6D7-027A45E28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E15AC6-1F7F-4FAA-A23C-FEBBC5ADFA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4A3A00F-AB68-49C1-AA5E-81BFF3F7E8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1B5196-45A5-4E64-AA79-3EDAAF4B188B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3A8F00F3-0CBC-4597-B3A1-E4BBD9987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F341DD56-06CB-4BD2-9899-AD9289D3B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4641A5-4FD3-461E-B50C-4C1DD4936272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0C802D3E-8626-4AE4-AB7A-6C040E013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9F339A80-BAFF-4406-8A93-AB0E67CD4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09220DF-1DED-42C1-9111-0872065E2C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961478-1B25-4C0C-80CB-A40745285B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0E9A7-1056-4CF9-880C-0B3F3777023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1BD940B-ADBF-4213-9F06-DC03D65B68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83F8F262-1323-4426-A0E7-0210D1CE9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35E77-A6E9-4584-BF83-B1F09512A702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6A49886A-1D2A-4F1D-909F-2778BF5B0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DF00CD38-8268-4D89-A4CB-22F2A037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45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46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93BF1B8-2C65-4532-ACD0-895E3A5226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1462FFC-F95B-4C8A-B569-C68EA118B6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F6041-DE42-4686-87C1-EE5597C9C31F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215BB75D-2715-4D77-B50D-089E5CDF11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0D5D01E7-941F-44F4-93EB-749BD983B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1EE23-5C0C-41B5-A7C2-6DE6E9201FC0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82FE7BC7-A871-4101-BA98-A5F7E40B0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E853D594-C0E3-41FD-B0A8-3869DFA4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DE4473-9700-4D6E-96E0-E5BB250D92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47058BC-E296-497C-BB7F-9A720F37DA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8EF0-2363-40D4-8E56-43E6875F58CF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15A6C034-F0D2-43C7-A08E-1E92150F1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0100B87A-40D8-4362-B976-2E5AC9579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E73FA1-DD96-49A0-B083-D206982EB35D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8756D079-214F-4CEE-98F1-7E153E68A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E6A56EBB-BA21-49A9-9C04-353F9AD63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4FFC241-571F-432F-9971-EFAF80077C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CCD7816-EE92-429C-89D1-A465F1EA4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6BF28-B8CB-430C-B0B4-CEAFB2E98749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FD4AAD55-BFE2-408B-937E-1113D75470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54EC876D-6276-48DF-AA1B-7E93B8CD8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AF27FC-D141-49F2-A029-7939826AC27D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DB3A7ED1-EE95-4F6C-81C6-011DF824F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DC1453D5-CE55-4C53-A502-DB9B3493F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56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57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58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D7EE3EF-6724-4A49-858D-3989168961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DF1A1F7-5B74-4E4D-8C77-459BA4CA0B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C4C6B8-9DD5-46D3-A453-AA2781C8C721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0356980E-07B6-4F28-B7DE-B0D1C2E9B3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275E27DA-CC6D-4E58-B1EF-108F62727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BDC21-1034-4256-B4FA-9A7015EE3A4C}" type="slidenum">
              <a:rPr lang="en-AU" altLang="en-US">
                <a:latin typeface="Times New Roman" panose="02020603050405020304" pitchFamily="18" charset="0"/>
              </a:rPr>
              <a:pPr/>
              <a:t>59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8D58A91F-23CD-4449-9A63-B08CCFB78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44488BA4-11ED-47F2-9197-2C3A54D4C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AE08E1B-D53F-47F9-9A0D-2F24F147BE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C990D29-4CA2-4D13-9C28-4D12909AF8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29789D-3177-412C-BC6F-1D53386EC649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C6F9DE12-7C57-46F5-BFF4-818FF9CC69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419044A1-58A4-4A50-A664-555191386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61994C-2AA6-4D23-90B9-807D18B94CE0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FC9B82BB-4F3B-4A6A-A22E-E3F2FD2F1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87A0F9E5-7B41-4954-AA13-4E2B95ECE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66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67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68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69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5C681E-812B-485B-B264-5EE5EC4C41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417FC51-EA90-4FF8-841A-446F807441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57C7F-EB10-4293-9FC7-EC1F2781D9D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BB689187-140B-40F0-A3AD-21DF42A5C5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23FF03AD-DCA2-47E5-B7EA-CC9C8DD6A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2B1189-318E-4099-8831-C72FAA239786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EC5C4519-B9D7-46C6-BFA6-DA73AC176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8D9EDE64-9A3C-44FC-9019-CD25C6477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DD8BECB-8013-4185-A42B-24D632E7F1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404C832-A2BF-4E0D-9D67-B2A9978A9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3CAA54-8910-4F2E-AF4B-61088DF8092F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2537492F-F249-4B8E-A483-975FA7944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0C825CC9-D7B9-4C75-8BCE-FDC0E5231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6C5F0-8383-4975-AE7D-1B68CC04F157}" type="slidenum">
              <a:rPr lang="en-AU" altLang="en-US">
                <a:latin typeface="Times New Roman" panose="02020603050405020304" pitchFamily="18" charset="0"/>
              </a:rPr>
              <a:pPr/>
              <a:t>74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8F565BED-83D5-4854-9C6F-D1745921C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EB8BFB03-EF2D-483B-9336-8B5887AD1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2F3A7949-4B0F-4D60-A6D0-994B245F9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EBBBB6C-C774-4B18-9BF0-5B2541AC25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38F6F4-D882-476C-8F42-877F125B2010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42FF2291-2BEC-430A-9943-CC1E0A9272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4BE4902-FBF9-4E5A-89C8-1A2DDCB13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34468-2D9F-470A-95C4-94DBA8C8120F}" type="slidenum">
              <a:rPr lang="en-AU" altLang="en-US">
                <a:latin typeface="Times New Roman" panose="02020603050405020304" pitchFamily="18" charset="0"/>
              </a:rPr>
              <a:pPr/>
              <a:t>75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09E73A6C-D9A1-4F4A-B571-F94B63184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62541F73-641E-4456-A603-C691892E3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3705DEF-C394-42A9-9DB4-4EEEF4EE94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7EEC0D5-4339-433F-A75D-C3D292AD15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EBCC18-C69A-40BE-A44B-6D8BDF048A61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14F76869-F5EB-4E1B-82AA-7DE352CAEE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2ABE665E-AA3D-4B0C-953A-1D7DC5EF9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1D1FD3-8FCF-41D6-BED2-BC550856CF2A}" type="slidenum">
              <a:rPr lang="en-AU" altLang="en-US">
                <a:latin typeface="Times New Roman" panose="02020603050405020304" pitchFamily="18" charset="0"/>
              </a:rPr>
              <a:pPr/>
              <a:t>77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9CB4251A-81A3-480C-970F-2C7DBA123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E014ECBF-B7E0-44D1-AE8F-44E9D80BC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1211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630C12B-A1AB-4C73-9B91-92D82579B5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7F6AC4A-7362-4F39-9355-B2FAF9A526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0EA0B5-3010-4754-9359-747BDE761607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8DA4E9B8-6ADE-4C07-98D7-132A0F9FD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C4D46BA2-D66F-41CE-A924-DA822931D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8D918E-0FD3-4F2D-9096-FB715F24BB6A}" type="slidenum">
              <a:rPr lang="en-AU" altLang="en-US">
                <a:latin typeface="Times New Roman" panose="02020603050405020304" pitchFamily="18" charset="0"/>
              </a:rPr>
              <a:pPr/>
              <a:t>78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08C89D9F-6C08-421B-ABB5-49697A5F2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3A771089-D7B5-429D-AF43-AD9369185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3440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68416F1-F935-4CF5-AF01-026C008065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5A57339-0613-4A72-A94D-DBB21B2E3A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C224C-4B82-4433-951A-B06154E960B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6DC122BD-CA9E-46E7-84B8-1CAD60C72B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A19EFB5C-C833-4AAB-A817-DE706AB3C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97019-4B98-4DFC-91AA-97A6A0B62463}" type="slidenum">
              <a:rPr lang="en-AU" altLang="en-US">
                <a:latin typeface="Times New Roman" panose="02020603050405020304" pitchFamily="18" charset="0"/>
              </a:rPr>
              <a:pPr/>
              <a:t>79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46FF2092-3C51-499E-803E-A77AAFC72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6715703A-7A32-4078-A6DF-628EBD516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7072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12B255D-9AF6-4516-8C0A-E1E5BD4ADF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EA9A3B8-3B16-4569-9E18-7F586766D8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A799E-CD6C-4BF9-8D0A-C5003FA995FA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F9F1A6FA-701B-4B4A-95DD-6473DB74BC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E6A7EBF5-B63C-4BBF-8623-7477049EA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37196-EF33-4FC6-9929-F430CCE70A00}" type="slidenum">
              <a:rPr lang="en-AU" altLang="en-US">
                <a:latin typeface="Times New Roman" panose="02020603050405020304" pitchFamily="18" charset="0"/>
              </a:rPr>
              <a:pPr/>
              <a:t>80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F9F5054D-8AB2-4182-937D-8D1E6A380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A24F75DB-9486-44FB-8620-3BB876791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0590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4C6EC5F-3539-4FD3-A1DF-C6E1A10FEF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D4079E1-E8EA-44B3-9139-D61329FFCC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C16CFE-8A14-449E-80A0-72C575CB738F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0288A7D3-429E-427B-A47A-EDABD7BEAC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B64F485F-F2CC-4B8A-9488-CBC1769B3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CF431A-B8A0-4AB7-8421-1E17F1B8F25F}" type="slidenum">
              <a:rPr lang="en-AU" altLang="en-US">
                <a:latin typeface="Times New Roman" panose="02020603050405020304" pitchFamily="18" charset="0"/>
              </a:rPr>
              <a:pPr/>
              <a:t>81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B25ADB85-E287-4365-9D3C-E3F872E72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4912B0B3-7F89-4361-8741-39EB24457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69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22BBD1B-FA08-43D3-97BF-7C5B95EAF1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9BD3BD9-59FC-4282-BE09-4B02B2B994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C8F1F6-1469-444D-A3C0-B1607FF282C4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85DECE79-7B1C-4C19-B163-BFD3904644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60A39B7C-6D39-44A6-AF40-D5C5493FD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AE813A-0ADF-4E51-91A0-675AE63BFFB3}" type="slidenum">
              <a:rPr lang="en-AU" altLang="en-US">
                <a:latin typeface="Times New Roman" panose="02020603050405020304" pitchFamily="18" charset="0"/>
              </a:rPr>
              <a:pPr/>
              <a:t>82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9C5449B1-BFB6-4775-BB51-DCDB1B3BE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2E157735-8EE8-4E98-BA15-DBA06A4F9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4223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8BE6623-745D-4526-A933-7D457F19D0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83A6402-5DC8-4B0A-90D2-8B15854291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52B33B-E4F9-4965-A164-4BA57562DCF1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46FF5FC4-4D68-457C-B787-C991AEB20E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63E15338-6152-40C6-9BF5-32567B944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1DDFDC-E2B3-493A-8DE6-D2F7871C53A8}" type="slidenum">
              <a:rPr lang="en-AU" altLang="en-US">
                <a:latin typeface="Times New Roman" panose="02020603050405020304" pitchFamily="18" charset="0"/>
              </a:rPr>
              <a:pPr/>
              <a:t>83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40A40B30-F3E7-4292-99A8-080626AF9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8CB1F04E-329D-404A-863C-33A3DD8CC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3482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156F8C0-837F-4A0E-AE0A-6C1DF5BD6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5BEDFCD-07B3-4120-AA41-824607FA8C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EF9707-7C6A-4455-B2C4-591A473B70D6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BF061350-370E-4CC0-9FAA-F7F4BCD13A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id="{78E9C510-F448-47C9-8E6F-02066DF10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3E28BD-9D39-4D60-AB1C-2BFD6CEA97B8}" type="slidenum">
              <a:rPr lang="en-AU" altLang="en-US">
                <a:latin typeface="Times New Roman" panose="02020603050405020304" pitchFamily="18" charset="0"/>
              </a:rPr>
              <a:pPr/>
              <a:t>87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>
            <a:extLst>
              <a:ext uri="{FF2B5EF4-FFF2-40B4-BE49-F238E27FC236}">
                <a16:creationId xmlns:a16="http://schemas.microsoft.com/office/drawing/2014/main" id="{A3D83008-BB7C-4D2E-80AE-741FF5B653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>
            <a:extLst>
              <a:ext uri="{FF2B5EF4-FFF2-40B4-BE49-F238E27FC236}">
                <a16:creationId xmlns:a16="http://schemas.microsoft.com/office/drawing/2014/main" id="{EC0BDBC0-EDF0-4E4D-B6A8-107A7CAE7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9905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636946B-8D0D-410D-BD2E-7C6E506D8C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FE0033A-872F-42AE-95C8-A60759A130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194ED-2276-4B7A-81C8-235F9CE67BE1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AD9760CC-5CC1-4482-8A5D-A88A9DA025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1141" name="Rectangle 7">
            <a:extLst>
              <a:ext uri="{FF2B5EF4-FFF2-40B4-BE49-F238E27FC236}">
                <a16:creationId xmlns:a16="http://schemas.microsoft.com/office/drawing/2014/main" id="{7606E292-6770-4017-AB62-328F48113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61053-53B6-4620-BA9F-D56EE605681A}" type="slidenum">
              <a:rPr lang="en-AU" altLang="en-US">
                <a:latin typeface="Times New Roman" panose="02020603050405020304" pitchFamily="18" charset="0"/>
              </a:rPr>
              <a:pPr/>
              <a:t>88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>
            <a:extLst>
              <a:ext uri="{FF2B5EF4-FFF2-40B4-BE49-F238E27FC236}">
                <a16:creationId xmlns:a16="http://schemas.microsoft.com/office/drawing/2014/main" id="{3FE45C6E-9CB6-44DC-80FE-75E585C52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>
            <a:extLst>
              <a:ext uri="{FF2B5EF4-FFF2-40B4-BE49-F238E27FC236}">
                <a16:creationId xmlns:a16="http://schemas.microsoft.com/office/drawing/2014/main" id="{BBABC0B5-C7C4-4C54-94AE-AAC768F6A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7079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EAF2ACD-A2EB-471C-8824-93B464FFF5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A533E24-C97D-4EE7-BF92-F4C4FF0572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911E0-D6BA-4D3F-8640-C795750DB29F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631FF726-9CF8-417B-AC07-04E9A77B5F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3189" name="Rectangle 7">
            <a:extLst>
              <a:ext uri="{FF2B5EF4-FFF2-40B4-BE49-F238E27FC236}">
                <a16:creationId xmlns:a16="http://schemas.microsoft.com/office/drawing/2014/main" id="{FF13A236-695C-4205-AA54-4C707E57C3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6CA8DB-2498-4182-A1E4-877DF4A9F6B7}" type="slidenum">
              <a:rPr lang="en-AU" altLang="en-US">
                <a:latin typeface="Times New Roman" panose="02020603050405020304" pitchFamily="18" charset="0"/>
              </a:rPr>
              <a:pPr/>
              <a:t>89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3190" name="Rectangle 2">
            <a:extLst>
              <a:ext uri="{FF2B5EF4-FFF2-40B4-BE49-F238E27FC236}">
                <a16:creationId xmlns:a16="http://schemas.microsoft.com/office/drawing/2014/main" id="{8FA96C1B-3395-43DD-8CCB-7F9E8FF43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>
            <a:extLst>
              <a:ext uri="{FF2B5EF4-FFF2-40B4-BE49-F238E27FC236}">
                <a16:creationId xmlns:a16="http://schemas.microsoft.com/office/drawing/2014/main" id="{EAFBC206-16A5-486D-A450-D9D6C946A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5359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1841303-B0BA-4479-BAED-08533F863B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0B256FA-8E14-4961-BA0F-87706461C7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30A459-92AA-4ECD-B2E3-2A99FA990054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E41B5215-0403-4F40-818C-33EB2D5A11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70999A77-282C-4C19-AB27-AE5AF2691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093C06-52F7-4597-8D4C-48156CE5ED63}" type="slidenum">
              <a:rPr lang="en-AU" altLang="en-US">
                <a:latin typeface="Times New Roman" panose="02020603050405020304" pitchFamily="18" charset="0"/>
              </a:rPr>
              <a:pPr/>
              <a:t>94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1B0665A4-DDE4-447D-A203-5DCCD3A16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CC68471E-D023-4439-A986-BCFF689E8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1607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7AF4F1D9-B82E-406F-A21B-A9E467D753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C882EC2-467E-41FA-960E-0DD0A30126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10D94A-3B52-4E37-96D2-DCE8FCD8A8C5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76DDCF5C-E08C-478C-B6F8-34DF08F3CC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1381" name="Rectangle 7">
            <a:extLst>
              <a:ext uri="{FF2B5EF4-FFF2-40B4-BE49-F238E27FC236}">
                <a16:creationId xmlns:a16="http://schemas.microsoft.com/office/drawing/2014/main" id="{90215575-0ECC-48EF-A23E-A939750BF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B73E6A-F556-4C40-9B85-754E3649DF80}" type="slidenum">
              <a:rPr lang="en-AU" altLang="en-US">
                <a:latin typeface="Times New Roman" panose="02020603050405020304" pitchFamily="18" charset="0"/>
              </a:rPr>
              <a:pPr/>
              <a:t>95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>
            <a:extLst>
              <a:ext uri="{FF2B5EF4-FFF2-40B4-BE49-F238E27FC236}">
                <a16:creationId xmlns:a16="http://schemas.microsoft.com/office/drawing/2014/main" id="{8C82194C-AD08-45A9-9F86-709F18765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>
            <a:extLst>
              <a:ext uri="{FF2B5EF4-FFF2-40B4-BE49-F238E27FC236}">
                <a16:creationId xmlns:a16="http://schemas.microsoft.com/office/drawing/2014/main" id="{6353054C-46FE-4728-B59F-868B15C41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5462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138585D-5ADA-489B-A52A-242E092D91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9D2A428-ADC1-49E2-A58C-3136B6D213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053A1A-0397-4BF9-AB69-B5B8897CD931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04ADD818-24C5-4E5D-9976-5FF3FA9572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3429" name="Rectangle 7">
            <a:extLst>
              <a:ext uri="{FF2B5EF4-FFF2-40B4-BE49-F238E27FC236}">
                <a16:creationId xmlns:a16="http://schemas.microsoft.com/office/drawing/2014/main" id="{2598A0F5-23B2-4ED9-ABDA-1629249A9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FC2D5-FBB7-4BD7-B289-B63D1DFB8852}" type="slidenum">
              <a:rPr lang="en-AU" altLang="en-US">
                <a:latin typeface="Times New Roman" panose="02020603050405020304" pitchFamily="18" charset="0"/>
              </a:rPr>
              <a:pPr/>
              <a:t>96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>
            <a:extLst>
              <a:ext uri="{FF2B5EF4-FFF2-40B4-BE49-F238E27FC236}">
                <a16:creationId xmlns:a16="http://schemas.microsoft.com/office/drawing/2014/main" id="{82E17E57-2FA6-4B98-9E96-9343FDB77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>
            <a:extLst>
              <a:ext uri="{FF2B5EF4-FFF2-40B4-BE49-F238E27FC236}">
                <a16:creationId xmlns:a16="http://schemas.microsoft.com/office/drawing/2014/main" id="{A0713D99-D5C4-424F-B872-F97E55E73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25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18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TE2003B</a:t>
            </a:r>
            <a:br>
              <a:rPr lang="en-US" dirty="0"/>
            </a:br>
            <a:r>
              <a:rPr lang="en-US" dirty="0"/>
              <a:t>SoC design: Computer </a:t>
            </a:r>
            <a:r>
              <a:rPr lang="en-GB" noProof="0" dirty="0"/>
              <a:t>organisation</a:t>
            </a:r>
            <a:r>
              <a:rPr lang="en-US" dirty="0"/>
              <a:t> &amp; architecture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 Guadalajara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February – June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/>
              <a:t>Soc design: Computer organization &amp; architecture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r>
              <a:rPr lang="en-GB"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omwiki.org/wiki/Fixed_poi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8.jpeg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28.jpeg"/><Relationship Id="rId3" Type="http://schemas.openxmlformats.org/officeDocument/2006/relationships/image" Target="../media/image35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40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40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ta.twi.tudelft.nl/users/vuik/wi211/disasters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.xls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TE2003B</a:t>
            </a:r>
            <a:br>
              <a:rPr lang="en-GB" dirty="0"/>
            </a:br>
            <a:r>
              <a:rPr lang="en-GB" dirty="0"/>
              <a:t>SoC Design: Computer organisation &amp; architecture</a:t>
            </a:r>
            <a:br>
              <a:rPr lang="en-GB" dirty="0"/>
            </a:br>
            <a:r>
              <a:rPr lang="en-GB" dirty="0"/>
              <a:t>Computer Arithmetic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Soc design: Computer organization &amp;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Subtracting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– (+1)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+4: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100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– (+6)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– (–5)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7 –(–1)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+7:  0111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-8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71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 -9 and +8 can not be  represented in 4-bit 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 flipV="1">
            <a:off x="2514600" y="4928846"/>
            <a:ext cx="2590800" cy="6596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752600" y="4928847"/>
            <a:ext cx="381000" cy="6596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1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396C0A-21A0-4737-BCFE-5F19744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&amp; subtraction overflow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6AD2-D8F7-400A-A2FC-6A8F2D12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6C3B5-7B04-42E1-91EF-DFF9BEDD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Overflow conditions for additions and subtraction in two’s complement.</a:t>
            </a:r>
          </a:p>
          <a:p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03B789F-E504-4D23-B423-2789A2F6D7CD}"/>
              </a:ext>
            </a:extLst>
          </p:cNvPr>
          <p:cNvPicPr>
            <a:picLocks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4" y="2523664"/>
            <a:ext cx="6799131" cy="1810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5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5D909C4D-64AB-4BF1-8A51-8E019B8F5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Graphics and media processing operates on vectors of 8-bit and 16-bit data</a:t>
            </a:r>
          </a:p>
          <a:p>
            <a:pPr lvl="1" eaLnBrk="1" hangingPunct="1"/>
            <a:r>
              <a:rPr lang="en-AU" altLang="en-US" dirty="0"/>
              <a:t>Use 64-bit adder, with partitioned carry chain</a:t>
            </a:r>
          </a:p>
          <a:p>
            <a:pPr lvl="2" eaLnBrk="1" hangingPunct="1"/>
            <a:r>
              <a:rPr lang="en-AU" altLang="en-US" dirty="0"/>
              <a:t>Operate on 8</a:t>
            </a:r>
            <a:r>
              <a:rPr lang="en-US" altLang="en-US" dirty="0">
                <a:cs typeface="Arial" panose="020B0604020202020204" pitchFamily="34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SIMD (single-instruction, multiple-data)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Saturating operations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On overflow, result is largest representable value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cs typeface="Arial" panose="020B0604020202020204" pitchFamily="34" charset="0"/>
              </a:rPr>
              <a:t>	e.g., clipping in audio, saturation in video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7DC60CF-5EFD-4247-913A-6FE7FFFCF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Arithmetic for multimedia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04914-8D96-4D68-B7DB-884D151D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5851C1D0-408F-41BA-842E-BC016673D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Start with long-multiplication approach</a:t>
            </a:r>
            <a:endParaRPr lang="en-AU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C69D263-1D79-4DDC-B689-D56CCF847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</a:t>
            </a:r>
            <a:endParaRPr lang="en-AU" alt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6FC9159-A425-4528-A559-BBEAC147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8B7B8C27-20DF-45C2-B227-7EEBCEF75873}"/>
              </a:ext>
            </a:extLst>
          </p:cNvPr>
          <p:cNvGrpSpPr>
            <a:grpSpLocks/>
          </p:cNvGrpSpPr>
          <p:nvPr/>
        </p:nvGrpSpPr>
        <p:grpSpPr bwMode="auto">
          <a:xfrm>
            <a:off x="1808162" y="2349502"/>
            <a:ext cx="1519080" cy="2246313"/>
            <a:chOff x="703" y="1616"/>
            <a:chExt cx="771" cy="1415"/>
          </a:xfrm>
        </p:grpSpPr>
        <p:sp>
          <p:nvSpPr>
            <p:cNvPr id="15372" name="Text Box 5">
              <a:extLst>
                <a:ext uri="{FF2B5EF4-FFF2-40B4-BE49-F238E27FC236}">
                  <a16:creationId xmlns:a16="http://schemas.microsoft.com/office/drawing/2014/main" id="{1EB3B330-7720-4549-ABA4-59BBFB22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19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×   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0000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0000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1000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01001000</a:t>
              </a:r>
              <a:endPara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73" name="Line 6">
              <a:extLst>
                <a:ext uri="{FF2B5EF4-FFF2-40B4-BE49-F238E27FC236}">
                  <a16:creationId xmlns:a16="http://schemas.microsoft.com/office/drawing/2014/main" id="{C01A39BC-490B-4D6A-ACD0-675C4F415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7">
              <a:extLst>
                <a:ext uri="{FF2B5EF4-FFF2-40B4-BE49-F238E27FC236}">
                  <a16:creationId xmlns:a16="http://schemas.microsoft.com/office/drawing/2014/main" id="{F2518BB6-F254-4169-898F-F7A753062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6" name="Text Box 9">
            <a:extLst>
              <a:ext uri="{FF2B5EF4-FFF2-40B4-BE49-F238E27FC236}">
                <a16:creationId xmlns:a16="http://schemas.microsoft.com/office/drawing/2014/main" id="{174F705A-0277-4F08-9176-85487D70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803775"/>
            <a:ext cx="230505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Length of product is the sum of operand lengths</a:t>
            </a:r>
            <a:r>
              <a:rPr lang="en-AU" altLang="en-US" sz="18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</p:txBody>
      </p:sp>
      <p:sp>
        <p:nvSpPr>
          <p:cNvPr id="15367" name="AutoShape 10">
            <a:extLst>
              <a:ext uri="{FF2B5EF4-FFF2-40B4-BE49-F238E27FC236}">
                <a16:creationId xmlns:a16="http://schemas.microsoft.com/office/drawing/2014/main" id="{9987A998-7E19-43FF-87A5-DF23D34DF20B}"/>
              </a:ext>
            </a:extLst>
          </p:cNvPr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5368" name="AutoShape 11">
            <a:extLst>
              <a:ext uri="{FF2B5EF4-FFF2-40B4-BE49-F238E27FC236}">
                <a16:creationId xmlns:a16="http://schemas.microsoft.com/office/drawing/2014/main" id="{632947B8-CA25-4D55-8BE2-D72AAEB331D0}"/>
              </a:ext>
            </a:extLst>
          </p:cNvPr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5369" name="AutoShape 12">
            <a:extLst>
              <a:ext uri="{FF2B5EF4-FFF2-40B4-BE49-F238E27FC236}">
                <a16:creationId xmlns:a16="http://schemas.microsoft.com/office/drawing/2014/main" id="{B5ADA80E-300D-4549-88C3-0CD679B7BCDB}"/>
              </a:ext>
            </a:extLst>
          </p:cNvPr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GB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F9E6388-F330-42D1-9309-ACF09B1255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00" y="1841716"/>
            <a:ext cx="5550955" cy="31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CC474-43CA-4BA4-A300-7204606D1FA8}"/>
              </a:ext>
            </a:extLst>
          </p:cNvPr>
          <p:cNvSpPr txBox="1"/>
          <p:nvPr/>
        </p:nvSpPr>
        <p:spPr>
          <a:xfrm>
            <a:off x="4286970" y="5193064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6D374-A23D-428B-932A-CA4C52C94C54}"/>
              </a:ext>
            </a:extLst>
          </p:cNvPr>
          <p:cNvSpPr txBox="1"/>
          <p:nvPr/>
        </p:nvSpPr>
        <p:spPr>
          <a:xfrm>
            <a:off x="3327242" y="1406970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Assume we want to multiply two 64-bit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CAE20CAA-7F9C-4B34-97F8-A05DA4E46B27}"/>
              </a:ext>
            </a:extLst>
          </p:cNvPr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1402A-1FA9-4612-AAEF-108DF0B554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" y="1376936"/>
            <a:ext cx="3478213" cy="47029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B0B47-65E2-45EE-B82E-88A9CF8F9CE3}"/>
              </a:ext>
            </a:extLst>
          </p:cNvPr>
          <p:cNvSpPr/>
          <p:nvPr/>
        </p:nvSpPr>
        <p:spPr>
          <a:xfrm rot="2663208">
            <a:off x="1644135" y="4860386"/>
            <a:ext cx="637360" cy="621930"/>
          </a:xfrm>
          <a:custGeom>
            <a:avLst/>
            <a:gdLst>
              <a:gd name="connsiteX0" fmla="*/ 0 w 542159"/>
              <a:gd name="connsiteY0" fmla="*/ 0 h 537632"/>
              <a:gd name="connsiteX1" fmla="*/ 542159 w 542159"/>
              <a:gd name="connsiteY1" fmla="*/ 0 h 537632"/>
              <a:gd name="connsiteX2" fmla="*/ 542159 w 542159"/>
              <a:gd name="connsiteY2" fmla="*/ 537632 h 537632"/>
              <a:gd name="connsiteX3" fmla="*/ 0 w 542159"/>
              <a:gd name="connsiteY3" fmla="*/ 537632 h 537632"/>
              <a:gd name="connsiteX4" fmla="*/ 0 w 542159"/>
              <a:gd name="connsiteY4" fmla="*/ 0 h 537632"/>
              <a:gd name="connsiteX0" fmla="*/ 10037 w 552196"/>
              <a:gd name="connsiteY0" fmla="*/ 0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0037 w 552196"/>
              <a:gd name="connsiteY4" fmla="*/ 0 h 636313"/>
              <a:gd name="connsiteX0" fmla="*/ 140638 w 552196"/>
              <a:gd name="connsiteY0" fmla="*/ 174277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40638 w 552196"/>
              <a:gd name="connsiteY4" fmla="*/ 174277 h 636313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196 w 637360"/>
              <a:gd name="connsiteY2" fmla="*/ 52324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83231 w 637360"/>
              <a:gd name="connsiteY0" fmla="*/ 69472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83231 w 637360"/>
              <a:gd name="connsiteY4" fmla="*/ 69472 h 62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60" h="621930">
                <a:moveTo>
                  <a:pt x="83231" y="69472"/>
                </a:moveTo>
                <a:lnTo>
                  <a:pt x="637360" y="0"/>
                </a:lnTo>
                <a:lnTo>
                  <a:pt x="552004" y="541209"/>
                </a:lnTo>
                <a:lnTo>
                  <a:pt x="0" y="621930"/>
                </a:lnTo>
                <a:lnTo>
                  <a:pt x="83231" y="69472"/>
                </a:lnTo>
                <a:close/>
              </a:path>
            </a:pathLst>
          </a:custGeom>
          <a:solidFill>
            <a:srgbClr val="B8DEF1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F6DD0-4A0D-4A99-9F9C-A40E616A5995}"/>
              </a:ext>
            </a:extLst>
          </p:cNvPr>
          <p:cNvSpPr txBox="1"/>
          <p:nvPr/>
        </p:nvSpPr>
        <p:spPr>
          <a:xfrm>
            <a:off x="1495330" y="5055935"/>
            <a:ext cx="990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00" dirty="0"/>
              <a:t>64</a:t>
            </a:r>
            <a:r>
              <a:rPr lang="en-GB" sz="900" baseline="30000" dirty="0"/>
              <a:t>th</a:t>
            </a:r>
            <a:r>
              <a:rPr lang="en-GB" sz="900" dirty="0"/>
              <a:t> repetition?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84135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7772400" y="38790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There’s one error in the flow chart. Can you spot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8F8C-AAEE-41B1-8D7F-4D09B2867634}"/>
              </a:ext>
            </a:extLst>
          </p:cNvPr>
          <p:cNvSpPr txBox="1"/>
          <p:nvPr/>
        </p:nvSpPr>
        <p:spPr>
          <a:xfrm>
            <a:off x="3971271" y="1475903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51" y="1524000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5935751" y="331892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This architecture has a major flaw. </a:t>
            </a:r>
          </a:p>
          <a:p>
            <a:r>
              <a:rPr lang="en-GB" dirty="0">
                <a:latin typeface="+mn-lt"/>
              </a:rPr>
              <a:t>Can you spot it?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82E64-D73B-4E81-ABF6-C781893AA7F1}"/>
              </a:ext>
            </a:extLst>
          </p:cNvPr>
          <p:cNvSpPr txBox="1"/>
          <p:nvPr/>
        </p:nvSpPr>
        <p:spPr>
          <a:xfrm>
            <a:off x="2133600" y="4876800"/>
            <a:ext cx="4613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Two 2N-bit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 2N-bit ALU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</a:rPr>
              <a:t>This is a waste of resources!</a:t>
            </a:r>
          </a:p>
        </p:txBody>
      </p:sp>
    </p:spTree>
    <p:extLst>
      <p:ext uri="{BB962C8B-B14F-4D97-AF65-F5344CB8AC3E}">
        <p14:creationId xmlns:p14="http://schemas.microsoft.com/office/powerpoint/2010/main" val="2314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9" descr="f03-06-P374493">
            <a:extLst>
              <a:ext uri="{FF2B5EF4-FFF2-40B4-BE49-F238E27FC236}">
                <a16:creationId xmlns:a16="http://schemas.microsoft.com/office/drawing/2014/main" id="{EB69F963-4CE1-4DAC-BDAE-0D69912E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6">
            <a:extLst>
              <a:ext uri="{FF2B5EF4-FFF2-40B4-BE49-F238E27FC236}">
                <a16:creationId xmlns:a16="http://schemas.microsoft.com/office/drawing/2014/main" id="{D01B83F4-992D-4BEC-A2FE-430B1382D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Perform</a:t>
            </a:r>
            <a:r>
              <a:rPr lang="en-US" altLang="en-US" dirty="0"/>
              <a:t> steps in parallel: add/shift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F0358107-D548-47FB-9D13-64EA5EE4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One cycle per partial-product addition</a:t>
            </a:r>
          </a:p>
          <a:p>
            <a:pPr lvl="1" eaLnBrk="1" hangingPunct="1"/>
            <a:r>
              <a:rPr lang="en-US" altLang="en-US" dirty="0">
                <a:latin typeface="+mn-lt"/>
              </a:rPr>
              <a:t>That’s ok, if frequency of multiplications is low</a:t>
            </a:r>
            <a:endParaRPr lang="en-AU" alt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976E-8A82-4973-93CB-D17A8C5181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88" y="1583103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D1F23-CC0E-4FB6-867E-BE634684D9F3}"/>
              </a:ext>
            </a:extLst>
          </p:cNvPr>
          <p:cNvSpPr txBox="1"/>
          <p:nvPr/>
        </p:nvSpPr>
        <p:spPr>
          <a:xfrm>
            <a:off x="4572000" y="1586151"/>
            <a:ext cx="4613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2N-bit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An N-bit 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6575"/>
            <a:ext cx="9144000" cy="791160"/>
          </a:xfrm>
        </p:spPr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976E-8A82-4973-93CB-D17A8C5181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21" y="1672246"/>
            <a:ext cx="5468779" cy="2790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28457218-6FB7-4464-979F-EB54B1F14150}"/>
              </a:ext>
            </a:extLst>
          </p:cNvPr>
          <p:cNvGrpSpPr/>
          <p:nvPr/>
        </p:nvGrpSpPr>
        <p:grpSpPr>
          <a:xfrm>
            <a:off x="152400" y="914400"/>
            <a:ext cx="2968242" cy="4420329"/>
            <a:chOff x="152400" y="914400"/>
            <a:chExt cx="2968242" cy="4420329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B2E3E6CB-F49D-4730-9C10-4EEF2C7D87C6}"/>
                </a:ext>
              </a:extLst>
            </p:cNvPr>
            <p:cNvSpPr/>
            <p:nvPr/>
          </p:nvSpPr>
          <p:spPr>
            <a:xfrm rot="2663208">
              <a:off x="1888260" y="4151520"/>
              <a:ext cx="637360" cy="621930"/>
            </a:xfrm>
            <a:custGeom>
              <a:avLst/>
              <a:gdLst>
                <a:gd name="connsiteX0" fmla="*/ 0 w 542159"/>
                <a:gd name="connsiteY0" fmla="*/ 0 h 537632"/>
                <a:gd name="connsiteX1" fmla="*/ 542159 w 542159"/>
                <a:gd name="connsiteY1" fmla="*/ 0 h 537632"/>
                <a:gd name="connsiteX2" fmla="*/ 542159 w 542159"/>
                <a:gd name="connsiteY2" fmla="*/ 537632 h 537632"/>
                <a:gd name="connsiteX3" fmla="*/ 0 w 542159"/>
                <a:gd name="connsiteY3" fmla="*/ 537632 h 537632"/>
                <a:gd name="connsiteX4" fmla="*/ 0 w 542159"/>
                <a:gd name="connsiteY4" fmla="*/ 0 h 537632"/>
                <a:gd name="connsiteX0" fmla="*/ 10037 w 552196"/>
                <a:gd name="connsiteY0" fmla="*/ 0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0037 w 552196"/>
                <a:gd name="connsiteY4" fmla="*/ 0 h 636313"/>
                <a:gd name="connsiteX0" fmla="*/ 140638 w 552196"/>
                <a:gd name="connsiteY0" fmla="*/ 174277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40638 w 552196"/>
                <a:gd name="connsiteY4" fmla="*/ 174277 h 636313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196 w 637360"/>
                <a:gd name="connsiteY2" fmla="*/ 52324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83231 w 637360"/>
                <a:gd name="connsiteY0" fmla="*/ 69472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83231 w 637360"/>
                <a:gd name="connsiteY4" fmla="*/ 69472 h 6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60" h="621930">
                  <a:moveTo>
                    <a:pt x="83231" y="69472"/>
                  </a:moveTo>
                  <a:lnTo>
                    <a:pt x="637360" y="0"/>
                  </a:lnTo>
                  <a:lnTo>
                    <a:pt x="552004" y="541209"/>
                  </a:lnTo>
                  <a:lnTo>
                    <a:pt x="0" y="621930"/>
                  </a:lnTo>
                  <a:lnTo>
                    <a:pt x="83231" y="69472"/>
                  </a:lnTo>
                  <a:close/>
                </a:path>
              </a:pathLst>
            </a:cu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190C1B-4405-4FFD-BE1F-446F7AA47F55}"/>
                </a:ext>
              </a:extLst>
            </p:cNvPr>
            <p:cNvSpPr/>
            <p:nvPr/>
          </p:nvSpPr>
          <p:spPr>
            <a:xfrm>
              <a:off x="1524000" y="1400079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>
                  <a:solidFill>
                    <a:schemeClr val="tx1"/>
                  </a:solidFill>
                </a:rPr>
                <a:t>Load </a:t>
              </a:r>
              <a:r>
                <a:rPr lang="es-MX" sz="900" dirty="0" err="1">
                  <a:solidFill>
                    <a:schemeClr val="tx1"/>
                  </a:solidFill>
                </a:rPr>
                <a:t>lower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half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of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Product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with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Multiplier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FF1F1B37-37DE-4706-946F-87F5BA6A908F}"/>
                </a:ext>
              </a:extLst>
            </p:cNvPr>
            <p:cNvSpPr/>
            <p:nvPr/>
          </p:nvSpPr>
          <p:spPr>
            <a:xfrm rot="2663208">
              <a:off x="1890895" y="2115576"/>
              <a:ext cx="637360" cy="621930"/>
            </a:xfrm>
            <a:custGeom>
              <a:avLst/>
              <a:gdLst>
                <a:gd name="connsiteX0" fmla="*/ 0 w 542159"/>
                <a:gd name="connsiteY0" fmla="*/ 0 h 537632"/>
                <a:gd name="connsiteX1" fmla="*/ 542159 w 542159"/>
                <a:gd name="connsiteY1" fmla="*/ 0 h 537632"/>
                <a:gd name="connsiteX2" fmla="*/ 542159 w 542159"/>
                <a:gd name="connsiteY2" fmla="*/ 537632 h 537632"/>
                <a:gd name="connsiteX3" fmla="*/ 0 w 542159"/>
                <a:gd name="connsiteY3" fmla="*/ 537632 h 537632"/>
                <a:gd name="connsiteX4" fmla="*/ 0 w 542159"/>
                <a:gd name="connsiteY4" fmla="*/ 0 h 537632"/>
                <a:gd name="connsiteX0" fmla="*/ 10037 w 552196"/>
                <a:gd name="connsiteY0" fmla="*/ 0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0037 w 552196"/>
                <a:gd name="connsiteY4" fmla="*/ 0 h 636313"/>
                <a:gd name="connsiteX0" fmla="*/ 140638 w 552196"/>
                <a:gd name="connsiteY0" fmla="*/ 174277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40638 w 552196"/>
                <a:gd name="connsiteY4" fmla="*/ 174277 h 636313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196 w 637360"/>
                <a:gd name="connsiteY2" fmla="*/ 52324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83231 w 637360"/>
                <a:gd name="connsiteY0" fmla="*/ 69472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83231 w 637360"/>
                <a:gd name="connsiteY4" fmla="*/ 69472 h 6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60" h="621930">
                  <a:moveTo>
                    <a:pt x="83231" y="69472"/>
                  </a:moveTo>
                  <a:lnTo>
                    <a:pt x="637360" y="0"/>
                  </a:lnTo>
                  <a:lnTo>
                    <a:pt x="552004" y="541209"/>
                  </a:lnTo>
                  <a:lnTo>
                    <a:pt x="0" y="621930"/>
                  </a:lnTo>
                  <a:lnTo>
                    <a:pt x="83231" y="69472"/>
                  </a:lnTo>
                  <a:close/>
                </a:path>
              </a:pathLst>
            </a:cu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D09084-142B-4EBF-9B1B-55C4E991F721}"/>
                </a:ext>
              </a:extLst>
            </p:cNvPr>
            <p:cNvSpPr/>
            <p:nvPr/>
          </p:nvSpPr>
          <p:spPr>
            <a:xfrm>
              <a:off x="152400" y="2748790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tx1"/>
                  </a:solidFill>
                </a:rPr>
                <a:t>Add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multiplicand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to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upper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half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of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product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A214C9-8D9B-4040-AE37-0B53358ED3D6}"/>
                </a:ext>
              </a:extLst>
            </p:cNvPr>
            <p:cNvSpPr/>
            <p:nvPr/>
          </p:nvSpPr>
          <p:spPr>
            <a:xfrm>
              <a:off x="1520951" y="3573715"/>
              <a:ext cx="1371600" cy="245218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Shift product right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489DE4-D756-462A-9997-F752E404F6CB}"/>
                </a:ext>
              </a:extLst>
            </p:cNvPr>
            <p:cNvSpPr/>
            <p:nvPr/>
          </p:nvSpPr>
          <p:spPr>
            <a:xfrm>
              <a:off x="1764540" y="914400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Start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8475578-0FF6-4F97-AC8D-7E4AD17C6C27}"/>
                </a:ext>
              </a:extLst>
            </p:cNvPr>
            <p:cNvSpPr/>
            <p:nvPr/>
          </p:nvSpPr>
          <p:spPr>
            <a:xfrm>
              <a:off x="1764477" y="5103897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End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2579D2-D522-4075-A8BA-46FA47290B47}"/>
                </a:ext>
              </a:extLst>
            </p:cNvPr>
            <p:cNvCxnSpPr>
              <a:stCxn id="14" idx="2"/>
              <a:endCxn id="2" idx="0"/>
            </p:cNvCxnSpPr>
            <p:nvPr/>
          </p:nvCxnSpPr>
          <p:spPr>
            <a:xfrm>
              <a:off x="2209800" y="1145232"/>
              <a:ext cx="0" cy="254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9661BE-196B-4978-946F-4FFF3368666B}"/>
                </a:ext>
              </a:extLst>
            </p:cNvPr>
            <p:cNvCxnSpPr>
              <a:cxnSpLocks/>
              <a:stCxn id="2" idx="2"/>
              <a:endCxn id="15" idx="0"/>
            </p:cNvCxnSpPr>
            <p:nvPr/>
          </p:nvCxnSpPr>
          <p:spPr>
            <a:xfrm>
              <a:off x="2209800" y="1781079"/>
              <a:ext cx="439" cy="308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E6040E-3A20-4AAD-9111-480EBC73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186" y="2428588"/>
              <a:ext cx="926116" cy="322939"/>
            </a:xfrm>
            <a:prstGeom prst="bentConnector4">
              <a:avLst>
                <a:gd name="adj1" fmla="val 100020"/>
                <a:gd name="adj2" fmla="val 9825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A71643-9033-428F-BF9F-1EEB11004AFD}"/>
                </a:ext>
              </a:extLst>
            </p:cNvPr>
            <p:cNvSpPr txBox="1"/>
            <p:nvPr/>
          </p:nvSpPr>
          <p:spPr>
            <a:xfrm>
              <a:off x="1080669" y="2224598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35" name="Straight Arrow Connector 29">
              <a:extLst>
                <a:ext uri="{FF2B5EF4-FFF2-40B4-BE49-F238E27FC236}">
                  <a16:creationId xmlns:a16="http://schemas.microsoft.com/office/drawing/2014/main" id="{E8152936-CA53-4F15-A923-6CF96068DA0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16200000" flipH="1">
              <a:off x="1300513" y="2667476"/>
              <a:ext cx="443925" cy="136855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486BC7-D7CC-4B98-990B-6E64F652931E}"/>
                </a:ext>
              </a:extLst>
            </p:cNvPr>
            <p:cNvCxnSpPr>
              <a:cxnSpLocks/>
            </p:cNvCxnSpPr>
            <p:nvPr/>
          </p:nvCxnSpPr>
          <p:spPr>
            <a:xfrm>
              <a:off x="2652011" y="2425811"/>
              <a:ext cx="331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4D9C8B-942B-45BB-A2FE-549644649493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>
              <a:off x="2206751" y="3818933"/>
              <a:ext cx="853" cy="3062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29">
              <a:extLst>
                <a:ext uri="{FF2B5EF4-FFF2-40B4-BE49-F238E27FC236}">
                  <a16:creationId xmlns:a16="http://schemas.microsoft.com/office/drawing/2014/main" id="{56AB5584-CB44-4999-8BB3-A7F755DDF8A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203097" y="1927209"/>
              <a:ext cx="449102" cy="2535966"/>
            </a:xfrm>
            <a:prstGeom prst="bentConnector4">
              <a:avLst>
                <a:gd name="adj1" fmla="val -128951"/>
                <a:gd name="adj2" fmla="val 10003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335724-9FE2-4CDB-B762-4E59D7D751C6}"/>
                </a:ext>
              </a:extLst>
            </p:cNvPr>
            <p:cNvSpPr txBox="1"/>
            <p:nvPr/>
          </p:nvSpPr>
          <p:spPr>
            <a:xfrm>
              <a:off x="1754980" y="4347069"/>
              <a:ext cx="921288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900" dirty="0"/>
                <a:t>N</a:t>
              </a:r>
              <a:r>
                <a:rPr lang="en-GB" sz="900" baseline="30000" dirty="0"/>
                <a:t>th</a:t>
              </a:r>
              <a:r>
                <a:rPr lang="en-GB" sz="900" dirty="0"/>
                <a:t> repetition?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9BF6FE1-06FA-412B-8C8F-5783E9A2B16B}"/>
                </a:ext>
              </a:extLst>
            </p:cNvPr>
            <p:cNvSpPr txBox="1"/>
            <p:nvPr/>
          </p:nvSpPr>
          <p:spPr>
            <a:xfrm>
              <a:off x="2665882" y="4222416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019CC7F-7FD7-46AE-AD3E-7B5ACB72E61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209575" y="4787173"/>
              <a:ext cx="162" cy="3167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C1ACD2-4B48-4931-ABCA-D818A44E065F}"/>
                </a:ext>
              </a:extLst>
            </p:cNvPr>
            <p:cNvSpPr txBox="1"/>
            <p:nvPr/>
          </p:nvSpPr>
          <p:spPr>
            <a:xfrm>
              <a:off x="1761680" y="4781432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85" name="Straight Arrow Connector 29">
              <a:extLst>
                <a:ext uri="{FF2B5EF4-FFF2-40B4-BE49-F238E27FC236}">
                  <a16:creationId xmlns:a16="http://schemas.microsoft.com/office/drawing/2014/main" id="{D77C19E4-E710-4E3F-979C-F31564CC8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751" y="2426541"/>
              <a:ext cx="635764" cy="1147174"/>
            </a:xfrm>
            <a:prstGeom prst="bentConnector4">
              <a:avLst>
                <a:gd name="adj1" fmla="val -25889"/>
                <a:gd name="adj2" fmla="val 8056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B2CF1CB-6BA9-492F-A7ED-0EE7DC17BD57}"/>
                </a:ext>
              </a:extLst>
            </p:cNvPr>
            <p:cNvSpPr txBox="1"/>
            <p:nvPr/>
          </p:nvSpPr>
          <p:spPr>
            <a:xfrm>
              <a:off x="1851915" y="2277728"/>
              <a:ext cx="990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1000" dirty="0"/>
                <a:t>P</a:t>
              </a:r>
              <a:r>
                <a:rPr lang="en-GB" sz="1000" dirty="0"/>
                <a:t>[0] == 1?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584D03-0C55-4A80-9489-B7E919686ED3}"/>
                </a:ext>
              </a:extLst>
            </p:cNvPr>
            <p:cNvSpPr txBox="1"/>
            <p:nvPr/>
          </p:nvSpPr>
          <p:spPr>
            <a:xfrm>
              <a:off x="2665882" y="2218337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939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 </a:t>
            </a:r>
            <a:r>
              <a:rPr lang="en-GB" dirty="0">
                <a:solidFill>
                  <a:srgbClr val="7030A0"/>
                </a:solidFill>
              </a:rPr>
              <a:t>1101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599" y="2105799"/>
            <a:ext cx="37247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0: Initialize registers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Multiplier loaded into lower half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75595-CF78-4B42-9C7F-59A6907A9F2C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0E2D1-2AD2-43AC-99DF-9F71F69C3C9B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ACCC5-8BAA-48B9-BA0A-7ABEF8BAA0E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0 1111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D5EB9-3C43-4273-9F4F-57AF856FE1C5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01111 </a:t>
            </a:r>
            <a:r>
              <a:rPr lang="en-GB" dirty="0"/>
              <a:t>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8D3A1-B7FA-482C-9AF5-E2FCB2641086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6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J. </a:t>
            </a:r>
            <a:r>
              <a:rPr lang="en-US" dirty="0" err="1">
                <a:effectLst/>
              </a:rPr>
              <a:t>Yiu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The definitive guide to ARM Cortex-M0 and Cortex-M0+ processors</a:t>
            </a:r>
            <a:r>
              <a:rPr lang="en-US" dirty="0">
                <a:effectLst/>
              </a:rPr>
              <a:t>, Second edition, Elsevier, 2015.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4CBF8-5AE5-4715-BC37-4CDA6E256C1D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91F58-3DAC-4E7F-A51C-4C5E77511760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7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0011 1111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F241A-A004-4CD2-93A0-D9E475FD896C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E6C89-869B-4ADB-BE2F-965FE0AA0D8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46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264B7-30E0-4D31-95F4-83663E246E34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A1D75-B4B5-4BA0-9CCE-EBE108A12AAC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1 0010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928CD-2C5D-43DF-9324-6ECADF37E100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1 0010 </a:t>
            </a:r>
            <a:r>
              <a:rPr lang="en-GB" dirty="0"/>
              <a:t>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BD293-B737-4381-9A5A-E6C7A52FDCE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5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F01A0-DD0F-44D6-874B-162687477A5E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1001 0111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BB4D7-9227-4C75-94E9-56F7E85172FA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2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30C22-5792-4BB8-859B-CE99CC9B2B31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1 1000 </a:t>
            </a:r>
            <a:r>
              <a:rPr lang="en-GB" dirty="0"/>
              <a:t>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CC7E8-D056-4E1B-AFCD-B0A1959B5253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CB1B0-93AC-432C-AB7B-E05B0297738B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5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/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dirty="0">
                    <a:latin typeface="+mn-lt"/>
                  </a:rPr>
                  <a:t>After 4 steps, final result will be in Product register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1100 </a:t>
                </a:r>
                <a:r>
                  <a:rPr lang="en-GB" dirty="0">
                    <a:latin typeface="+mn-lt"/>
                  </a:rPr>
                  <a:t>0</a:t>
                </a:r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011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195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dirty="0">
                  <a:solidFill>
                    <a:srgbClr val="00B050"/>
                  </a:solidFill>
                  <a:latin typeface="+mn-lt"/>
                </a:endParaRPr>
              </a:p>
              <a:p>
                <a:endParaRPr lang="en-GB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blipFill>
                <a:blip r:embed="rId4"/>
                <a:stretch>
                  <a:fillRect l="-1235" t="-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1D8740B-463B-4F1C-91A0-D346877049E9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9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82B25-637A-4794-97C8-52189615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</a:pPr>
            <a:r>
              <a:rPr lang="en-GB" dirty="0"/>
              <a:t>So far, we’ve only dealt with unsinged operands.</a:t>
            </a:r>
          </a:p>
          <a:p>
            <a:pPr>
              <a:buSzPct val="85000"/>
            </a:pPr>
            <a:r>
              <a:rPr lang="en-GB" dirty="0"/>
              <a:t>What happens in signed multiplication?</a:t>
            </a:r>
          </a:p>
          <a:p>
            <a:pPr>
              <a:buSzPct val="85000"/>
            </a:pPr>
            <a:r>
              <a:rPr lang="en-GB" dirty="0"/>
              <a:t>For adding two signed N-bit numbers: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Convert both multiplicand and multiplier to positive numbers and keep track of their respective sign.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Apply multiplication algorithm N-1 times.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Negate product if signs are not the same.</a:t>
            </a:r>
          </a:p>
          <a:p>
            <a:pPr marL="571500">
              <a:buSzPct val="85000"/>
            </a:pPr>
            <a:r>
              <a:rPr lang="en-GB" dirty="0"/>
              <a:t>Alternatively, previous algorithm works for signed numbers as long as shifts are performed using sign extension.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83A18D-2FDA-41A2-AA93-BFB7D84A4604}"/>
              </a:ext>
            </a:extLst>
          </p:cNvPr>
          <p:cNvSpPr/>
          <p:nvPr/>
        </p:nvSpPr>
        <p:spPr>
          <a:xfrm>
            <a:off x="3200400" y="4191000"/>
            <a:ext cx="2971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">
            <a:extLst>
              <a:ext uri="{FF2B5EF4-FFF2-40B4-BE49-F238E27FC236}">
                <a16:creationId xmlns:a16="http://schemas.microsoft.com/office/drawing/2014/main" id="{F74BF869-4781-4C1D-873E-0EEE74B6D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Uses multiple adders</a:t>
            </a:r>
          </a:p>
          <a:p>
            <a:pPr lvl="1" eaLnBrk="1" hangingPunct="1"/>
            <a:r>
              <a:rPr lang="en-US" altLang="en-US" dirty="0"/>
              <a:t>Cost/performance tradeoff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F32F25AB-872A-4D2C-93BA-3E91EB507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Multiplier</a:t>
            </a:r>
            <a:endParaRPr lang="en-AU" alt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6220D57-30EE-4AF1-BC8F-41DE2584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29</a:t>
            </a:fld>
            <a:endParaRPr lang="en-US"/>
          </a:p>
        </p:txBody>
      </p:sp>
      <p:pic>
        <p:nvPicPr>
          <p:cNvPr id="21509" name="Picture 5" descr="f03-08-P374493">
            <a:extLst>
              <a:ext uri="{FF2B5EF4-FFF2-40B4-BE49-F238E27FC236}">
                <a16:creationId xmlns:a16="http://schemas.microsoft.com/office/drawing/2014/main" id="{E01D2F55-9667-46C1-8964-DB22DC48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28800"/>
            <a:ext cx="68453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8">
            <a:extLst>
              <a:ext uri="{FF2B5EF4-FFF2-40B4-BE49-F238E27FC236}">
                <a16:creationId xmlns:a16="http://schemas.microsoft.com/office/drawing/2014/main" id="{7581D364-0B1F-42A3-9419-4FB913DE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4648200"/>
            <a:ext cx="86502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 (N-1) N-bit adders in parallel, instead of a single N-bit adder (N-1) times.</a:t>
            </a:r>
          </a:p>
          <a:p>
            <a:pPr eaLnBrk="1" hangingPunct="1"/>
            <a:r>
              <a:rPr lang="en-US" alt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 be pipelined</a:t>
            </a:r>
          </a:p>
          <a:p>
            <a:pPr lvl="1" eaLnBrk="1" hangingPunct="1"/>
            <a:r>
              <a:rPr lang="en-US" alt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Several multiplication performed in parallel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>
            <a:extLst>
              <a:ext uri="{FF2B5EF4-FFF2-40B4-BE49-F238E27FC236}">
                <a16:creationId xmlns:a16="http://schemas.microsoft.com/office/drawing/2014/main" id="{1DBE5FE0-7356-4B60-AFED-545C1C149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r>
              <a:rPr lang="en-US" altLang="en-US" kern="1200" baseline="0"/>
              <a:t>Arithmetic for Computers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99D5E6CA-EDF4-4A86-B73F-65F38853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0872" y="6553200"/>
            <a:ext cx="1066800" cy="304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graphicFrame>
        <p:nvGraphicFramePr>
          <p:cNvPr id="7174" name="Rectangle 5">
            <a:extLst>
              <a:ext uri="{FF2B5EF4-FFF2-40B4-BE49-F238E27FC236}">
                <a16:creationId xmlns:a16="http://schemas.microsoft.com/office/drawing/2014/main" id="{50816483-9183-4956-B50B-FCFDAE0A7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739212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>
            <a:extLst>
              <a:ext uri="{FF2B5EF4-FFF2-40B4-BE49-F238E27FC236}">
                <a16:creationId xmlns:a16="http://schemas.microsoft.com/office/drawing/2014/main" id="{C040A634-E47C-41EF-8807-7CFDB7692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</a:pPr>
            <a:r>
              <a:rPr lang="en-US" altLang="en-US" dirty="0" err="1"/>
              <a:t>MULS</a:t>
            </a:r>
            <a:endParaRPr lang="en-US" altLang="en-US" dirty="0"/>
          </a:p>
          <a:p>
            <a:pPr lvl="1">
              <a:buSzPct val="85000"/>
            </a:pPr>
            <a:r>
              <a:rPr lang="en-US" altLang="en-US" dirty="0"/>
              <a:t>32-bit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9E9E78D-1450-4809-9711-FDFB2313A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Cortex</a:t>
            </a:r>
            <a:r>
              <a:rPr lang="en-GB" altLang="en-US" dirty="0"/>
              <a:t>-M0+</a:t>
            </a:r>
            <a:r>
              <a:rPr lang="en-US" altLang="en-US" dirty="0"/>
              <a:t>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397BF-E14C-4342-AC5F-B4C74B15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>
            <a:extLst>
              <a:ext uri="{FF2B5EF4-FFF2-40B4-BE49-F238E27FC236}">
                <a16:creationId xmlns:a16="http://schemas.microsoft.com/office/drawing/2014/main" id="{6271EA45-2D12-437D-ACFD-A30797756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5212" y="914400"/>
            <a:ext cx="5081587" cy="52117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Check for 0 divisor</a:t>
            </a:r>
            <a:endParaRPr lang="en-AU" altLang="en-US" dirty="0"/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Long division approach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If divisor ≤ dividend bits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1 bit in quotient, subtract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Otherwise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Restoring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Signed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Divide using absolute values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Adjust sign of quotient and remainder as required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6554617-8AFD-4073-93DE-6DDA6DE67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E742445-C922-4F61-B502-6A352488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31</a:t>
            </a:fld>
            <a:endParaRPr lang="en-US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C6599D1A-4DFB-4765-8145-C8BCF01C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1000 1001010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  10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25539170-3E24-4354-B129-825255FC3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75AB9298-3AFA-4C0E-AC29-5E01A5A568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01B92FC3-A0FD-4B55-A897-9A1EBDAE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-bit operands yield </a:t>
            </a:r>
            <a:r>
              <a:rPr lang="en-US" altLang="en-US" sz="1800" i="1"/>
              <a:t>n</a:t>
            </a:r>
            <a:r>
              <a:rPr lang="en-US" altLang="en-US" sz="1800"/>
              <a:t>-bit</a:t>
            </a:r>
            <a:br>
              <a:rPr lang="en-US" altLang="en-US" sz="1800"/>
            </a:br>
            <a:r>
              <a:rPr lang="en-US" altLang="en-US" sz="1800"/>
              <a:t>quotient and remainder</a:t>
            </a:r>
            <a:endParaRPr lang="en-AU" altLang="en-US" sz="1800"/>
          </a:p>
        </p:txBody>
      </p:sp>
      <p:sp>
        <p:nvSpPr>
          <p:cNvPr id="25609" name="AutoShape 8">
            <a:extLst>
              <a:ext uri="{FF2B5EF4-FFF2-40B4-BE49-F238E27FC236}">
                <a16:creationId xmlns:a16="http://schemas.microsoft.com/office/drawing/2014/main" id="{11FC9F52-FC90-4333-BD88-8A947CCB6894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quotient</a:t>
            </a:r>
            <a:endParaRPr lang="en-AU" altLang="en-US" sz="1600" dirty="0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41AA881E-B09F-42B9-9A81-F2C49F42D014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9ED7EC89-9AB1-4D78-9FB8-08E67A535649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BA1E8B8D-BC31-43CF-9ECD-68834D6D4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3" name="Arc 12">
            <a:extLst>
              <a:ext uri="{FF2B5EF4-FFF2-40B4-BE49-F238E27FC236}">
                <a16:creationId xmlns:a16="http://schemas.microsoft.com/office/drawing/2014/main" id="{8CF7D2C4-E1A1-4D05-8DEC-A7DB6B04CE43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45719" cy="144463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4" name="Arc 13">
            <a:extLst>
              <a:ext uri="{FF2B5EF4-FFF2-40B4-BE49-F238E27FC236}">
                <a16:creationId xmlns:a16="http://schemas.microsoft.com/office/drawing/2014/main" id="{624B91BD-3766-45DC-8638-BB23EC213C4F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45719" cy="144462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5" name="AutoShape 14">
            <a:extLst>
              <a:ext uri="{FF2B5EF4-FFF2-40B4-BE49-F238E27FC236}">
                <a16:creationId xmlns:a16="http://schemas.microsoft.com/office/drawing/2014/main" id="{1C62C05C-9D81-47E6-8617-BAB89E9AB9E4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divisor</a:t>
            </a:r>
            <a:endParaRPr lang="en-AU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9" descr="f03-10-P374493">
            <a:extLst>
              <a:ext uri="{FF2B5EF4-FFF2-40B4-BE49-F238E27FC236}">
                <a16:creationId xmlns:a16="http://schemas.microsoft.com/office/drawing/2014/main" id="{26FBA9A1-B3CC-4383-8B88-39D55B3D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501C4D-D92A-477D-8ECB-4D43273F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6A2EE00-8B7F-4D1B-8BD9-EF6379E28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Division hardware</a:t>
            </a:r>
            <a:endParaRPr lang="en-AU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68CEDCB-93A2-449D-B307-FBC2BB88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32</a:t>
            </a:fld>
            <a:endParaRPr lang="en-US"/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6DD831E1-95FC-4662-B3AC-FC00C142D73C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27654" name="AutoShape 6">
            <a:extLst>
              <a:ext uri="{FF2B5EF4-FFF2-40B4-BE49-F238E27FC236}">
                <a16:creationId xmlns:a16="http://schemas.microsoft.com/office/drawing/2014/main" id="{5E3576E1-DB61-479A-959F-ECBB316C41CF}"/>
              </a:ext>
            </a:extLst>
          </p:cNvPr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27655" name="Picture 7" descr="f03-09-P374493">
            <a:extLst>
              <a:ext uri="{FF2B5EF4-FFF2-40B4-BE49-F238E27FC236}">
                <a16:creationId xmlns:a16="http://schemas.microsoft.com/office/drawing/2014/main" id="{5A037C5A-8BEE-4363-B3B8-1BD0D995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6" descr="f03-12-P374493">
            <a:extLst>
              <a:ext uri="{FF2B5EF4-FFF2-40B4-BE49-F238E27FC236}">
                <a16:creationId xmlns:a16="http://schemas.microsoft.com/office/drawing/2014/main" id="{69198EE0-9710-43E5-B7CC-B13AB22F5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352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>
            <a:extLst>
              <a:ext uri="{FF2B5EF4-FFF2-40B4-BE49-F238E27FC236}">
                <a16:creationId xmlns:a16="http://schemas.microsoft.com/office/drawing/2014/main" id="{18CF3603-578F-4D2E-BE57-8BC6657BA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One cycle per partial-remainder subtraction</a:t>
            </a:r>
          </a:p>
          <a:p>
            <a:pPr eaLnBrk="1" hangingPunct="1"/>
            <a:r>
              <a:rPr lang="en-US" altLang="en-US" sz="2800" dirty="0"/>
              <a:t>Looks a lot like a multiplier!</a:t>
            </a:r>
          </a:p>
          <a:p>
            <a:pPr lvl="1" eaLnBrk="1" hangingPunct="1"/>
            <a:r>
              <a:rPr lang="en-US" altLang="en-US" sz="2400" dirty="0"/>
              <a:t>Same hardware can be used for both</a:t>
            </a:r>
            <a:endParaRPr lang="en-AU" altLang="en-US" sz="2400" dirty="0"/>
          </a:p>
          <a:p>
            <a:pPr eaLnBrk="1" hangingPunct="1"/>
            <a:endParaRPr lang="en-AU" altLang="en-US" sz="2400" dirty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77F0682-699C-42E7-8494-2064B779B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Optimized divider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84013A-143E-4FCF-85EC-A1AEDBD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>
            <a:extLst>
              <a:ext uri="{FF2B5EF4-FFF2-40B4-BE49-F238E27FC236}">
                <a16:creationId xmlns:a16="http://schemas.microsoft.com/office/drawing/2014/main" id="{FB438385-E787-4CF0-9CF9-07182A7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Can’t use parallel hardware as in multiplier</a:t>
            </a:r>
          </a:p>
          <a:p>
            <a:pPr lvl="1" eaLnBrk="1" hangingPunct="1"/>
            <a:r>
              <a:rPr lang="en-US" altLang="en-US" dirty="0"/>
              <a:t>Subtraction is conditional on sign of remainder</a:t>
            </a:r>
          </a:p>
          <a:p>
            <a:pPr eaLnBrk="1" hangingPunct="1"/>
            <a:r>
              <a:rPr lang="en-US" altLang="en-US" dirty="0"/>
              <a:t>Faster dividers (e.g. </a:t>
            </a:r>
            <a:r>
              <a:rPr lang="en-US" altLang="en-US" dirty="0" err="1"/>
              <a:t>SRT</a:t>
            </a:r>
            <a:r>
              <a:rPr lang="en-US" altLang="en-US" dirty="0"/>
              <a:t> division) generate multiple quotient bits per step</a:t>
            </a:r>
          </a:p>
          <a:p>
            <a:pPr lvl="1" eaLnBrk="1" hangingPunct="1"/>
            <a:r>
              <a:rPr lang="en-US" altLang="en-US" dirty="0"/>
              <a:t>Still require multiple steps</a:t>
            </a:r>
            <a:endParaRPr lang="en-AU" altLang="en-US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04DEF39-E423-414C-87A0-101D9420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6210-6493-459D-9AB1-922AB6D0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>
            <a:extLst>
              <a:ext uri="{FF2B5EF4-FFF2-40B4-BE49-F238E27FC236}">
                <a16:creationId xmlns:a16="http://schemas.microsoft.com/office/drawing/2014/main" id="{29B7423D-8EF1-47C0-A0ED-04C07DD98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instructions:</a:t>
            </a:r>
          </a:p>
          <a:p>
            <a:pPr lvl="1" eaLnBrk="1" hangingPunct="1"/>
            <a:r>
              <a:rPr lang="en-US" altLang="en-US"/>
              <a:t>SDIV (signed)</a:t>
            </a:r>
          </a:p>
          <a:p>
            <a:pPr lvl="1" eaLnBrk="1" hangingPunct="1"/>
            <a:r>
              <a:rPr lang="en-US" altLang="en-US"/>
              <a:t>UDIV (unsigned)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Both instructions ignore overflow and division-by-zero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D7F4BE8-7087-421D-9E5F-E01DBF930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LEGv8 Division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05577-4D13-457B-93E4-4AE93446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6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Real (fractional) numbers may not be represented with integer numbers. 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integer </a:t>
                </a:r>
                <a:r>
                  <a:rPr lang="en-US" altLang="en-US" dirty="0" err="1">
                    <a:latin typeface="Consolas" panose="020B0609020204030204" pitchFamily="49" charset="0"/>
                  </a:rPr>
                  <a:t>a,b</a:t>
                </a:r>
                <a:r>
                  <a:rPr lang="en-US" altLang="en-US" dirty="0">
                    <a:latin typeface="Consolas" panose="020B0609020204030204" pitchFamily="49" charset="0"/>
                  </a:rPr>
                  <a:t>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a = 1.5;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b = a + a; </a:t>
                </a:r>
                <a:r>
                  <a:rPr lang="en-US" altLang="en-US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b = ?</a:t>
                </a:r>
                <a:endParaRPr lang="en-US" altLang="en-US" dirty="0"/>
              </a:p>
              <a:p>
                <a:r>
                  <a:rPr lang="en-AU" altLang="en-US" dirty="0"/>
                  <a:t>Fixed-point representation allows real number representation with limited precision.</a:t>
                </a:r>
              </a:p>
              <a:p>
                <a:pPr lvl="1"/>
                <a:r>
                  <a:rPr lang="en-AU" altLang="en-US" dirty="0"/>
                  <a:t> </a:t>
                </a:r>
                <a:r>
                  <a:rPr lang="en-AU" altLang="en-US" dirty="0" err="1"/>
                  <a:t>Qm.n</a:t>
                </a:r>
                <a:r>
                  <a:rPr lang="en-AU" altLang="en-US" dirty="0"/>
                  <a:t> representation</a:t>
                </a:r>
              </a:p>
              <a:p>
                <a:pPr lvl="2"/>
                <a:r>
                  <a:rPr lang="en-AU" altLang="en-US" dirty="0"/>
                  <a:t>m -&gt; number of bits for representing integer part.</a:t>
                </a:r>
              </a:p>
              <a:p>
                <a:pPr lvl="2"/>
                <a:r>
                  <a:rPr lang="en-AU" altLang="en-US" dirty="0"/>
                  <a:t>n -&gt; number of bits for representing fractional part.</a:t>
                </a:r>
              </a:p>
              <a:p>
                <a:pPr lvl="2"/>
                <a:r>
                  <a:rPr lang="en-AU" altLang="en-US" dirty="0"/>
                  <a:t>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AU" altLang="en-US" dirty="0"/>
              </a:p>
              <a:p>
                <a:pPr lvl="2"/>
                <a:r>
                  <a:rPr lang="en-AU" altLang="en-US" dirty="0"/>
                  <a:t>Resolution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introduction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>
            <a:extLst>
              <a:ext uri="{FF2B5EF4-FFF2-40B4-BE49-F238E27FC236}">
                <a16:creationId xmlns:a16="http://schemas.microsoft.com/office/drawing/2014/main" id="{4123BB5A-F095-43BB-98E3-2ABE0E288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Fixed-point representation is suitable for embedded applications requiring limited degree of fractional precision.</a:t>
            </a:r>
          </a:p>
          <a:p>
            <a:pPr lvl="1"/>
            <a:r>
              <a:rPr lang="en-GB" altLang="en-US" dirty="0"/>
              <a:t>DOOM (1993 videogame) originally used a Q16.16 format for all non-integer operations </a:t>
            </a:r>
            <a:r>
              <a:rPr lang="en-GB" alt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https://doomwiki.org/wiki/Fixed_point</a:t>
            </a:r>
            <a:endParaRPr lang="en-GB" altLang="en-US" sz="2000" dirty="0">
              <a:solidFill>
                <a:srgbClr val="0070C0"/>
              </a:solidFill>
            </a:endParaRPr>
          </a:p>
          <a:p>
            <a:r>
              <a:rPr lang="en-GB" altLang="en-US" sz="2400" dirty="0"/>
              <a:t>What about high-precision applications?</a:t>
            </a:r>
          </a:p>
          <a:p>
            <a:endParaRPr lang="en-GB" altLang="en-US" dirty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2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Example:</a:t>
                </a:r>
              </a:p>
              <a:p>
                <a:pPr lvl="1"/>
                <a:r>
                  <a:rPr lang="en-GB" dirty="0"/>
                  <a:t>Consider Avogadro’s number: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6.022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(integer or fixed-point) would you need to represent Avogadro’s number?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6.022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79</a:t>
                </a:r>
              </a:p>
              <a:p>
                <a:pPr lvl="1"/>
                <a:r>
                  <a:rPr lang="en-GB" dirty="0"/>
                  <a:t>What about a very small number such as Planck’s constant: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6.62607004 × 10</m:t>
                    </m:r>
                    <m:r>
                      <m:rPr>
                        <m:nor/>
                      </m:rPr>
                      <a:rPr lang="en-GB" baseline="30000"/>
                      <m:t>−34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 b="0" i="0" smtClean="0"/>
                      <m:t>J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GB" b="0" i="0" smtClean="0"/>
                      <m:t>s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(fixed-point) would you need to represent Planck’s constant?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GB" sz="2000"/>
                                            <m:t>6.62607004</m:t>
                                          </m:r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−34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We would need at least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79+110=189</m:t>
                    </m:r>
                  </m:oMath>
                </a14:m>
                <a:r>
                  <a:rPr lang="en-GB" dirty="0"/>
                  <a:t> bits for representing both numbers.</a:t>
                </a:r>
              </a:p>
              <a:p>
                <a:pPr lvl="2"/>
                <a:r>
                  <a:rPr lang="en-GB" dirty="0"/>
                  <a:t>Not feasible, waste of resources.</a:t>
                </a:r>
              </a:p>
              <a:p>
                <a:pPr lvl="2"/>
                <a:r>
                  <a:rPr lang="en-GB" dirty="0"/>
                  <a:t>What if need even smaller or larger numbers?</a:t>
                </a:r>
              </a:p>
              <a:p>
                <a:pPr marL="914400" lvl="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  <a:blipFill>
                <a:blip r:embed="rId2"/>
                <a:stretch>
                  <a:fillRect l="-1745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AE3AB0D-FDE9-44B0-A509-C725A86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96BC-5981-4868-80C9-007B94EC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Integer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6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2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AU" altLang="en-US" dirty="0"/>
                  <a:t>Scientific notation</a:t>
                </a:r>
              </a:p>
              <a:p>
                <a:pPr lvl="1"/>
                <a:r>
                  <a:rPr lang="en-AU" altLang="en-US" dirty="0"/>
                  <a:t>A single digit to the left of the decimal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𝟏𝟐𝟑𝟒𝟓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𝟒𝟓𝟔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2"/>
                <a:r>
                  <a:rPr lang="en-AU" altLang="en-US" b="1" dirty="0">
                    <a:solidFill>
                      <a:srgbClr val="00B050"/>
                    </a:solidFill>
                  </a:rPr>
                  <a:t>Sign</a:t>
                </a:r>
              </a:p>
              <a:p>
                <a:pPr lvl="2"/>
                <a:r>
                  <a:rPr lang="en-AU" altLang="en-US" b="1" dirty="0">
                    <a:solidFill>
                      <a:schemeClr val="accent4"/>
                    </a:solidFill>
                  </a:rPr>
                  <a:t>Mantissa/significant</a:t>
                </a:r>
              </a:p>
              <a:p>
                <a:pPr lvl="2"/>
                <a:r>
                  <a:rPr lang="en-AU" altLang="en-US" b="1" dirty="0">
                    <a:solidFill>
                      <a:schemeClr val="accent1"/>
                    </a:solidFill>
                  </a:rPr>
                  <a:t>Exponent</a:t>
                </a:r>
              </a:p>
              <a:p>
                <a:r>
                  <a:rPr lang="en-AU" altLang="en-US" dirty="0"/>
                  <a:t>Normalized scientific notation</a:t>
                </a:r>
              </a:p>
              <a:p>
                <a:pPr lvl="1"/>
                <a:r>
                  <a:rPr lang="en-AU" altLang="en-US" dirty="0"/>
                  <a:t>Absolute value of integer part is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begChr m:val=""/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</m:oMath>
                </a14:m>
                <a:endParaRPr lang="en-AU" altLang="en-US" dirty="0"/>
              </a:p>
              <a:p>
                <a:r>
                  <a:rPr lang="en-AU" altLang="en-US" dirty="0"/>
                  <a:t>Binary numbers may also be represented in scientific notation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37" r="-1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3076AE4C-85A0-42F9-B930-28315EA3851D}"/>
              </a:ext>
            </a:extLst>
          </p:cNvPr>
          <p:cNvSpPr>
            <a:spLocks/>
          </p:cNvSpPr>
          <p:nvPr/>
        </p:nvSpPr>
        <p:spPr bwMode="auto">
          <a:xfrm>
            <a:off x="6019800" y="1981200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8701"/>
              <a:gd name="adj4" fmla="val -139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0E717F4C-DDED-4D38-BAE0-840BBAD95661}"/>
              </a:ext>
            </a:extLst>
          </p:cNvPr>
          <p:cNvSpPr>
            <a:spLocks/>
          </p:cNvSpPr>
          <p:nvPr/>
        </p:nvSpPr>
        <p:spPr bwMode="auto">
          <a:xfrm>
            <a:off x="6019800" y="2506077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3484"/>
              <a:gd name="adj4" fmla="val -1428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27FF42B-EC85-4A54-B4DB-DECEACD9A791}"/>
              </a:ext>
            </a:extLst>
          </p:cNvPr>
          <p:cNvSpPr>
            <a:spLocks/>
          </p:cNvSpPr>
          <p:nvPr/>
        </p:nvSpPr>
        <p:spPr bwMode="auto">
          <a:xfrm>
            <a:off x="7178675" y="53895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7808"/>
              <a:gd name="adj4" fmla="val -112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7559B96-BFB5-488D-9940-19680A150FC8}"/>
              </a:ext>
            </a:extLst>
          </p:cNvPr>
          <p:cNvSpPr>
            <a:spLocks/>
          </p:cNvSpPr>
          <p:nvPr/>
        </p:nvSpPr>
        <p:spPr bwMode="auto">
          <a:xfrm>
            <a:off x="6894512" y="59229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5761"/>
              <a:gd name="adj4" fmla="val -685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As the name suggest, binary point is not fixed.</a:t>
                </a:r>
              </a:p>
              <a:p>
                <a:pPr eaLnBrk="1" hangingPunct="1"/>
                <a:r>
                  <a:rPr lang="en-US" altLang="en-US" dirty="0"/>
                  <a:t>Representation for non-integral numbers</a:t>
                </a:r>
              </a:p>
              <a:p>
                <a:pPr lvl="1" eaLnBrk="1" hangingPunct="1"/>
                <a:r>
                  <a:rPr lang="en-US" altLang="en-US" dirty="0"/>
                  <a:t>Including very small and very large numbers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alt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sign</m:t>
                        </m:r>
                      </m:sup>
                    </m:sSup>
                    <m:r>
                      <a:rPr lang="en-GB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m:rPr>
                        <m:sty m:val="p"/>
                      </m:rPr>
                      <a:rPr lang="en-GB" altLang="en-US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exponent</m:t>
                            </m:r>
                            <m: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bias</m:t>
                            </m:r>
                          </m:e>
                        </m:d>
                      </m:sup>
                    </m:sSup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	For simplicity, we’ll show the exponent in decimal.</a:t>
                </a:r>
              </a:p>
              <a:p>
                <a:pPr eaLnBrk="1" hangingPunct="1"/>
                <a:r>
                  <a:rPr lang="en-US" altLang="en-US" dirty="0"/>
                  <a:t>Programming languages refer to this representation as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altLang="en-US" dirty="0"/>
                  <a:t> types.</a:t>
                </a:r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5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>
            <a:extLst>
              <a:ext uri="{FF2B5EF4-FFF2-40B4-BE49-F238E27FC236}">
                <a16:creationId xmlns:a16="http://schemas.microsoft.com/office/drawing/2014/main" id="{A62C1210-314E-44B0-8B53-7004B83B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Defined by IEEE Std 754-1985</a:t>
            </a:r>
          </a:p>
          <a:p>
            <a:pPr eaLnBrk="1" hangingPunct="1"/>
            <a:r>
              <a:rPr lang="en-US" altLang="en-US" dirty="0"/>
              <a:t>Developed in response to divergence of representations</a:t>
            </a:r>
          </a:p>
          <a:p>
            <a:pPr lvl="1" eaLnBrk="1" hangingPunct="1"/>
            <a:r>
              <a:rPr lang="en-US" altLang="en-US" dirty="0"/>
              <a:t>Portability issues for scientific code</a:t>
            </a:r>
          </a:p>
          <a:p>
            <a:pPr eaLnBrk="1" hangingPunct="1"/>
            <a:r>
              <a:rPr lang="en-US" altLang="en-US" dirty="0"/>
              <a:t>Now almost universally adopted</a:t>
            </a:r>
          </a:p>
          <a:p>
            <a:pPr eaLnBrk="1" hangingPunct="1"/>
            <a:r>
              <a:rPr lang="en-US" altLang="en-US" dirty="0"/>
              <a:t>Two representations</a:t>
            </a:r>
          </a:p>
          <a:p>
            <a:pPr lvl="1" eaLnBrk="1" hangingPunct="1"/>
            <a:r>
              <a:rPr lang="en-US" altLang="en-US" dirty="0"/>
              <a:t>Single precision (32-bit)</a:t>
            </a:r>
          </a:p>
          <a:p>
            <a:pPr lvl="1" eaLnBrk="1" hangingPunct="1"/>
            <a:r>
              <a:rPr lang="en-US" altLang="en-US" dirty="0"/>
              <a:t>Double precision (64-bit) </a:t>
            </a:r>
          </a:p>
          <a:p>
            <a:r>
              <a:rPr lang="en-US" altLang="en-US" dirty="0"/>
              <a:t>Simplifies exchange of data, arithmetic and increases accuracy.</a:t>
            </a:r>
          </a:p>
          <a:p>
            <a:endParaRPr lang="en-AU" altLang="en-US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219CDF-706E-4A38-B0FF-F9BD0FB63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standard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B4E28-E645-4EF0-810D-DF633734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B050"/>
                    </a:solidFill>
                  </a:rPr>
                  <a:t>sign</a:t>
                </a:r>
                <a:r>
                  <a:rPr lang="en-US" altLang="en-US" sz="2400" dirty="0"/>
                  <a:t>: (0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 non-negative, 1  negative)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Significand: </a:t>
                </a:r>
                <a14:m>
                  <m:oMath xmlns:m="http://schemas.openxmlformats.org/officeDocument/2006/math">
                    <m:r>
                      <a:rPr lang="en-GB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altLang="en-US" sz="24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Normalized significand: </a:t>
                </a:r>
                <a14:m>
                  <m:oMath xmlns:m="http://schemas.openxmlformats.org/officeDocument/2006/math">
                    <m:r>
                      <a:rPr lang="es-MX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1.0 </m:t>
                    </m:r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s-MX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significand</m:t>
                        </m:r>
                      </m:e>
                    </m:d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&lt;2.0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exponent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: excess representation: </a:t>
                </a:r>
                <a:r>
                  <a:rPr lang="en-US" altLang="en-US" sz="2400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actual 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+ bias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Ensures exponent is unsigned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Single: bias = 127;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Double: bias = 1203</a:t>
                </a: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44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1CAA911A-9B39-4E5E-BCD3-FB539578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single:   8 bits</a:t>
            </a:r>
            <a:br>
              <a:rPr lang="en-US" altLang="en-US" sz="1600" dirty="0">
                <a:latin typeface="+mn-lt"/>
              </a:rPr>
            </a:br>
            <a:r>
              <a:rPr lang="en-US" altLang="en-US" sz="1600" dirty="0">
                <a:latin typeface="+mn-lt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4542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single: 23 bits</a:t>
            </a:r>
            <a:br>
              <a:rPr lang="en-US" altLang="en-US" sz="1600" dirty="0">
                <a:latin typeface="+mn-lt"/>
              </a:rPr>
            </a:br>
            <a:r>
              <a:rPr lang="en-US" altLang="en-US" sz="1600" dirty="0">
                <a:latin typeface="+mn-lt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bias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4" y="1071721"/>
            <a:ext cx="581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1 bit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35C8E5C-4007-4E42-AC0B-A38CFD9693E8}"/>
              </a:ext>
            </a:extLst>
          </p:cNvPr>
          <p:cNvSpPr>
            <a:spLocks/>
          </p:cNvSpPr>
          <p:nvPr/>
        </p:nvSpPr>
        <p:spPr bwMode="auto">
          <a:xfrm>
            <a:off x="7265543" y="18843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18874"/>
              <a:gd name="adj4" fmla="val -2486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Implicit 1</a:t>
            </a:r>
            <a:endParaRPr lang="en-AU" alt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GB" alt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+1.0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For simplification, we are using decimal notation for the exponent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From this, we can gather the following information: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Sign: </a:t>
                </a:r>
                <a:r>
                  <a:rPr lang="en-US" altLang="en-US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0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Actual exponent: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-1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Mantissa: </a:t>
                </a:r>
                <a:r>
                  <a:rPr lang="en-US" altLang="en-US" dirty="0">
                    <a:solidFill>
                      <a:schemeClr val="accent4"/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en-US" dirty="0">
                    <a:sym typeface="Symbol" panose="05050102010706020507" pitchFamily="18" charset="2"/>
                  </a:rPr>
                  <a:t> (normalized)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Everything together: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Adjusted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exponent</a:t>
                </a:r>
                <a:r>
                  <a:rPr lang="en-US" altLang="en-US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+127=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126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011111110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Normalized floating-point:</a:t>
                </a:r>
              </a:p>
              <a:p>
                <a:pPr marL="914400" lvl="2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  <a:blipFill>
                <a:blip r:embed="rId3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45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1CAA911A-9B39-4E5E-BCD3-FB539578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single:   8 bits</a:t>
            </a:r>
            <a:br>
              <a:rPr lang="en-US" altLang="en-US" sz="1600" dirty="0">
                <a:latin typeface="+mn-lt"/>
              </a:rPr>
            </a:br>
            <a:r>
              <a:rPr lang="en-US" altLang="en-US" sz="1600" dirty="0">
                <a:latin typeface="+mn-lt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4542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single: 23 bits</a:t>
            </a:r>
            <a:br>
              <a:rPr lang="en-US" altLang="en-US" sz="1600" dirty="0">
                <a:latin typeface="+mn-lt"/>
              </a:rPr>
            </a:br>
            <a:r>
              <a:rPr lang="en-US" altLang="en-US" sz="1600" dirty="0">
                <a:latin typeface="+mn-lt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bias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4" y="1071721"/>
            <a:ext cx="581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1 bit</a:t>
            </a:r>
          </a:p>
        </p:txBody>
      </p:sp>
    </p:spTree>
    <p:extLst>
      <p:ext uri="{BB962C8B-B14F-4D97-AF65-F5344CB8AC3E}">
        <p14:creationId xmlns:p14="http://schemas.microsoft.com/office/powerpoint/2010/main" val="31869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What about 0.5 in double-precision?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022</m:t>
                              </m:r>
                              <m:r>
                                <a:rPr lang="en-GB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alt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1111110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schemeClr val="accent4"/>
                    </a:solidFill>
                    <a:sym typeface="Symbol" panose="05050102010706020507" pitchFamily="18" charset="2"/>
                  </a:rPr>
                  <a:t>0000000000000000000000000000000000000000000000000000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46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1CAA911A-9B39-4E5E-BCD3-FB539578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single:   8 bits</a:t>
            </a:r>
            <a:br>
              <a:rPr lang="en-US" altLang="en-US" sz="1600" dirty="0">
                <a:latin typeface="+mn-lt"/>
              </a:rPr>
            </a:br>
            <a:r>
              <a:rPr lang="en-US" altLang="en-US" sz="1600" dirty="0">
                <a:latin typeface="+mn-lt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4542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single: 23 bits</a:t>
            </a:r>
            <a:br>
              <a:rPr lang="en-US" altLang="en-US" sz="1600" dirty="0">
                <a:latin typeface="+mn-lt"/>
              </a:rPr>
            </a:br>
            <a:r>
              <a:rPr lang="en-US" altLang="en-US" sz="1600" dirty="0">
                <a:latin typeface="+mn-lt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bias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4" y="1071721"/>
            <a:ext cx="581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1 bit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85C74AA-BAA7-4B41-B819-68B8762441CE}"/>
              </a:ext>
            </a:extLst>
          </p:cNvPr>
          <p:cNvSpPr>
            <a:spLocks/>
          </p:cNvSpPr>
          <p:nvPr/>
        </p:nvSpPr>
        <p:spPr bwMode="auto">
          <a:xfrm>
            <a:off x="6705600" y="3200400"/>
            <a:ext cx="2234692" cy="914400"/>
          </a:xfrm>
          <a:prstGeom prst="borderCallout1">
            <a:avLst>
              <a:gd name="adj1" fmla="val 28458"/>
              <a:gd name="adj2" fmla="val -5051"/>
              <a:gd name="adj3" fmla="val 19617"/>
              <a:gd name="adj4" fmla="val -107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This 1 is not actually required here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23CF04-7523-43B1-AF25-F489595ED21D}"/>
              </a:ext>
            </a:extLst>
          </p:cNvPr>
          <p:cNvCxnSpPr/>
          <p:nvPr/>
        </p:nvCxnSpPr>
        <p:spPr>
          <a:xfrm flipH="1">
            <a:off x="4400931" y="3486801"/>
            <a:ext cx="2209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47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A2551827-D7B7-48AA-B443-E63263DA6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Represent –0.75</a:t>
            </a:r>
          </a:p>
          <a:p>
            <a:pPr lvl="1" eaLnBrk="1" hangingPunct="1"/>
            <a:r>
              <a:rPr lang="en-US" altLang="en-US" dirty="0"/>
              <a:t>–0.75 = (–1)</a:t>
            </a:r>
            <a:r>
              <a:rPr lang="en-US" altLang="en-US" baseline="30000" dirty="0"/>
              <a:t>1</a:t>
            </a:r>
            <a:r>
              <a:rPr lang="en-US" altLang="en-US" dirty="0"/>
              <a:t> × 1.1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sign = 1</a:t>
            </a:r>
          </a:p>
          <a:p>
            <a:pPr lvl="1" eaLnBrk="1" hangingPunct="1"/>
            <a:r>
              <a:rPr lang="en-US" altLang="en-US" dirty="0">
                <a:solidFill>
                  <a:schemeClr val="accent4"/>
                </a:solidFill>
              </a:rPr>
              <a:t>mantissa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accent1"/>
                </a:solidFill>
              </a:rPr>
              <a:t>exponent = –1 + bias</a:t>
            </a:r>
          </a:p>
          <a:p>
            <a:pPr lvl="2" eaLnBrk="1" hangingPunct="1"/>
            <a:r>
              <a:rPr lang="en-US" altLang="en-US" dirty="0"/>
              <a:t>Single: –1 + 127 = 126 = 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Double: –1 + 1023 = 1022 = 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eaLnBrk="1" hangingPunct="1"/>
            <a:r>
              <a:rPr lang="en-US" altLang="en-US" dirty="0"/>
              <a:t>Single: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</a:p>
          <a:p>
            <a:pPr eaLnBrk="1" hangingPunct="1"/>
            <a:r>
              <a:rPr lang="en-US" altLang="en-US" dirty="0"/>
              <a:t>Double: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>
            <a:extLst>
              <a:ext uri="{FF2B5EF4-FFF2-40B4-BE49-F238E27FC236}">
                <a16:creationId xmlns:a16="http://schemas.microsoft.com/office/drawing/2014/main" id="{C4C2246E-5428-4F02-832D-8A8BCBCA9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	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10000001</a:t>
            </a:r>
            <a:r>
              <a:rPr lang="en-US" altLang="en-US" dirty="0">
                <a:solidFill>
                  <a:srgbClr val="7030A0"/>
                </a:solidFill>
              </a:rPr>
              <a:t>01000000000000000000000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sign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7030A0"/>
                </a:solidFill>
              </a:rPr>
              <a:t>mantissa = 01000…00</a:t>
            </a:r>
            <a:r>
              <a:rPr lang="en-US" altLang="en-US" baseline="-25000" dirty="0">
                <a:solidFill>
                  <a:srgbClr val="7030A0"/>
                </a:solidFill>
              </a:rPr>
              <a:t>2</a:t>
            </a:r>
            <a:endParaRPr lang="en-US" altLang="en-US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1"/>
                </a:solidFill>
              </a:rPr>
              <a:t>exponent = 10000001</a:t>
            </a:r>
            <a:r>
              <a:rPr lang="en-US" altLang="en-US" baseline="-25000" dirty="0">
                <a:solidFill>
                  <a:schemeClr val="accent1"/>
                </a:solidFill>
              </a:rPr>
              <a:t>2</a:t>
            </a:r>
            <a:r>
              <a:rPr lang="en-US" altLang="en-US" dirty="0">
                <a:solidFill>
                  <a:schemeClr val="accent1"/>
                </a:solidFill>
              </a:rPr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x = (–1)</a:t>
            </a:r>
            <a:r>
              <a:rPr lang="en-US" altLang="en-US" baseline="30000" dirty="0"/>
              <a:t>1</a:t>
            </a:r>
            <a:r>
              <a:rPr lang="en-US" altLang="en-US" dirty="0"/>
              <a:t> × (1 + .01</a:t>
            </a:r>
            <a:r>
              <a:rPr lang="en-US" altLang="en-US" baseline="-25000" dirty="0"/>
              <a:t>2</a:t>
            </a:r>
            <a:r>
              <a:rPr lang="en-US" altLang="en-US" dirty="0"/>
              <a:t>) × 2</a:t>
            </a:r>
            <a:r>
              <a:rPr lang="en-US" altLang="en-US" baseline="30000" dirty="0"/>
              <a:t>(129 – 127)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= (–1) × 1.25 × 2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= –5.0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3E11054-C0CC-497E-8D7C-0A5929F5C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12FED-FFA7-486A-875F-915C2210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Single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49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143161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100000"/>
                  <a:buNone/>
                </a:pPr>
                <a:r>
                  <a:rPr lang="en-GB" dirty="0"/>
                  <a:t>Assume two’s complement format</a:t>
                </a:r>
              </a:p>
              <a:p>
                <a:pPr lvl="1" indent="-457200"/>
                <a:r>
                  <a:rPr lang="en-GB" dirty="0"/>
                  <a:t>Q: What’s the range (minimum and maximum values that can be represented) of an </a:t>
                </a:r>
                <a:r>
                  <a:rPr lang="en-GB" i="1" dirty="0"/>
                  <a:t>N</a:t>
                </a:r>
                <a:r>
                  <a:rPr lang="en-GB" dirty="0"/>
                  <a:t>-bit two’s complement number?</a:t>
                </a:r>
              </a:p>
              <a:p>
                <a:pPr marL="800100" lvl="2" indent="0">
                  <a:buNone/>
                </a:pPr>
                <a:r>
                  <a:rPr lang="en-GB" sz="2400" dirty="0"/>
                  <a:t>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−(2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1143000" lvl="2"/>
                <a:r>
                  <a:rPr lang="en-GB" sz="2400" dirty="0"/>
                  <a:t>For example, an 8-bit two’s complement number may represent values in the range</a:t>
                </a:r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−128,127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70" r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0CD52-3FA4-41D6-A6B0-A65E556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061-664D-4C7C-A25A-73C7397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3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Double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50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40191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13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Relative precision</a:t>
                </a:r>
              </a:p>
              <a:p>
                <a:pPr lvl="1" eaLnBrk="1" hangingPunct="1"/>
                <a:r>
                  <a:rPr lang="en-US" altLang="en-US" dirty="0"/>
                  <a:t>all fraction bits are significant</a:t>
                </a:r>
              </a:p>
              <a:p>
                <a:pPr lvl="1" eaLnBrk="1" hangingPunct="1"/>
                <a:r>
                  <a:rPr lang="en-US" altLang="en-US" dirty="0"/>
                  <a:t>Single: approx. 2</a:t>
                </a:r>
                <a:r>
                  <a:rPr lang="en-US" altLang="en-US" baseline="30000" dirty="0"/>
                  <a:t>–23</a:t>
                </a:r>
              </a:p>
              <a:p>
                <a:pPr lvl="2" eaLnBrk="1" hangingPunct="1"/>
                <a:r>
                  <a:rPr lang="en-US" altLang="en-US" dirty="0"/>
                  <a:t>Equivalent to 23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log</a:t>
                </a:r>
                <a:r>
                  <a:rPr lang="en-US" altLang="en-US" baseline="-25000" dirty="0"/>
                  <a:t>10</a:t>
                </a:r>
                <a:r>
                  <a:rPr lang="en-US" altLang="en-US" dirty="0"/>
                  <a:t>2 ≈ 7 decimal digits of precision</a:t>
                </a:r>
              </a:p>
              <a:p>
                <a:pPr lvl="1" eaLnBrk="1" hangingPunct="1"/>
                <a:r>
                  <a:rPr lang="en-US" altLang="en-US" dirty="0"/>
                  <a:t>Double: approx. 2</a:t>
                </a:r>
                <a:r>
                  <a:rPr lang="en-US" altLang="en-US" baseline="30000" dirty="0"/>
                  <a:t>–52</a:t>
                </a:r>
              </a:p>
              <a:p>
                <a:pPr lvl="2" eaLnBrk="1" hangingPunct="1"/>
                <a:r>
                  <a:rPr lang="en-US" altLang="en-US" dirty="0"/>
                  <a:t>Equivalent to 52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log</a:t>
                </a:r>
                <a:r>
                  <a:rPr lang="en-US" altLang="en-US" baseline="-25000" dirty="0"/>
                  <a:t>10</a:t>
                </a:r>
                <a:r>
                  <a:rPr lang="en-US" altLang="en-US" dirty="0"/>
                  <a:t>2 ≈ 16 decimal digits of precision</a:t>
                </a:r>
              </a:p>
            </p:txBody>
          </p:sp>
        </mc:Choice>
        <mc:Fallback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precision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/>
              <p:nvPr/>
            </p:nvSpPr>
            <p:spPr bwMode="auto">
              <a:xfrm>
                <a:off x="1562100" y="198120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bias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100" y="1981200"/>
                <a:ext cx="5867400" cy="600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altLang="en-US" dirty="0"/>
                  <a:t>Denormal</a:t>
                </a:r>
                <a:r>
                  <a:rPr lang="en-US" altLang="en-US" dirty="0"/>
                  <a:t> numbers</a:t>
                </a:r>
              </a:p>
              <a:p>
                <a:pPr lvl="1"/>
                <a:r>
                  <a:rPr lang="en-US" altLang="en-US" dirty="0"/>
                  <a:t>In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numbers, significand have an implicit leading 1 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Denormal numbers have a leading 0 in the significand.</a:t>
                </a:r>
              </a:p>
              <a:p>
                <a:pPr lvl="1"/>
                <a:r>
                  <a:rPr lang="en-US" altLang="en-US" dirty="0"/>
                  <a:t>Biased exponent is 0</a:t>
                </a:r>
              </a:p>
              <a:p>
                <a:pPr lvl="1"/>
                <a:r>
                  <a:rPr lang="en-US" altLang="en-US" dirty="0"/>
                  <a:t>These numbers allow to represent numbers smaller than the smaller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number, as well as special representation such as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dirty="0"/>
                  <a:t>infinite and 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73" t="-1871" r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special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4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0">
            <a:extLst>
              <a:ext uri="{FF2B5EF4-FFF2-40B4-BE49-F238E27FC236}">
                <a16:creationId xmlns:a16="http://schemas.microsoft.com/office/drawing/2014/main" id="{480A6FD1-D91D-4815-93CF-359F08210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Smaller than normal numbers.</a:t>
            </a:r>
          </a:p>
          <a:p>
            <a:pPr lvl="1"/>
            <a:r>
              <a:rPr lang="en-US" altLang="en-US" dirty="0"/>
              <a:t>Allow for gradual underflow, with diminishing precision.</a:t>
            </a:r>
          </a:p>
          <a:p>
            <a:pPr eaLnBrk="1" hangingPunct="1"/>
            <a:r>
              <a:rPr lang="en-US" altLang="en-US" dirty="0"/>
              <a:t>Zero</a:t>
            </a:r>
          </a:p>
          <a:p>
            <a:pPr lvl="1"/>
            <a:r>
              <a:rPr lang="en-US" altLang="en-US" dirty="0"/>
              <a:t>sign = 0,1</a:t>
            </a:r>
          </a:p>
          <a:p>
            <a:pPr lvl="1"/>
            <a:r>
              <a:rPr lang="en-US" altLang="en-US" dirty="0"/>
              <a:t>biased exponent = 0</a:t>
            </a:r>
          </a:p>
          <a:p>
            <a:pPr lvl="1"/>
            <a:r>
              <a:rPr lang="en-US" altLang="en-US" dirty="0"/>
              <a:t>mantissa = 0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2227" name="Rectangle 9">
            <a:extLst>
              <a:ext uri="{FF2B5EF4-FFF2-40B4-BE49-F238E27FC236}">
                <a16:creationId xmlns:a16="http://schemas.microsoft.com/office/drawing/2014/main" id="{97E114DB-AAE6-4628-8D40-8681B1A35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Denormal numbers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05C1C77-0C61-44C2-98FB-7EE2AE8F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53</a:t>
            </a:fld>
            <a:endParaRPr lang="en-US"/>
          </a:p>
        </p:txBody>
      </p:sp>
      <p:sp>
        <p:nvSpPr>
          <p:cNvPr id="52230" name="AutoShape 7">
            <a:extLst>
              <a:ext uri="{FF2B5EF4-FFF2-40B4-BE49-F238E27FC236}">
                <a16:creationId xmlns:a16="http://schemas.microsoft.com/office/drawing/2014/main" id="{79A44836-7AEB-4411-8678-F4078FD821CE}"/>
              </a:ext>
            </a:extLst>
          </p:cNvPr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representations of 0.0!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/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mantissa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/>
              <p:nvPr/>
            </p:nvSpPr>
            <p:spPr bwMode="auto">
              <a:xfrm>
                <a:off x="1877028" y="4868863"/>
                <a:ext cx="54102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×(0+0)×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=±0.0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028" y="4868863"/>
                <a:ext cx="54102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Denormalized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3470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Exponent = 111...1, mantissa = 000...0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endParaRPr lang="en-GB" altLang="en-US" dirty="0">
                  <a:ea typeface="Cambria Math" panose="02040503050406030204" pitchFamily="18" charset="0"/>
                </a:endParaRPr>
              </a:p>
              <a:p>
                <a:pPr lvl="1" eaLnBrk="1" hangingPunct="1"/>
                <a:r>
                  <a:rPr lang="en-US" altLang="en-US" dirty="0"/>
                  <a:t>Can be used in subsequent calculations, avoiding need for overflow check</a:t>
                </a:r>
              </a:p>
              <a:p>
                <a:pPr eaLnBrk="1" hangingPunct="1"/>
                <a:r>
                  <a:rPr lang="en-US" altLang="en-US" dirty="0"/>
                  <a:t>Exponent = 111...1, mantissa ≠ 000...0</a:t>
                </a:r>
              </a:p>
              <a:p>
                <a:pPr lvl="1" eaLnBrk="1" hangingPunct="1"/>
                <a:r>
                  <a:rPr lang="en-US" altLang="en-US" dirty="0"/>
                  <a:t>Not-a-Number (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)</a:t>
                </a:r>
              </a:p>
              <a:p>
                <a:pPr lvl="1" eaLnBrk="1" hangingPunct="1"/>
                <a:r>
                  <a:rPr lang="en-US" altLang="en-US" dirty="0"/>
                  <a:t>Indicates illegal or undefined result</a:t>
                </a:r>
              </a:p>
              <a:p>
                <a:pPr lvl="2" eaLnBrk="1" hangingPunct="1"/>
                <a:r>
                  <a:rPr lang="en-US" altLang="en-US" dirty="0"/>
                  <a:t>e.g., 0.0 / 0.0</a:t>
                </a:r>
              </a:p>
              <a:p>
                <a:pPr lvl="1" eaLnBrk="1" hangingPunct="1"/>
                <a:r>
                  <a:rPr lang="en-US" altLang="en-US" dirty="0"/>
                  <a:t>Can be used in subsequent calculations</a:t>
                </a:r>
              </a:p>
            </p:txBody>
          </p:sp>
        </mc:Choice>
        <mc:Fallback xmlns="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 r="-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F1DE5FD-D82E-42C7-B166-496F6ED217DA}"/>
              </a:ext>
            </a:extLst>
          </p:cNvPr>
          <p:cNvPicPr>
            <a:picLocks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20144"/>
            <a:ext cx="83820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special formats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366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57</a:t>
            </a:fld>
            <a:endParaRPr lang="en-US"/>
          </a:p>
        </p:txBody>
      </p:sp>
      <p:graphicFrame>
        <p:nvGraphicFramePr>
          <p:cNvPr id="56326" name="Rectangle 5">
            <a:extLst>
              <a:ext uri="{FF2B5EF4-FFF2-40B4-BE49-F238E27FC236}">
                <a16:creationId xmlns:a16="http://schemas.microsoft.com/office/drawing/2014/main" id="{08C982BA-493E-4E93-A35B-FDBAF9035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317136"/>
              </p:ext>
            </p:extLst>
          </p:nvPr>
        </p:nvGraphicFramePr>
        <p:xfrm>
          <a:off x="304800" y="1905000"/>
          <a:ext cx="60579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914400"/>
                <a:ext cx="83820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decimal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9.999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+1.610×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382000" cy="1421864"/>
              </a:xfrm>
              <a:prstGeom prst="rect">
                <a:avLst/>
              </a:prstGeom>
              <a:blipFill>
                <a:blip r:embed="rId8"/>
                <a:stretch>
                  <a:fillRect l="-1309" t="-42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ABBC5114-E068-44BB-8DA8-AD4ECE58A2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9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>
        <p:bldAsOne/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floating-point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p>
                      <m:sSup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1.110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altLang="en-US" sz="2000" dirty="0"/>
                  <a:t> </a:t>
                </a:r>
                <a:r>
                  <a:rPr lang="en-GB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(0.5+-0.4375)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blipFill>
                <a:blip r:embed="rId3"/>
                <a:stretch>
                  <a:fillRect l="-1309" t="-3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667591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667591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CB69F0B7-A3AE-4DC8-9EF7-7EE140998B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5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>
        <p:bldAsOne/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>
            <a:extLst>
              <a:ext uri="{FF2B5EF4-FFF2-40B4-BE49-F238E27FC236}">
                <a16:creationId xmlns:a16="http://schemas.microsoft.com/office/drawing/2014/main" id="{AFEA477B-D666-468B-8787-C78B0EFFA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Much more complex than integer adder.</a:t>
            </a:r>
          </a:p>
          <a:p>
            <a:pPr eaLnBrk="1" hangingPunct="1"/>
            <a:r>
              <a:rPr lang="en-US" altLang="en-US" dirty="0"/>
              <a:t>Doing it in one clock cycle would take too long.</a:t>
            </a:r>
          </a:p>
          <a:p>
            <a:pPr lvl="1" eaLnBrk="1" hangingPunct="1"/>
            <a:r>
              <a:rPr lang="en-US" altLang="en-US" dirty="0"/>
              <a:t>Much longer than integer operations.</a:t>
            </a:r>
          </a:p>
          <a:p>
            <a:pPr lvl="1" eaLnBrk="1" hangingPunct="1"/>
            <a:r>
              <a:rPr lang="en-US" altLang="en-US" dirty="0"/>
              <a:t>Slower clock would penalize all instructions.</a:t>
            </a:r>
          </a:p>
          <a:p>
            <a:pPr eaLnBrk="1" hangingPunct="1"/>
            <a:r>
              <a:rPr lang="en-US" altLang="en-US" dirty="0"/>
              <a:t>Floating-point adder usually takes several cycles</a:t>
            </a:r>
          </a:p>
          <a:p>
            <a:pPr lvl="1" eaLnBrk="1" hangingPunct="1"/>
            <a:r>
              <a:rPr lang="en-US" altLang="en-US" dirty="0"/>
              <a:t>Can be pipelined</a:t>
            </a:r>
            <a:endParaRPr lang="en-AU" altLang="en-US" dirty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35E8158-0FD9-46F5-8C98-383869889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8315-BCFA-4B0F-8F22-212C07EB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10D5FA-EA11-44C4-BD00-F3ACC8D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What is </a:t>
            </a:r>
            <a:r>
              <a:rPr lang="en-GB" b="1" dirty="0">
                <a:solidFill>
                  <a:srgbClr val="0070C0"/>
                </a:solidFill>
              </a:rPr>
              <a:t>overflow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dirty="0"/>
              <a:t>A: A condition when the result of a calculation </a:t>
            </a:r>
            <a:r>
              <a:rPr lang="en-GB" b="1" dirty="0">
                <a:solidFill>
                  <a:srgbClr val="0070C0"/>
                </a:solidFill>
              </a:rPr>
              <a:t>exceeds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maximum</a:t>
            </a:r>
            <a:r>
              <a:rPr lang="en-GB" dirty="0"/>
              <a:t> value that can be represented in a numeric format.</a:t>
            </a:r>
          </a:p>
          <a:p>
            <a:r>
              <a:rPr lang="en-GB" dirty="0"/>
              <a:t>Q: What is </a:t>
            </a:r>
            <a:r>
              <a:rPr lang="en-GB" b="1" dirty="0">
                <a:solidFill>
                  <a:srgbClr val="00B050"/>
                </a:solidFill>
              </a:rPr>
              <a:t>underflow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sz="2400" dirty="0"/>
              <a:t>A: A condition when the result of a calculation is </a:t>
            </a:r>
            <a:r>
              <a:rPr lang="en-GB" sz="2400" b="1" dirty="0">
                <a:solidFill>
                  <a:srgbClr val="00B050"/>
                </a:solidFill>
              </a:rPr>
              <a:t>smaller</a:t>
            </a:r>
            <a:r>
              <a:rPr lang="en-GB" sz="2400" dirty="0"/>
              <a:t> than the </a:t>
            </a:r>
            <a:r>
              <a:rPr lang="en-GB" sz="2400" b="1" dirty="0">
                <a:solidFill>
                  <a:srgbClr val="00B050"/>
                </a:solidFill>
              </a:rPr>
              <a:t>minimum</a:t>
            </a:r>
            <a:r>
              <a:rPr lang="en-GB" sz="2400" dirty="0"/>
              <a:t> value that can be represented in a numeric format.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Sometimes, the term overflow is used for describing both conditions.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D8CB2E-953C-483C-82A0-C481281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Overflow &amp; underflow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8BC3-37A4-4A6F-9426-334B063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60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152400" y="1371600"/>
            <a:ext cx="4868862" cy="2117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5021262" y="1752600"/>
            <a:ext cx="1379538" cy="609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586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61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2667000" y="3459480"/>
            <a:ext cx="1700213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377531" y="2420937"/>
            <a:ext cx="2556669" cy="13890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15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62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6998" y="3038745"/>
            <a:ext cx="1996665" cy="16094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92B567-A15E-415F-9823-0D2F864E60FA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217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63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7000" y="3937000"/>
            <a:ext cx="2639600" cy="711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55E466-69A9-4170-9853-AFB194E8FB87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082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64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57600" y="4749848"/>
            <a:ext cx="2895600" cy="81275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BBFE13-AA37-42DF-9379-3C8EA7DF48E4}"/>
              </a:ext>
            </a:extLst>
          </p:cNvPr>
          <p:cNvSpPr/>
          <p:nvPr/>
        </p:nvSpPr>
        <p:spPr>
          <a:xfrm>
            <a:off x="1676400" y="5219700"/>
            <a:ext cx="19812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637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65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657600" y="5562600"/>
            <a:ext cx="3429000" cy="76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BBFE13-AA37-42DF-9379-3C8EA7DF48E4}"/>
              </a:ext>
            </a:extLst>
          </p:cNvPr>
          <p:cNvSpPr/>
          <p:nvPr/>
        </p:nvSpPr>
        <p:spPr>
          <a:xfrm>
            <a:off x="1676400" y="5219700"/>
            <a:ext cx="19812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219F0-D6BF-4363-A3D9-CA450564485F}"/>
              </a:ext>
            </a:extLst>
          </p:cNvPr>
          <p:cNvSpPr/>
          <p:nvPr/>
        </p:nvSpPr>
        <p:spPr>
          <a:xfrm>
            <a:off x="685800" y="2819400"/>
            <a:ext cx="1143000" cy="10667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952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8502469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8502469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9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1066189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1066189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9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71961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What’s the floating-point of the previous result?</a:t>
                </a:r>
              </a:p>
              <a:p>
                <a:pPr lvl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−14.25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alt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−44.53125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001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1.0110010001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exponent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Single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5+127 =</m:t>
                    </m:r>
                    <m:r>
                      <a:rPr lang="en-AU" alt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132 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10000100</m:t>
                    </m:r>
                  </m:oMath>
                </a14:m>
                <a:endParaRPr lang="en-AU" altLang="en-US" dirty="0">
                  <a:solidFill>
                    <a:schemeClr val="accent1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Double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5+1023=1028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10000000100</m:t>
                    </m:r>
                  </m:oMath>
                </a14:m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7030A0"/>
                    </a:solidFill>
                  </a:rPr>
                  <a:t>mantissa = </a:t>
                </a:r>
                <a14:m>
                  <m:oMath xmlns:m="http://schemas.openxmlformats.org/officeDocument/2006/math">
                    <m:r>
                      <a:rPr lang="en-GB" alt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solidFill>
                    <a:srgbClr val="7030A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/>
                  <a:t>Floating point representation:</a:t>
                </a:r>
              </a:p>
              <a:p>
                <a:pPr marL="114300" indent="0" algn="ctr">
                  <a:lnSpc>
                    <a:spcPct val="90000"/>
                  </a:lnSpc>
                  <a:buNone/>
                </a:pPr>
                <a:r>
                  <a:rPr lang="en-AU" altLang="en-US" sz="2400" dirty="0"/>
                  <a:t>Single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AU" altLang="en-US" dirty="0"/>
                  <a:t>Double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</m:t>
                    </m:r>
                    <m:r>
                      <a:rPr lang="en-GB" alt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AU" altLang="en-US" dirty="0"/>
              </a:p>
            </p:txBody>
          </p:sp>
        </mc:Choice>
        <mc:Fallback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>
            <a:extLst>
              <a:ext uri="{FF2B5EF4-FFF2-40B4-BE49-F238E27FC236}">
                <a16:creationId xmlns:a16="http://schemas.microsoft.com/office/drawing/2014/main" id="{EEA45C7A-10B5-43B6-93AA-D11FB4962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multiplier is of similar complexity to floating-point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Floating-point </a:t>
            </a:r>
            <a:r>
              <a:rPr lang="en-US" altLang="en-US" dirty="0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be pipelined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dirty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arithmetic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9" descr="f03-01-P374493">
            <a:extLst>
              <a:ext uri="{FF2B5EF4-FFF2-40B4-BE49-F238E27FC236}">
                <a16:creationId xmlns:a16="http://schemas.microsoft.com/office/drawing/2014/main" id="{C0CDA25E-C58F-4C75-82F8-9C9574DC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3">
            <a:extLst>
              <a:ext uri="{FF2B5EF4-FFF2-40B4-BE49-F238E27FC236}">
                <a16:creationId xmlns:a16="http://schemas.microsoft.com/office/drawing/2014/main" id="{52D4FAF8-3AAA-4C61-B47D-28D8A2595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Example: 7 + 6</a:t>
            </a:r>
            <a:endParaRPr lang="en-AU" altLang="en-US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76CD016-597B-4491-9EB0-7BAA7C378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Integer addition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0CADA5C-3E6D-470B-81F6-4BB231E3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7703B025-7404-4303-AA75-FBFF25F4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out of range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operands, no overflow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1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E0643-939F-48BD-9F86-0584202FA326}"/>
              </a:ext>
            </a:extLst>
          </p:cNvPr>
          <p:cNvSpPr txBox="1"/>
          <p:nvPr/>
        </p:nvSpPr>
        <p:spPr>
          <a:xfrm>
            <a:off x="7399553" y="24384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D4B8-A17F-4F0D-AFCD-D3209325FFB9}"/>
              </a:ext>
            </a:extLst>
          </p:cNvPr>
          <p:cNvSpPr txBox="1"/>
          <p:nvPr/>
        </p:nvSpPr>
        <p:spPr>
          <a:xfrm>
            <a:off x="7391400" y="276784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FE187-98A2-4FC0-9D4E-091EC6D614BD}"/>
              </a:ext>
            </a:extLst>
          </p:cNvPr>
          <p:cNvSpPr txBox="1"/>
          <p:nvPr/>
        </p:nvSpPr>
        <p:spPr>
          <a:xfrm>
            <a:off x="7391400" y="31358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(+13)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AU" altLang="en-US" dirty="0"/>
                  <a:t>Let’s try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smtClean="0">
                            <a:latin typeface="Cambria Math" panose="02040503050406030204" pitchFamily="18" charset="0"/>
                            <a:ea typeface="Asana Math" panose="02000603000000000000" pitchFamily="2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floating point.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binary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Integer part is 0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Fractional part is: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  <m:bar>
                        <m:barPr>
                          <m:pos m:val="top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0011</m:t>
                          </m:r>
                        </m:e>
                      </m:ba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This sequences repeats infinite times!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0.1 is not a machine number, which means, it may not be exactly represented in a computing system.</a:t>
                </a:r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9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GB" altLang="en-US" dirty="0"/>
                  <a:t>Our floating-point representation will have to be as close as possible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alt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0.0001</m:t>
                          </m:r>
                          <m:r>
                            <a:rPr lang="en-GB" alt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10011001100110011001100</m:t>
                          </m:r>
                          <m:r>
                            <a:rPr lang="en-GB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11001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b="0" dirty="0"/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Remember that mantissa is 23 and 52 bits for single- and double-precision, respectively.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IEEE employs rounding.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1, we add 1 to the rest of the mantissa bits – This is rounding up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0, we drop all extra bits – This is rounding down.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Special case if extra bits are 1000….000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up if last mantissa bit is 1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down if last mantissa bit is 0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 r="-945" b="-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8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Rounded normalized value:</a:t>
                </a: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1001100110011001100110</m:t>
                          </m:r>
                          <m:r>
                            <a:rPr lang="en-GB" altLang="en-US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lnSpc>
                    <a:spcPct val="90000"/>
                  </a:lnSpc>
                  <a:buNone/>
                </a:pPr>
                <a:r>
                  <a:rPr lang="en-GB" altLang="en-US" dirty="0">
                    <a:ea typeface="Cambria Math" panose="02040503050406030204" pitchFamily="18" charset="0"/>
                  </a:rPr>
                  <a:t>We </a:t>
                </a:r>
                <a:r>
                  <a:rPr lang="en-GB" altLang="en-US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rounded up</a:t>
                </a:r>
                <a:r>
                  <a:rPr lang="en-GB" altLang="en-US" dirty="0">
                    <a:ea typeface="Cambria Math" panose="02040503050406030204" pitchFamily="18" charset="0"/>
                  </a:rPr>
                  <a:t> for this example</a:t>
                </a:r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1001100110011001100110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123−127</m:t>
                        </m:r>
                      </m:sup>
                    </m:sSup>
                  </m:oMath>
                </a14:m>
                <a:r>
                  <a:rPr lang="en-GB" altLang="en-US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GB" altLang="en-US" dirty="0"/>
                  <a:t>(single)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>
                    <a:ea typeface="Cambria Math" panose="02040503050406030204" pitchFamily="18" charset="0"/>
                  </a:rPr>
                  <a:t>Floating-point representation: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alt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Single: </a:t>
                </a:r>
                <a14:m>
                  <m:oMath xmlns:m="http://schemas.openxmlformats.org/officeDocument/2006/math">
                    <m:r>
                      <a:rPr lang="en-GB" alt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0111011 </m:t>
                    </m:r>
                    <m:r>
                      <a:rPr lang="en-GB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10011001100110011001101</m:t>
                    </m:r>
                  </m:oMath>
                </a14:m>
                <a:endParaRPr lang="en-GB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Which represents the value of</a:t>
                </a:r>
                <a:endParaRPr lang="en-GB" alt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0.10000000</a:t>
                </a:r>
                <a:r>
                  <a:rPr lang="en-GB" alt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1490116119384765625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Similarly, double precision represents 0.1 as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ea typeface="Cambria Math" panose="02040503050406030204" pitchFamily="18" charset="0"/>
                  </a:rPr>
                  <a:t>0.10000000000000000</a:t>
                </a:r>
                <a:r>
                  <a:rPr lang="en-GB" altLang="en-US" sz="20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55511151231257827021181583404541015625</a:t>
                </a:r>
                <a:endParaRPr lang="en-GB" altLang="en-US" sz="2000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2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In your favourite programming language try the following code using float or double data types.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dirty="0" smtClean="0">
                          <a:latin typeface="Cambria Math" panose="02040503050406030204" pitchFamily="18" charset="0"/>
                        </a:rPr>
                        <m:t>0.1+0.1+0.1==0.3</m:t>
                      </m:r>
                    </m:oMath>
                  </m:oMathPara>
                </a14:m>
                <a:endParaRPr lang="en-GB" altLang="en-US" sz="2000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400" dirty="0"/>
                  <a:t>Is the result TRUE or FALSE?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sz="2400" b="0" dirty="0"/>
                  <a:t>Problems with accuracy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sz="2000" dirty="0"/>
                  <a:t>Several failures (in some cases with fatal consequences) have been reported due to numerical errors.</a:t>
                </a:r>
                <a:endParaRPr lang="en-GB" altLang="en-US" sz="2000" b="0" dirty="0"/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solidFill>
                      <a:srgbClr val="3333B2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http://ta.twi.tudelft.nl/users/vuik/wi211/disasters.html</a:t>
                </a:r>
                <a:endParaRPr lang="en-GB" altLang="en-US" sz="2000" dirty="0">
                  <a:solidFill>
                    <a:srgbClr val="3333B2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GB" altLang="en-US" sz="2000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73" t="-2456" r="-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>
            <a:extLst>
              <a:ext uri="{FF2B5EF4-FFF2-40B4-BE49-F238E27FC236}">
                <a16:creationId xmlns:a16="http://schemas.microsoft.com/office/drawing/2014/main" id="{649EC60B-476C-4CC6-8448-FFAD31841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Bits have no inherent meaning</a:t>
            </a:r>
          </a:p>
          <a:p>
            <a:pPr lvl="1" eaLnBrk="1" hangingPunct="1"/>
            <a:r>
              <a:rPr lang="en-AU" altLang="en-US" dirty="0"/>
              <a:t>Interpretation depends on the instructions applied</a:t>
            </a:r>
          </a:p>
          <a:p>
            <a:pPr lvl="1" eaLnBrk="1" hangingPunct="1"/>
            <a:endParaRPr lang="en-AU" altLang="en-US" dirty="0"/>
          </a:p>
          <a:p>
            <a:pPr eaLnBrk="1" hangingPunct="1"/>
            <a:r>
              <a:rPr lang="en-AU" altLang="en-US" dirty="0"/>
              <a:t>Computer representations of numbers</a:t>
            </a:r>
          </a:p>
          <a:p>
            <a:pPr lvl="1" eaLnBrk="1" hangingPunct="1"/>
            <a:r>
              <a:rPr lang="en-AU" altLang="en-US" dirty="0"/>
              <a:t>Finite range and precision</a:t>
            </a:r>
          </a:p>
          <a:p>
            <a:pPr lvl="1" eaLnBrk="1" hangingPunct="1"/>
            <a:r>
              <a:rPr lang="en-AU" altLang="en-US" dirty="0"/>
              <a:t>Need to account for this in programs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DFECBDA-A75E-4E8B-94A6-51B97DAB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3AC759B-F67B-4A12-B296-23442053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3">
            <a:extLst>
              <a:ext uri="{FF2B5EF4-FFF2-40B4-BE49-F238E27FC236}">
                <a16:creationId xmlns:a16="http://schemas.microsoft.com/office/drawing/2014/main" id="{E98BD3E2-42FC-4AC2-A843-2FF97CDA6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ISAs support arithmetic</a:t>
            </a:r>
          </a:p>
          <a:p>
            <a:pPr lvl="1" eaLnBrk="1" hangingPunct="1"/>
            <a:r>
              <a:rPr lang="en-US" altLang="en-US"/>
              <a:t>Signed and unsigned integers</a:t>
            </a:r>
          </a:p>
          <a:p>
            <a:pPr lvl="1" eaLnBrk="1" hangingPunct="1"/>
            <a:r>
              <a:rPr lang="en-US" altLang="en-US"/>
              <a:t>Floating-point approximation to reals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Bounded range and precision</a:t>
            </a:r>
          </a:p>
          <a:p>
            <a:pPr lvl="1" eaLnBrk="1" hangingPunct="1"/>
            <a:r>
              <a:rPr lang="en-US" altLang="en-US"/>
              <a:t>Operations can overflow and underflow</a:t>
            </a: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1CA5E76-CC2D-44AE-BA8B-FBD7A740C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4425-9411-4EAE-91D7-A68C5942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>
            <a:extLst>
              <a:ext uri="{FF2B5EF4-FFF2-40B4-BE49-F238E27FC236}">
                <a16:creationId xmlns:a16="http://schemas.microsoft.com/office/drawing/2014/main" id="{EEA45C7A-10B5-43B6-93AA-D11FB4962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AU" altLang="en-US" dirty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overflow/underflow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825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5">
            <a:extLst>
              <a:ext uri="{FF2B5EF4-FFF2-40B4-BE49-F238E27FC236}">
                <a16:creationId xmlns:a16="http://schemas.microsoft.com/office/drawing/2014/main" id="{04421417-19C2-4BEA-8E66-4AE210836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32 single-precision: S0, …, S31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32 double-precision:  DS0, …, D31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Sn stored in the lower 32 bits of Dn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LDURS, LDURD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STURS, STURD</a:t>
            </a:r>
          </a:p>
          <a:p>
            <a:pPr lvl="1" eaLnBrk="1" hangingPunct="1">
              <a:lnSpc>
                <a:spcPct val="80000"/>
              </a:lnSpc>
            </a:pP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93550BEF-2A88-49A1-BA28-9DF87497B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LEGv8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4BFA9-0CFD-4746-A861-D2B09B70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55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5">
            <a:extLst>
              <a:ext uri="{FF2B5EF4-FFF2-40B4-BE49-F238E27FC236}">
                <a16:creationId xmlns:a16="http://schemas.microsoft.com/office/drawing/2014/main" id="{883043E9-A49A-4858-AE48-4CB0EFDAC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FADDS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FSUBS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FMULS</a:t>
            </a:r>
            <a:r>
              <a:rPr lang="en-US" altLang="en-US" sz="2400"/>
              <a:t>, FDIVS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FADDS S2, S4, 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FADDD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FSUBD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FMULD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FDIVD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FADDD D2, D4, D6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FCMPS, FCMPD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Sets or clears FP condition-code bits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B.cond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66B0B300-E863-4EDF-91E1-13418F974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LEGv8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78570-D35F-40ED-9D3B-39AF1BC9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75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5">
            <a:extLst>
              <a:ext uri="{FF2B5EF4-FFF2-40B4-BE49-F238E27FC236}">
                <a16:creationId xmlns:a16="http://schemas.microsoft.com/office/drawing/2014/main" id="{0B5FAD8F-808C-4CD5-859B-EE4A692BC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float f2c (float fahr)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((5.0/9.0)*(fahr - 32.0));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fahr</a:t>
            </a:r>
            <a:r>
              <a:rPr lang="en-US" altLang="en-US" sz="2400"/>
              <a:t> in S12, result in S0,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Compiled LEGv8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</a:t>
            </a:r>
            <a:r>
              <a:rPr lang="en-US" altLang="en-US" sz="1800">
                <a:latin typeface="Lucida Console" panose="020B0609040504020204" pitchFamily="49" charset="0"/>
              </a:rPr>
              <a:t>f2c: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LDURS S16, [X27,const5]   // S16 = 5.0 (5.0 in memory)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LDURS S18, [X27,const9]   // S18 = 9.0 (9.0 in memory)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FDIVS S16, S16, S18       // S16 = 5.0 / 9.0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LDURS S18, [X27,const32]  // S18 = 32.0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FSUBS S18, S12, S18       // S18 = fahr – 32.0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FMULS S0, S16, S18        // S0 = (5/9)*(fahr – 32.0)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BR LR                     // return</a:t>
            </a:r>
            <a:endParaRPr lang="en-US" altLang="en-US" sz="2400">
              <a:latin typeface="Lucida Console" panose="020B0609040504020204" pitchFamily="49" charset="0"/>
            </a:endParaRP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37906B46-714F-40DA-98A8-AA78A2B16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Example: °F to °C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EEACD-A171-4AD9-8DF9-F687B1DE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Adding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+ 1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+6: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3 + 6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0011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+6:  0110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+ 5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–7 +(–1)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-7:  1001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-8: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+(–6)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3233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Overflow:+9 and -9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can not be represented in 4-bit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>
            <a:off x="2667000" y="5715000"/>
            <a:ext cx="24384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676400" y="4928846"/>
            <a:ext cx="457200" cy="659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820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34057F47-8696-49BC-A69F-FDAE680E7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X = X + Y </a:t>
            </a:r>
            <a:r>
              <a:rPr lang="en-US" altLang="en-US" sz="2800">
                <a:cs typeface="Arial" panose="020B0604020202020204" pitchFamily="34" charset="0"/>
              </a:rPr>
              <a:t>×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All 32 × 32 matrices, 64-bit double-precision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</a:t>
            </a:r>
            <a:r>
              <a:rPr lang="nb-NO" altLang="en-US" sz="2400">
                <a:latin typeface="Lucida Console" panose="020B0609040504020204" pitchFamily="49" charset="0"/>
              </a:rPr>
              <a:t>void mm (double x[][],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double y[][], double z[][]) {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int i, j, k;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for (i = 0; i! = 32; i = i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for (j = 0; j! = 32; j = j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for (k = 0; k! = 32; k = k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x[i][j] = x[i][j]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         + y[i][k] * z[k][j];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}</a:t>
            </a:r>
            <a:endParaRPr lang="en-US" altLang="en-US" sz="240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Addresses of </a:t>
            </a:r>
            <a:r>
              <a:rPr lang="en-US" altLang="en-US" sz="2400">
                <a:latin typeface="Lucida Console" panose="020B0609040504020204" pitchFamily="49" charset="0"/>
              </a:rPr>
              <a:t>x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y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z</a:t>
            </a:r>
            <a:r>
              <a:rPr lang="en-US" altLang="en-US" sz="2400"/>
              <a:t> in X0, X1, X2, and</a:t>
            </a:r>
            <a:br>
              <a:rPr lang="en-US" altLang="en-US" sz="2400"/>
            </a:br>
            <a:r>
              <a:rPr lang="en-US" altLang="en-US" sz="2400">
                <a:latin typeface="Lucida Console" panose="020B0609040504020204" pitchFamily="49" charset="0"/>
              </a:rPr>
              <a:t>i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j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k</a:t>
            </a:r>
            <a:r>
              <a:rPr lang="en-US" altLang="en-US" sz="2400"/>
              <a:t> in X19, X20, X21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70FFE6C-567D-487B-9FAC-90C0844DB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4DF21-F693-4D49-80DB-149D1E24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43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5">
            <a:extLst>
              <a:ext uri="{FF2B5EF4-FFF2-40B4-BE49-F238E27FC236}">
                <a16:creationId xmlns:a16="http://schemas.microsoft.com/office/drawing/2014/main" id="{46DC940D-06B7-4D70-95A5-8A789DE1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/>
              <a:t>  LEGv8 code: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Lucida Console" panose="020B0609040504020204" pitchFamily="49" charset="0"/>
              </a:rPr>
              <a:t>    </a:t>
            </a:r>
            <a:r>
              <a:rPr lang="en-AU" altLang="en-US" sz="1600">
                <a:latin typeface="Lucida Console" panose="020B0609040504020204" pitchFamily="49" charset="0"/>
              </a:rPr>
              <a:t>mm:...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600">
                <a:latin typeface="Lucida Console" panose="020B0609040504020204" pitchFamily="49" charset="0"/>
              </a:rPr>
              <a:t>		</a:t>
            </a:r>
            <a:r>
              <a:rPr lang="en-AU" altLang="en-US" sz="1400">
                <a:latin typeface="Lucida Console" panose="020B0609040504020204" pitchFamily="49" charset="0"/>
              </a:rPr>
              <a:t>LDI X10, 32		// X10 = 32 (row size/loop end)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LDI X19, 0		// i = 0; initialize 1st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L1:	LDI X20, 0		// j = 0; restart 2nd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L2:	LDI X21, 0		// k = 0; restart 3rd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LSL X11, X19, 5		// X11 = i * 2 5 (size of row of c)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ADD X11, X11, X20	// X11 = i * size(row) + j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LSL X11, X11, 3		// X11 = byte offset of [i][j]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ADD X11, X0, X11	// X11 = byte address of c[i][j]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LDURD D4, [X11,#0]	// D4 = 8 bytes of c[i][j]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L3:	LSL X9, X21, 5		// X9 = k * 2 5 (size of row of b)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ADD X9, X9, X20		// X9 = k * size(row) + j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LSL X9, X9, 3		// X9 = byte offset of 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ADD X9, X2, X9		// X9 = byte address of b[k][j]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LDURD D16, [X9,#0]	// D16 = 8 bytes of b[k][j]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LSL X9, X19, 5		// X9 = i * 2 5 (size of row of a)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3F6072-230E-48FB-90A7-9B1F227C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337C56AA-759F-423B-B0E9-F970F2F1B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1D7D-E2BC-4AD0-A3B4-9EBF251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32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3">
            <a:extLst>
              <a:ext uri="{FF2B5EF4-FFF2-40B4-BE49-F238E27FC236}">
                <a16:creationId xmlns:a16="http://schemas.microsoft.com/office/drawing/2014/main" id="{707CB58C-61C8-4D30-81E7-7716C37B9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>
                <a:latin typeface="Lucida Console" panose="020B0609040504020204" pitchFamily="49" charset="0"/>
              </a:rPr>
              <a:t>    …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AU" altLang="en-US" sz="1400">
                <a:latin typeface="Lucida Console" panose="020B0609040504020204" pitchFamily="49" charset="0"/>
              </a:rPr>
              <a:t>ADD X9, X9, X21		// X9 = i * size(row) + k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LSL X9, X9, 3		// X9 = byte offset of [i][k]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ADD X9, X1, X9		// X9 = byte address of a[i][k]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LDURD D18, [X9,#0]		// D18 = 8 bytes of a[i][k]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FMULD D16, D18, D16		// D16 = a[i][k]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FADDD D4, D4, D16		// f4 = c[i][j] + a[i][k]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ADDI X21, X21, 1		// $k = k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CMP X21, X10		// test k vs. 32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B.LT L3			// if (k &lt; 32) go to L3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STURD D4, [X11,0]		// = D4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ADDI X20, X20, #1		// $j = j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CMP X20, X10		// test j vs. 32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B.LT L2			// if (j &lt; 32) go to L2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ADDI X19, X19, #1		// $i = i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CMP X19, X10		// test i vs. 32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B.LT L1			// if (i &lt; 32) go to L1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en-US" sz="1400">
              <a:latin typeface="Lucida Console" panose="020B060904050402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BC557E-41C4-46A0-91AB-4CF82F77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8D4AB941-789E-40D7-BFDD-9F7FC4911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A8F4A-B4CD-4E54-8F30-CDA1A81C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88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>
            <a:extLst>
              <a:ext uri="{FF2B5EF4-FFF2-40B4-BE49-F238E27FC236}">
                <a16:creationId xmlns:a16="http://schemas.microsoft.com/office/drawing/2014/main" id="{1514FC64-0E6F-4BDE-9602-AD08A2D39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IEEE Std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Extra bits of precision 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Choice of rounding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Allows programmer to fine-tune numerical behavior of a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Not all FP units implement all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Most programming languages and FP libraries just use defaults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Trade-off between hardware complexity, performance, and market requirements</a:t>
            </a:r>
            <a:endParaRPr lang="en-AU" altLang="en-US" sz="28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0F710EA-9DA3-4BD7-939C-D8C11B1FD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Accurate Arithmetic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52E8-4675-43D5-A376-74AC3A3E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5432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C130A32B-4952-4B23-AE06-C80B58FE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Graphics and audio applications can take advantage of performing simultaneous operations on short vectors</a:t>
            </a:r>
          </a:p>
          <a:p>
            <a:pPr lvl="1"/>
            <a:r>
              <a:rPr lang="en-US" altLang="en-US"/>
              <a:t>Example:  128-bit adder:</a:t>
            </a:r>
          </a:p>
          <a:p>
            <a:pPr lvl="2"/>
            <a:r>
              <a:rPr lang="en-US" altLang="en-US"/>
              <a:t>Sixteen 8-bit adds</a:t>
            </a:r>
          </a:p>
          <a:p>
            <a:pPr lvl="2"/>
            <a:r>
              <a:rPr lang="en-US" altLang="en-US"/>
              <a:t>Eight 16-bit adds</a:t>
            </a:r>
          </a:p>
          <a:p>
            <a:pPr lvl="2"/>
            <a:r>
              <a:rPr lang="en-US" altLang="en-US"/>
              <a:t>Four 32-bit adds</a:t>
            </a:r>
          </a:p>
          <a:p>
            <a:r>
              <a:rPr lang="en-US" altLang="en-US"/>
              <a:t>Also called data-level parallelism, vector parallelism, or Single Instruction, Multiple Data (SIMD)</a:t>
            </a:r>
          </a:p>
        </p:txBody>
      </p:sp>
      <p:sp>
        <p:nvSpPr>
          <p:cNvPr id="84994" name="Title 1">
            <a:extLst>
              <a:ext uri="{FF2B5EF4-FFF2-40B4-BE49-F238E27FC236}">
                <a16:creationId xmlns:a16="http://schemas.microsoft.com/office/drawing/2014/main" id="{9503330D-91FB-4705-AFEC-70CE7CB5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Subword Parallellism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F866DB6-63BF-4CF3-B4B8-74EC2B63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46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2F16009B-E790-41ED-A9B9-C8699850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32 128-bit registers (V0, …, V31)</a:t>
            </a:r>
          </a:p>
          <a:p>
            <a:r>
              <a:rPr lang="en-US" altLang="en-US"/>
              <a:t>Works with integer and FP</a:t>
            </a:r>
          </a:p>
          <a:p>
            <a:endParaRPr lang="en-US" altLang="en-US"/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16 8-bit integer adds:</a:t>
            </a:r>
          </a:p>
          <a:p>
            <a:pPr lvl="1"/>
            <a:r>
              <a:rPr lang="en-US" altLang="en-US" sz="2400">
                <a:latin typeface="Lucida Console" panose="020B0609040504020204" pitchFamily="49" charset="0"/>
              </a:rPr>
              <a:t>ADD V1.16B, V2.16B, V3.16B</a:t>
            </a:r>
          </a:p>
          <a:p>
            <a:pPr lvl="1"/>
            <a:endParaRPr lang="en-US" altLang="en-US" sz="2400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4 32-bit FP adds:</a:t>
            </a:r>
          </a:p>
          <a:p>
            <a:pPr lvl="1"/>
            <a:r>
              <a:rPr lang="en-US" altLang="en-US" sz="2400">
                <a:latin typeface="Lucida Console" panose="020B0609040504020204" pitchFamily="49" charset="0"/>
              </a:rPr>
              <a:t>FADD V1.4S, V2.4S, V3.4S</a:t>
            </a:r>
          </a:p>
        </p:txBody>
      </p:sp>
      <p:sp>
        <p:nvSpPr>
          <p:cNvPr id="86018" name="Title 1">
            <a:extLst>
              <a:ext uri="{FF2B5EF4-FFF2-40B4-BE49-F238E27FC236}">
                <a16:creationId xmlns:a16="http://schemas.microsoft.com/office/drawing/2014/main" id="{18462CFE-CCA7-4B55-8741-C9B5B047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ARMv8 SIMD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EBDD-9E84-4C7B-AA7C-A7739BCD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98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9B939DE9-1FCF-44CC-8E6B-CE1EB892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245 SIMD instructions, including:</a:t>
            </a:r>
          </a:p>
          <a:p>
            <a:pPr lvl="1"/>
            <a:r>
              <a:rPr lang="en-US" altLang="en-US"/>
              <a:t>Square root</a:t>
            </a:r>
          </a:p>
          <a:p>
            <a:pPr lvl="1"/>
            <a:r>
              <a:rPr lang="en-US" altLang="en-US"/>
              <a:t>Fused multiply-add, multiply-subtract</a:t>
            </a:r>
          </a:p>
          <a:p>
            <a:pPr lvl="1"/>
            <a:r>
              <a:rPr lang="en-US" altLang="en-US"/>
              <a:t>Convertion and scalar and vector round-to-integral</a:t>
            </a:r>
          </a:p>
          <a:p>
            <a:pPr lvl="1"/>
            <a:r>
              <a:rPr lang="en-US" altLang="en-US"/>
              <a:t>Structured (strided) vector load/stores</a:t>
            </a:r>
          </a:p>
          <a:p>
            <a:pPr lvl="1"/>
            <a:r>
              <a:rPr lang="en-US" altLang="en-US"/>
              <a:t>Saturating arithmetic</a:t>
            </a:r>
          </a:p>
        </p:txBody>
      </p:sp>
      <p:sp>
        <p:nvSpPr>
          <p:cNvPr id="87042" name="Title 1">
            <a:extLst>
              <a:ext uri="{FF2B5EF4-FFF2-40B4-BE49-F238E27FC236}">
                <a16:creationId xmlns:a16="http://schemas.microsoft.com/office/drawing/2014/main" id="{71A76335-5F61-405C-9264-25D221A9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ARMv8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CD372-943F-4A11-9DA2-0D05A817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97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3">
            <a:extLst>
              <a:ext uri="{FF2B5EF4-FFF2-40B4-BE49-F238E27FC236}">
                <a16:creationId xmlns:a16="http://schemas.microsoft.com/office/drawing/2014/main" id="{B640591D-F9A8-416C-98FB-05180381C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Originally based on 8087 FP coprocessor</a:t>
            </a:r>
          </a:p>
          <a:p>
            <a:pPr lvl="1" eaLnBrk="1" hangingPunct="1"/>
            <a:r>
              <a:rPr lang="en-US" altLang="en-US" sz="2400"/>
              <a:t>8 × 80-bit extended-precision registers</a:t>
            </a:r>
          </a:p>
          <a:p>
            <a:pPr lvl="1" eaLnBrk="1" hangingPunct="1"/>
            <a:r>
              <a:rPr lang="en-US" altLang="en-US" sz="2400"/>
              <a:t>Used as a push-down stack</a:t>
            </a:r>
          </a:p>
          <a:p>
            <a:pPr lvl="1" eaLnBrk="1" hangingPunct="1"/>
            <a:r>
              <a:rPr lang="en-US" altLang="en-US" sz="2400"/>
              <a:t>Registers indexed from TOS: ST(0), ST(1), …</a:t>
            </a:r>
          </a:p>
          <a:p>
            <a:pPr eaLnBrk="1" hangingPunct="1"/>
            <a:r>
              <a:rPr lang="en-US" altLang="en-US" sz="2800"/>
              <a:t>FP values are 32-bit or 64 in memory</a:t>
            </a:r>
          </a:p>
          <a:p>
            <a:pPr lvl="1" eaLnBrk="1" hangingPunct="1"/>
            <a:r>
              <a:rPr lang="en-US" altLang="en-US" sz="2400"/>
              <a:t>Converted on load/store of memory operand</a:t>
            </a:r>
          </a:p>
          <a:p>
            <a:pPr lvl="1" eaLnBrk="1" hangingPunct="1"/>
            <a:r>
              <a:rPr lang="en-US" altLang="en-US" sz="2400"/>
              <a:t>Integer operands can also be converted</a:t>
            </a:r>
            <a:br>
              <a:rPr lang="en-US" altLang="en-US" sz="2400"/>
            </a:br>
            <a:r>
              <a:rPr lang="en-US" altLang="en-US" sz="2400"/>
              <a:t>on load/store</a:t>
            </a:r>
          </a:p>
          <a:p>
            <a:pPr eaLnBrk="1" hangingPunct="1"/>
            <a:r>
              <a:rPr lang="en-US" altLang="en-US" sz="2800"/>
              <a:t>Very difficult to generate and optimize code</a:t>
            </a:r>
          </a:p>
          <a:p>
            <a:pPr lvl="1" eaLnBrk="1" hangingPunct="1"/>
            <a:r>
              <a:rPr lang="en-US" altLang="en-US" sz="2400"/>
              <a:t>Result: poor FP performance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D72DBD3-757D-49A4-AABF-F978338F0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x86 FP Architecture</a:t>
            </a:r>
            <a:endParaRPr lang="en-AU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7FE53F2-4190-4FA3-8C53-F3116B58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85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>
            <a:extLst>
              <a:ext uri="{FF2B5EF4-FFF2-40B4-BE49-F238E27FC236}">
                <a16:creationId xmlns:a16="http://schemas.microsoft.com/office/drawing/2014/main" id="{8E369DA2-C9DE-4077-831A-4DBD9FFA5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Optional variations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400"/>
              <a:t>: integer operand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P</a:t>
            </a:r>
            <a:r>
              <a:rPr lang="en-AU" altLang="en-US" sz="2400"/>
              <a:t>: pop operand from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R</a:t>
            </a:r>
            <a:r>
              <a:rPr lang="en-AU" altLang="en-US" sz="2400"/>
              <a:t>: reverse operand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But not all combinations allowed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274408D-7C4B-4B19-8826-32E050DC7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FP Instructions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55AF411-FB11-4A7D-A973-279361F7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88</a:t>
            </a:fld>
            <a:endParaRPr lang="en-US"/>
          </a:p>
        </p:txBody>
      </p:sp>
      <p:graphicFrame>
        <p:nvGraphicFramePr>
          <p:cNvPr id="356398" name="Group 46">
            <a:extLst>
              <a:ext uri="{FF2B5EF4-FFF2-40B4-BE49-F238E27FC236}">
                <a16:creationId xmlns:a16="http://schemas.microsoft.com/office/drawing/2014/main" id="{A685CA26-6C56-4B31-AE7D-01A526209B0B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973348"/>
          <a:ext cx="8255000" cy="2513052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Transcendental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ST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FLDZ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SUB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MUL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DIV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FSQRT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FABS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FRNDINT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FSTSW AX/mem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FPATAN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F2XMI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FCOS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FPTAN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FPREM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FPSIN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FYL2X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534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>
            <a:extLst>
              <a:ext uri="{FF2B5EF4-FFF2-40B4-BE49-F238E27FC236}">
                <a16:creationId xmlns:a16="http://schemas.microsoft.com/office/drawing/2014/main" id="{ACB1DD64-C91B-4C21-9887-E0CC88683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Adds 4 </a:t>
            </a:r>
            <a:r>
              <a:rPr lang="en-US" altLang="en-US">
                <a:cs typeface="Arial" panose="020B0604020202020204" pitchFamily="34" charset="0"/>
              </a:rPr>
              <a:t>× 128-bit registers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Extended to 8 registers in AMD64/EM64T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Can be used for multiple FP operands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2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64-bit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4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32-bit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Instructions operate on them simultaneously</a:t>
            </a:r>
          </a:p>
          <a:p>
            <a:pPr lvl="2" eaLnBrk="1" hangingPunct="1"/>
            <a:r>
              <a:rPr lang="en-US" altLang="en-US" u="sng">
                <a:cs typeface="Arial" panose="020B0604020202020204" pitchFamily="34" charset="0"/>
              </a:rPr>
              <a:t>S</a:t>
            </a:r>
            <a:r>
              <a:rPr lang="en-US" altLang="en-US">
                <a:cs typeface="Arial" panose="020B0604020202020204" pitchFamily="34" charset="0"/>
              </a:rPr>
              <a:t>ingle-</a:t>
            </a:r>
            <a:r>
              <a:rPr lang="en-US" altLang="en-US" u="sng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nstruction </a:t>
            </a:r>
            <a:r>
              <a:rPr lang="en-US" altLang="en-US" u="sng">
                <a:cs typeface="Arial" panose="020B0604020202020204" pitchFamily="34" charset="0"/>
              </a:rPr>
              <a:t>M</a:t>
            </a:r>
            <a:r>
              <a:rPr lang="en-US" altLang="en-US">
                <a:cs typeface="Arial" panose="020B0604020202020204" pitchFamily="34" charset="0"/>
              </a:rPr>
              <a:t>ultiple-</a:t>
            </a:r>
            <a:r>
              <a:rPr lang="en-US" altLang="en-US" u="sng">
                <a:cs typeface="Arial" panose="020B0604020202020204" pitchFamily="34" charset="0"/>
              </a:rPr>
              <a:t>D</a:t>
            </a:r>
            <a:r>
              <a:rPr lang="en-US" altLang="en-US">
                <a:cs typeface="Arial" panose="020B0604020202020204" pitchFamily="34" charset="0"/>
              </a:rPr>
              <a:t>ata</a:t>
            </a: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07CF08D-B8D0-4C95-8E7D-458892052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600"/>
              <a:t>Streaming SIMD Extension 2 (SSE2)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390A7-AD49-4536-9441-179E98D9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>
            <a:extLst>
              <a:ext uri="{FF2B5EF4-FFF2-40B4-BE49-F238E27FC236}">
                <a16:creationId xmlns:a16="http://schemas.microsoft.com/office/drawing/2014/main" id="{8B840333-B7DD-4A2B-AF6F-0AFEADAD4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  <a:buNone/>
            </a:pPr>
            <a:r>
              <a:rPr lang="en-US" altLang="en-US" sz="2800" dirty="0"/>
              <a:t>Addition with negation of second operand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Subtracting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or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Subtracting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  <a:p>
            <a:pPr lvl="1" eaLnBrk="1" hangingPunct="1"/>
            <a:r>
              <a:rPr lang="en-US" altLang="en-US" sz="2400" dirty="0"/>
              <a:t>Subtracting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9B8A93FF-6DD0-41A4-B180-0D52CA70E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subtraction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336EF-7FD2-419F-9453-877E114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8CA3-2BC4-440E-867F-6E02B6F9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Unoptimized</a:t>
            </a:r>
            <a:r>
              <a:rPr lang="en-US"/>
              <a:t> code:</a:t>
            </a:r>
          </a:p>
          <a:p>
            <a:pPr>
              <a:defRPr/>
            </a:pP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1. </a:t>
            </a:r>
            <a:r>
              <a:rPr lang="fr-FR" sz="160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2.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600">
                <a:latin typeface="Courier New" pitchFamily="49" charset="0"/>
                <a:cs typeface="Courier New" pitchFamily="49" charset="0"/>
              </a:rPr>
              <a:t>3.  for (int i = 0; i &lt; n; ++i)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4.    for (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5.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6.     double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*n]; /*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7.     for(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>
                <a:latin typeface="Courier New" pitchFamily="49" charset="0"/>
                <a:cs typeface="Courier New" pitchFamily="49" charset="0"/>
              </a:rPr>
              <a:t>8.      cij += A[i+k*n] * B[k+j*n]; /* cij += A[i][k]*B[k][j]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9.     C[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*n] =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; /* C[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10.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11. }</a:t>
            </a:r>
          </a:p>
        </p:txBody>
      </p:sp>
      <p:sp>
        <p:nvSpPr>
          <p:cNvPr id="94210" name="Title 1">
            <a:extLst>
              <a:ext uri="{FF2B5EF4-FFF2-40B4-BE49-F238E27FC236}">
                <a16:creationId xmlns:a16="http://schemas.microsoft.com/office/drawing/2014/main" id="{A0264943-2CA0-41E8-AE2A-0F5E76E0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E539654-1D73-4283-A1DE-9CC4384D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43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58EC-8017-4FE4-BE0B-7F121B1A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x86 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(%r10),%xmm0  # Load 1 element of C into %xmm0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       # register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rsi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       # register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4.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),%xmm1  # Load 1 element of B into %xmm1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>
                <a:latin typeface="Courier New" pitchFamily="49" charset="0"/>
                <a:cs typeface="Courier New" pitchFamily="49" charset="0"/>
              </a:rPr>
              <a:t>5. add %r9,%rcx         # register %rcx = %rcx + %r9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6.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(%r8,%rax,8),%xmm1,%xmm1 # Multiply %xmm1, element of 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800">
                <a:latin typeface="Courier New" pitchFamily="49" charset="0"/>
                <a:cs typeface="Courier New" pitchFamily="49" charset="0"/>
              </a:rPr>
              <a:t>7. add $0x1,%rax        # register %rax = %rax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8.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       # compare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to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edi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9.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vaddsd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%xmm1,%xmm0,%xmm0 # Add %xmm1, %xmm0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10.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jg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30 &lt;dgemm+0x30&gt;  # jump if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&gt;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edi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>
                <a:latin typeface="Courier New" pitchFamily="49" charset="0"/>
                <a:cs typeface="Courier New" pitchFamily="49" charset="0"/>
              </a:rPr>
              <a:t>11. add $0x1,%r11d      # register %r11 = %r11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12.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%xmm0,(%r10) # Store %xmm0 into C element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234" name="Title 1">
            <a:extLst>
              <a:ext uri="{FF2B5EF4-FFF2-40B4-BE49-F238E27FC236}">
                <a16:creationId xmlns:a16="http://schemas.microsoft.com/office/drawing/2014/main" id="{31CD712C-6874-43AF-A9A2-A31476E1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C8EDB47-C5CE-4DCC-AB34-99D82C0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86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3968-2914-4E34-8BDA-0BACCA25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Optimized C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1. #include &lt;x86intrin.h&gt;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800">
                <a:latin typeface="Courier New" pitchFamily="49" charset="0"/>
                <a:cs typeface="Courier New" pitchFamily="49" charset="0"/>
              </a:rPr>
              <a:t>2. </a:t>
            </a:r>
            <a:r>
              <a:rPr lang="fr-FR" sz="180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80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3.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800">
                <a:latin typeface="Courier New" pitchFamily="49" charset="0"/>
                <a:cs typeface="Courier New" pitchFamily="49" charset="0"/>
              </a:rPr>
              <a:t>4.  for ( int i = 0; i &lt; n; i+=4 )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5.   for (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j = 0; j &lt; n; j++ 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800">
                <a:latin typeface="Courier New" pitchFamily="49" charset="0"/>
                <a:cs typeface="Courier New" pitchFamily="49" charset="0"/>
              </a:rPr>
              <a:t>6.    __m256d c0 = _mm256_load_pd(C+i+j*n); /* c0 = C[i][j]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7.    for(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8.     c0 = _mm256_add_pd(c0, /* c0 += A[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][k]*B[k][j]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9.              _mm256_mul_pd(_mm256_load_pd(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A+i+k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*n),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10.             _mm256_broadcast_sd(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B+k+j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*n)));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11.   _mm256_store_pd(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C+i+j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*n, c0); /* C[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][j] = c0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12.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13. }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258" name="Title 1">
            <a:extLst>
              <a:ext uri="{FF2B5EF4-FFF2-40B4-BE49-F238E27FC236}">
                <a16:creationId xmlns:a16="http://schemas.microsoft.com/office/drawing/2014/main" id="{143770FF-0FEF-4896-B736-97E0313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018DCA4-9CF5-4C1D-975D-B666625D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58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1FE7-E4E5-47CE-AC33-DB6672FF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Optimized x86 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(%r11),%ymm0      # Load 4 elements of C into %ymm0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            # register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rbx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            # register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4.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vbroadcastsd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(%rax,%r8,1),%ymm1 # Make 4 copies of B element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600">
                <a:latin typeface="Courier New" pitchFamily="49" charset="0"/>
                <a:cs typeface="Courier New" pitchFamily="49" charset="0"/>
              </a:rPr>
              <a:t>5. add $0x8,%rax             # register %rax = %rax + 8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6.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),%ymm1,%ymm1 # Parallel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>
                <a:latin typeface="Courier New" pitchFamily="49" charset="0"/>
                <a:cs typeface="Courier New" pitchFamily="49" charset="0"/>
              </a:rPr>
              <a:t>7. add %r9,%rcx              # register %rcx = %rcx + %r9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>
                <a:latin typeface="Courier New" pitchFamily="49" charset="0"/>
                <a:cs typeface="Courier New" pitchFamily="49" charset="0"/>
              </a:rPr>
              <a:t>8. cmp %r10,%rax             # compare %r10 to %rax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9.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%ymm1,%ymm0,%ymm0  # Parallel add %ymm1, %ymm0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10.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50 &lt;dgemm+0x50&gt;      # jump if not %r10 !=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600">
                <a:latin typeface="Courier New" pitchFamily="49" charset="0"/>
                <a:cs typeface="Courier New" pitchFamily="49" charset="0"/>
              </a:rPr>
              <a:t>11. add $0x1,%esi            # register % esi = % esi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12.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%ymm0,(%r11)     # Store %ymm0 into 4 C elements</a:t>
            </a:r>
          </a:p>
        </p:txBody>
      </p:sp>
      <p:sp>
        <p:nvSpPr>
          <p:cNvPr id="97282" name="Title 1">
            <a:extLst>
              <a:ext uri="{FF2B5EF4-FFF2-40B4-BE49-F238E27FC236}">
                <a16:creationId xmlns:a16="http://schemas.microsoft.com/office/drawing/2014/main" id="{43E614D0-E98D-44DB-81F9-FB77DB1B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7A9650E-542C-4C82-AA8A-8586B2BF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7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3">
            <a:extLst>
              <a:ext uri="{FF2B5EF4-FFF2-40B4-BE49-F238E27FC236}">
                <a16:creationId xmlns:a16="http://schemas.microsoft.com/office/drawing/2014/main" id="{80AC8120-48A2-4148-B259-34C37F60F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Left shift by </a:t>
            </a:r>
            <a:r>
              <a:rPr lang="en-US" altLang="en-US" i="1" dirty="0" err="1"/>
              <a:t>i</a:t>
            </a:r>
            <a:r>
              <a:rPr lang="en-US" altLang="en-US" dirty="0"/>
              <a:t> places multiplies an integer by 2</a:t>
            </a:r>
            <a:r>
              <a:rPr lang="en-US" altLang="en-US" i="1" baseline="30000" dirty="0"/>
              <a:t>i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Right shift divides by 2</a:t>
            </a:r>
            <a:r>
              <a:rPr lang="en-US" altLang="en-US" i="1" baseline="30000" dirty="0"/>
              <a:t>i</a:t>
            </a:r>
            <a:r>
              <a:rPr lang="en-US" altLang="en-US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Only for unsigned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signed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Arithmetic right shift: replicate the sign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–5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dirty="0"/>
              <a:t>1111011</a:t>
            </a:r>
            <a:r>
              <a:rPr lang="en-US" altLang="en-US" baseline="-25000" dirty="0"/>
              <a:t>2</a:t>
            </a:r>
            <a:r>
              <a:rPr lang="en-US" altLang="en-US" dirty="0"/>
              <a:t> &gt;&gt; 2 = </a:t>
            </a:r>
            <a:r>
              <a:rPr lang="en-US" altLang="en-US" dirty="0">
                <a:solidFill>
                  <a:schemeClr val="hlink"/>
                </a:solidFill>
              </a:rPr>
              <a:t>111</a:t>
            </a:r>
            <a:r>
              <a:rPr lang="en-US" altLang="en-US" dirty="0"/>
              <a:t>11110</a:t>
            </a:r>
            <a:r>
              <a:rPr lang="en-US" altLang="en-US" baseline="-25000" dirty="0"/>
              <a:t>2</a:t>
            </a:r>
            <a:r>
              <a:rPr lang="en-US" altLang="en-US" dirty="0"/>
              <a:t> = –2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Rounds toward –∞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c.f. 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dirty="0"/>
              <a:t>1111011</a:t>
            </a:r>
            <a:r>
              <a:rPr lang="en-US" altLang="en-US" baseline="-25000" dirty="0"/>
              <a:t>2</a:t>
            </a:r>
            <a:r>
              <a:rPr lang="en-US" altLang="en-US" dirty="0"/>
              <a:t> &gt;&gt;&gt; 2 = </a:t>
            </a:r>
            <a:r>
              <a:rPr lang="en-US" altLang="en-US" dirty="0">
                <a:solidFill>
                  <a:schemeClr val="hlink"/>
                </a:solidFill>
              </a:rPr>
              <a:t>001</a:t>
            </a:r>
            <a:r>
              <a:rPr lang="en-US" altLang="en-US" dirty="0"/>
              <a:t>11110</a:t>
            </a:r>
            <a:r>
              <a:rPr lang="en-US" altLang="en-US" baseline="-25000" dirty="0"/>
              <a:t>2</a:t>
            </a:r>
            <a:r>
              <a:rPr lang="en-US" altLang="en-US" dirty="0"/>
              <a:t> = +62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A0FFB4F-BE34-4538-BC4C-A2260C374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Shift and Division</a:t>
            </a:r>
            <a:endParaRPr lang="en-AU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9A7A447-F67C-45C4-BA48-2749727B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93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3">
            <a:extLst>
              <a:ext uri="{FF2B5EF4-FFF2-40B4-BE49-F238E27FC236}">
                <a16:creationId xmlns:a16="http://schemas.microsoft.com/office/drawing/2014/main" id="{2D2D7F33-5663-4E83-9C50-D61B65033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programs may interleave operations in unexpected orders</a:t>
            </a:r>
          </a:p>
          <a:p>
            <a:pPr lvl="1" eaLnBrk="1" hangingPunct="1"/>
            <a:r>
              <a:rPr lang="en-AU" altLang="en-US"/>
              <a:t>Assumptions of associativity may fail</a:t>
            </a: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F53F89CB-2EB1-4F3E-83E0-7A932FF3A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Associativity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F2D2F25-93F6-4672-A625-50BBC211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95</a:t>
            </a:fld>
            <a:endParaRPr lang="en-US"/>
          </a:p>
        </p:txBody>
      </p:sp>
      <p:graphicFrame>
        <p:nvGraphicFramePr>
          <p:cNvPr id="100357" name="Object 5">
            <a:extLst>
              <a:ext uri="{FF2B5EF4-FFF2-40B4-BE49-F238E27FC236}">
                <a16:creationId xmlns:a16="http://schemas.microsoft.com/office/drawing/2014/main" id="{EDE5FDCE-4C21-4701-948C-3E027C3F8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914650"/>
          <a:ext cx="52387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305530" imgH="1838217" progId="Excel.Sheet.8">
                  <p:embed/>
                </p:oleObj>
              </mc:Choice>
              <mc:Fallback>
                <p:oleObj name="Worksheet" r:id="rId3" imgW="5305530" imgH="1838217" progId="Excel.Sheet.8">
                  <p:embed/>
                  <p:pic>
                    <p:nvPicPr>
                      <p:cNvPr id="100357" name="Object 5">
                        <a:extLst>
                          <a:ext uri="{FF2B5EF4-FFF2-40B4-BE49-F238E27FC236}">
                            <a16:creationId xmlns:a16="http://schemas.microsoft.com/office/drawing/2014/main" id="{EDE5FDCE-4C21-4701-948C-3E027C3F8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914650"/>
                        <a:ext cx="52387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Rectangle 6">
            <a:extLst>
              <a:ext uri="{FF2B5EF4-FFF2-40B4-BE49-F238E27FC236}">
                <a16:creationId xmlns:a16="http://schemas.microsoft.com/office/drawing/2014/main" id="{BCD1FB76-9108-482D-B7D9-0E71837D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72050"/>
            <a:ext cx="8270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Need to validate parallel programs under varying degrees of parallelism</a:t>
            </a:r>
          </a:p>
        </p:txBody>
      </p:sp>
    </p:spTree>
    <p:extLst>
      <p:ext uri="{BB962C8B-B14F-4D97-AF65-F5344CB8AC3E}">
        <p14:creationId xmlns:p14="http://schemas.microsoft.com/office/powerpoint/2010/main" val="10328272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3">
            <a:extLst>
              <a:ext uri="{FF2B5EF4-FFF2-40B4-BE49-F238E27FC236}">
                <a16:creationId xmlns:a16="http://schemas.microsoft.com/office/drawing/2014/main" id="{E30375B7-0BC6-4188-99DE-CB5A0E63C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for scientific code</a:t>
            </a:r>
          </a:p>
          <a:p>
            <a:pPr lvl="1" eaLnBrk="1" hangingPunct="1"/>
            <a:r>
              <a:rPr lang="en-US" altLang="en-US"/>
              <a:t>But for everyday consumer use?</a:t>
            </a:r>
          </a:p>
          <a:p>
            <a:pPr lvl="2" eaLnBrk="1" hangingPunct="1"/>
            <a:r>
              <a:rPr lang="en-US" altLang="en-US"/>
              <a:t>“My bank balance is out by 0.0002¢!” </a:t>
            </a:r>
            <a:r>
              <a:rPr lang="en-US" altLang="en-US">
                <a:sym typeface="Wingdings" panose="05000000000000000000" pitchFamily="2" charset="2"/>
              </a:rPr>
              <a:t></a:t>
            </a:r>
          </a:p>
          <a:p>
            <a:pPr lvl="2" eaLnBrk="1" hangingPunct="1"/>
            <a:endParaRPr lang="en-US" altLang="en-US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/>
              <a:t>The Intel Pentium FDIV bug</a:t>
            </a:r>
          </a:p>
          <a:p>
            <a:pPr lvl="1" eaLnBrk="1" hangingPunct="1"/>
            <a:r>
              <a:rPr lang="en-US" altLang="en-US"/>
              <a:t>The market expects accuracy</a:t>
            </a:r>
          </a:p>
          <a:p>
            <a:pPr lvl="1" eaLnBrk="1" hangingPunct="1"/>
            <a:r>
              <a:rPr lang="en-US" altLang="en-US"/>
              <a:t>See Colwell, </a:t>
            </a:r>
            <a:r>
              <a:rPr lang="en-US" altLang="en-US" i="1"/>
              <a:t>The Pentium Chronicles</a:t>
            </a:r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2DE8FCE-3E07-4167-A052-A3376A86A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Who Cares About FP Accuracy?</a:t>
            </a:r>
            <a:endParaRPr lang="en-AU" altLang="en-US" sz="4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762D-9605-46A4-9D3A-C1E9A8E1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5002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6819</Words>
  <Application>Microsoft Office PowerPoint</Application>
  <PresentationFormat>On-screen Show (4:3)</PresentationFormat>
  <Paragraphs>1292</Paragraphs>
  <Slides>96</Slides>
  <Notes>67</Notes>
  <HiddenSlides>23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12" baseType="lpstr">
      <vt:lpstr>Arial</vt:lpstr>
      <vt:lpstr>Asana Math</vt:lpstr>
      <vt:lpstr>Calibri</vt:lpstr>
      <vt:lpstr>Cambria Math</vt:lpstr>
      <vt:lpstr>CMU Sans Serif</vt:lpstr>
      <vt:lpstr>CMU Serif</vt:lpstr>
      <vt:lpstr>Consolas</vt:lpstr>
      <vt:lpstr>Courier New</vt:lpstr>
      <vt:lpstr>Lucida Console</vt:lpstr>
      <vt:lpstr>Microsoft Sans Serif</vt:lpstr>
      <vt:lpstr>Symbol</vt:lpstr>
      <vt:lpstr>Tahoma</vt:lpstr>
      <vt:lpstr>Times New Roman</vt:lpstr>
      <vt:lpstr>Wingdings</vt:lpstr>
      <vt:lpstr>Beamer_Presentation_template</vt:lpstr>
      <vt:lpstr>Microsoft Excel 97-2003 Worksheet</vt:lpstr>
      <vt:lpstr>TE2003B SoC Design: Computer organisation &amp; architecture Computer Arithmetic</vt:lpstr>
      <vt:lpstr>References</vt:lpstr>
      <vt:lpstr>Arithmetic for Computers</vt:lpstr>
      <vt:lpstr>Integer operations</vt:lpstr>
      <vt:lpstr>Two’s complement review</vt:lpstr>
      <vt:lpstr>Overflow &amp; underflow</vt:lpstr>
      <vt:lpstr>Integer addition</vt:lpstr>
      <vt:lpstr>Integer addition</vt:lpstr>
      <vt:lpstr>Integer subtraction</vt:lpstr>
      <vt:lpstr>Integer subtraction</vt:lpstr>
      <vt:lpstr>Addition &amp; subtraction overflow summary</vt:lpstr>
      <vt:lpstr>Arithmetic for multimedia</vt:lpstr>
      <vt:lpstr>Multiplication</vt:lpstr>
      <vt:lpstr>Multiplication hardware</vt:lpstr>
      <vt:lpstr>Multiplication hardware</vt:lpstr>
      <vt:lpstr>Optimised multiplier</vt:lpstr>
      <vt:lpstr>Optimised multiplier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Signed multiplication</vt:lpstr>
      <vt:lpstr>Faster Multiplier</vt:lpstr>
      <vt:lpstr>Cortex-M0+ multiplication</vt:lpstr>
      <vt:lpstr>Division</vt:lpstr>
      <vt:lpstr>Division hardware</vt:lpstr>
      <vt:lpstr>Optimized divider</vt:lpstr>
      <vt:lpstr>Faster Division</vt:lpstr>
      <vt:lpstr>LEGv8 Division</vt:lpstr>
      <vt:lpstr>Fixed-point representation</vt:lpstr>
      <vt:lpstr>Fixed-point introduction</vt:lpstr>
      <vt:lpstr>Fixed-point</vt:lpstr>
      <vt:lpstr>Fixed-point limitations</vt:lpstr>
      <vt:lpstr>Floating-point representation</vt:lpstr>
      <vt:lpstr>Floating-point</vt:lpstr>
      <vt:lpstr>Floating-point</vt:lpstr>
      <vt:lpstr>Floating-point standard</vt:lpstr>
      <vt:lpstr>IEEE Floating-point format</vt:lpstr>
      <vt:lpstr>IEEE Floating-point format</vt:lpstr>
      <vt:lpstr>IEEE Floating-point format</vt:lpstr>
      <vt:lpstr>Floating-point example</vt:lpstr>
      <vt:lpstr>Floating-point example</vt:lpstr>
      <vt:lpstr>Single precision range</vt:lpstr>
      <vt:lpstr>Double precision range</vt:lpstr>
      <vt:lpstr>Floating-point precision</vt:lpstr>
      <vt:lpstr>Floating-point special representation</vt:lpstr>
      <vt:lpstr>Denormal numbers</vt:lpstr>
      <vt:lpstr>Denormalized numbers</vt:lpstr>
      <vt:lpstr>Infinities and NaNs</vt:lpstr>
      <vt:lpstr>Floating-point special formats summary</vt:lpstr>
      <vt:lpstr>Floating-point addition</vt:lpstr>
      <vt:lpstr>Floating-point addition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multiplication</vt:lpstr>
      <vt:lpstr>Floating-point multiplication</vt:lpstr>
      <vt:lpstr>Floating-point multiplication</vt:lpstr>
      <vt:lpstr>Floating-point arithmetic hardware</vt:lpstr>
      <vt:lpstr>Floating-point rounding</vt:lpstr>
      <vt:lpstr>Floating-point rounding</vt:lpstr>
      <vt:lpstr>Floating-point rounding</vt:lpstr>
      <vt:lpstr>Floating-point rounding</vt:lpstr>
      <vt:lpstr>Concluding Remarks</vt:lpstr>
      <vt:lpstr>Concluding Remarks</vt:lpstr>
      <vt:lpstr>Floating-point overflow/underflow</vt:lpstr>
      <vt:lpstr>FP Instructions in LEGv8</vt:lpstr>
      <vt:lpstr>FP Instructions in LEGv8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Subword Parallellism</vt:lpstr>
      <vt:lpstr>ARMv8 SIMD</vt:lpstr>
      <vt:lpstr>Other ARMv8 Features</vt:lpstr>
      <vt:lpstr>x86 FP Architecture</vt:lpstr>
      <vt:lpstr>x86 FP Instructions</vt:lpstr>
      <vt:lpstr>Streaming SIMD Extension 2 (SSE2)</vt:lpstr>
      <vt:lpstr>Matrix Multiply</vt:lpstr>
      <vt:lpstr>Matrix Multiply</vt:lpstr>
      <vt:lpstr>Matrix Multiply</vt:lpstr>
      <vt:lpstr>Matrix Multiply</vt:lpstr>
      <vt:lpstr>Right Shift and Division</vt:lpstr>
      <vt:lpstr>Associativity</vt:lpstr>
      <vt:lpstr>Who Cares About FP Accuracy?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2021-03-19T00:05:16Z</dcterms:modified>
</cp:coreProperties>
</file>