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5"/>
  </p:notesMasterIdLst>
  <p:handoutMasterIdLst>
    <p:handoutMasterId r:id="rId136"/>
  </p:handoutMasterIdLst>
  <p:sldIdLst>
    <p:sldId id="280" r:id="rId2"/>
    <p:sldId id="341" r:id="rId3"/>
    <p:sldId id="286" r:id="rId4"/>
    <p:sldId id="503" r:id="rId5"/>
    <p:sldId id="504" r:id="rId6"/>
    <p:sldId id="288" r:id="rId7"/>
    <p:sldId id="289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5" r:id="rId18"/>
    <p:sldId id="516" r:id="rId19"/>
    <p:sldId id="517" r:id="rId20"/>
    <p:sldId id="518" r:id="rId21"/>
    <p:sldId id="519" r:id="rId22"/>
    <p:sldId id="421" r:id="rId23"/>
    <p:sldId id="523" r:id="rId24"/>
    <p:sldId id="422" r:id="rId25"/>
    <p:sldId id="520" r:id="rId26"/>
    <p:sldId id="521" r:id="rId27"/>
    <p:sldId id="424" r:id="rId28"/>
    <p:sldId id="425" r:id="rId29"/>
    <p:sldId id="522" r:id="rId30"/>
    <p:sldId id="315" r:id="rId31"/>
    <p:sldId id="426" r:id="rId32"/>
    <p:sldId id="526" r:id="rId33"/>
    <p:sldId id="528" r:id="rId34"/>
    <p:sldId id="529" r:id="rId35"/>
    <p:sldId id="524" r:id="rId36"/>
    <p:sldId id="525" r:id="rId37"/>
    <p:sldId id="428" r:id="rId38"/>
    <p:sldId id="429" r:id="rId39"/>
    <p:sldId id="430" r:id="rId40"/>
    <p:sldId id="431" r:id="rId41"/>
    <p:sldId id="530" r:id="rId42"/>
    <p:sldId id="531" r:id="rId43"/>
    <p:sldId id="532" r:id="rId44"/>
    <p:sldId id="533" r:id="rId45"/>
    <p:sldId id="432" r:id="rId46"/>
    <p:sldId id="433" r:id="rId47"/>
    <p:sldId id="434" r:id="rId48"/>
    <p:sldId id="534" r:id="rId49"/>
    <p:sldId id="435" r:id="rId50"/>
    <p:sldId id="327" r:id="rId51"/>
    <p:sldId id="436" r:id="rId52"/>
    <p:sldId id="437" r:id="rId53"/>
    <p:sldId id="438" r:id="rId54"/>
    <p:sldId id="439" r:id="rId55"/>
    <p:sldId id="440" r:id="rId56"/>
    <p:sldId id="441" r:id="rId57"/>
    <p:sldId id="334" r:id="rId58"/>
    <p:sldId id="442" r:id="rId59"/>
    <p:sldId id="443" r:id="rId60"/>
    <p:sldId id="444" r:id="rId61"/>
    <p:sldId id="445" r:id="rId62"/>
    <p:sldId id="446" r:id="rId63"/>
    <p:sldId id="447" r:id="rId64"/>
    <p:sldId id="344" r:id="rId65"/>
    <p:sldId id="448" r:id="rId66"/>
    <p:sldId id="449" r:id="rId67"/>
    <p:sldId id="343" r:id="rId68"/>
    <p:sldId id="345" r:id="rId69"/>
    <p:sldId id="346" r:id="rId70"/>
    <p:sldId id="347" r:id="rId71"/>
    <p:sldId id="349" r:id="rId72"/>
    <p:sldId id="348" r:id="rId73"/>
    <p:sldId id="350" r:id="rId74"/>
    <p:sldId id="351" r:id="rId75"/>
    <p:sldId id="352" r:id="rId76"/>
    <p:sldId id="353" r:id="rId77"/>
    <p:sldId id="355" r:id="rId78"/>
    <p:sldId id="356" r:id="rId79"/>
    <p:sldId id="450" r:id="rId80"/>
    <p:sldId id="451" r:id="rId81"/>
    <p:sldId id="452" r:id="rId82"/>
    <p:sldId id="453" r:id="rId83"/>
    <p:sldId id="454" r:id="rId84"/>
    <p:sldId id="455" r:id="rId85"/>
    <p:sldId id="456" r:id="rId86"/>
    <p:sldId id="457" r:id="rId87"/>
    <p:sldId id="458" r:id="rId88"/>
    <p:sldId id="459" r:id="rId89"/>
    <p:sldId id="460" r:id="rId90"/>
    <p:sldId id="461" r:id="rId91"/>
    <p:sldId id="462" r:id="rId92"/>
    <p:sldId id="463" r:id="rId93"/>
    <p:sldId id="464" r:id="rId94"/>
    <p:sldId id="465" r:id="rId95"/>
    <p:sldId id="377" r:id="rId96"/>
    <p:sldId id="466" r:id="rId97"/>
    <p:sldId id="379" r:id="rId98"/>
    <p:sldId id="467" r:id="rId99"/>
    <p:sldId id="468" r:id="rId100"/>
    <p:sldId id="469" r:id="rId101"/>
    <p:sldId id="470" r:id="rId102"/>
    <p:sldId id="471" r:id="rId103"/>
    <p:sldId id="472" r:id="rId104"/>
    <p:sldId id="473" r:id="rId105"/>
    <p:sldId id="474" r:id="rId106"/>
    <p:sldId id="475" r:id="rId107"/>
    <p:sldId id="476" r:id="rId108"/>
    <p:sldId id="477" r:id="rId109"/>
    <p:sldId id="478" r:id="rId110"/>
    <p:sldId id="479" r:id="rId111"/>
    <p:sldId id="480" r:id="rId112"/>
    <p:sldId id="481" r:id="rId113"/>
    <p:sldId id="482" r:id="rId114"/>
    <p:sldId id="483" r:id="rId115"/>
    <p:sldId id="484" r:id="rId116"/>
    <p:sldId id="485" r:id="rId117"/>
    <p:sldId id="486" r:id="rId118"/>
    <p:sldId id="487" r:id="rId119"/>
    <p:sldId id="488" r:id="rId120"/>
    <p:sldId id="489" r:id="rId121"/>
    <p:sldId id="490" r:id="rId122"/>
    <p:sldId id="491" r:id="rId123"/>
    <p:sldId id="492" r:id="rId124"/>
    <p:sldId id="493" r:id="rId125"/>
    <p:sldId id="494" r:id="rId126"/>
    <p:sldId id="495" r:id="rId127"/>
    <p:sldId id="496" r:id="rId128"/>
    <p:sldId id="497" r:id="rId129"/>
    <p:sldId id="498" r:id="rId130"/>
    <p:sldId id="499" r:id="rId131"/>
    <p:sldId id="500" r:id="rId132"/>
    <p:sldId id="501" r:id="rId133"/>
    <p:sldId id="502" r:id="rId1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A1D7"/>
    <a:srgbClr val="B8DEF1"/>
    <a:srgbClr val="D1E9F5"/>
    <a:srgbClr val="3333B2"/>
    <a:srgbClr val="CE7876"/>
    <a:srgbClr val="B9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3" autoAdjust="0"/>
    <p:restoredTop sz="94657" autoAdjust="0"/>
  </p:normalViewPr>
  <p:slideViewPr>
    <p:cSldViewPr>
      <p:cViewPr varScale="1">
        <p:scale>
          <a:sx n="105" d="100"/>
          <a:sy n="105" d="100"/>
        </p:scale>
        <p:origin x="12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5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F065D0C-BDC5-4780-B04B-6EACB0F2705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AU" altLang="en-US"/>
              <a:t>Isaac Pérez Andrade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979698C-03E5-48B3-A98C-36711CC57E0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AU" altLang="en-US"/>
              <a:t>5 November 2020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C16A9B-D2A4-4842-BB33-C32FDB748A4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AU" altLang="en-US"/>
              <a:t>TE2031 – MIPS design 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51598E7-3823-4D86-9635-99797AE8DD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EFC7-76CE-476F-9062-17FF4E4049B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205825" name="Text Box 1">
            <a:extLst>
              <a:ext uri="{FF2B5EF4-FFF2-40B4-BE49-F238E27FC236}">
                <a16:creationId xmlns:a16="http://schemas.microsoft.com/office/drawing/2014/main" id="{29B1ABA8-FF87-43BF-AF74-DA677945F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AU" altLang="en-US" sz="1300">
                <a:latin typeface="Times New Roman" panose="02020603050405020304" pitchFamily="18" charset="0"/>
              </a:rPr>
              <a:t>Isaac Pérez Andrade</a:t>
            </a:r>
          </a:p>
        </p:txBody>
      </p:sp>
      <p:sp>
        <p:nvSpPr>
          <p:cNvPr id="205826" name="Text Box 2">
            <a:extLst>
              <a:ext uri="{FF2B5EF4-FFF2-40B4-BE49-F238E27FC236}">
                <a16:creationId xmlns:a16="http://schemas.microsoft.com/office/drawing/2014/main" id="{922D3ED7-2C28-46D2-9056-AE57485FB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AU" altLang="en-US" sz="1300">
                <a:latin typeface="Times New Roman" panose="02020603050405020304" pitchFamily="18" charset="0"/>
              </a:rPr>
              <a:t>5 November 2020</a:t>
            </a:r>
          </a:p>
        </p:txBody>
      </p:sp>
      <p:sp>
        <p:nvSpPr>
          <p:cNvPr id="205827" name="Text Box 3">
            <a:extLst>
              <a:ext uri="{FF2B5EF4-FFF2-40B4-BE49-F238E27FC236}">
                <a16:creationId xmlns:a16="http://schemas.microsoft.com/office/drawing/2014/main" id="{126FE3EB-92F2-4962-A265-D0135D72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AU" altLang="en-US" sz="1300">
                <a:latin typeface="Times New Roman" panose="02020603050405020304" pitchFamily="18" charset="0"/>
              </a:rPr>
              <a:t>TE2031 – MIPS design </a:t>
            </a:r>
          </a:p>
        </p:txBody>
      </p:sp>
      <p:sp>
        <p:nvSpPr>
          <p:cNvPr id="205828" name="Text Box 4">
            <a:extLst>
              <a:ext uri="{FF2B5EF4-FFF2-40B4-BE49-F238E27FC236}">
                <a16:creationId xmlns:a16="http://schemas.microsoft.com/office/drawing/2014/main" id="{536FB96E-8A55-4477-85A9-C77B08A3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95D24CC8-FA92-4AB9-9913-6A19BF307A5E}" type="slidenum">
              <a:rPr lang="en-AU" altLang="en-US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B6A12A10-ABBA-48FF-8A23-A2CA95D2B2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626766F2-D6D7-4B72-A467-E4B2432328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FD9E1D7-FF79-477D-AF19-35E2909172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092ECF4-D3EA-4205-B5EB-CCF9DCD3E9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B74E9D-4584-4B65-A4A3-A5962467A9C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ECB61C51-7F88-46CA-BA82-1ADEF14942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2747C9C4-B3FD-4233-A556-9759B2691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D3075D-7B16-4FA5-B64C-9E6256A75B98}" type="slidenum">
              <a:rPr lang="en-AU" altLang="en-US" sz="1300">
                <a:latin typeface="Times New Roman" panose="02020603050405020304" pitchFamily="18" charset="0"/>
              </a:rPr>
              <a:pPr/>
              <a:t>31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07AA91F0-6C8E-4768-BFEB-75636BAB0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CE264816-923B-4411-A790-2691AFCF0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F9D242A-22B7-4098-A7AE-621778B0DA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15A0E82-8E37-499B-A71B-D75AD6DF3E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B5D2B9-E860-4BA3-93E3-8100825055E5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6D6FFFCB-FB23-4883-AE7F-F3E80484F3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AAC78013-4725-4D7F-BE65-B3B55B6F5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3649F9-1061-461A-B6B5-8624837B0C63}" type="slidenum">
              <a:rPr lang="en-AU" altLang="en-US" sz="1300">
                <a:latin typeface="Times New Roman" panose="02020603050405020304" pitchFamily="18" charset="0"/>
              </a:rPr>
              <a:pPr/>
              <a:t>32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77710947-07EB-4F8D-897D-32D0BA7CD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28B81005-059D-4CA6-82F1-F75CA0ECB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F9D242A-22B7-4098-A7AE-621778B0DA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15A0E82-8E37-499B-A71B-D75AD6DF3E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B5D2B9-E860-4BA3-93E3-8100825055E5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6D6FFFCB-FB23-4883-AE7F-F3E80484F3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AAC78013-4725-4D7F-BE65-B3B55B6F5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3649F9-1061-461A-B6B5-8624837B0C63}" type="slidenum">
              <a:rPr lang="en-AU" altLang="en-US" sz="1300">
                <a:latin typeface="Times New Roman" panose="02020603050405020304" pitchFamily="18" charset="0"/>
              </a:rPr>
              <a:pPr/>
              <a:t>33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77710947-07EB-4F8D-897D-32D0BA7CD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28B81005-059D-4CA6-82F1-F75CA0ECB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F9D242A-22B7-4098-A7AE-621778B0DA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15A0E82-8E37-499B-A71B-D75AD6DF3E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B5D2B9-E860-4BA3-93E3-8100825055E5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6D6FFFCB-FB23-4883-AE7F-F3E80484F3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AAC78013-4725-4D7F-BE65-B3B55B6F5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3649F9-1061-461A-B6B5-8624837B0C63}" type="slidenum">
              <a:rPr lang="en-AU" altLang="en-US" sz="1300">
                <a:latin typeface="Times New Roman" panose="02020603050405020304" pitchFamily="18" charset="0"/>
              </a:rPr>
              <a:pPr/>
              <a:t>35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77710947-07EB-4F8D-897D-32D0BA7CD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28B81005-059D-4CA6-82F1-F75CA0ECB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F9D242A-22B7-4098-A7AE-621778B0DA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15A0E82-8E37-499B-A71B-D75AD6DF3E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B5D2B9-E860-4BA3-93E3-8100825055E5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6D6FFFCB-FB23-4883-AE7F-F3E80484F3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AAC78013-4725-4D7F-BE65-B3B55B6F5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3649F9-1061-461A-B6B5-8624837B0C63}" type="slidenum">
              <a:rPr lang="en-AU" altLang="en-US" sz="1300">
                <a:latin typeface="Times New Roman" panose="02020603050405020304" pitchFamily="18" charset="0"/>
              </a:rPr>
              <a:pPr/>
              <a:t>36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77710947-07EB-4F8D-897D-32D0BA7CD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28B81005-059D-4CA6-82F1-F75CA0ECB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853001A-C63D-4B58-B595-AD63FA9763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2270F34-7C56-4667-AA6A-07DA7940D4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061C47-4D05-4DAF-9227-A2E245B55768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EBD2C736-0761-47EE-A6EB-EEFF4D2EC6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E5EA42EF-EF49-4BD5-8964-4A33E63B4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2DE84F-26B7-4F1D-A909-A3BBF746AA50}" type="slidenum">
              <a:rPr lang="en-AU" altLang="en-US" sz="1300">
                <a:latin typeface="Times New Roman" panose="02020603050405020304" pitchFamily="18" charset="0"/>
              </a:rPr>
              <a:pPr/>
              <a:t>37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C8379FF6-B032-47AF-9C4C-7AEDDEEBE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2E104B6E-7130-4745-9B6C-3DB29C4B8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1B657A9-82A4-4DC0-8738-E1CE20E087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5386692-F27C-4E58-B62A-8E34AA26AE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7A8910-2EF5-42B6-AA64-36747860C5C5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401309FF-6351-41B8-95A5-FE5FC8AA77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918AEF9D-DB13-459F-BF38-D645443E7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FFC1DC-17BA-46A5-B94B-CA44E1194105}" type="slidenum">
              <a:rPr lang="en-AU" altLang="en-US" sz="1300">
                <a:latin typeface="Times New Roman" panose="02020603050405020304" pitchFamily="18" charset="0"/>
              </a:rPr>
              <a:pPr/>
              <a:t>38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2F902CA9-3F7A-42E1-AA72-CE7CE8C6C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4305984E-0C74-443B-AA6A-257F8FD7E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3661CA9-9F0A-4E5B-9E01-C3C36BA41D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E0F18AA-78A3-45C2-8BE4-10C7301515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87D870-A9F6-4BA1-A24A-D1085D8DB6E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EA89750F-07AD-4F6D-B7BD-4543A3CCEC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3E368D58-4BE4-40B6-92E7-DB4CB9CA4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6F4703-87C2-4F1E-BA82-F80F2071699F}" type="slidenum">
              <a:rPr lang="en-AU" altLang="en-US" sz="1300">
                <a:latin typeface="Times New Roman" panose="02020603050405020304" pitchFamily="18" charset="0"/>
              </a:rPr>
              <a:pPr/>
              <a:t>39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0205A0E9-6E20-4524-87BF-BEFB71C7F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375D5167-9C81-4F13-B548-B66C76F61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B8C6BDA-8975-4966-BE04-ECE0F976D4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AA6854B-2091-4D5A-AE42-48DD01C0B60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DF063-E95E-432C-8A1E-DEB65BD97DB1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270928D0-FE4A-4210-BBFC-B36F3089CB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451FB95F-0530-4F06-A587-02E150F1C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E39146-0F63-43A3-9C02-93E3D7F0078A}" type="slidenum">
              <a:rPr lang="en-AU" altLang="en-US" sz="1300">
                <a:latin typeface="Times New Roman" panose="02020603050405020304" pitchFamily="18" charset="0"/>
              </a:rPr>
              <a:pPr/>
              <a:t>40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C7B9C40E-099F-400E-930B-B5F36D995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C06FC72E-59A9-4CF6-B5FC-D855ECA2A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5BD64366-3337-4BA0-8888-B040813E35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02710BF-6F59-41E3-B6C1-BD1E0FE81D9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60D44E-9554-42BD-BE34-121E4C2587DE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26AE7694-A03E-49C2-A9E0-1E8F5888FD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1C4B651E-2A33-431C-BFBB-C2D008FA4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1ACA3E-6F06-48E5-AA1C-F4DBB6C25DD8}" type="slidenum">
              <a:rPr lang="en-AU" altLang="en-US" sz="1300">
                <a:latin typeface="Times New Roman" panose="02020603050405020304" pitchFamily="18" charset="0"/>
              </a:rPr>
              <a:pPr/>
              <a:t>45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3DEB7122-4616-4F94-A187-B9FFB9CE2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7C41BC4F-049A-41F3-B965-F49AF4F28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8AFF50A-9226-4D6D-8122-8900FD59C35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AU" altLang="en-US"/>
              <a:t>Isaac Pérez Andrade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C5E7330-BFBC-4CC3-984F-8FDF6F55299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AU" altLang="en-US"/>
              <a:t>5 November 2020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F047B27-5B7A-4D8C-83E9-7D1012F7B2B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AU" altLang="en-US"/>
              <a:t>TE2031 – MIPS design 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5C73C22-56C0-473C-A115-AFE811F614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DB9B2C-91ED-487F-86BA-08D313704A26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207873" name="Text Box 1">
            <a:extLst>
              <a:ext uri="{FF2B5EF4-FFF2-40B4-BE49-F238E27FC236}">
                <a16:creationId xmlns:a16="http://schemas.microsoft.com/office/drawing/2014/main" id="{24BAA173-A7AA-4087-88F7-69329F23D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AU" altLang="en-US" sz="1300">
                <a:latin typeface="Times New Roman" panose="02020603050405020304" pitchFamily="18" charset="0"/>
              </a:rPr>
              <a:t>Isaac Pérez Andrade</a:t>
            </a:r>
          </a:p>
        </p:txBody>
      </p:sp>
      <p:sp>
        <p:nvSpPr>
          <p:cNvPr id="207874" name="Text Box 2">
            <a:extLst>
              <a:ext uri="{FF2B5EF4-FFF2-40B4-BE49-F238E27FC236}">
                <a16:creationId xmlns:a16="http://schemas.microsoft.com/office/drawing/2014/main" id="{C4392342-31D0-4CF0-894F-B1547827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AU" altLang="en-US" sz="1300">
                <a:latin typeface="Times New Roman" panose="02020603050405020304" pitchFamily="18" charset="0"/>
              </a:rPr>
              <a:t>5 November 2020</a:t>
            </a:r>
          </a:p>
        </p:txBody>
      </p:sp>
      <p:sp>
        <p:nvSpPr>
          <p:cNvPr id="207875" name="Text Box 3">
            <a:extLst>
              <a:ext uri="{FF2B5EF4-FFF2-40B4-BE49-F238E27FC236}">
                <a16:creationId xmlns:a16="http://schemas.microsoft.com/office/drawing/2014/main" id="{D283D415-4CE3-4FD8-9082-DBB08B3C3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AU" altLang="en-US" sz="1300">
                <a:latin typeface="Times New Roman" panose="02020603050405020304" pitchFamily="18" charset="0"/>
              </a:rPr>
              <a:t>TE2031 – MIPS design </a:t>
            </a:r>
          </a:p>
        </p:txBody>
      </p:sp>
      <p:sp>
        <p:nvSpPr>
          <p:cNvPr id="207876" name="Text Box 4">
            <a:extLst>
              <a:ext uri="{FF2B5EF4-FFF2-40B4-BE49-F238E27FC236}">
                <a16:creationId xmlns:a16="http://schemas.microsoft.com/office/drawing/2014/main" id="{789F0CFF-6BE2-4D3F-8861-047C69567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56EB5080-E76D-4B64-A92F-F82C3B1704C3}" type="slidenum">
              <a:rPr lang="en-AU" altLang="en-US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D5859F83-73DC-437B-A34A-B9A3E7280B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7878" name="Rectangle 6">
            <a:extLst>
              <a:ext uri="{FF2B5EF4-FFF2-40B4-BE49-F238E27FC236}">
                <a16:creationId xmlns:a16="http://schemas.microsoft.com/office/drawing/2014/main" id="{460EB2E4-C93A-4820-90A2-C1DC99265E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0E4F6E3-136D-4774-A37D-BC4BAC9DE4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DB5B783-E1BB-4AC1-BC41-01329D4564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1D0629-E75E-4CE6-B4AF-127FE109CA0D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6CD15D61-5D00-4BE8-BC50-FA36F2C362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813F6CED-3FB8-4E36-9333-26E5EFE79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F683DC-B2FB-4128-9163-1C4C63D9476E}" type="slidenum">
              <a:rPr lang="en-AU" altLang="en-US" sz="1300">
                <a:latin typeface="Times New Roman" panose="02020603050405020304" pitchFamily="18" charset="0"/>
              </a:rPr>
              <a:pPr/>
              <a:t>46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3B176734-827D-4661-BCF5-ED2AC4CDE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53706AFA-8AE6-478E-87FE-81B187DFE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99BEA81-4AB5-4AD8-83B8-79E5341644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64A21F2-4F31-4F5C-9F4F-413951DA3E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EA5670-2ACF-481D-89F3-B7FD382BC087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43A16F4B-1319-4D9F-BC6F-31A3AB5161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8A767716-440C-4765-B329-9B482D6050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6CF17E-AD9E-4036-8817-598FA5C2BA82}" type="slidenum">
              <a:rPr lang="en-AU" altLang="en-US" sz="1300">
                <a:latin typeface="Times New Roman" panose="02020603050405020304" pitchFamily="18" charset="0"/>
              </a:rPr>
              <a:pPr/>
              <a:t>47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4532E022-C581-4720-804C-98EB0AEB3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35BB44C7-63A1-4432-9B36-F469A1129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C015C79-3E98-4D97-B99A-43E380587A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9AF0DCD-E8AA-426F-A5FC-F0161D613D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8F6406-935A-4C64-8A37-BB31383A919A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7A479CF7-46A5-4BFC-B2A3-0CCB19A039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CA1A1A91-0302-4842-ACF0-99FA3D174D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6D845A-F665-48EE-B9A3-D54D359D6445}" type="slidenum">
              <a:rPr lang="en-AU" altLang="en-US" sz="1300">
                <a:latin typeface="Times New Roman" panose="02020603050405020304" pitchFamily="18" charset="0"/>
              </a:rPr>
              <a:pPr/>
              <a:t>49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B5A5AE4D-8669-4FBE-86EB-DCDFF3B66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041B4E74-0300-4F31-A334-7D00FC63B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7E467AD-B28A-4F91-BADD-C30F21C7A9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4891E3A-55BF-41C9-9732-8D153C9339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4A0037-8D08-4413-AB08-1765D1DE22D9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061A30EE-C907-4279-9C18-905D4F8748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2405" name="Rectangle 7">
            <a:extLst>
              <a:ext uri="{FF2B5EF4-FFF2-40B4-BE49-F238E27FC236}">
                <a16:creationId xmlns:a16="http://schemas.microsoft.com/office/drawing/2014/main" id="{316CC60C-C15C-4235-9F5B-64F6593FA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5CE80D-9EE7-40C2-BA1A-82A754A16B97}" type="slidenum">
              <a:rPr lang="en-AU" altLang="en-US" sz="1300">
                <a:latin typeface="Times New Roman" panose="02020603050405020304" pitchFamily="18" charset="0"/>
              </a:rPr>
              <a:pPr/>
              <a:t>50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51DF91F5-4E13-46F6-9194-6042CDD0B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>
            <a:extLst>
              <a:ext uri="{FF2B5EF4-FFF2-40B4-BE49-F238E27FC236}">
                <a16:creationId xmlns:a16="http://schemas.microsoft.com/office/drawing/2014/main" id="{DB7A7968-4C93-4133-8BC2-4B46C13F2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76C5C41-E345-4424-9BF6-9B7A49570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CAE61C3-7E33-4F29-9697-DEC88292BB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0C2940-637A-40C8-A673-EEA3430C748A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9CD83E6F-82D6-4968-A2F2-B74CE76747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B25A6675-928D-4C1E-BAD3-55B84B69D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DBC5FF-F094-48F9-A3FE-6E4D5B5A3C36}" type="slidenum">
              <a:rPr lang="en-AU" altLang="en-US" sz="1300">
                <a:latin typeface="Times New Roman" panose="02020603050405020304" pitchFamily="18" charset="0"/>
              </a:rPr>
              <a:pPr/>
              <a:t>51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E5442E1A-024A-423A-844B-792A590810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B0A76E4F-9B0A-46CA-A046-F507721F0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B96D3224-3EC9-4667-BA4F-42755B5C9A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032BBC1E-6D57-41F5-8B2E-2F7736DBDD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38A3D6-0FA6-4125-B1D4-803440D5E4A0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D313F30D-E2AB-448C-A5C6-99A0532AFD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0AD8F7CE-5DAE-4707-8B32-5423DCAA0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9AE565-630D-4C3D-B992-FB27A6FF0FB8}" type="slidenum">
              <a:rPr lang="en-AU" altLang="en-US" sz="1300">
                <a:latin typeface="Times New Roman" panose="02020603050405020304" pitchFamily="18" charset="0"/>
              </a:rPr>
              <a:pPr/>
              <a:t>52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E9B16D74-D1E7-49DE-AC2A-ECEF8E664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142C4CB3-72D9-4801-B7BB-6DFD880B9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9BE86DD-3361-424E-9A34-203F6117A6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93BE2E3-E358-4030-B250-791B0289E2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BA7832-56AF-4A2A-904F-8406CBFEAEE9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50EDE505-D4F4-430B-BEFF-FF97110080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8F6AEAE9-E42B-449B-B7E6-C26EA198D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5713D7-A48D-460F-8E94-38579432F8D2}" type="slidenum">
              <a:rPr lang="en-AU" altLang="en-US" sz="1300">
                <a:latin typeface="Times New Roman" panose="02020603050405020304" pitchFamily="18" charset="0"/>
              </a:rPr>
              <a:pPr/>
              <a:t>53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27C1DC9A-EB6F-47A3-850D-9EB68FF72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D5DB0D88-7F67-43B4-A039-009D08BE1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3F7595A-AE83-425A-9104-FADAA341EE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C27B01C-F9D9-49DC-82FA-A5F51D5EFD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560375-CDCC-4E3B-99F9-FB58C4E83610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A7E40D1A-CEC0-407F-8A8F-63074F2ADD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9F71C87F-29A5-43F2-A6E6-96A024804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0ECACA-4C6C-4F72-8454-253ACECA7DAD}" type="slidenum">
              <a:rPr lang="en-AU" altLang="en-US" sz="1300">
                <a:latin typeface="Times New Roman" panose="02020603050405020304" pitchFamily="18" charset="0"/>
              </a:rPr>
              <a:pPr/>
              <a:t>54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03E28F94-D868-4918-B6F5-0906A1821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6FFE337E-FF33-4E90-BD3D-B88FA633B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4E81056-A2FD-45E3-A8D3-6E35363622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DDCFBFE-6E8A-4482-8AF5-14B8A8D376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2EDF9C-C5BA-4C3F-A618-2540CC2C10DE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2F28AABD-AFCE-4A3A-9E9E-C8E7F40481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DAC9A79D-2ED6-4A69-8616-4C6AED3F4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F444A3-B01D-49FF-B398-76F1220178B2}" type="slidenum">
              <a:rPr lang="en-AU" altLang="en-US" sz="1300">
                <a:latin typeface="Times New Roman" panose="02020603050405020304" pitchFamily="18" charset="0"/>
              </a:rPr>
              <a:pPr/>
              <a:t>55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B21B150F-048A-4849-A7F3-5AB0F8631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63AD90DF-23AE-4B1C-8B3B-DA6F50A52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953B80D-139C-4EA4-B2B1-8F6DCDF9D7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6B3792E3-0702-4455-B422-8542AA2F52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2F74F-82F9-40DC-8BE3-0443C2332B8E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A04E9488-3285-46D9-AB7A-21B6D19A98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634BC0EA-312B-43E0-9873-33E0CD33F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077B30-0ABE-4C14-A414-5C69CD4445E8}" type="slidenum">
              <a:rPr lang="en-AU" altLang="en-US" sz="1300">
                <a:latin typeface="Times New Roman" panose="02020603050405020304" pitchFamily="18" charset="0"/>
              </a:rPr>
              <a:pPr/>
              <a:t>56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9801AC06-86BB-4088-A6DF-A18546ACA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47A62D24-BB03-4C2B-B1BE-85BC5F531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0700E43-8914-4057-B21A-839803B3057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AU" altLang="en-US"/>
              <a:t>Isaac Pérez Andrade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C4D946A-BB47-4ED5-8295-DCD4970FF5E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AU" altLang="en-US"/>
              <a:t>5 November 2020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4C8DB68-26AB-462F-9F35-712FFFCBB9A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AU" altLang="en-US"/>
              <a:t>TE2031 – MIPS design 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E2D41FA-B814-4D52-84EF-11E5C387C2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3E28CD-7B42-4450-A513-C90C70A65142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08897" name="Text Box 1">
            <a:extLst>
              <a:ext uri="{FF2B5EF4-FFF2-40B4-BE49-F238E27FC236}">
                <a16:creationId xmlns:a16="http://schemas.microsoft.com/office/drawing/2014/main" id="{7AA17684-EE1F-4471-9760-17401D02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AU" altLang="en-US" sz="1300">
                <a:latin typeface="Times New Roman" panose="02020603050405020304" pitchFamily="18" charset="0"/>
              </a:rPr>
              <a:t>Isaac Pérez Andrade</a:t>
            </a:r>
          </a:p>
        </p:txBody>
      </p:sp>
      <p:sp>
        <p:nvSpPr>
          <p:cNvPr id="208898" name="Text Box 2">
            <a:extLst>
              <a:ext uri="{FF2B5EF4-FFF2-40B4-BE49-F238E27FC236}">
                <a16:creationId xmlns:a16="http://schemas.microsoft.com/office/drawing/2014/main" id="{81A79933-0D37-4DB2-AD69-62599CF18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r>
              <a:rPr lang="en-AU" altLang="en-US" sz="1300">
                <a:latin typeface="Times New Roman" panose="02020603050405020304" pitchFamily="18" charset="0"/>
              </a:rPr>
              <a:t>5 November 2020</a:t>
            </a:r>
          </a:p>
        </p:txBody>
      </p:sp>
      <p:sp>
        <p:nvSpPr>
          <p:cNvPr id="208899" name="Text Box 3">
            <a:extLst>
              <a:ext uri="{FF2B5EF4-FFF2-40B4-BE49-F238E27FC236}">
                <a16:creationId xmlns:a16="http://schemas.microsoft.com/office/drawing/2014/main" id="{78B8D150-DAFD-4C7B-9A92-247C7DDD4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AU" altLang="en-US" sz="1300">
                <a:latin typeface="Times New Roman" panose="02020603050405020304" pitchFamily="18" charset="0"/>
              </a:rPr>
              <a:t>TE2031 – MIPS design </a:t>
            </a:r>
          </a:p>
        </p:txBody>
      </p:sp>
      <p:sp>
        <p:nvSpPr>
          <p:cNvPr id="208900" name="Text Box 4">
            <a:extLst>
              <a:ext uri="{FF2B5EF4-FFF2-40B4-BE49-F238E27FC236}">
                <a16:creationId xmlns:a16="http://schemas.microsoft.com/office/drawing/2014/main" id="{1480E482-B118-496F-8814-FC191B7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buClrTx/>
              <a:buFontTx/>
              <a:buNone/>
            </a:pPr>
            <a:fld id="{A5939EA7-0C3F-4DDC-BCE7-F3AC11018B91}" type="slidenum">
              <a:rPr lang="en-AU" altLang="en-US" sz="13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2DD39764-FF6A-48D8-B0DC-CC1A3A14FC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774BBEAC-6E54-40BB-A581-4927EC154D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6447F54-8068-4E03-B289-1C0EDCA9D5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45E29E5F-0DF0-40E5-83DC-373BF219F8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5C0C74-303C-4EEE-866F-3C6FE747D98A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1C78F86A-BB19-4AE1-B26A-DC64A2AC2D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FCA67625-AE3F-463A-8C7B-CAB1C3983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52D2E7-A35D-4B0B-9276-60F0048A63A5}" type="slidenum">
              <a:rPr lang="en-AU" altLang="en-US" sz="1300">
                <a:latin typeface="Times New Roman" panose="02020603050405020304" pitchFamily="18" charset="0"/>
              </a:rPr>
              <a:pPr/>
              <a:t>57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85F0AADE-4522-4561-97B5-5DEE29A0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E268FF12-657B-4890-AE81-BA444810D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DB75DF2-3E91-4EF5-A974-F0B2DC27E9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046E3BBF-DB0D-48C4-8767-1DD8978861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E52B91-5572-495B-8004-AE471A6FA892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4DDBA94E-5856-4D83-8EE6-2035031862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2FBE65BD-4A6A-42EE-A1A3-10CEF8C08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DBA4E8-6BC2-4E94-A24C-F7CEF038F22A}" type="slidenum">
              <a:rPr lang="en-AU" altLang="en-US" sz="1300">
                <a:latin typeface="Times New Roman" panose="02020603050405020304" pitchFamily="18" charset="0"/>
              </a:rPr>
              <a:pPr/>
              <a:t>58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1B2BE342-0003-44EE-8405-AA9D01BFE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BE45D5A5-9882-4442-A943-1ACE6E88E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A21C35F-6A6F-44B3-AA57-54E03AC9DA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508B8E9-2D62-4E6D-91BF-50BD005D9E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149C5F-989D-4581-801F-5A6691750715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6" name="Rectangle 6">
            <a:extLst>
              <a:ext uri="{FF2B5EF4-FFF2-40B4-BE49-F238E27FC236}">
                <a16:creationId xmlns:a16="http://schemas.microsoft.com/office/drawing/2014/main" id="{0190CC55-98CD-44E1-91F3-D057D976EC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0837" name="Rectangle 7">
            <a:extLst>
              <a:ext uri="{FF2B5EF4-FFF2-40B4-BE49-F238E27FC236}">
                <a16:creationId xmlns:a16="http://schemas.microsoft.com/office/drawing/2014/main" id="{469F2C02-2107-4389-94B2-2EE910B7C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5B56B2-4FFE-4938-8AA6-E07F2F707A00}" type="slidenum">
              <a:rPr lang="en-AU" altLang="en-US" sz="1300">
                <a:latin typeface="Times New Roman" panose="02020603050405020304" pitchFamily="18" charset="0"/>
              </a:rPr>
              <a:pPr/>
              <a:t>59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0838" name="Rectangle 2">
            <a:extLst>
              <a:ext uri="{FF2B5EF4-FFF2-40B4-BE49-F238E27FC236}">
                <a16:creationId xmlns:a16="http://schemas.microsoft.com/office/drawing/2014/main" id="{861F1C25-7199-4E28-B8E2-23DE0334B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>
            <a:extLst>
              <a:ext uri="{FF2B5EF4-FFF2-40B4-BE49-F238E27FC236}">
                <a16:creationId xmlns:a16="http://schemas.microsoft.com/office/drawing/2014/main" id="{9D3326BA-D9F9-472B-A18E-E107B0552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EA94570-A275-49F3-BC46-C717D33540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20852C8-384F-4D71-8959-B19093A4C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487F3C-016B-43A0-8780-2D477E509B5F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8B7B3B80-564E-4A4F-BC23-2F48B469EF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6290CDAB-9D85-42FF-AB14-97C906C41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A0FE84-217E-451B-86FF-59DA3BBCAABB}" type="slidenum">
              <a:rPr lang="en-AU" altLang="en-US" sz="1300">
                <a:latin typeface="Times New Roman" panose="02020603050405020304" pitchFamily="18" charset="0"/>
              </a:rPr>
              <a:pPr/>
              <a:t>60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74B9A7D2-410C-42CC-ACB0-A599B0D7F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C8081C7E-4D60-449A-9BBA-BA4E3485D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9B97877-A504-4851-8CA0-954890E95C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B7D5F1DC-F991-4B55-8320-555C36B006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4A2C46-09E5-4D0B-A280-6D6379A92160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2A2B8A2A-A4E3-445C-AFE9-C2448E26F3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8B3F595A-82D3-4458-88E8-B87FF6E15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3C1B40-DBC9-4798-8824-25B7290E2577}" type="slidenum">
              <a:rPr lang="en-AU" altLang="en-US" sz="1300">
                <a:latin typeface="Times New Roman" panose="02020603050405020304" pitchFamily="18" charset="0"/>
              </a:rPr>
              <a:pPr/>
              <a:t>61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5019ED21-3321-4F90-9F69-D52B35E1F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F3FC9B96-4DEA-4203-B970-112C96DDA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1FAAE542-1822-40F9-A8CB-720CBAC6F6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BFD673F-3F42-4FAF-9959-E7625F5479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0635B1-2821-402B-9238-8576F21D76FE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F0EA4305-AA76-4E2B-9BF9-F9B64D613F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467BCB3C-DC0F-46C9-BEAA-26A229A95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66FBC2-B0CC-4526-8809-E4E395B5BFF1}" type="slidenum">
              <a:rPr lang="en-AU" altLang="en-US" sz="1300">
                <a:latin typeface="Times New Roman" panose="02020603050405020304" pitchFamily="18" charset="0"/>
              </a:rPr>
              <a:pPr/>
              <a:t>62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60AB6641-A158-4478-BADB-6916CF532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50A72F89-CCD1-41C4-A1C9-5901058CA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C124DDE6-9135-48F1-9985-ECB455233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8992F473-FB3D-43B1-B5CA-378B62253F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E10956-FFC2-4A47-B157-D258DF85BC50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C8AFE841-9CF3-4CC3-ACDF-EF5B945CC9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97459810-15BC-4BC8-A188-D3FAA1757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5015D0-CFEB-4281-AF4D-B176B139E393}" type="slidenum">
              <a:rPr lang="en-AU" altLang="en-US" sz="1300">
                <a:latin typeface="Times New Roman" panose="02020603050405020304" pitchFamily="18" charset="0"/>
              </a:rPr>
              <a:pPr/>
              <a:t>63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13A2D2D3-16DD-4CE1-8739-DFDD16E124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7F45BE01-4620-4A83-8AE9-BE48E50E1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E9BAB71-299E-4BC9-91BC-4722A5E48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8E50310-FC60-4D7E-82BF-E4B8AB39D2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213C3E-E4CD-4B51-A021-D7C19C6F79E8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46E19F93-947F-4BA8-B830-D03D802745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13A587B5-F321-4CA8-988A-29DE7D80C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2FF818-1F18-4575-BC6D-A73C24F564D5}" type="slidenum">
              <a:rPr lang="en-AU" altLang="en-US" sz="1300">
                <a:latin typeface="Times New Roman" panose="02020603050405020304" pitchFamily="18" charset="0"/>
              </a:rPr>
              <a:pPr/>
              <a:t>64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B3DE6C5C-C38F-4956-B35D-7EA9C454E5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3C0A0262-A9E2-4B99-83F5-53571A918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0D450E3C-10AA-4FAC-9E67-C6EA911D9E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4F266931-5DA6-4414-A860-C850E3962D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6AF1AE-9E93-45B5-AA35-413F011262B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24" name="Rectangle 6">
            <a:extLst>
              <a:ext uri="{FF2B5EF4-FFF2-40B4-BE49-F238E27FC236}">
                <a16:creationId xmlns:a16="http://schemas.microsoft.com/office/drawing/2014/main" id="{F5A48542-628A-4BE0-8E0F-D7F83BEC3A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3125" name="Rectangle 7">
            <a:extLst>
              <a:ext uri="{FF2B5EF4-FFF2-40B4-BE49-F238E27FC236}">
                <a16:creationId xmlns:a16="http://schemas.microsoft.com/office/drawing/2014/main" id="{EFD439F3-EABD-4D64-8590-CBBE6946D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68DB82-ED8E-4CAA-B3B1-8ABB6AA7179D}" type="slidenum">
              <a:rPr lang="en-AU" altLang="en-US" sz="1300">
                <a:latin typeface="Times New Roman" panose="02020603050405020304" pitchFamily="18" charset="0"/>
              </a:rPr>
              <a:pPr/>
              <a:t>65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3126" name="Rectangle 2">
            <a:extLst>
              <a:ext uri="{FF2B5EF4-FFF2-40B4-BE49-F238E27FC236}">
                <a16:creationId xmlns:a16="http://schemas.microsoft.com/office/drawing/2014/main" id="{F00C737C-4200-4AF3-883F-FBB478715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>
            <a:extLst>
              <a:ext uri="{FF2B5EF4-FFF2-40B4-BE49-F238E27FC236}">
                <a16:creationId xmlns:a16="http://schemas.microsoft.com/office/drawing/2014/main" id="{B97157E1-8CE6-4FE7-B91A-480986BCB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D9F23937-922D-4FEF-A2FF-42155BD1A3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FBD67A32-D146-498D-80B9-3009A1C909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68EA20-0465-461A-8260-996523107FB1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38E8380E-4C58-4C2D-A657-CA4CE50DB3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5173" name="Rectangle 7">
            <a:extLst>
              <a:ext uri="{FF2B5EF4-FFF2-40B4-BE49-F238E27FC236}">
                <a16:creationId xmlns:a16="http://schemas.microsoft.com/office/drawing/2014/main" id="{3337B97F-2C67-482D-91D5-8DD053F9F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7BE8CA-DAA2-42D8-BCEA-DDE50237CD41}" type="slidenum">
              <a:rPr lang="en-AU" altLang="en-US" sz="1300">
                <a:latin typeface="Times New Roman" panose="02020603050405020304" pitchFamily="18" charset="0"/>
              </a:rPr>
              <a:pPr/>
              <a:t>66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5174" name="Rectangle 2">
            <a:extLst>
              <a:ext uri="{FF2B5EF4-FFF2-40B4-BE49-F238E27FC236}">
                <a16:creationId xmlns:a16="http://schemas.microsoft.com/office/drawing/2014/main" id="{B22515FD-7A58-4969-8364-B9D292B54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>
            <a:extLst>
              <a:ext uri="{FF2B5EF4-FFF2-40B4-BE49-F238E27FC236}">
                <a16:creationId xmlns:a16="http://schemas.microsoft.com/office/drawing/2014/main" id="{E520030C-64BA-4224-9498-39B01B29E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F2B71E7-4A08-46CB-9D28-3B15366296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712CDF0-7ADE-417E-B508-43AFC3A7F5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DD638F-7406-4609-95F7-DC11552AF980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19AA7A45-230C-4E16-9F24-CE535AB3B6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4E87BE2-4113-44C8-8C57-17432602B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097EB6-D752-42E2-BF48-CA39A5AF885D}" type="slidenum">
              <a:rPr lang="en-AU" altLang="en-US" sz="130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3EAD6239-081C-4567-9F23-2AD73160B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41460F36-C9B0-400D-9872-8A50477DA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9F286959-99EC-4E6C-BA76-0B32483F31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C6CB377-3033-4607-AC84-6916D07448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8DCC31-DB32-432A-B1C0-710FDC2C123F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8A0C3F1E-FB2C-4E56-A37A-8A58207393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7D74E2EF-7BFC-4117-B94C-4D43D9867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DC6086-8774-4574-AEFD-2DC5A4D9ED7C}" type="slidenum">
              <a:rPr lang="en-AU" altLang="en-US" sz="1300">
                <a:latin typeface="Times New Roman" panose="02020603050405020304" pitchFamily="18" charset="0"/>
              </a:rPr>
              <a:pPr/>
              <a:t>67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D499885D-71BC-4C53-AC32-7DAC66AD6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03E11148-56DF-4622-9ED9-D51878B93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DB570EF-8075-4E93-AA71-EC823686C2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00016397-DE90-4E08-9BAE-C43F5A26621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F0140D-1D45-4902-84BC-CC1D738EE1B3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68" name="Rectangle 6">
            <a:extLst>
              <a:ext uri="{FF2B5EF4-FFF2-40B4-BE49-F238E27FC236}">
                <a16:creationId xmlns:a16="http://schemas.microsoft.com/office/drawing/2014/main" id="{52C7980E-D90B-4644-B35F-CC909FA1EF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39269" name="Rectangle 7">
            <a:extLst>
              <a:ext uri="{FF2B5EF4-FFF2-40B4-BE49-F238E27FC236}">
                <a16:creationId xmlns:a16="http://schemas.microsoft.com/office/drawing/2014/main" id="{025638E4-A1C9-4BD0-A83F-D8640BD35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9403B7-9715-465B-B6FE-862D96752976}" type="slidenum">
              <a:rPr lang="en-AU" altLang="en-US" sz="1300">
                <a:latin typeface="Times New Roman" panose="02020603050405020304" pitchFamily="18" charset="0"/>
              </a:rPr>
              <a:pPr/>
              <a:t>68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39270" name="Rectangle 2">
            <a:extLst>
              <a:ext uri="{FF2B5EF4-FFF2-40B4-BE49-F238E27FC236}">
                <a16:creationId xmlns:a16="http://schemas.microsoft.com/office/drawing/2014/main" id="{158B61EC-A4B7-4389-A8F8-62DE21EA7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>
            <a:extLst>
              <a:ext uri="{FF2B5EF4-FFF2-40B4-BE49-F238E27FC236}">
                <a16:creationId xmlns:a16="http://schemas.microsoft.com/office/drawing/2014/main" id="{A66A16CC-475B-4B5B-A922-A005CEFF8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D628051-5AD6-4660-9A41-57B4AD3380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902042F5-AD69-47EC-B030-3B3C2D0A90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8AF7DF-D330-4D0D-BC32-8DA10F12D694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1316" name="Rectangle 6">
            <a:extLst>
              <a:ext uri="{FF2B5EF4-FFF2-40B4-BE49-F238E27FC236}">
                <a16:creationId xmlns:a16="http://schemas.microsoft.com/office/drawing/2014/main" id="{76B094A6-D4F9-4D14-A52D-F479C54E55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1317" name="Rectangle 7">
            <a:extLst>
              <a:ext uri="{FF2B5EF4-FFF2-40B4-BE49-F238E27FC236}">
                <a16:creationId xmlns:a16="http://schemas.microsoft.com/office/drawing/2014/main" id="{56739E5E-7FF2-4D78-80A0-C38AC86903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F5630E-8D87-4C91-B6E9-B14E746BD27F}" type="slidenum">
              <a:rPr lang="en-AU" altLang="en-US" sz="1300">
                <a:latin typeface="Times New Roman" panose="02020603050405020304" pitchFamily="18" charset="0"/>
              </a:rPr>
              <a:pPr/>
              <a:t>69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1318" name="Rectangle 2">
            <a:extLst>
              <a:ext uri="{FF2B5EF4-FFF2-40B4-BE49-F238E27FC236}">
                <a16:creationId xmlns:a16="http://schemas.microsoft.com/office/drawing/2014/main" id="{D593500D-9801-4055-999E-04D088318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>
            <a:extLst>
              <a:ext uri="{FF2B5EF4-FFF2-40B4-BE49-F238E27FC236}">
                <a16:creationId xmlns:a16="http://schemas.microsoft.com/office/drawing/2014/main" id="{EA259EBA-8D34-46BA-B2B8-C521C9047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6C2EA7F-4367-4C4A-AAAF-FDAA029CFA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604F87DD-E79D-44F4-BF30-B595F6C2D2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665CE3-D8DE-4D6B-B355-1DFBF19750DD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364" name="Rectangle 6">
            <a:extLst>
              <a:ext uri="{FF2B5EF4-FFF2-40B4-BE49-F238E27FC236}">
                <a16:creationId xmlns:a16="http://schemas.microsoft.com/office/drawing/2014/main" id="{03D5D865-9757-46C0-9E0E-CFC50B4958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3365" name="Rectangle 7">
            <a:extLst>
              <a:ext uri="{FF2B5EF4-FFF2-40B4-BE49-F238E27FC236}">
                <a16:creationId xmlns:a16="http://schemas.microsoft.com/office/drawing/2014/main" id="{CA17AC46-D55B-4E4C-8B28-2C2F58118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37428-E68F-484F-B250-7A9191A34538}" type="slidenum">
              <a:rPr lang="en-AU" altLang="en-US" sz="1300">
                <a:latin typeface="Times New Roman" panose="02020603050405020304" pitchFamily="18" charset="0"/>
              </a:rPr>
              <a:pPr/>
              <a:t>70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3366" name="Rectangle 2">
            <a:extLst>
              <a:ext uri="{FF2B5EF4-FFF2-40B4-BE49-F238E27FC236}">
                <a16:creationId xmlns:a16="http://schemas.microsoft.com/office/drawing/2014/main" id="{E687FCA0-7460-40C1-AD14-45C645672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>
            <a:extLst>
              <a:ext uri="{FF2B5EF4-FFF2-40B4-BE49-F238E27FC236}">
                <a16:creationId xmlns:a16="http://schemas.microsoft.com/office/drawing/2014/main" id="{0E7B663F-2E85-4E58-BBE8-6C323A8A7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4FC6AD63-116C-4657-A12F-9D31521635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D3A54E39-6AF6-43CD-BA5C-4DAB36B8CE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8C6675-9F22-4702-B291-96AA0D5962BF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5412" name="Rectangle 6">
            <a:extLst>
              <a:ext uri="{FF2B5EF4-FFF2-40B4-BE49-F238E27FC236}">
                <a16:creationId xmlns:a16="http://schemas.microsoft.com/office/drawing/2014/main" id="{E1C0E887-AB6D-43F6-8CB2-8B877779FF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5413" name="Rectangle 7">
            <a:extLst>
              <a:ext uri="{FF2B5EF4-FFF2-40B4-BE49-F238E27FC236}">
                <a16:creationId xmlns:a16="http://schemas.microsoft.com/office/drawing/2014/main" id="{8578475D-423E-4A8E-9932-F77968F89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009EED-4085-4F65-9596-060A96F81CBC}" type="slidenum">
              <a:rPr lang="en-AU" altLang="en-US" sz="1300">
                <a:latin typeface="Times New Roman" panose="02020603050405020304" pitchFamily="18" charset="0"/>
              </a:rPr>
              <a:pPr/>
              <a:t>71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5414" name="Rectangle 2">
            <a:extLst>
              <a:ext uri="{FF2B5EF4-FFF2-40B4-BE49-F238E27FC236}">
                <a16:creationId xmlns:a16="http://schemas.microsoft.com/office/drawing/2014/main" id="{81240E5D-7889-436C-B75E-8128FEF6B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>
            <a:extLst>
              <a:ext uri="{FF2B5EF4-FFF2-40B4-BE49-F238E27FC236}">
                <a16:creationId xmlns:a16="http://schemas.microsoft.com/office/drawing/2014/main" id="{9248454F-C392-45FD-868F-9E30752F0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5FDA1707-1D19-4482-B6FD-FF04A7E4CE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FD23C96-C1D3-472D-BB2B-849E5930EE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D4950A-4A0F-4110-B98E-FB8735D752DC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0" name="Rectangle 6">
            <a:extLst>
              <a:ext uri="{FF2B5EF4-FFF2-40B4-BE49-F238E27FC236}">
                <a16:creationId xmlns:a16="http://schemas.microsoft.com/office/drawing/2014/main" id="{55CEE187-3F8D-417D-841F-F3C3A710C7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7461" name="Rectangle 7">
            <a:extLst>
              <a:ext uri="{FF2B5EF4-FFF2-40B4-BE49-F238E27FC236}">
                <a16:creationId xmlns:a16="http://schemas.microsoft.com/office/drawing/2014/main" id="{9E471E8A-FC8B-4DBC-B813-2777C8D1C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5D86F0-3740-441C-8B78-2E2E171EF362}" type="slidenum">
              <a:rPr lang="en-AU" altLang="en-US" sz="1300">
                <a:latin typeface="Times New Roman" panose="02020603050405020304" pitchFamily="18" charset="0"/>
              </a:rPr>
              <a:pPr/>
              <a:t>72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7462" name="Rectangle 2">
            <a:extLst>
              <a:ext uri="{FF2B5EF4-FFF2-40B4-BE49-F238E27FC236}">
                <a16:creationId xmlns:a16="http://schemas.microsoft.com/office/drawing/2014/main" id="{AEF5430D-B931-4B17-B633-CB6F99505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>
            <a:extLst>
              <a:ext uri="{FF2B5EF4-FFF2-40B4-BE49-F238E27FC236}">
                <a16:creationId xmlns:a16="http://schemas.microsoft.com/office/drawing/2014/main" id="{972FC746-7441-48F5-948C-15CD2C176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8A4260A2-E1E5-46B4-83B5-3E288100FB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D74BE4D7-8076-4D51-BD52-85AA3E1440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888810-76E2-4731-B797-6142CA73A634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9508" name="Rectangle 6">
            <a:extLst>
              <a:ext uri="{FF2B5EF4-FFF2-40B4-BE49-F238E27FC236}">
                <a16:creationId xmlns:a16="http://schemas.microsoft.com/office/drawing/2014/main" id="{D6C00493-A99A-4594-A4DF-5282232A74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9509" name="Rectangle 7">
            <a:extLst>
              <a:ext uri="{FF2B5EF4-FFF2-40B4-BE49-F238E27FC236}">
                <a16:creationId xmlns:a16="http://schemas.microsoft.com/office/drawing/2014/main" id="{CD9B2A8C-EC04-468D-AD77-44D3021CE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EDB118-0E72-453C-A20F-3A2B48DC0631}" type="slidenum">
              <a:rPr lang="en-AU" altLang="en-US" sz="1300">
                <a:latin typeface="Times New Roman" panose="02020603050405020304" pitchFamily="18" charset="0"/>
              </a:rPr>
              <a:pPr/>
              <a:t>73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49510" name="Rectangle 2">
            <a:extLst>
              <a:ext uri="{FF2B5EF4-FFF2-40B4-BE49-F238E27FC236}">
                <a16:creationId xmlns:a16="http://schemas.microsoft.com/office/drawing/2014/main" id="{7819288C-938A-4F91-8D37-3A20FE26C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>
            <a:extLst>
              <a:ext uri="{FF2B5EF4-FFF2-40B4-BE49-F238E27FC236}">
                <a16:creationId xmlns:a16="http://schemas.microsoft.com/office/drawing/2014/main" id="{9A7555CA-9546-475D-89F5-0A05C372F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4EC626C-4AFC-4BDB-B53E-1121E6281E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2E8553-98EF-483B-8B70-91C4A13BF8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746EC1-81B8-4A03-89CD-6FA33F7FB591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1556" name="Rectangle 6">
            <a:extLst>
              <a:ext uri="{FF2B5EF4-FFF2-40B4-BE49-F238E27FC236}">
                <a16:creationId xmlns:a16="http://schemas.microsoft.com/office/drawing/2014/main" id="{9BDF5621-4C5E-4ACC-839D-2D98955E68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1557" name="Rectangle 7">
            <a:extLst>
              <a:ext uri="{FF2B5EF4-FFF2-40B4-BE49-F238E27FC236}">
                <a16:creationId xmlns:a16="http://schemas.microsoft.com/office/drawing/2014/main" id="{A67EA964-0221-4BEF-B52B-A6D2246C88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1A4F6F-CA93-4FCC-957A-542750F30AAF}" type="slidenum">
              <a:rPr lang="en-AU" altLang="en-US" sz="1300">
                <a:latin typeface="Times New Roman" panose="02020603050405020304" pitchFamily="18" charset="0"/>
              </a:rPr>
              <a:pPr/>
              <a:t>74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1558" name="Rectangle 2">
            <a:extLst>
              <a:ext uri="{FF2B5EF4-FFF2-40B4-BE49-F238E27FC236}">
                <a16:creationId xmlns:a16="http://schemas.microsoft.com/office/drawing/2014/main" id="{A1CD89EA-1AB4-4E99-8023-D3EEFE0771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>
            <a:extLst>
              <a:ext uri="{FF2B5EF4-FFF2-40B4-BE49-F238E27FC236}">
                <a16:creationId xmlns:a16="http://schemas.microsoft.com/office/drawing/2014/main" id="{DC6EE17D-EBF1-4A98-B2A9-DA579A7BB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7EC7A03C-E1C3-4691-8A04-012038592F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E5BEDC4A-26C9-4CC4-A6EF-49F7938902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8C3458-9486-4EB9-B80B-9AADD68755D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3604" name="Rectangle 6">
            <a:extLst>
              <a:ext uri="{FF2B5EF4-FFF2-40B4-BE49-F238E27FC236}">
                <a16:creationId xmlns:a16="http://schemas.microsoft.com/office/drawing/2014/main" id="{5C8F8C10-20CF-4110-A360-FE2EAAE6E4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3605" name="Rectangle 7">
            <a:extLst>
              <a:ext uri="{FF2B5EF4-FFF2-40B4-BE49-F238E27FC236}">
                <a16:creationId xmlns:a16="http://schemas.microsoft.com/office/drawing/2014/main" id="{7896AF81-CFD2-4B05-B11C-F2CCDECCF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FAD696-4ADB-41BF-BBB9-3FB3335647BE}" type="slidenum">
              <a:rPr lang="en-AU" altLang="en-US" sz="1300">
                <a:latin typeface="Times New Roman" panose="02020603050405020304" pitchFamily="18" charset="0"/>
              </a:rPr>
              <a:pPr/>
              <a:t>75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3606" name="Rectangle 2">
            <a:extLst>
              <a:ext uri="{FF2B5EF4-FFF2-40B4-BE49-F238E27FC236}">
                <a16:creationId xmlns:a16="http://schemas.microsoft.com/office/drawing/2014/main" id="{0E54C018-9226-4695-A61C-173A1AE5B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>
            <a:extLst>
              <a:ext uri="{FF2B5EF4-FFF2-40B4-BE49-F238E27FC236}">
                <a16:creationId xmlns:a16="http://schemas.microsoft.com/office/drawing/2014/main" id="{6FD11412-E409-4609-941A-E9799F348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EE00D180-76CD-4058-9DB1-1667A77BF2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BC763252-6AC2-4FF4-9FCF-DA55631449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002095-88B5-434A-AD9E-8190A3D04B07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2" name="Rectangle 6">
            <a:extLst>
              <a:ext uri="{FF2B5EF4-FFF2-40B4-BE49-F238E27FC236}">
                <a16:creationId xmlns:a16="http://schemas.microsoft.com/office/drawing/2014/main" id="{5F50E68F-353C-447D-BBB6-739D7F1BE7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5653" name="Rectangle 7">
            <a:extLst>
              <a:ext uri="{FF2B5EF4-FFF2-40B4-BE49-F238E27FC236}">
                <a16:creationId xmlns:a16="http://schemas.microsoft.com/office/drawing/2014/main" id="{95B8519D-5606-4AE0-BEF0-5A0BFDDA4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E229B7-74C1-45F0-9320-BE04DE772E9D}" type="slidenum">
              <a:rPr lang="en-AU" altLang="en-US" sz="1300">
                <a:latin typeface="Times New Roman" panose="02020603050405020304" pitchFamily="18" charset="0"/>
              </a:rPr>
              <a:pPr/>
              <a:t>76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5654" name="Rectangle 2">
            <a:extLst>
              <a:ext uri="{FF2B5EF4-FFF2-40B4-BE49-F238E27FC236}">
                <a16:creationId xmlns:a16="http://schemas.microsoft.com/office/drawing/2014/main" id="{26F82644-3EAD-4092-8554-E00E84A4E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>
            <a:extLst>
              <a:ext uri="{FF2B5EF4-FFF2-40B4-BE49-F238E27FC236}">
                <a16:creationId xmlns:a16="http://schemas.microsoft.com/office/drawing/2014/main" id="{712051BA-8AD7-4376-9308-FFACEF99B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F2B71E7-4A08-46CB-9D28-3B15366296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712CDF0-7ADE-417E-B508-43AFC3A7F5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DD638F-7406-4609-95F7-DC11552AF980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19AA7A45-230C-4E16-9F24-CE535AB3B6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4E87BE2-4113-44C8-8C57-17432602B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097EB6-D752-42E2-BF48-CA39A5AF885D}" type="slidenum">
              <a:rPr lang="en-AU" altLang="en-US" sz="130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3EAD6239-081C-4567-9F23-2AD73160B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41460F36-C9B0-400D-9872-8A50477DA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F2B5C25D-5266-4857-B75C-BB0D008560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D7531490-ACF6-4EC7-B6CA-40750AF20D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CC6B38-5BDF-48E8-AE30-260D12BAF5EA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B943B31E-A7CF-4E92-AF68-4BAE565542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7701" name="Rectangle 7">
            <a:extLst>
              <a:ext uri="{FF2B5EF4-FFF2-40B4-BE49-F238E27FC236}">
                <a16:creationId xmlns:a16="http://schemas.microsoft.com/office/drawing/2014/main" id="{513D1B2B-2703-4A4B-B278-E794D9217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B851C0-9C68-4D8D-B426-12E2E749689C}" type="slidenum">
              <a:rPr lang="en-AU" altLang="en-US" sz="1300">
                <a:latin typeface="Times New Roman" panose="02020603050405020304" pitchFamily="18" charset="0"/>
              </a:rPr>
              <a:pPr/>
              <a:t>77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3C08DCB9-D6DA-4708-A051-C334AC186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>
            <a:extLst>
              <a:ext uri="{FF2B5EF4-FFF2-40B4-BE49-F238E27FC236}">
                <a16:creationId xmlns:a16="http://schemas.microsoft.com/office/drawing/2014/main" id="{CFB7561E-458E-466F-9F4D-C378C9323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BE995362-B490-4EEF-8D64-D6896FE020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69E940DB-7E74-4C23-97A6-251D28BC01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A2939F-795D-4B06-884A-4F11B7DD7B92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48" name="Rectangle 6">
            <a:extLst>
              <a:ext uri="{FF2B5EF4-FFF2-40B4-BE49-F238E27FC236}">
                <a16:creationId xmlns:a16="http://schemas.microsoft.com/office/drawing/2014/main" id="{3BB25ACE-6E81-4041-9DDC-993FCCD39A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9749" name="Rectangle 7">
            <a:extLst>
              <a:ext uri="{FF2B5EF4-FFF2-40B4-BE49-F238E27FC236}">
                <a16:creationId xmlns:a16="http://schemas.microsoft.com/office/drawing/2014/main" id="{5732852F-428C-449C-B971-14B276191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5DB822-293E-42F3-ACCA-8831FE1B74A0}" type="slidenum">
              <a:rPr lang="en-AU" altLang="en-US" sz="1300">
                <a:latin typeface="Times New Roman" panose="02020603050405020304" pitchFamily="18" charset="0"/>
              </a:rPr>
              <a:pPr/>
              <a:t>78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59750" name="Rectangle 2">
            <a:extLst>
              <a:ext uri="{FF2B5EF4-FFF2-40B4-BE49-F238E27FC236}">
                <a16:creationId xmlns:a16="http://schemas.microsoft.com/office/drawing/2014/main" id="{D34C72BD-187E-4055-9601-B6B92707B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>
            <a:extLst>
              <a:ext uri="{FF2B5EF4-FFF2-40B4-BE49-F238E27FC236}">
                <a16:creationId xmlns:a16="http://schemas.microsoft.com/office/drawing/2014/main" id="{3B7220EE-9D35-4F94-AA9C-39AE4C48E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7223AD24-8D5F-4451-98FD-AF321DD553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AFB37962-2C81-4682-954D-D8E025C4C2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00E503-FD4E-4D32-9342-B17A0781BA6A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6" name="Rectangle 6">
            <a:extLst>
              <a:ext uri="{FF2B5EF4-FFF2-40B4-BE49-F238E27FC236}">
                <a16:creationId xmlns:a16="http://schemas.microsoft.com/office/drawing/2014/main" id="{5C172521-747D-46E4-807B-9BAD7596AA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1797" name="Rectangle 7">
            <a:extLst>
              <a:ext uri="{FF2B5EF4-FFF2-40B4-BE49-F238E27FC236}">
                <a16:creationId xmlns:a16="http://schemas.microsoft.com/office/drawing/2014/main" id="{89517AC5-7592-488C-AE9B-D64838F29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469BFB-8C61-4A34-B7D3-5E191733EDDF}" type="slidenum">
              <a:rPr lang="en-AU" altLang="en-US" sz="1300">
                <a:latin typeface="Times New Roman" panose="02020603050405020304" pitchFamily="18" charset="0"/>
              </a:rPr>
              <a:pPr/>
              <a:t>79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1798" name="Rectangle 2">
            <a:extLst>
              <a:ext uri="{FF2B5EF4-FFF2-40B4-BE49-F238E27FC236}">
                <a16:creationId xmlns:a16="http://schemas.microsoft.com/office/drawing/2014/main" id="{043C1DE8-188C-496C-93C2-A031196C8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>
            <a:extLst>
              <a:ext uri="{FF2B5EF4-FFF2-40B4-BE49-F238E27FC236}">
                <a16:creationId xmlns:a16="http://schemas.microsoft.com/office/drawing/2014/main" id="{E44EA4CF-69DC-41A7-A2A7-99AA74F8A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938FF5ED-6788-4938-9A2F-8A728F3F0A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29D0154D-B8B1-4153-83AD-8D60DCDBC6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7CB548-2D5A-4904-9CF1-8D74649200DD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4" name="Rectangle 6">
            <a:extLst>
              <a:ext uri="{FF2B5EF4-FFF2-40B4-BE49-F238E27FC236}">
                <a16:creationId xmlns:a16="http://schemas.microsoft.com/office/drawing/2014/main" id="{0CDE1E6B-B641-4588-9D66-4C4E6C257F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3845" name="Rectangle 7">
            <a:extLst>
              <a:ext uri="{FF2B5EF4-FFF2-40B4-BE49-F238E27FC236}">
                <a16:creationId xmlns:a16="http://schemas.microsoft.com/office/drawing/2014/main" id="{7ED9D5DF-E281-4A6C-8859-4521D095D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5A8617-7230-4DBB-AE26-EE5F69F8DF5C}" type="slidenum">
              <a:rPr lang="en-AU" altLang="en-US" sz="1300">
                <a:latin typeface="Times New Roman" panose="02020603050405020304" pitchFamily="18" charset="0"/>
              </a:rPr>
              <a:pPr/>
              <a:t>80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3846" name="Rectangle 2">
            <a:extLst>
              <a:ext uri="{FF2B5EF4-FFF2-40B4-BE49-F238E27FC236}">
                <a16:creationId xmlns:a16="http://schemas.microsoft.com/office/drawing/2014/main" id="{C35F1FE1-EA58-4508-AAE4-3E1FC3CCF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>
            <a:extLst>
              <a:ext uri="{FF2B5EF4-FFF2-40B4-BE49-F238E27FC236}">
                <a16:creationId xmlns:a16="http://schemas.microsoft.com/office/drawing/2014/main" id="{EA5A100D-5AEF-4AE4-ADBB-53F6A496A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4BA1E74-1BE9-40FD-BE45-770CE4EB11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513CCD10-DBAD-4E55-BFC4-F4061E79EA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B37B37-1CE1-4C8C-B3EF-C3E3292FD5A3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2" name="Rectangle 6">
            <a:extLst>
              <a:ext uri="{FF2B5EF4-FFF2-40B4-BE49-F238E27FC236}">
                <a16:creationId xmlns:a16="http://schemas.microsoft.com/office/drawing/2014/main" id="{43DE6D9F-2603-4B38-86FC-B290E04BCE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5893" name="Rectangle 7">
            <a:extLst>
              <a:ext uri="{FF2B5EF4-FFF2-40B4-BE49-F238E27FC236}">
                <a16:creationId xmlns:a16="http://schemas.microsoft.com/office/drawing/2014/main" id="{153A2743-7A7F-4F8A-BA75-5C9ED6B9F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8B62E5-A5C4-4C84-A654-0741C16105A0}" type="slidenum">
              <a:rPr lang="en-AU" altLang="en-US" sz="1300">
                <a:latin typeface="Times New Roman" panose="02020603050405020304" pitchFamily="18" charset="0"/>
              </a:rPr>
              <a:pPr/>
              <a:t>81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5894" name="Rectangle 2">
            <a:extLst>
              <a:ext uri="{FF2B5EF4-FFF2-40B4-BE49-F238E27FC236}">
                <a16:creationId xmlns:a16="http://schemas.microsoft.com/office/drawing/2014/main" id="{C124ABC1-1144-46AC-AFEB-61CECEFE8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>
            <a:extLst>
              <a:ext uri="{FF2B5EF4-FFF2-40B4-BE49-F238E27FC236}">
                <a16:creationId xmlns:a16="http://schemas.microsoft.com/office/drawing/2014/main" id="{89696D84-93FA-41F3-96AE-1A889CAFD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6B65CDC7-E91D-462E-9F54-6F96DA8EBF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5379998-8A5C-4B46-9C4C-630151E401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866CF3-6069-47DB-A7AE-2B9473154321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0" name="Rectangle 6">
            <a:extLst>
              <a:ext uri="{FF2B5EF4-FFF2-40B4-BE49-F238E27FC236}">
                <a16:creationId xmlns:a16="http://schemas.microsoft.com/office/drawing/2014/main" id="{2C4AA671-345C-4C9F-8F3C-C0916C654D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7941" name="Rectangle 7">
            <a:extLst>
              <a:ext uri="{FF2B5EF4-FFF2-40B4-BE49-F238E27FC236}">
                <a16:creationId xmlns:a16="http://schemas.microsoft.com/office/drawing/2014/main" id="{4218AB2F-5285-4330-8D07-2551AA2D4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1D1737-4976-4241-BD43-3655E082B682}" type="slidenum">
              <a:rPr lang="en-AU" altLang="en-US" sz="1300">
                <a:latin typeface="Times New Roman" panose="02020603050405020304" pitchFamily="18" charset="0"/>
              </a:rPr>
              <a:pPr/>
              <a:t>82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7942" name="Rectangle 2">
            <a:extLst>
              <a:ext uri="{FF2B5EF4-FFF2-40B4-BE49-F238E27FC236}">
                <a16:creationId xmlns:a16="http://schemas.microsoft.com/office/drawing/2014/main" id="{76DDAA5C-7759-4222-A746-0A38A741F6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>
            <a:extLst>
              <a:ext uri="{FF2B5EF4-FFF2-40B4-BE49-F238E27FC236}">
                <a16:creationId xmlns:a16="http://schemas.microsoft.com/office/drawing/2014/main" id="{1E32624C-5BCA-4226-A9E2-B35499C1E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238590F8-B587-4E44-82CA-4B2679525B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96C8842B-5DBB-482D-B473-DBFA991C84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474B28-7293-4AB1-B963-2CFF62EBF3BF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88" name="Rectangle 6">
            <a:extLst>
              <a:ext uri="{FF2B5EF4-FFF2-40B4-BE49-F238E27FC236}">
                <a16:creationId xmlns:a16="http://schemas.microsoft.com/office/drawing/2014/main" id="{F84E211C-D6D1-4EF1-A245-87924E94CE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69989" name="Rectangle 7">
            <a:extLst>
              <a:ext uri="{FF2B5EF4-FFF2-40B4-BE49-F238E27FC236}">
                <a16:creationId xmlns:a16="http://schemas.microsoft.com/office/drawing/2014/main" id="{79A3FA16-AC27-4338-902F-76BC209BC6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7B1CAB-6D07-4B36-8209-52C9BD5A8961}" type="slidenum">
              <a:rPr lang="en-AU" altLang="en-US" sz="1300">
                <a:latin typeface="Times New Roman" panose="02020603050405020304" pitchFamily="18" charset="0"/>
              </a:rPr>
              <a:pPr/>
              <a:t>83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69990" name="Rectangle 2">
            <a:extLst>
              <a:ext uri="{FF2B5EF4-FFF2-40B4-BE49-F238E27FC236}">
                <a16:creationId xmlns:a16="http://schemas.microsoft.com/office/drawing/2014/main" id="{182DC3CF-4AF1-4AF0-8915-75B26DE60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>
            <a:extLst>
              <a:ext uri="{FF2B5EF4-FFF2-40B4-BE49-F238E27FC236}">
                <a16:creationId xmlns:a16="http://schemas.microsoft.com/office/drawing/2014/main" id="{B591E9A9-8034-471F-8FDF-82B50496D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71A88FD-3F6A-4E3B-B54E-54BE79D5BC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9630941A-A18A-49C2-BB0E-0758ABD86D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0DBEA4-5336-4297-A408-54B2CD51F422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6" name="Rectangle 6">
            <a:extLst>
              <a:ext uri="{FF2B5EF4-FFF2-40B4-BE49-F238E27FC236}">
                <a16:creationId xmlns:a16="http://schemas.microsoft.com/office/drawing/2014/main" id="{63C936BD-86C5-4A56-BCA5-9FEFE5A01C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2037" name="Rectangle 7">
            <a:extLst>
              <a:ext uri="{FF2B5EF4-FFF2-40B4-BE49-F238E27FC236}">
                <a16:creationId xmlns:a16="http://schemas.microsoft.com/office/drawing/2014/main" id="{578FBF73-5588-456A-B6F1-2124863877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8144E5-91C6-4A28-B4D1-77902D4FD7F8}" type="slidenum">
              <a:rPr lang="en-AU" altLang="en-US" sz="1300">
                <a:latin typeface="Times New Roman" panose="02020603050405020304" pitchFamily="18" charset="0"/>
              </a:rPr>
              <a:pPr/>
              <a:t>84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2038" name="Rectangle 2">
            <a:extLst>
              <a:ext uri="{FF2B5EF4-FFF2-40B4-BE49-F238E27FC236}">
                <a16:creationId xmlns:a16="http://schemas.microsoft.com/office/drawing/2014/main" id="{6015F6F2-CB5C-46BF-8863-662B1B3FF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>
            <a:extLst>
              <a:ext uri="{FF2B5EF4-FFF2-40B4-BE49-F238E27FC236}">
                <a16:creationId xmlns:a16="http://schemas.microsoft.com/office/drawing/2014/main" id="{ACF9A803-AFDF-4E44-80D2-CF3771615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0A9C630A-A937-4777-A878-E4A3D9554F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88B4556A-0EE4-4BA2-9769-2FB4AE5A7A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88C21D-8B60-49B4-AB32-F21D196D1C87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4" name="Rectangle 6">
            <a:extLst>
              <a:ext uri="{FF2B5EF4-FFF2-40B4-BE49-F238E27FC236}">
                <a16:creationId xmlns:a16="http://schemas.microsoft.com/office/drawing/2014/main" id="{76B4C8E9-5262-4E90-9E9F-7C0A2353FE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4085" name="Rectangle 7">
            <a:extLst>
              <a:ext uri="{FF2B5EF4-FFF2-40B4-BE49-F238E27FC236}">
                <a16:creationId xmlns:a16="http://schemas.microsoft.com/office/drawing/2014/main" id="{641DC716-C63C-48D3-ACED-EBEEABBA1F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4CE405-927E-4DEC-93B4-C9367CCFAB60}" type="slidenum">
              <a:rPr lang="en-AU" altLang="en-US" sz="1300">
                <a:latin typeface="Times New Roman" panose="02020603050405020304" pitchFamily="18" charset="0"/>
              </a:rPr>
              <a:pPr/>
              <a:t>85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4086" name="Rectangle 2">
            <a:extLst>
              <a:ext uri="{FF2B5EF4-FFF2-40B4-BE49-F238E27FC236}">
                <a16:creationId xmlns:a16="http://schemas.microsoft.com/office/drawing/2014/main" id="{C4CBF574-0C48-4DEE-8D1A-B803F44707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>
            <a:extLst>
              <a:ext uri="{FF2B5EF4-FFF2-40B4-BE49-F238E27FC236}">
                <a16:creationId xmlns:a16="http://schemas.microsoft.com/office/drawing/2014/main" id="{A3774227-CC47-4244-A9A1-0D4481FDF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7FCD9F9C-FC46-4B34-BB66-8A6F5DDAEA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6A043688-0A6D-4874-9197-A634FFE1C3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9D4CCD-6C31-433E-B4C5-FB859B759909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2" name="Rectangle 6">
            <a:extLst>
              <a:ext uri="{FF2B5EF4-FFF2-40B4-BE49-F238E27FC236}">
                <a16:creationId xmlns:a16="http://schemas.microsoft.com/office/drawing/2014/main" id="{E478C383-F784-4C18-9F82-3613DD7B59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814EAC5B-D7CD-4BB0-B4C8-F44903BE48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1E946E-C6F3-4C7C-819E-B2CD158B8437}" type="slidenum">
              <a:rPr lang="en-AU" altLang="en-US" sz="1300">
                <a:latin typeface="Times New Roman" panose="02020603050405020304" pitchFamily="18" charset="0"/>
              </a:rPr>
              <a:pPr/>
              <a:t>86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6134" name="Rectangle 2">
            <a:extLst>
              <a:ext uri="{FF2B5EF4-FFF2-40B4-BE49-F238E27FC236}">
                <a16:creationId xmlns:a16="http://schemas.microsoft.com/office/drawing/2014/main" id="{CA08D035-E114-4737-91B6-7CAFAB0343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>
            <a:extLst>
              <a:ext uri="{FF2B5EF4-FFF2-40B4-BE49-F238E27FC236}">
                <a16:creationId xmlns:a16="http://schemas.microsoft.com/office/drawing/2014/main" id="{68DA7C2E-78DC-4FE5-89EB-0E2F579C5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58DE49A-D735-4DCA-8530-919068241E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9E6F223-23C1-45F8-8070-48C77DA4CE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614D70-E4FF-4226-8D47-1AA5953B0A5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185757C6-9D1D-4684-8966-16BBBC52FA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6E49DC08-FF72-454C-9F62-1351481D8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554D5C-0C4C-48D1-8A3B-5D37B64A7E32}" type="slidenum">
              <a:rPr lang="en-AU" altLang="en-US" sz="130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22726550-CDA6-4473-8BFE-5D23FB61B3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2DBCA0DE-98A3-4710-B8A8-144B6A059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3D6FFA83-034A-458F-99D6-799E146146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79AC41B-71EC-4211-BF95-4E5A18AD12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16A6EC-E304-47D6-8D02-A1084F167BD3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0" name="Rectangle 6">
            <a:extLst>
              <a:ext uri="{FF2B5EF4-FFF2-40B4-BE49-F238E27FC236}">
                <a16:creationId xmlns:a16="http://schemas.microsoft.com/office/drawing/2014/main" id="{FF31C246-B407-4CE8-B797-55F7E4696D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8181" name="Rectangle 7">
            <a:extLst>
              <a:ext uri="{FF2B5EF4-FFF2-40B4-BE49-F238E27FC236}">
                <a16:creationId xmlns:a16="http://schemas.microsoft.com/office/drawing/2014/main" id="{72D06BA9-B772-4128-A43A-2FDD730C2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80558-B8FF-499A-A6FB-FE073E3995B2}" type="slidenum">
              <a:rPr lang="en-AU" altLang="en-US" sz="1300">
                <a:latin typeface="Times New Roman" panose="02020603050405020304" pitchFamily="18" charset="0"/>
              </a:rPr>
              <a:pPr/>
              <a:t>87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78182" name="Rectangle 2">
            <a:extLst>
              <a:ext uri="{FF2B5EF4-FFF2-40B4-BE49-F238E27FC236}">
                <a16:creationId xmlns:a16="http://schemas.microsoft.com/office/drawing/2014/main" id="{A00594F5-14BA-49D5-9022-5BDDDBD4A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>
            <a:extLst>
              <a:ext uri="{FF2B5EF4-FFF2-40B4-BE49-F238E27FC236}">
                <a16:creationId xmlns:a16="http://schemas.microsoft.com/office/drawing/2014/main" id="{C223A13A-B6FC-4B6F-A82E-D482DB058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EFB7FF1F-7DA5-465A-8473-8932C11ECF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B3E223C4-B0F7-45F1-A8CF-E4A66E54D0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5AD406-BBFA-40A2-9C0A-172167F7E11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>
            <a:extLst>
              <a:ext uri="{FF2B5EF4-FFF2-40B4-BE49-F238E27FC236}">
                <a16:creationId xmlns:a16="http://schemas.microsoft.com/office/drawing/2014/main" id="{0CB52A4B-613F-4FC1-9C38-A223EDF3C7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>
            <a:extLst>
              <a:ext uri="{FF2B5EF4-FFF2-40B4-BE49-F238E27FC236}">
                <a16:creationId xmlns:a16="http://schemas.microsoft.com/office/drawing/2014/main" id="{F197B90C-3232-41A5-8780-E4006DA29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64A9E5-9CD7-42C4-8DDB-F2B6DB062A27}" type="slidenum">
              <a:rPr lang="en-AU" altLang="en-US" sz="1300">
                <a:latin typeface="Times New Roman" panose="02020603050405020304" pitchFamily="18" charset="0"/>
              </a:rPr>
              <a:pPr/>
              <a:t>88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>
            <a:extLst>
              <a:ext uri="{FF2B5EF4-FFF2-40B4-BE49-F238E27FC236}">
                <a16:creationId xmlns:a16="http://schemas.microsoft.com/office/drawing/2014/main" id="{0F3A325A-1515-4BC2-85E0-583F42E77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>
            <a:extLst>
              <a:ext uri="{FF2B5EF4-FFF2-40B4-BE49-F238E27FC236}">
                <a16:creationId xmlns:a16="http://schemas.microsoft.com/office/drawing/2014/main" id="{6A74CDD9-44BE-45DA-BC57-90D98646F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858BC289-E482-4E74-AB25-1FF8BE78EB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FB1829A5-D3FD-41F6-8E30-3B434260CF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EB116F-1B7A-408F-8717-A81FFDAEAC63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>
            <a:extLst>
              <a:ext uri="{FF2B5EF4-FFF2-40B4-BE49-F238E27FC236}">
                <a16:creationId xmlns:a16="http://schemas.microsoft.com/office/drawing/2014/main" id="{8BBECA4F-0CE3-4693-9C39-4A42252B98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>
            <a:extLst>
              <a:ext uri="{FF2B5EF4-FFF2-40B4-BE49-F238E27FC236}">
                <a16:creationId xmlns:a16="http://schemas.microsoft.com/office/drawing/2014/main" id="{95CE9ECB-8A91-427B-8587-9CABCCB20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DAC3FB-5A83-4FA6-A06F-EA78500C1005}" type="slidenum">
              <a:rPr lang="en-AU" altLang="en-US" sz="1300">
                <a:latin typeface="Times New Roman" panose="02020603050405020304" pitchFamily="18" charset="0"/>
              </a:rPr>
              <a:pPr/>
              <a:t>89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>
            <a:extLst>
              <a:ext uri="{FF2B5EF4-FFF2-40B4-BE49-F238E27FC236}">
                <a16:creationId xmlns:a16="http://schemas.microsoft.com/office/drawing/2014/main" id="{FBE882E6-8D30-46B1-99A5-163FAE9354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>
            <a:extLst>
              <a:ext uri="{FF2B5EF4-FFF2-40B4-BE49-F238E27FC236}">
                <a16:creationId xmlns:a16="http://schemas.microsoft.com/office/drawing/2014/main" id="{A76526F6-9F95-45F1-BD5E-D259C0E16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AF4A8AD6-D1CC-4B00-91CD-B5664135B0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3671C801-5903-481E-9523-0E9FA10F89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B4BCAC-C941-4D3D-BCF5-FBBA22D3BC0D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>
            <a:extLst>
              <a:ext uri="{FF2B5EF4-FFF2-40B4-BE49-F238E27FC236}">
                <a16:creationId xmlns:a16="http://schemas.microsoft.com/office/drawing/2014/main" id="{F4200809-9C3A-4E26-AC6A-F5D6B2233A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>
            <a:extLst>
              <a:ext uri="{FF2B5EF4-FFF2-40B4-BE49-F238E27FC236}">
                <a16:creationId xmlns:a16="http://schemas.microsoft.com/office/drawing/2014/main" id="{A442F6D1-735D-4F15-A907-4B870FC2B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8E4C3E-B589-40F5-BECB-0B13C5311073}" type="slidenum">
              <a:rPr lang="en-AU" altLang="en-US" sz="1300">
                <a:latin typeface="Times New Roman" panose="02020603050405020304" pitchFamily="18" charset="0"/>
              </a:rPr>
              <a:pPr/>
              <a:t>90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>
            <a:extLst>
              <a:ext uri="{FF2B5EF4-FFF2-40B4-BE49-F238E27FC236}">
                <a16:creationId xmlns:a16="http://schemas.microsoft.com/office/drawing/2014/main" id="{4263D204-F136-4999-8255-C2D9F1F73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>
            <a:extLst>
              <a:ext uri="{FF2B5EF4-FFF2-40B4-BE49-F238E27FC236}">
                <a16:creationId xmlns:a16="http://schemas.microsoft.com/office/drawing/2014/main" id="{1E44C8A6-1ED3-4786-AFB4-898FD7AF1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D71876ED-1DFA-4F01-A25F-ECBB04387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D4C1BB92-3804-4AB7-BD20-9A28F2C418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B4D06A-E8E0-4C16-83A2-3F0BBF293E74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6372" name="Rectangle 6">
            <a:extLst>
              <a:ext uri="{FF2B5EF4-FFF2-40B4-BE49-F238E27FC236}">
                <a16:creationId xmlns:a16="http://schemas.microsoft.com/office/drawing/2014/main" id="{A7726A38-05CA-435D-9861-89EFC7D47A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6373" name="Rectangle 7">
            <a:extLst>
              <a:ext uri="{FF2B5EF4-FFF2-40B4-BE49-F238E27FC236}">
                <a16:creationId xmlns:a16="http://schemas.microsoft.com/office/drawing/2014/main" id="{AD62FDB7-7223-48DD-A19B-0CFFA0A6F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77612F-C6DF-46F8-B9A3-7A95315A9AA4}" type="slidenum">
              <a:rPr lang="en-AU" altLang="en-US" sz="1300">
                <a:latin typeface="Times New Roman" panose="02020603050405020304" pitchFamily="18" charset="0"/>
              </a:rPr>
              <a:pPr/>
              <a:t>91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6374" name="Rectangle 2">
            <a:extLst>
              <a:ext uri="{FF2B5EF4-FFF2-40B4-BE49-F238E27FC236}">
                <a16:creationId xmlns:a16="http://schemas.microsoft.com/office/drawing/2014/main" id="{47A87C03-D907-4CC0-A5B2-FA3E7E913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>
            <a:extLst>
              <a:ext uri="{FF2B5EF4-FFF2-40B4-BE49-F238E27FC236}">
                <a16:creationId xmlns:a16="http://schemas.microsoft.com/office/drawing/2014/main" id="{9794F3D8-E568-4CAE-A74D-5710EF4B7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9C8EF771-AC7F-4273-9480-6E9273077B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E27B14BA-2A99-45AD-AA64-3A38966505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02415B-3F00-4262-9F71-467A7FC17952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0" name="Rectangle 6">
            <a:extLst>
              <a:ext uri="{FF2B5EF4-FFF2-40B4-BE49-F238E27FC236}">
                <a16:creationId xmlns:a16="http://schemas.microsoft.com/office/drawing/2014/main" id="{C3C51BEB-50A5-4332-9317-1A10F5EE21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8421" name="Rectangle 7">
            <a:extLst>
              <a:ext uri="{FF2B5EF4-FFF2-40B4-BE49-F238E27FC236}">
                <a16:creationId xmlns:a16="http://schemas.microsoft.com/office/drawing/2014/main" id="{D9A997B5-2360-458F-AD68-3E405F252C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990B3E-EA94-4500-95BC-7A6A021411A9}" type="slidenum">
              <a:rPr lang="en-AU" altLang="en-US" sz="1300">
                <a:latin typeface="Times New Roman" panose="02020603050405020304" pitchFamily="18" charset="0"/>
              </a:rPr>
              <a:pPr/>
              <a:t>92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2" name="Rectangle 2">
            <a:extLst>
              <a:ext uri="{FF2B5EF4-FFF2-40B4-BE49-F238E27FC236}">
                <a16:creationId xmlns:a16="http://schemas.microsoft.com/office/drawing/2014/main" id="{979B2982-FD64-4D0C-A46C-FD703507D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>
            <a:extLst>
              <a:ext uri="{FF2B5EF4-FFF2-40B4-BE49-F238E27FC236}">
                <a16:creationId xmlns:a16="http://schemas.microsoft.com/office/drawing/2014/main" id="{D66F2EAC-872C-4163-B36F-34C6B02BC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D76F792-FCA2-4D9D-9949-EE68D1544A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13C17D11-CF6E-4C46-9FEC-CF504BADBA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BD9D6C-7437-4E04-838B-F721FD83CD02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0468" name="Rectangle 6">
            <a:extLst>
              <a:ext uri="{FF2B5EF4-FFF2-40B4-BE49-F238E27FC236}">
                <a16:creationId xmlns:a16="http://schemas.microsoft.com/office/drawing/2014/main" id="{99E935A6-9459-48F3-A2F8-FDBE886488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0469" name="Rectangle 7">
            <a:extLst>
              <a:ext uri="{FF2B5EF4-FFF2-40B4-BE49-F238E27FC236}">
                <a16:creationId xmlns:a16="http://schemas.microsoft.com/office/drawing/2014/main" id="{43ECB37A-3903-42B6-BD72-20A16A461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C00EB0-4EFD-44D4-908A-8570E4518ED9}" type="slidenum">
              <a:rPr lang="en-AU" altLang="en-US" sz="1300">
                <a:latin typeface="Times New Roman" panose="02020603050405020304" pitchFamily="18" charset="0"/>
              </a:rPr>
              <a:pPr/>
              <a:t>93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0470" name="Rectangle 2">
            <a:extLst>
              <a:ext uri="{FF2B5EF4-FFF2-40B4-BE49-F238E27FC236}">
                <a16:creationId xmlns:a16="http://schemas.microsoft.com/office/drawing/2014/main" id="{F8B79F89-1E57-47E7-BEAD-D8E0976CB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>
            <a:extLst>
              <a:ext uri="{FF2B5EF4-FFF2-40B4-BE49-F238E27FC236}">
                <a16:creationId xmlns:a16="http://schemas.microsoft.com/office/drawing/2014/main" id="{7B2EB92B-1FD6-47A8-AFBA-223997692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FCADB065-B1A3-4BDC-BA74-73ACB900EE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4ADF0A59-ED6A-418D-832D-6C030DCCBE5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C145D1-A99F-4EF3-9FF5-65EE51C9A288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2516" name="Rectangle 6">
            <a:extLst>
              <a:ext uri="{FF2B5EF4-FFF2-40B4-BE49-F238E27FC236}">
                <a16:creationId xmlns:a16="http://schemas.microsoft.com/office/drawing/2014/main" id="{C294D37B-6A1E-4504-844F-AA1AB7EA21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2517" name="Rectangle 7">
            <a:extLst>
              <a:ext uri="{FF2B5EF4-FFF2-40B4-BE49-F238E27FC236}">
                <a16:creationId xmlns:a16="http://schemas.microsoft.com/office/drawing/2014/main" id="{5A1D0434-45EA-46FC-A437-4580AD8C1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59B1D7-5776-4973-ACFE-EECA471F4823}" type="slidenum">
              <a:rPr lang="en-AU" altLang="en-US" sz="1300">
                <a:latin typeface="Times New Roman" panose="02020603050405020304" pitchFamily="18" charset="0"/>
              </a:rPr>
              <a:pPr/>
              <a:t>94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2518" name="Rectangle 2">
            <a:extLst>
              <a:ext uri="{FF2B5EF4-FFF2-40B4-BE49-F238E27FC236}">
                <a16:creationId xmlns:a16="http://schemas.microsoft.com/office/drawing/2014/main" id="{64A1A363-D9C2-42E0-B2A2-14D190330A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>
            <a:extLst>
              <a:ext uri="{FF2B5EF4-FFF2-40B4-BE49-F238E27FC236}">
                <a16:creationId xmlns:a16="http://schemas.microsoft.com/office/drawing/2014/main" id="{C4F7667B-9567-4F85-8C4E-1297FC2B8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C3603F00-66BA-4140-9CB1-6123A9620C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6DFBA2D-9D06-410C-9128-67D88DE637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76558D-225B-4B7E-A779-41ABBB3B20DD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4" name="Rectangle 6">
            <a:extLst>
              <a:ext uri="{FF2B5EF4-FFF2-40B4-BE49-F238E27FC236}">
                <a16:creationId xmlns:a16="http://schemas.microsoft.com/office/drawing/2014/main" id="{300BF5B0-8030-49E8-8EEF-F66037AD2E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4565" name="Rectangle 7">
            <a:extLst>
              <a:ext uri="{FF2B5EF4-FFF2-40B4-BE49-F238E27FC236}">
                <a16:creationId xmlns:a16="http://schemas.microsoft.com/office/drawing/2014/main" id="{3EE0040F-F048-40FB-8CF5-3C8D878EE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EFBE35-1E1F-433B-B184-B2D7EEC64B4F}" type="slidenum">
              <a:rPr lang="en-AU" altLang="en-US" sz="1300">
                <a:latin typeface="Times New Roman" panose="02020603050405020304" pitchFamily="18" charset="0"/>
              </a:rPr>
              <a:pPr/>
              <a:t>95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4566" name="Rectangle 2">
            <a:extLst>
              <a:ext uri="{FF2B5EF4-FFF2-40B4-BE49-F238E27FC236}">
                <a16:creationId xmlns:a16="http://schemas.microsoft.com/office/drawing/2014/main" id="{ED5ADCE0-BDDC-40FD-992F-43F5CD5C7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>
            <a:extLst>
              <a:ext uri="{FF2B5EF4-FFF2-40B4-BE49-F238E27FC236}">
                <a16:creationId xmlns:a16="http://schemas.microsoft.com/office/drawing/2014/main" id="{748C54DC-FFEA-429A-890D-F9675EAFF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99D9594A-215C-402D-AA12-7673D6B001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73C96B52-DC83-4329-800A-E09ED3429A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116F09-F13B-4910-ACB6-A9F22D6BBDA3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6612" name="Rectangle 6">
            <a:extLst>
              <a:ext uri="{FF2B5EF4-FFF2-40B4-BE49-F238E27FC236}">
                <a16:creationId xmlns:a16="http://schemas.microsoft.com/office/drawing/2014/main" id="{9DBA41E3-C4A9-47FD-AC47-41E3864DFA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6613" name="Rectangle 7">
            <a:extLst>
              <a:ext uri="{FF2B5EF4-FFF2-40B4-BE49-F238E27FC236}">
                <a16:creationId xmlns:a16="http://schemas.microsoft.com/office/drawing/2014/main" id="{1C6647BB-6037-46D6-806C-F0B30160B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709DF-0B1A-4444-932D-4EC5A1414C0C}" type="slidenum">
              <a:rPr lang="en-AU" altLang="en-US" sz="1300">
                <a:latin typeface="Times New Roman" panose="02020603050405020304" pitchFamily="18" charset="0"/>
              </a:rPr>
              <a:pPr/>
              <a:t>96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6614" name="Rectangle 2">
            <a:extLst>
              <a:ext uri="{FF2B5EF4-FFF2-40B4-BE49-F238E27FC236}">
                <a16:creationId xmlns:a16="http://schemas.microsoft.com/office/drawing/2014/main" id="{42DABFC9-564A-4E0F-BB9E-2098D2427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>
            <a:extLst>
              <a:ext uri="{FF2B5EF4-FFF2-40B4-BE49-F238E27FC236}">
                <a16:creationId xmlns:a16="http://schemas.microsoft.com/office/drawing/2014/main" id="{B4705889-8314-4EA2-A792-FB2B79433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306E943-DFFB-49A8-9FFF-397D03B09D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60B5FBF-CBC0-4123-8E0F-4E55EADEE5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F97027-222B-45BA-874A-80E7BAA33F14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16D48BB8-393D-486A-9CE9-35200E2ACE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828AECC9-8363-4C28-9CD7-9949B0CFD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FE9AB4-8E3C-46FC-907A-6753A6017293}" type="slidenum">
              <a:rPr lang="en-AU" altLang="en-US" sz="1300">
                <a:latin typeface="Times New Roman" panose="02020603050405020304" pitchFamily="18" charset="0"/>
              </a:rPr>
              <a:pPr/>
              <a:t>27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83B25ABB-9FF4-4D41-AB1B-5376A8B7E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84E2A4B6-F2FA-4B8C-AAB2-53E64CED1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B328F44E-B7D2-4350-814D-DC09441A26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8041434E-9C21-411A-847D-844E565C8B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A03885-5D33-4E68-A7BF-65AD861E303F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8660" name="Rectangle 6">
            <a:extLst>
              <a:ext uri="{FF2B5EF4-FFF2-40B4-BE49-F238E27FC236}">
                <a16:creationId xmlns:a16="http://schemas.microsoft.com/office/drawing/2014/main" id="{D8599C7A-FD16-483F-AA73-F6C77A2764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8661" name="Rectangle 7">
            <a:extLst>
              <a:ext uri="{FF2B5EF4-FFF2-40B4-BE49-F238E27FC236}">
                <a16:creationId xmlns:a16="http://schemas.microsoft.com/office/drawing/2014/main" id="{3498C9A4-7323-41F4-9FD7-0BCA9446F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660FBF-0418-49AD-89C9-3ECC63854FDA}" type="slidenum">
              <a:rPr lang="en-AU" altLang="en-US" sz="1300">
                <a:latin typeface="Times New Roman" panose="02020603050405020304" pitchFamily="18" charset="0"/>
              </a:rPr>
              <a:pPr/>
              <a:t>97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8662" name="Rectangle 2">
            <a:extLst>
              <a:ext uri="{FF2B5EF4-FFF2-40B4-BE49-F238E27FC236}">
                <a16:creationId xmlns:a16="http://schemas.microsoft.com/office/drawing/2014/main" id="{9C3EA7DE-F96F-48F2-A8E3-C071CE0C8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>
            <a:extLst>
              <a:ext uri="{FF2B5EF4-FFF2-40B4-BE49-F238E27FC236}">
                <a16:creationId xmlns:a16="http://schemas.microsoft.com/office/drawing/2014/main" id="{2C8038EB-E583-45F5-8986-40FCF5C41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882049A5-4967-4208-A562-C7365AF470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ECDF9D4-B681-41E8-AAA3-9EF43C2D0D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92102D-F9F4-4B51-8CCE-53B155665E1F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0708" name="Rectangle 6">
            <a:extLst>
              <a:ext uri="{FF2B5EF4-FFF2-40B4-BE49-F238E27FC236}">
                <a16:creationId xmlns:a16="http://schemas.microsoft.com/office/drawing/2014/main" id="{2BD8E123-1F2E-4F7E-990A-3DC75A2ADC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0709" name="Rectangle 7">
            <a:extLst>
              <a:ext uri="{FF2B5EF4-FFF2-40B4-BE49-F238E27FC236}">
                <a16:creationId xmlns:a16="http://schemas.microsoft.com/office/drawing/2014/main" id="{F025CA63-FFB5-4EB0-B0B1-174A001DC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72BE8-7B63-4F4A-9D8C-39E309FA2567}" type="slidenum">
              <a:rPr lang="en-AU" altLang="en-US" sz="1300">
                <a:latin typeface="Times New Roman" panose="02020603050405020304" pitchFamily="18" charset="0"/>
              </a:rPr>
              <a:pPr/>
              <a:t>98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0710" name="Rectangle 2">
            <a:extLst>
              <a:ext uri="{FF2B5EF4-FFF2-40B4-BE49-F238E27FC236}">
                <a16:creationId xmlns:a16="http://schemas.microsoft.com/office/drawing/2014/main" id="{1FABAA2F-6330-4F12-B2B1-E640765A6B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>
            <a:extLst>
              <a:ext uri="{FF2B5EF4-FFF2-40B4-BE49-F238E27FC236}">
                <a16:creationId xmlns:a16="http://schemas.microsoft.com/office/drawing/2014/main" id="{92195AB6-0594-4F19-ACD5-939A7BA8A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FCC3D1D7-84AA-44B5-A973-3B48B2F5E7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83DD430A-9EC3-448D-8340-D924CDDF89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9312BF-4D0A-411E-A296-086EE412C263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2756" name="Rectangle 6">
            <a:extLst>
              <a:ext uri="{FF2B5EF4-FFF2-40B4-BE49-F238E27FC236}">
                <a16:creationId xmlns:a16="http://schemas.microsoft.com/office/drawing/2014/main" id="{391F3075-811F-40D2-94BB-DE33B98340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2757" name="Rectangle 7">
            <a:extLst>
              <a:ext uri="{FF2B5EF4-FFF2-40B4-BE49-F238E27FC236}">
                <a16:creationId xmlns:a16="http://schemas.microsoft.com/office/drawing/2014/main" id="{D01F987C-FF41-4C92-8566-FEABCF015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5C2ABA-8D8E-4090-AEDC-66187D9DAD55}" type="slidenum">
              <a:rPr lang="en-AU" altLang="en-US" sz="1300">
                <a:latin typeface="Times New Roman" panose="02020603050405020304" pitchFamily="18" charset="0"/>
              </a:rPr>
              <a:pPr/>
              <a:t>99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2758" name="Rectangle 2">
            <a:extLst>
              <a:ext uri="{FF2B5EF4-FFF2-40B4-BE49-F238E27FC236}">
                <a16:creationId xmlns:a16="http://schemas.microsoft.com/office/drawing/2014/main" id="{5F0D8B31-29CB-440D-A3CB-1E40B830F2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>
            <a:extLst>
              <a:ext uri="{FF2B5EF4-FFF2-40B4-BE49-F238E27FC236}">
                <a16:creationId xmlns:a16="http://schemas.microsoft.com/office/drawing/2014/main" id="{E7546C23-B480-4FE6-ACBA-586D2A86F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D735D6AA-587C-4B09-9891-E09D203467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EC34CEB8-1462-4BF8-9634-F059533A5D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415FE7-33D5-4EA8-9ADB-124235278EC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04" name="Rectangle 6">
            <a:extLst>
              <a:ext uri="{FF2B5EF4-FFF2-40B4-BE49-F238E27FC236}">
                <a16:creationId xmlns:a16="http://schemas.microsoft.com/office/drawing/2014/main" id="{3FF7D028-CD4C-47F1-99E1-8BDDFEC8A2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4805" name="Rectangle 7">
            <a:extLst>
              <a:ext uri="{FF2B5EF4-FFF2-40B4-BE49-F238E27FC236}">
                <a16:creationId xmlns:a16="http://schemas.microsoft.com/office/drawing/2014/main" id="{13AE4C2A-F4CE-4C95-8E8F-9896C44395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419F0A-4233-4378-B4B4-9A7E3B6BFDE0}" type="slidenum">
              <a:rPr lang="en-AU" altLang="en-US" sz="1300">
                <a:latin typeface="Times New Roman" panose="02020603050405020304" pitchFamily="18" charset="0"/>
              </a:rPr>
              <a:pPr/>
              <a:t>100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4806" name="Rectangle 2">
            <a:extLst>
              <a:ext uri="{FF2B5EF4-FFF2-40B4-BE49-F238E27FC236}">
                <a16:creationId xmlns:a16="http://schemas.microsoft.com/office/drawing/2014/main" id="{CFD09209-180F-4FA7-A467-8D48E96421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>
            <a:extLst>
              <a:ext uri="{FF2B5EF4-FFF2-40B4-BE49-F238E27FC236}">
                <a16:creationId xmlns:a16="http://schemas.microsoft.com/office/drawing/2014/main" id="{C92567CE-4629-4019-A443-879D0CDDB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6BB5914B-857C-45CC-A8F6-B320B93EF8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4E7E4F0A-75AA-4726-BF49-A1C58A733A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0DC683-44C8-49CD-B855-EF864C6A63D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6852" name="Rectangle 6">
            <a:extLst>
              <a:ext uri="{FF2B5EF4-FFF2-40B4-BE49-F238E27FC236}">
                <a16:creationId xmlns:a16="http://schemas.microsoft.com/office/drawing/2014/main" id="{3B10D23C-30FD-44E6-B78A-473028A9F2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6853" name="Rectangle 7">
            <a:extLst>
              <a:ext uri="{FF2B5EF4-FFF2-40B4-BE49-F238E27FC236}">
                <a16:creationId xmlns:a16="http://schemas.microsoft.com/office/drawing/2014/main" id="{B919A7BB-6E42-444E-B5BF-98C9EA478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6D90F0-92A6-4A87-929C-4435B1AD5465}" type="slidenum">
              <a:rPr lang="en-AU" altLang="en-US" sz="1300">
                <a:latin typeface="Times New Roman" panose="02020603050405020304" pitchFamily="18" charset="0"/>
              </a:rPr>
              <a:pPr/>
              <a:t>101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6854" name="Rectangle 2">
            <a:extLst>
              <a:ext uri="{FF2B5EF4-FFF2-40B4-BE49-F238E27FC236}">
                <a16:creationId xmlns:a16="http://schemas.microsoft.com/office/drawing/2014/main" id="{86F13DA5-C219-426B-9D53-496E4CD20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>
            <a:extLst>
              <a:ext uri="{FF2B5EF4-FFF2-40B4-BE49-F238E27FC236}">
                <a16:creationId xmlns:a16="http://schemas.microsoft.com/office/drawing/2014/main" id="{7A600C17-C67F-4704-BBA7-71896E412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4C7FBAA-6C17-46B6-85AC-C641E942A4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7678F05-45FA-4140-936B-D831E5FA8A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27870B-64F9-4A04-BC5C-B2D8B54B0708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8900" name="Rectangle 6">
            <a:extLst>
              <a:ext uri="{FF2B5EF4-FFF2-40B4-BE49-F238E27FC236}">
                <a16:creationId xmlns:a16="http://schemas.microsoft.com/office/drawing/2014/main" id="{88B3BEC4-84A8-43C4-8176-0DF35AEE0B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08901" name="Rectangle 7">
            <a:extLst>
              <a:ext uri="{FF2B5EF4-FFF2-40B4-BE49-F238E27FC236}">
                <a16:creationId xmlns:a16="http://schemas.microsoft.com/office/drawing/2014/main" id="{E76BF617-D73E-4C15-8D52-890875332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507C06-7ED3-48AC-80C3-C77A5836D8E1}" type="slidenum">
              <a:rPr lang="en-AU" altLang="en-US" sz="1300">
                <a:latin typeface="Times New Roman" panose="02020603050405020304" pitchFamily="18" charset="0"/>
              </a:rPr>
              <a:pPr/>
              <a:t>102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08902" name="Rectangle 2">
            <a:extLst>
              <a:ext uri="{FF2B5EF4-FFF2-40B4-BE49-F238E27FC236}">
                <a16:creationId xmlns:a16="http://schemas.microsoft.com/office/drawing/2014/main" id="{C8283ABB-C649-4CEF-97D9-2FB6DEC2C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3" name="Rectangle 3">
            <a:extLst>
              <a:ext uri="{FF2B5EF4-FFF2-40B4-BE49-F238E27FC236}">
                <a16:creationId xmlns:a16="http://schemas.microsoft.com/office/drawing/2014/main" id="{35513F4B-6E49-4667-8EB5-78F4B5445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DAA78DCA-BB6D-4E7C-AEC3-D2535BBDDB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E4E5783C-D8E3-4905-AEEA-7A39D2DC6C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49EB25-C658-49B6-BEE0-8B61529B0F2A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0948" name="Rectangle 6">
            <a:extLst>
              <a:ext uri="{FF2B5EF4-FFF2-40B4-BE49-F238E27FC236}">
                <a16:creationId xmlns:a16="http://schemas.microsoft.com/office/drawing/2014/main" id="{00B6F09D-F142-49CC-992E-DE02A92C10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0949" name="Rectangle 7">
            <a:extLst>
              <a:ext uri="{FF2B5EF4-FFF2-40B4-BE49-F238E27FC236}">
                <a16:creationId xmlns:a16="http://schemas.microsoft.com/office/drawing/2014/main" id="{FF7D883E-65DB-4F8A-9722-67BA387BD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611591-DF3C-430C-B3B8-2505F7292166}" type="slidenum">
              <a:rPr lang="en-AU" altLang="en-US" sz="1300">
                <a:latin typeface="Times New Roman" panose="02020603050405020304" pitchFamily="18" charset="0"/>
              </a:rPr>
              <a:pPr/>
              <a:t>103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0950" name="Rectangle 2">
            <a:extLst>
              <a:ext uri="{FF2B5EF4-FFF2-40B4-BE49-F238E27FC236}">
                <a16:creationId xmlns:a16="http://schemas.microsoft.com/office/drawing/2014/main" id="{56CCEF23-45E7-4CF4-9DE3-0185ED8FF1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>
            <a:extLst>
              <a:ext uri="{FF2B5EF4-FFF2-40B4-BE49-F238E27FC236}">
                <a16:creationId xmlns:a16="http://schemas.microsoft.com/office/drawing/2014/main" id="{813C82DF-5663-4331-8945-A8E4098AA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95D69B15-EFF3-47FC-873F-8E4EE0D3DD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8A636BF3-F5FD-4566-A3F1-3173CFC753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96FFF0-96D7-43E8-87A1-1553BF251DF9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2996" name="Rectangle 6">
            <a:extLst>
              <a:ext uri="{FF2B5EF4-FFF2-40B4-BE49-F238E27FC236}">
                <a16:creationId xmlns:a16="http://schemas.microsoft.com/office/drawing/2014/main" id="{4135D4E4-74C3-4DBC-905C-495C7C9138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2997" name="Rectangle 7">
            <a:extLst>
              <a:ext uri="{FF2B5EF4-FFF2-40B4-BE49-F238E27FC236}">
                <a16:creationId xmlns:a16="http://schemas.microsoft.com/office/drawing/2014/main" id="{8F3762EA-42CF-4C6C-B34F-93509C215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C74E9-A5D1-4F10-8ABD-1C34D3FE79F9}" type="slidenum">
              <a:rPr lang="en-AU" altLang="en-US" sz="1300">
                <a:latin typeface="Times New Roman" panose="02020603050405020304" pitchFamily="18" charset="0"/>
              </a:rPr>
              <a:pPr/>
              <a:t>104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2998" name="Rectangle 2">
            <a:extLst>
              <a:ext uri="{FF2B5EF4-FFF2-40B4-BE49-F238E27FC236}">
                <a16:creationId xmlns:a16="http://schemas.microsoft.com/office/drawing/2014/main" id="{39E55F50-6189-47AA-9BEE-616A54F86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>
            <a:extLst>
              <a:ext uri="{FF2B5EF4-FFF2-40B4-BE49-F238E27FC236}">
                <a16:creationId xmlns:a16="http://schemas.microsoft.com/office/drawing/2014/main" id="{6467B137-C22E-4A10-8BA1-290D9D4DA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E55466A1-455B-475F-9226-5DCF66C140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D89C20CD-8BB4-437C-889E-02C9E85287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60A2FC-4643-4800-88DB-57E7863054F7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5044" name="Rectangle 6">
            <a:extLst>
              <a:ext uri="{FF2B5EF4-FFF2-40B4-BE49-F238E27FC236}">
                <a16:creationId xmlns:a16="http://schemas.microsoft.com/office/drawing/2014/main" id="{50C4E4A3-0D2A-4317-8979-4C385E0906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5045" name="Rectangle 7">
            <a:extLst>
              <a:ext uri="{FF2B5EF4-FFF2-40B4-BE49-F238E27FC236}">
                <a16:creationId xmlns:a16="http://schemas.microsoft.com/office/drawing/2014/main" id="{794CC86E-69EF-49CE-A28D-19D381CB12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E37EED-7ED3-49E1-8DDB-4F7C6EBCE600}" type="slidenum">
              <a:rPr lang="en-AU" altLang="en-US" sz="1300">
                <a:latin typeface="Times New Roman" panose="02020603050405020304" pitchFamily="18" charset="0"/>
              </a:rPr>
              <a:pPr/>
              <a:t>105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5046" name="Rectangle 2">
            <a:extLst>
              <a:ext uri="{FF2B5EF4-FFF2-40B4-BE49-F238E27FC236}">
                <a16:creationId xmlns:a16="http://schemas.microsoft.com/office/drawing/2014/main" id="{F5A9D164-B88D-4F1C-B02F-3D7220BED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>
            <a:extLst>
              <a:ext uri="{FF2B5EF4-FFF2-40B4-BE49-F238E27FC236}">
                <a16:creationId xmlns:a16="http://schemas.microsoft.com/office/drawing/2014/main" id="{B47CB854-779B-4B7F-B7E6-9ECA8960D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3C5BEF2C-C679-4E88-916A-CFEBD0CC19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EB7C24DF-3562-4226-A1E2-068A59AFC71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D37CAE-2044-4F17-89AE-9710A3E26DB0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7092" name="Rectangle 6">
            <a:extLst>
              <a:ext uri="{FF2B5EF4-FFF2-40B4-BE49-F238E27FC236}">
                <a16:creationId xmlns:a16="http://schemas.microsoft.com/office/drawing/2014/main" id="{93B14EF3-34F8-4176-89E7-5AC2751515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7093" name="Rectangle 7">
            <a:extLst>
              <a:ext uri="{FF2B5EF4-FFF2-40B4-BE49-F238E27FC236}">
                <a16:creationId xmlns:a16="http://schemas.microsoft.com/office/drawing/2014/main" id="{9A802744-DD90-41EB-9CF9-0F52A87FD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5FD26F-972A-420D-9AEC-D052932E61FB}" type="slidenum">
              <a:rPr lang="en-AU" altLang="en-US" sz="1300">
                <a:latin typeface="Times New Roman" panose="02020603050405020304" pitchFamily="18" charset="0"/>
              </a:rPr>
              <a:pPr/>
              <a:t>106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7094" name="Rectangle 2">
            <a:extLst>
              <a:ext uri="{FF2B5EF4-FFF2-40B4-BE49-F238E27FC236}">
                <a16:creationId xmlns:a16="http://schemas.microsoft.com/office/drawing/2014/main" id="{93B6AF6D-EFFC-4BEB-92F7-BB3531B2F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>
            <a:extLst>
              <a:ext uri="{FF2B5EF4-FFF2-40B4-BE49-F238E27FC236}">
                <a16:creationId xmlns:a16="http://schemas.microsoft.com/office/drawing/2014/main" id="{1F7CCD3B-84A5-4602-8C47-26819AD07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9598754-2CC7-4AC5-812A-B7031A2E26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DD13BCE-E4D7-4D2C-BA6B-2B0680D146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81829D-4FBF-40EA-ACA6-7EC91D01DC35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2817711A-CE23-4B85-B47A-A3247186F6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C31CCAC9-FD00-40E8-8299-CF7397011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26E090-1DFB-4C22-AD38-B40120D4967D}" type="slidenum">
              <a:rPr lang="en-AU" altLang="en-US" sz="1300">
                <a:latin typeface="Times New Roman" panose="02020603050405020304" pitchFamily="18" charset="0"/>
              </a:rPr>
              <a:pPr/>
              <a:t>28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906F8798-BF94-4623-A7E5-646F17867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D9449D56-642A-4FAD-91D0-DCA111B07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331215D4-4FD8-4BC8-B6AD-585C1AE689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01D5988-2B88-4F7E-ADE5-722200C46E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B1BBFF-DE08-446A-A266-70EB51E18BD2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9140" name="Rectangle 6">
            <a:extLst>
              <a:ext uri="{FF2B5EF4-FFF2-40B4-BE49-F238E27FC236}">
                <a16:creationId xmlns:a16="http://schemas.microsoft.com/office/drawing/2014/main" id="{9889F507-20CC-4802-AF92-CAE46BB58A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9141" name="Rectangle 7">
            <a:extLst>
              <a:ext uri="{FF2B5EF4-FFF2-40B4-BE49-F238E27FC236}">
                <a16:creationId xmlns:a16="http://schemas.microsoft.com/office/drawing/2014/main" id="{219C8F2D-9874-4EE0-AEE7-DED951099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6480AC-1859-4761-8DBB-CA8C8DFDB673}" type="slidenum">
              <a:rPr lang="en-AU" altLang="en-US" sz="1300">
                <a:latin typeface="Times New Roman" panose="02020603050405020304" pitchFamily="18" charset="0"/>
              </a:rPr>
              <a:pPr/>
              <a:t>107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19142" name="Rectangle 2">
            <a:extLst>
              <a:ext uri="{FF2B5EF4-FFF2-40B4-BE49-F238E27FC236}">
                <a16:creationId xmlns:a16="http://schemas.microsoft.com/office/drawing/2014/main" id="{0C227F5A-8D8C-441E-9FCC-BA13698B6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3" name="Rectangle 3">
            <a:extLst>
              <a:ext uri="{FF2B5EF4-FFF2-40B4-BE49-F238E27FC236}">
                <a16:creationId xmlns:a16="http://schemas.microsoft.com/office/drawing/2014/main" id="{6DC7C67A-375D-4078-BFCE-139E28EDE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B90C7F54-AAA6-4ADD-B2A4-DE037EA8C6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0F8385BA-C244-429A-88A6-177739C11D1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DDCEB2-DB68-4583-B0AB-D3C773870932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1188" name="Rectangle 6">
            <a:extLst>
              <a:ext uri="{FF2B5EF4-FFF2-40B4-BE49-F238E27FC236}">
                <a16:creationId xmlns:a16="http://schemas.microsoft.com/office/drawing/2014/main" id="{BCA8225F-E6AC-4231-85D5-C9A25A58C9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1189" name="Rectangle 7">
            <a:extLst>
              <a:ext uri="{FF2B5EF4-FFF2-40B4-BE49-F238E27FC236}">
                <a16:creationId xmlns:a16="http://schemas.microsoft.com/office/drawing/2014/main" id="{F0AC81A7-B394-4BE7-AE7F-E90F56270E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94F77D-A983-4CDC-940A-E3C0178B36AA}" type="slidenum">
              <a:rPr lang="en-AU" altLang="en-US" sz="1300">
                <a:latin typeface="Times New Roman" panose="02020603050405020304" pitchFamily="18" charset="0"/>
              </a:rPr>
              <a:pPr/>
              <a:t>108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1190" name="Rectangle 2">
            <a:extLst>
              <a:ext uri="{FF2B5EF4-FFF2-40B4-BE49-F238E27FC236}">
                <a16:creationId xmlns:a16="http://schemas.microsoft.com/office/drawing/2014/main" id="{8F490C9B-C2B3-427E-92E3-9BEEDCFDB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>
            <a:extLst>
              <a:ext uri="{FF2B5EF4-FFF2-40B4-BE49-F238E27FC236}">
                <a16:creationId xmlns:a16="http://schemas.microsoft.com/office/drawing/2014/main" id="{62B3B49E-6A66-4A8C-9F33-DBEAF7D38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4833AE73-6B1A-4D8D-B350-4F14031F9A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D349A64A-37CE-4157-82FA-4F836E4345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47BBD-D264-45E6-A20C-E3069A6B1055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3236" name="Rectangle 6">
            <a:extLst>
              <a:ext uri="{FF2B5EF4-FFF2-40B4-BE49-F238E27FC236}">
                <a16:creationId xmlns:a16="http://schemas.microsoft.com/office/drawing/2014/main" id="{40B23060-E5E5-4C8C-84F1-EABE34B70F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3237" name="Rectangle 7">
            <a:extLst>
              <a:ext uri="{FF2B5EF4-FFF2-40B4-BE49-F238E27FC236}">
                <a16:creationId xmlns:a16="http://schemas.microsoft.com/office/drawing/2014/main" id="{E30D6D69-DEAF-4F66-ADCD-3CB9DB684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F70E65-3271-4703-B536-D148F7A1314C}" type="slidenum">
              <a:rPr lang="en-AU" altLang="en-US" sz="1300">
                <a:latin typeface="Times New Roman" panose="02020603050405020304" pitchFamily="18" charset="0"/>
              </a:rPr>
              <a:pPr/>
              <a:t>109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3238" name="Rectangle 2">
            <a:extLst>
              <a:ext uri="{FF2B5EF4-FFF2-40B4-BE49-F238E27FC236}">
                <a16:creationId xmlns:a16="http://schemas.microsoft.com/office/drawing/2014/main" id="{A8239C51-FB49-4C29-BD59-D3FA69CDB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>
            <a:extLst>
              <a:ext uri="{FF2B5EF4-FFF2-40B4-BE49-F238E27FC236}">
                <a16:creationId xmlns:a16="http://schemas.microsoft.com/office/drawing/2014/main" id="{01576303-F88F-4F76-970E-E0C06D557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A14B262F-4104-4B11-BAA8-4E0BA55B28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7F7A6DE1-6548-4E6E-9D55-B4C7B1A2AF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E642F6-5E1E-4A93-B274-D749280315C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284" name="Rectangle 6">
            <a:extLst>
              <a:ext uri="{FF2B5EF4-FFF2-40B4-BE49-F238E27FC236}">
                <a16:creationId xmlns:a16="http://schemas.microsoft.com/office/drawing/2014/main" id="{EB24AA21-040F-4636-A7B0-F55E4F247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5285" name="Rectangle 7">
            <a:extLst>
              <a:ext uri="{FF2B5EF4-FFF2-40B4-BE49-F238E27FC236}">
                <a16:creationId xmlns:a16="http://schemas.microsoft.com/office/drawing/2014/main" id="{A02623DC-0ED3-43A7-AA4D-811BF755E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0B1453-1562-4B10-9977-F7BA56BAD6BB}" type="slidenum">
              <a:rPr lang="en-AU" altLang="en-US" sz="1300">
                <a:latin typeface="Times New Roman" panose="02020603050405020304" pitchFamily="18" charset="0"/>
              </a:rPr>
              <a:pPr/>
              <a:t>110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5286" name="Rectangle 2">
            <a:extLst>
              <a:ext uri="{FF2B5EF4-FFF2-40B4-BE49-F238E27FC236}">
                <a16:creationId xmlns:a16="http://schemas.microsoft.com/office/drawing/2014/main" id="{533A356D-5347-4BCF-8795-0B986234F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>
            <a:extLst>
              <a:ext uri="{FF2B5EF4-FFF2-40B4-BE49-F238E27FC236}">
                <a16:creationId xmlns:a16="http://schemas.microsoft.com/office/drawing/2014/main" id="{3E252144-E739-4D85-AD6D-5A99CAD15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75711156-5FA4-4763-BDE6-DFE630B18A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F0E8D8CF-3901-42E9-8E9F-7A9C90009B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31AF50-AB9C-467C-9FDF-72B9E0FBFA14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7332" name="Rectangle 6">
            <a:extLst>
              <a:ext uri="{FF2B5EF4-FFF2-40B4-BE49-F238E27FC236}">
                <a16:creationId xmlns:a16="http://schemas.microsoft.com/office/drawing/2014/main" id="{672618AE-8B4A-449E-9D2B-0B8DDCB51E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7333" name="Rectangle 7">
            <a:extLst>
              <a:ext uri="{FF2B5EF4-FFF2-40B4-BE49-F238E27FC236}">
                <a16:creationId xmlns:a16="http://schemas.microsoft.com/office/drawing/2014/main" id="{C88D1421-1A1A-4FF1-8994-E0F23B3BA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768B6B-53F1-4D78-8187-B246CBF67B8A}" type="slidenum">
              <a:rPr lang="en-AU" altLang="en-US" sz="1300">
                <a:latin typeface="Times New Roman" panose="02020603050405020304" pitchFamily="18" charset="0"/>
              </a:rPr>
              <a:pPr/>
              <a:t>111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7334" name="Rectangle 2">
            <a:extLst>
              <a:ext uri="{FF2B5EF4-FFF2-40B4-BE49-F238E27FC236}">
                <a16:creationId xmlns:a16="http://schemas.microsoft.com/office/drawing/2014/main" id="{E49AFD64-78FE-4950-8DF3-7699F8428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>
            <a:extLst>
              <a:ext uri="{FF2B5EF4-FFF2-40B4-BE49-F238E27FC236}">
                <a16:creationId xmlns:a16="http://schemas.microsoft.com/office/drawing/2014/main" id="{0617169B-6DCD-4633-8955-8781142F0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2AA9D025-C240-4461-9208-5EFD3E67CF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E486FE93-EEE2-4D66-B8E1-1480D7FA6C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E6536E-637A-4661-BCC9-D15D0E3417FE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9380" name="Rectangle 6">
            <a:extLst>
              <a:ext uri="{FF2B5EF4-FFF2-40B4-BE49-F238E27FC236}">
                <a16:creationId xmlns:a16="http://schemas.microsoft.com/office/drawing/2014/main" id="{CC06D2CA-44F8-4B09-8A8E-B614E0519B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9381" name="Rectangle 7">
            <a:extLst>
              <a:ext uri="{FF2B5EF4-FFF2-40B4-BE49-F238E27FC236}">
                <a16:creationId xmlns:a16="http://schemas.microsoft.com/office/drawing/2014/main" id="{17A85C6C-69A4-4951-AE87-36DF79F38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AD262E-0CA7-43F8-AF99-62C8D76119A4}" type="slidenum">
              <a:rPr lang="en-AU" altLang="en-US" sz="1300">
                <a:latin typeface="Times New Roman" panose="02020603050405020304" pitchFamily="18" charset="0"/>
              </a:rPr>
              <a:pPr/>
              <a:t>112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9382" name="Rectangle 2">
            <a:extLst>
              <a:ext uri="{FF2B5EF4-FFF2-40B4-BE49-F238E27FC236}">
                <a16:creationId xmlns:a16="http://schemas.microsoft.com/office/drawing/2014/main" id="{1F34A803-15BE-447C-8692-71C5C344A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3" name="Rectangle 3">
            <a:extLst>
              <a:ext uri="{FF2B5EF4-FFF2-40B4-BE49-F238E27FC236}">
                <a16:creationId xmlns:a16="http://schemas.microsoft.com/office/drawing/2014/main" id="{1A17C720-ABCB-4875-8DAF-81801F3A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D369E4BE-FD03-48AF-80AF-CD4B55A948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EC22E1D2-65AE-4347-85B7-4B113A7949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4224DE-3267-4B6F-AE37-3ADE676EE6D9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1428" name="Rectangle 6">
            <a:extLst>
              <a:ext uri="{FF2B5EF4-FFF2-40B4-BE49-F238E27FC236}">
                <a16:creationId xmlns:a16="http://schemas.microsoft.com/office/drawing/2014/main" id="{816A354A-499B-49A5-97B8-4540EDDD4E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1429" name="Rectangle 7">
            <a:extLst>
              <a:ext uri="{FF2B5EF4-FFF2-40B4-BE49-F238E27FC236}">
                <a16:creationId xmlns:a16="http://schemas.microsoft.com/office/drawing/2014/main" id="{04AFE458-F201-46B3-AB6B-025D5DF67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909537-7D51-4740-9E97-3FD65AA95945}" type="slidenum">
              <a:rPr lang="en-AU" altLang="en-US" sz="1300">
                <a:latin typeface="Times New Roman" panose="02020603050405020304" pitchFamily="18" charset="0"/>
              </a:rPr>
              <a:pPr/>
              <a:t>113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1430" name="Rectangle 2">
            <a:extLst>
              <a:ext uri="{FF2B5EF4-FFF2-40B4-BE49-F238E27FC236}">
                <a16:creationId xmlns:a16="http://schemas.microsoft.com/office/drawing/2014/main" id="{B031E455-1855-4063-B0A8-0BDFF8B4E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>
            <a:extLst>
              <a:ext uri="{FF2B5EF4-FFF2-40B4-BE49-F238E27FC236}">
                <a16:creationId xmlns:a16="http://schemas.microsoft.com/office/drawing/2014/main" id="{F23C6BB1-885B-436C-BA24-C0A586407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AD070C67-23CC-4BA0-8911-61C634444C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1DC6A4DC-A014-4A65-8442-C1EB55A0EF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AA073D-0F25-478A-A488-982524EE9EC7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6" name="Rectangle 6">
            <a:extLst>
              <a:ext uri="{FF2B5EF4-FFF2-40B4-BE49-F238E27FC236}">
                <a16:creationId xmlns:a16="http://schemas.microsoft.com/office/drawing/2014/main" id="{24689103-8507-434A-AE62-921A5950A9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3477" name="Rectangle 7">
            <a:extLst>
              <a:ext uri="{FF2B5EF4-FFF2-40B4-BE49-F238E27FC236}">
                <a16:creationId xmlns:a16="http://schemas.microsoft.com/office/drawing/2014/main" id="{F3CE1F46-5174-450B-B2F4-C078EE665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1EA8F9-7AB1-48D6-ACA4-5C746B7664CA}" type="slidenum">
              <a:rPr lang="en-AU" altLang="en-US" sz="1300">
                <a:latin typeface="Times New Roman" panose="02020603050405020304" pitchFamily="18" charset="0"/>
              </a:rPr>
              <a:pPr/>
              <a:t>114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3478" name="Rectangle 2">
            <a:extLst>
              <a:ext uri="{FF2B5EF4-FFF2-40B4-BE49-F238E27FC236}">
                <a16:creationId xmlns:a16="http://schemas.microsoft.com/office/drawing/2014/main" id="{1A71477B-9B0B-4854-95B6-9F441AB05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>
            <a:extLst>
              <a:ext uri="{FF2B5EF4-FFF2-40B4-BE49-F238E27FC236}">
                <a16:creationId xmlns:a16="http://schemas.microsoft.com/office/drawing/2014/main" id="{EC445130-9121-4D2C-A729-B0A01DDF4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34C12469-4ADA-4024-9CEA-06E53F99CF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56D32D95-4A62-4B43-ACD6-F815C67850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30C811-2C0D-4BF7-813E-CD006F1B02D3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5524" name="Rectangle 6">
            <a:extLst>
              <a:ext uri="{FF2B5EF4-FFF2-40B4-BE49-F238E27FC236}">
                <a16:creationId xmlns:a16="http://schemas.microsoft.com/office/drawing/2014/main" id="{AA255E1D-9C93-4C61-9A38-B33137C250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5525" name="Rectangle 7">
            <a:extLst>
              <a:ext uri="{FF2B5EF4-FFF2-40B4-BE49-F238E27FC236}">
                <a16:creationId xmlns:a16="http://schemas.microsoft.com/office/drawing/2014/main" id="{408E5E04-6384-4E81-84A4-83174AB6B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06A491-4B22-4EDA-8923-CEE73550111A}" type="slidenum">
              <a:rPr lang="en-AU" altLang="en-US" sz="1300">
                <a:latin typeface="Times New Roman" panose="02020603050405020304" pitchFamily="18" charset="0"/>
              </a:rPr>
              <a:pPr/>
              <a:t>115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5526" name="Rectangle 2">
            <a:extLst>
              <a:ext uri="{FF2B5EF4-FFF2-40B4-BE49-F238E27FC236}">
                <a16:creationId xmlns:a16="http://schemas.microsoft.com/office/drawing/2014/main" id="{8BAC0C59-D591-4DA9-BC58-509DA3E3B3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7" name="Rectangle 3">
            <a:extLst>
              <a:ext uri="{FF2B5EF4-FFF2-40B4-BE49-F238E27FC236}">
                <a16:creationId xmlns:a16="http://schemas.microsoft.com/office/drawing/2014/main" id="{FDD949D5-7410-44AC-86A0-7D97FB79A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6ED31042-9EC1-402C-933F-DFAA5A7D7B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5EFFBCF4-C85D-4510-B25A-4B2F1C308F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2942EE-14F8-4D17-A32C-CC66DF99BE98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7572" name="Rectangle 6">
            <a:extLst>
              <a:ext uri="{FF2B5EF4-FFF2-40B4-BE49-F238E27FC236}">
                <a16:creationId xmlns:a16="http://schemas.microsoft.com/office/drawing/2014/main" id="{2972AE1D-2080-4F74-A2D2-6682BF45D4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7573" name="Rectangle 7">
            <a:extLst>
              <a:ext uri="{FF2B5EF4-FFF2-40B4-BE49-F238E27FC236}">
                <a16:creationId xmlns:a16="http://schemas.microsoft.com/office/drawing/2014/main" id="{4915E29B-74E7-40E1-B514-B7400FE0A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7A3BB7-C621-4FBC-B36F-8139B84223D5}" type="slidenum">
              <a:rPr lang="en-AU" altLang="en-US" sz="1300">
                <a:latin typeface="Times New Roman" panose="02020603050405020304" pitchFamily="18" charset="0"/>
              </a:rPr>
              <a:pPr/>
              <a:t>116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7574" name="Rectangle 2">
            <a:extLst>
              <a:ext uri="{FF2B5EF4-FFF2-40B4-BE49-F238E27FC236}">
                <a16:creationId xmlns:a16="http://schemas.microsoft.com/office/drawing/2014/main" id="{B91E8C7B-3F4A-4805-851A-A2B6BBAE7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5" name="Rectangle 3">
            <a:extLst>
              <a:ext uri="{FF2B5EF4-FFF2-40B4-BE49-F238E27FC236}">
                <a16:creationId xmlns:a16="http://schemas.microsoft.com/office/drawing/2014/main" id="{60B220A6-F0C6-459F-BFEA-A44554B32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7D5B772-A5CB-4E29-8570-909F6960B6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0002DC0-2874-49B8-A44E-336A33354A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57219-6AA6-49BA-AEF2-3242213C9AB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54BDC208-C47A-426A-9436-ECBFF0B4E5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1C80F04C-DB2B-4B9C-9634-05C68261F4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2DFF89-5A5A-4921-9909-86B127D5EB07}" type="slidenum">
              <a:rPr lang="en-AU" altLang="en-US" sz="1300">
                <a:latin typeface="Times New Roman" panose="02020603050405020304" pitchFamily="18" charset="0"/>
              </a:rPr>
              <a:pPr/>
              <a:t>30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C6239567-1E32-4895-B2DE-DE0241566A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71EF7CA8-0BE6-4C77-A7B2-DFDB2B2FA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32E40538-75D4-4E66-B0E8-2BFEDC43EB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FE39B94A-5BF1-4AD0-888B-90B7654EFF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0B199-D9E0-46D7-9DF6-E3B0AD9C63B6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9620" name="Rectangle 6">
            <a:extLst>
              <a:ext uri="{FF2B5EF4-FFF2-40B4-BE49-F238E27FC236}">
                <a16:creationId xmlns:a16="http://schemas.microsoft.com/office/drawing/2014/main" id="{B4006998-E80D-440E-991B-47EC58CF03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9621" name="Rectangle 7">
            <a:extLst>
              <a:ext uri="{FF2B5EF4-FFF2-40B4-BE49-F238E27FC236}">
                <a16:creationId xmlns:a16="http://schemas.microsoft.com/office/drawing/2014/main" id="{66D886D9-6E21-4B6C-9DA1-943921ACA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BCA11-5D4D-4DF0-A78A-F08A71A5A672}" type="slidenum">
              <a:rPr lang="en-AU" altLang="en-US" sz="1300">
                <a:latin typeface="Times New Roman" panose="02020603050405020304" pitchFamily="18" charset="0"/>
              </a:rPr>
              <a:pPr/>
              <a:t>117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39622" name="Rectangle 2">
            <a:extLst>
              <a:ext uri="{FF2B5EF4-FFF2-40B4-BE49-F238E27FC236}">
                <a16:creationId xmlns:a16="http://schemas.microsoft.com/office/drawing/2014/main" id="{27FD894B-1F74-49DF-8B39-ED93072FCA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3" name="Rectangle 3">
            <a:extLst>
              <a:ext uri="{FF2B5EF4-FFF2-40B4-BE49-F238E27FC236}">
                <a16:creationId xmlns:a16="http://schemas.microsoft.com/office/drawing/2014/main" id="{366E4084-EC70-4715-85F1-72358C8EC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0E6F0759-A23B-4B80-9213-A7C346F434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EEEC2D45-83AC-4849-830B-416B1F0D8E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E426C6-A3E2-4CD3-A55A-28DEF2EFB9E3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1668" name="Rectangle 6">
            <a:extLst>
              <a:ext uri="{FF2B5EF4-FFF2-40B4-BE49-F238E27FC236}">
                <a16:creationId xmlns:a16="http://schemas.microsoft.com/office/drawing/2014/main" id="{55A5937E-AFBA-4807-BCD4-16B7256635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1669" name="Rectangle 7">
            <a:extLst>
              <a:ext uri="{FF2B5EF4-FFF2-40B4-BE49-F238E27FC236}">
                <a16:creationId xmlns:a16="http://schemas.microsoft.com/office/drawing/2014/main" id="{DAD67882-C272-4F8E-994A-4332815C89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9B3F16-51E4-43EF-8726-18C9CC334B29}" type="slidenum">
              <a:rPr lang="en-AU" altLang="en-US" sz="1300">
                <a:latin typeface="Times New Roman" panose="02020603050405020304" pitchFamily="18" charset="0"/>
              </a:rPr>
              <a:pPr/>
              <a:t>118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1670" name="Rectangle 2">
            <a:extLst>
              <a:ext uri="{FF2B5EF4-FFF2-40B4-BE49-F238E27FC236}">
                <a16:creationId xmlns:a16="http://schemas.microsoft.com/office/drawing/2014/main" id="{62156DB2-AB1E-42CB-BB6E-4EC9426B5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1" name="Rectangle 3">
            <a:extLst>
              <a:ext uri="{FF2B5EF4-FFF2-40B4-BE49-F238E27FC236}">
                <a16:creationId xmlns:a16="http://schemas.microsoft.com/office/drawing/2014/main" id="{5563681F-0F02-4CFE-AF36-0B1A40926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5ECEE374-E500-406D-976D-CDB7016B64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1C26EB12-7552-472C-AA09-0B50A26F8D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9CBD7E-9004-483D-ACA1-3A8801AF86D2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3716" name="Rectangle 6">
            <a:extLst>
              <a:ext uri="{FF2B5EF4-FFF2-40B4-BE49-F238E27FC236}">
                <a16:creationId xmlns:a16="http://schemas.microsoft.com/office/drawing/2014/main" id="{8CE25D2E-155F-4022-8308-4249816FB5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3717" name="Rectangle 7">
            <a:extLst>
              <a:ext uri="{FF2B5EF4-FFF2-40B4-BE49-F238E27FC236}">
                <a16:creationId xmlns:a16="http://schemas.microsoft.com/office/drawing/2014/main" id="{D01AFE09-0FA1-4982-B04A-067C2D25C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65285C-7613-46B6-8D50-F98022DC866B}" type="slidenum">
              <a:rPr lang="en-AU" altLang="en-US" sz="1300">
                <a:latin typeface="Times New Roman" panose="02020603050405020304" pitchFamily="18" charset="0"/>
              </a:rPr>
              <a:pPr/>
              <a:t>119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3718" name="Rectangle 2">
            <a:extLst>
              <a:ext uri="{FF2B5EF4-FFF2-40B4-BE49-F238E27FC236}">
                <a16:creationId xmlns:a16="http://schemas.microsoft.com/office/drawing/2014/main" id="{E3CDEC2B-8346-4955-B267-5AE3DF6EA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9" name="Rectangle 3">
            <a:extLst>
              <a:ext uri="{FF2B5EF4-FFF2-40B4-BE49-F238E27FC236}">
                <a16:creationId xmlns:a16="http://schemas.microsoft.com/office/drawing/2014/main" id="{CEEE998A-8FF3-4874-A45B-CF830F563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1923DF94-A854-400D-A61E-27FEF4C2C0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2B0634CD-DFB6-45BF-98C7-A83F2B2888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BCA6A-AEDA-440B-AA28-6E10BEA60713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764" name="Rectangle 6">
            <a:extLst>
              <a:ext uri="{FF2B5EF4-FFF2-40B4-BE49-F238E27FC236}">
                <a16:creationId xmlns:a16="http://schemas.microsoft.com/office/drawing/2014/main" id="{6DADD997-38B1-49FA-8002-2023DE4865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5765" name="Rectangle 7">
            <a:extLst>
              <a:ext uri="{FF2B5EF4-FFF2-40B4-BE49-F238E27FC236}">
                <a16:creationId xmlns:a16="http://schemas.microsoft.com/office/drawing/2014/main" id="{406D9DA1-8268-4B4F-8F51-ACB8DF158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B5B11-C0E2-4624-82AE-4CF7E21F7918}" type="slidenum">
              <a:rPr lang="en-AU" altLang="en-US" sz="1300">
                <a:latin typeface="Times New Roman" panose="02020603050405020304" pitchFamily="18" charset="0"/>
              </a:rPr>
              <a:pPr/>
              <a:t>120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5766" name="Rectangle 2">
            <a:extLst>
              <a:ext uri="{FF2B5EF4-FFF2-40B4-BE49-F238E27FC236}">
                <a16:creationId xmlns:a16="http://schemas.microsoft.com/office/drawing/2014/main" id="{F62F3ADA-BF5A-4D6C-9D05-3C05B2D458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7" name="Rectangle 3">
            <a:extLst>
              <a:ext uri="{FF2B5EF4-FFF2-40B4-BE49-F238E27FC236}">
                <a16:creationId xmlns:a16="http://schemas.microsoft.com/office/drawing/2014/main" id="{7BD9B7F6-6698-4E25-9612-10DA10E96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88B5FA45-254F-4229-8F01-9601DA6F44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583E50E2-D7F6-4C7A-885D-454B0C62F0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8EC541-D6BE-44F1-AA2B-33921A191D2A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7812" name="Rectangle 6">
            <a:extLst>
              <a:ext uri="{FF2B5EF4-FFF2-40B4-BE49-F238E27FC236}">
                <a16:creationId xmlns:a16="http://schemas.microsoft.com/office/drawing/2014/main" id="{E8720440-107F-4529-A835-720DF76058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7813" name="Rectangle 7">
            <a:extLst>
              <a:ext uri="{FF2B5EF4-FFF2-40B4-BE49-F238E27FC236}">
                <a16:creationId xmlns:a16="http://schemas.microsoft.com/office/drawing/2014/main" id="{0F1F539F-4DFC-46C4-8418-889DA0D16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4E9A24-1C14-43AA-9F6F-4440CD249F4B}" type="slidenum">
              <a:rPr lang="en-AU" altLang="en-US" sz="1300">
                <a:latin typeface="Times New Roman" panose="02020603050405020304" pitchFamily="18" charset="0"/>
              </a:rPr>
              <a:pPr/>
              <a:t>121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7814" name="Rectangle 2">
            <a:extLst>
              <a:ext uri="{FF2B5EF4-FFF2-40B4-BE49-F238E27FC236}">
                <a16:creationId xmlns:a16="http://schemas.microsoft.com/office/drawing/2014/main" id="{D0C5A1BD-B521-41D3-91F4-80851EC65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5" name="Rectangle 3">
            <a:extLst>
              <a:ext uri="{FF2B5EF4-FFF2-40B4-BE49-F238E27FC236}">
                <a16:creationId xmlns:a16="http://schemas.microsoft.com/office/drawing/2014/main" id="{FE90C989-92B5-4EA3-B6C3-469356980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E5BA5967-84AA-4E1F-B501-1BD2318AA4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094D0EDC-C355-4D64-91D7-169DDD4F32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C5ECC-03BC-476B-9885-68148A70D938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9860" name="Rectangle 6">
            <a:extLst>
              <a:ext uri="{FF2B5EF4-FFF2-40B4-BE49-F238E27FC236}">
                <a16:creationId xmlns:a16="http://schemas.microsoft.com/office/drawing/2014/main" id="{1C1E488B-4B4C-40B8-BA46-A783B1B516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9861" name="Rectangle 7">
            <a:extLst>
              <a:ext uri="{FF2B5EF4-FFF2-40B4-BE49-F238E27FC236}">
                <a16:creationId xmlns:a16="http://schemas.microsoft.com/office/drawing/2014/main" id="{BBEC3F27-C6BF-4A98-AE2B-D9432168B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451DC7-135D-4977-A262-75B960B17FEF}" type="slidenum">
              <a:rPr lang="en-AU" altLang="en-US" sz="1300">
                <a:latin typeface="Times New Roman" panose="02020603050405020304" pitchFamily="18" charset="0"/>
              </a:rPr>
              <a:pPr/>
              <a:t>122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49862" name="Rectangle 2">
            <a:extLst>
              <a:ext uri="{FF2B5EF4-FFF2-40B4-BE49-F238E27FC236}">
                <a16:creationId xmlns:a16="http://schemas.microsoft.com/office/drawing/2014/main" id="{03B47EA8-0E33-4F60-B78C-D3EE1C24B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3" name="Rectangle 3">
            <a:extLst>
              <a:ext uri="{FF2B5EF4-FFF2-40B4-BE49-F238E27FC236}">
                <a16:creationId xmlns:a16="http://schemas.microsoft.com/office/drawing/2014/main" id="{192B5D4E-7704-4823-BAF3-7053B14FF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382EE80A-B50E-4F95-A137-D367632ABE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DB1DBFF7-AE70-462E-8848-03C5F44847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DFB5CA-DFBC-4490-9831-657A611B378C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0100" name="Rectangle 6">
            <a:extLst>
              <a:ext uri="{FF2B5EF4-FFF2-40B4-BE49-F238E27FC236}">
                <a16:creationId xmlns:a16="http://schemas.microsoft.com/office/drawing/2014/main" id="{47500D81-6A21-4D72-953A-1BDB9218B6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0101" name="Rectangle 7">
            <a:extLst>
              <a:ext uri="{FF2B5EF4-FFF2-40B4-BE49-F238E27FC236}">
                <a16:creationId xmlns:a16="http://schemas.microsoft.com/office/drawing/2014/main" id="{18DE70DF-ABB4-481B-A14B-0F9E7A852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889282-7C65-474F-928A-E7E7070E6332}" type="slidenum">
              <a:rPr lang="en-AU" altLang="en-US" sz="1300">
                <a:latin typeface="Times New Roman" panose="02020603050405020304" pitchFamily="18" charset="0"/>
              </a:rPr>
              <a:pPr/>
              <a:t>131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0102" name="Rectangle 2">
            <a:extLst>
              <a:ext uri="{FF2B5EF4-FFF2-40B4-BE49-F238E27FC236}">
                <a16:creationId xmlns:a16="http://schemas.microsoft.com/office/drawing/2014/main" id="{B43EC2A0-647B-4983-A9D4-4C72FCBCC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3" name="Rectangle 3">
            <a:extLst>
              <a:ext uri="{FF2B5EF4-FFF2-40B4-BE49-F238E27FC236}">
                <a16:creationId xmlns:a16="http://schemas.microsoft.com/office/drawing/2014/main" id="{BB4A6BC7-165B-4700-B2D4-4CE4492BF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F85A7AF8-2E28-4515-A30E-56B2146749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85B34F22-68AB-42C5-BD2E-CD65ED405A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328447-27A2-4B89-B505-EEF0BAD34040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2148" name="Rectangle 6">
            <a:extLst>
              <a:ext uri="{FF2B5EF4-FFF2-40B4-BE49-F238E27FC236}">
                <a16:creationId xmlns:a16="http://schemas.microsoft.com/office/drawing/2014/main" id="{18619072-64E1-4E34-8CE7-B2880213AC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2149" name="Rectangle 7">
            <a:extLst>
              <a:ext uri="{FF2B5EF4-FFF2-40B4-BE49-F238E27FC236}">
                <a16:creationId xmlns:a16="http://schemas.microsoft.com/office/drawing/2014/main" id="{225C63C0-71E9-4A70-AAC1-C5D4755BD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7D6C0-0A8E-47EB-B208-D68BA4B3DAF8}" type="slidenum">
              <a:rPr lang="en-AU" altLang="en-US" sz="1300">
                <a:latin typeface="Times New Roman" panose="02020603050405020304" pitchFamily="18" charset="0"/>
              </a:rPr>
              <a:pPr/>
              <a:t>132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2150" name="Rectangle 2">
            <a:extLst>
              <a:ext uri="{FF2B5EF4-FFF2-40B4-BE49-F238E27FC236}">
                <a16:creationId xmlns:a16="http://schemas.microsoft.com/office/drawing/2014/main" id="{36A5DA3A-5719-42C7-9C5F-626C4D42D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>
            <a:extLst>
              <a:ext uri="{FF2B5EF4-FFF2-40B4-BE49-F238E27FC236}">
                <a16:creationId xmlns:a16="http://schemas.microsoft.com/office/drawing/2014/main" id="{BD1AF244-93A1-41A0-B3B8-A0C9B0DD9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18907926-7587-4967-806F-22031E114F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27F34267-C163-46E7-A777-F7128DE921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A8BCF-6F0E-4FAD-A3C7-3CA964EB80AF}" type="datetime3">
              <a:rPr lang="en-AU" altLang="en-US" sz="1300" smtClean="0">
                <a:latin typeface="Times New Roman" panose="02020603050405020304" pitchFamily="18" charset="0"/>
              </a:rPr>
              <a:pPr/>
              <a:t>26 April,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4196" name="Rectangle 6">
            <a:extLst>
              <a:ext uri="{FF2B5EF4-FFF2-40B4-BE49-F238E27FC236}">
                <a16:creationId xmlns:a16="http://schemas.microsoft.com/office/drawing/2014/main" id="{4C208DA7-1359-4B97-9BEC-26EB2798D4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64197" name="Rectangle 7">
            <a:extLst>
              <a:ext uri="{FF2B5EF4-FFF2-40B4-BE49-F238E27FC236}">
                <a16:creationId xmlns:a16="http://schemas.microsoft.com/office/drawing/2014/main" id="{F198109A-2007-4790-89CC-300564A50B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567722-B623-4518-90BE-1C6371C29C21}" type="slidenum">
              <a:rPr lang="en-AU" altLang="en-US" sz="1300">
                <a:latin typeface="Times New Roman" panose="02020603050405020304" pitchFamily="18" charset="0"/>
              </a:rPr>
              <a:pPr/>
              <a:t>133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64198" name="Rectangle 2">
            <a:extLst>
              <a:ext uri="{FF2B5EF4-FFF2-40B4-BE49-F238E27FC236}">
                <a16:creationId xmlns:a16="http://schemas.microsoft.com/office/drawing/2014/main" id="{2F3B0B07-F1A2-4B23-B7B8-C5428CB3F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9" name="Rectangle 3">
            <a:extLst>
              <a:ext uri="{FF2B5EF4-FFF2-40B4-BE49-F238E27FC236}">
                <a16:creationId xmlns:a16="http://schemas.microsoft.com/office/drawing/2014/main" id="{F2455534-F6D8-4674-A2FE-D8E78996D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TE2003B</a:t>
            </a:r>
            <a:br>
              <a:rPr lang="en-US" dirty="0"/>
            </a:br>
            <a:r>
              <a:rPr lang="en-US" dirty="0"/>
              <a:t>SoC design: Computer </a:t>
            </a:r>
            <a:r>
              <a:rPr lang="en-GB" noProof="0" dirty="0"/>
              <a:t>organisation</a:t>
            </a:r>
            <a:r>
              <a:rPr lang="en-US" dirty="0"/>
              <a:t> &amp; architecture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 Guadalajara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February – June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F313A42F-0551-4DA5-A047-6F3AD5C360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8349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5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  <p:sldLayoutId id="2147483678" r:id="rId6"/>
    <p:sldLayoutId id="2147483679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TE2003B</a:t>
            </a:r>
            <a:br>
              <a:rPr lang="en-GB"/>
            </a:br>
            <a:r>
              <a:rPr lang="en-GB"/>
              <a:t>SoC Design: Computer organisation &amp; architecture</a:t>
            </a:r>
            <a:br>
              <a:rPr lang="en-GB"/>
            </a:br>
            <a:r>
              <a:rPr lang="en-GB"/>
              <a:t>Pipeline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364594-68B7-4966-8CD3-088CD375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We could split our single-cycle microprocessor execution into different stages.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85905-9422-430C-95A2-B3AD62A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the critical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67341-BDC0-49DB-B383-451709C5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FABB703-5596-4569-9DF9-4534E8BB4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81200"/>
            <a:ext cx="8226425" cy="368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4151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>
            <a:extLst>
              <a:ext uri="{FF2B5EF4-FFF2-40B4-BE49-F238E27FC236}">
                <a16:creationId xmlns:a16="http://schemas.microsoft.com/office/drawing/2014/main" id="{7FB088B0-490B-473C-8787-15F5A0707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Exceptions</a:t>
            </a:r>
            <a:endParaRPr lang="en-AU" altLang="en-US"/>
          </a:p>
        </p:txBody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DDA5ABF1-228F-48F7-8254-79CBD59D4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Pipelining overlaps multiple instructions</a:t>
            </a:r>
          </a:p>
          <a:p>
            <a:pPr lvl="1" eaLnBrk="1" hangingPunct="1"/>
            <a:r>
              <a:rPr lang="en-US" altLang="en-US" sz="2400"/>
              <a:t>Could have multiple exceptions at once</a:t>
            </a:r>
          </a:p>
          <a:p>
            <a:pPr eaLnBrk="1" hangingPunct="1"/>
            <a:r>
              <a:rPr lang="en-US" altLang="en-US" sz="2800"/>
              <a:t>Simple approach: deal with exception from earliest instruction</a:t>
            </a:r>
          </a:p>
          <a:p>
            <a:pPr lvl="1" eaLnBrk="1" hangingPunct="1"/>
            <a:r>
              <a:rPr lang="en-US" altLang="en-US" sz="2400"/>
              <a:t>Flush subsequent instructions</a:t>
            </a:r>
          </a:p>
          <a:p>
            <a:pPr lvl="1" eaLnBrk="1" hangingPunct="1"/>
            <a:r>
              <a:rPr lang="en-US" altLang="en-US" sz="2400"/>
              <a:t>“Precise” exceptions</a:t>
            </a:r>
          </a:p>
          <a:p>
            <a:pPr eaLnBrk="1" hangingPunct="1"/>
            <a:r>
              <a:rPr lang="en-US" altLang="en-US" sz="2800"/>
              <a:t>In complex pipelines</a:t>
            </a:r>
          </a:p>
          <a:p>
            <a:pPr lvl="1" eaLnBrk="1" hangingPunct="1"/>
            <a:r>
              <a:rPr lang="en-US" altLang="en-US" sz="2400"/>
              <a:t>Multiple instructions issued per cycle</a:t>
            </a:r>
          </a:p>
          <a:p>
            <a:pPr lvl="1" eaLnBrk="1" hangingPunct="1"/>
            <a:r>
              <a:rPr lang="en-US" altLang="en-US" sz="2400"/>
              <a:t>Out-of-order completion</a:t>
            </a:r>
          </a:p>
          <a:p>
            <a:pPr lvl="1" eaLnBrk="1" hangingPunct="1"/>
            <a:r>
              <a:rPr lang="en-US" altLang="en-US" sz="2400"/>
              <a:t>Maintaining precise exceptions is difficult!</a:t>
            </a:r>
            <a:endParaRPr lang="en-AU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D4EAE4-02E6-44E8-802B-5260B22F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100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62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2">
            <a:extLst>
              <a:ext uri="{FF2B5EF4-FFF2-40B4-BE49-F238E27FC236}">
                <a16:creationId xmlns:a16="http://schemas.microsoft.com/office/drawing/2014/main" id="{35489ADF-56FD-4941-A483-9FBBC7CC4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Imprecise Exceptions</a:t>
            </a:r>
            <a:endParaRPr lang="en-AU" altLang="en-US"/>
          </a:p>
        </p:txBody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5F89511E-0672-4E27-9A93-F8EE57D32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Just stop pipeline and save state</a:t>
            </a:r>
          </a:p>
          <a:p>
            <a:pPr lvl="1" eaLnBrk="1" hangingPunct="1"/>
            <a:r>
              <a:rPr lang="en-US" altLang="en-US" sz="2400"/>
              <a:t>Including exception cause(s)</a:t>
            </a:r>
          </a:p>
          <a:p>
            <a:pPr eaLnBrk="1" hangingPunct="1"/>
            <a:r>
              <a:rPr lang="en-US" altLang="en-US" sz="2800"/>
              <a:t>Let the handler work out</a:t>
            </a:r>
          </a:p>
          <a:p>
            <a:pPr lvl="1" eaLnBrk="1" hangingPunct="1"/>
            <a:r>
              <a:rPr lang="en-US" altLang="en-US" sz="2400"/>
              <a:t>Which instruction(s) had exceptions</a:t>
            </a:r>
          </a:p>
          <a:p>
            <a:pPr lvl="1" eaLnBrk="1" hangingPunct="1"/>
            <a:r>
              <a:rPr lang="en-US" altLang="en-US" sz="2400"/>
              <a:t>Which to complete or flush</a:t>
            </a:r>
          </a:p>
          <a:p>
            <a:pPr lvl="2" eaLnBrk="1" hangingPunct="1"/>
            <a:r>
              <a:rPr lang="en-US" altLang="en-US" sz="2000"/>
              <a:t>May require “manual” completion</a:t>
            </a:r>
          </a:p>
          <a:p>
            <a:pPr eaLnBrk="1" hangingPunct="1"/>
            <a:r>
              <a:rPr lang="en-US" altLang="en-US" sz="2800"/>
              <a:t>Simplifies hardware, but more complex handler software</a:t>
            </a:r>
          </a:p>
          <a:p>
            <a:pPr eaLnBrk="1" hangingPunct="1"/>
            <a:r>
              <a:rPr lang="en-US" altLang="en-US" sz="2800"/>
              <a:t>Not feasible for complex multiple-issue</a:t>
            </a:r>
            <a:br>
              <a:rPr lang="en-US" altLang="en-US" sz="2800"/>
            </a:br>
            <a:r>
              <a:rPr lang="en-US" altLang="en-US" sz="2800"/>
              <a:t>out-of-order pipelines</a:t>
            </a:r>
            <a:endParaRPr lang="en-AU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F164D-5130-4081-8FB8-086C0096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101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970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>
            <a:extLst>
              <a:ext uri="{FF2B5EF4-FFF2-40B4-BE49-F238E27FC236}">
                <a16:creationId xmlns:a16="http://schemas.microsoft.com/office/drawing/2014/main" id="{C9849CC1-54AF-45EB-A1A8-9BA6F2D96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Instruction-Level Parallelism (ILP)</a:t>
            </a:r>
            <a:endParaRPr lang="en-AU" altLang="en-US" sz="3600"/>
          </a:p>
        </p:txBody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FE68D06A-0ABC-4B43-82E2-56AD22067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Pipelining: executing multiple instructions in parallel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To increase ILP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Deeper pipeline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Less work per stage </a:t>
            </a:r>
            <a:r>
              <a:rPr lang="en-US" altLang="en-US" sz="2000">
                <a:sym typeface="Symbol" panose="05050102010706020507" pitchFamily="18" charset="2"/>
              </a:rPr>
              <a:t> shorter clock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Multiple issue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Start multiple instructions per clock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E.g., 4GHz 4-way multiple-issue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16 BIPS, peak CPI = 0.25, peak IPC =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But dependencies reduce this in practice</a:t>
            </a:r>
          </a:p>
        </p:txBody>
      </p:sp>
      <p:sp>
        <p:nvSpPr>
          <p:cNvPr id="207877" name="Text Box 4">
            <a:extLst>
              <a:ext uri="{FF2B5EF4-FFF2-40B4-BE49-F238E27FC236}">
                <a16:creationId xmlns:a16="http://schemas.microsoft.com/office/drawing/2014/main" id="{9851BCED-7708-4184-9D01-CBD9D19B7FC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81850" y="1593850"/>
            <a:ext cx="355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§4.10 </a:t>
            </a:r>
            <a:r>
              <a:rPr lang="en-AU" altLang="en-US" sz="1800">
                <a:solidFill>
                  <a:schemeClr val="folHlink"/>
                </a:solidFill>
              </a:rPr>
              <a:t>Parallelism via Instructions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E4FEAE-124E-46A8-A414-1CB5FAB2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102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32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>
            <a:extLst>
              <a:ext uri="{FF2B5EF4-FFF2-40B4-BE49-F238E27FC236}">
                <a16:creationId xmlns:a16="http://schemas.microsoft.com/office/drawing/2014/main" id="{9AA752A4-5CE4-4FEA-85D2-76F140715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Issue</a:t>
            </a:r>
            <a:endParaRPr lang="en-AU" altLang="en-US"/>
          </a:p>
        </p:txBody>
      </p:sp>
      <p:sp>
        <p:nvSpPr>
          <p:cNvPr id="209924" name="Rectangle 3">
            <a:extLst>
              <a:ext uri="{FF2B5EF4-FFF2-40B4-BE49-F238E27FC236}">
                <a16:creationId xmlns:a16="http://schemas.microsoft.com/office/drawing/2014/main" id="{AB55B328-9A88-4D11-8FFF-1BB3B7CEB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multiple issue</a:t>
            </a:r>
          </a:p>
          <a:p>
            <a:pPr lvl="1" eaLnBrk="1" hangingPunct="1"/>
            <a:r>
              <a:rPr lang="en-US" altLang="en-US" sz="2400"/>
              <a:t>Compiler groups instructions to be issued together</a:t>
            </a:r>
          </a:p>
          <a:p>
            <a:pPr lvl="1" eaLnBrk="1" hangingPunct="1"/>
            <a:r>
              <a:rPr lang="en-US" altLang="en-US" sz="2400"/>
              <a:t>Packages them into “issue slots”</a:t>
            </a:r>
          </a:p>
          <a:p>
            <a:pPr lvl="1" eaLnBrk="1" hangingPunct="1"/>
            <a:r>
              <a:rPr lang="en-US" altLang="en-US" sz="2400"/>
              <a:t>Compiler detects and avoids hazards</a:t>
            </a:r>
          </a:p>
          <a:p>
            <a:pPr eaLnBrk="1" hangingPunct="1"/>
            <a:r>
              <a:rPr lang="en-US" altLang="en-US" sz="2800"/>
              <a:t>Dynamic multiple issue</a:t>
            </a:r>
          </a:p>
          <a:p>
            <a:pPr lvl="1" eaLnBrk="1" hangingPunct="1"/>
            <a:r>
              <a:rPr lang="en-US" altLang="en-US" sz="2400"/>
              <a:t>CPU examines instruction stream and chooses instructions to issue each cycle</a:t>
            </a:r>
          </a:p>
          <a:p>
            <a:pPr lvl="1" eaLnBrk="1" hangingPunct="1"/>
            <a:r>
              <a:rPr lang="en-US" altLang="en-US" sz="2400"/>
              <a:t>Compiler can help by reordering instructions</a:t>
            </a:r>
          </a:p>
          <a:p>
            <a:pPr lvl="1" eaLnBrk="1" hangingPunct="1"/>
            <a:r>
              <a:rPr lang="en-US" altLang="en-US" sz="2400"/>
              <a:t>CPU resolves hazards using advanced techniques at runtime</a:t>
            </a:r>
            <a:endParaRPr lang="en-AU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4DEE87-E18B-441E-BC65-4154FE04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103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075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2">
            <a:extLst>
              <a:ext uri="{FF2B5EF4-FFF2-40B4-BE49-F238E27FC236}">
                <a16:creationId xmlns:a16="http://schemas.microsoft.com/office/drawing/2014/main" id="{D337362A-D7B3-4244-83B9-E3CD01BBC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</a:t>
            </a:r>
            <a:endParaRPr lang="en-AU" altLang="en-US"/>
          </a:p>
        </p:txBody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361D0D53-AE84-4AD1-AA13-B29F24241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“Guess” what to do with an instruction</a:t>
            </a:r>
          </a:p>
          <a:p>
            <a:pPr lvl="1" eaLnBrk="1" hangingPunct="1"/>
            <a:r>
              <a:rPr lang="en-US" altLang="en-US" sz="2400"/>
              <a:t>Start operation as soon as possible</a:t>
            </a:r>
          </a:p>
          <a:p>
            <a:pPr lvl="1" eaLnBrk="1" hangingPunct="1"/>
            <a:r>
              <a:rPr lang="en-US" altLang="en-US" sz="2400"/>
              <a:t>Check whether guess was right</a:t>
            </a:r>
          </a:p>
          <a:p>
            <a:pPr lvl="2" eaLnBrk="1" hangingPunct="1"/>
            <a:r>
              <a:rPr lang="en-US" altLang="en-US" sz="2000"/>
              <a:t>If so, complete the operation</a:t>
            </a:r>
          </a:p>
          <a:p>
            <a:pPr lvl="2" eaLnBrk="1" hangingPunct="1"/>
            <a:r>
              <a:rPr lang="en-US" altLang="en-US" sz="2000"/>
              <a:t>If not, roll-back and do the right thing</a:t>
            </a:r>
          </a:p>
          <a:p>
            <a:pPr eaLnBrk="1" hangingPunct="1"/>
            <a:r>
              <a:rPr lang="en-US" altLang="en-US" sz="2800"/>
              <a:t>Common to static and dynamic multiple issue</a:t>
            </a:r>
          </a:p>
          <a:p>
            <a:pPr eaLnBrk="1" hangingPunct="1"/>
            <a:r>
              <a:rPr lang="en-US" altLang="en-US" sz="2800"/>
              <a:t>Examples</a:t>
            </a:r>
          </a:p>
          <a:p>
            <a:pPr lvl="1" eaLnBrk="1" hangingPunct="1"/>
            <a:r>
              <a:rPr lang="en-US" altLang="en-US" sz="2400"/>
              <a:t>Speculate on branch outcome</a:t>
            </a:r>
          </a:p>
          <a:p>
            <a:pPr lvl="2" eaLnBrk="1" hangingPunct="1"/>
            <a:r>
              <a:rPr lang="en-US" altLang="en-US" sz="2000"/>
              <a:t>Roll back if path taken is different</a:t>
            </a:r>
          </a:p>
          <a:p>
            <a:pPr lvl="1" eaLnBrk="1" hangingPunct="1"/>
            <a:r>
              <a:rPr lang="en-US" altLang="en-US" sz="2400"/>
              <a:t>Speculate on load</a:t>
            </a:r>
          </a:p>
          <a:p>
            <a:pPr lvl="2" eaLnBrk="1" hangingPunct="1"/>
            <a:r>
              <a:rPr lang="en-US" altLang="en-US" sz="2000"/>
              <a:t>Roll back if location is updated</a:t>
            </a:r>
            <a:endParaRPr lang="en-AU" alt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6AA27-3B9F-478C-83E5-4F896DCF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104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987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2">
            <a:extLst>
              <a:ext uri="{FF2B5EF4-FFF2-40B4-BE49-F238E27FC236}">
                <a16:creationId xmlns:a16="http://schemas.microsoft.com/office/drawing/2014/main" id="{C52E53DD-46AE-42F7-A730-C7FF99473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Compiler/Hardware Speculation</a:t>
            </a:r>
            <a:endParaRPr lang="en-AU" altLang="en-US" sz="4000"/>
          </a:p>
        </p:txBody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DBC8D192-8805-413B-9C5A-617D06A98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can reorder instructions</a:t>
            </a:r>
          </a:p>
          <a:p>
            <a:pPr lvl="1" eaLnBrk="1" hangingPunct="1"/>
            <a:r>
              <a:rPr lang="en-US" altLang="en-US"/>
              <a:t>e.g., move load before branch</a:t>
            </a:r>
          </a:p>
          <a:p>
            <a:pPr lvl="1" eaLnBrk="1" hangingPunct="1"/>
            <a:r>
              <a:rPr lang="en-US" altLang="en-US"/>
              <a:t>Can include “fix-up” instructions to recover from incorrect guess</a:t>
            </a:r>
          </a:p>
          <a:p>
            <a:pPr eaLnBrk="1" hangingPunct="1"/>
            <a:r>
              <a:rPr lang="en-US" altLang="en-US"/>
              <a:t>Hardware can look ahead for instructions to execute</a:t>
            </a:r>
          </a:p>
          <a:p>
            <a:pPr lvl="1" eaLnBrk="1" hangingPunct="1"/>
            <a:r>
              <a:rPr lang="en-US" altLang="en-US"/>
              <a:t>Buffer results until it determines they are actually needed</a:t>
            </a:r>
          </a:p>
          <a:p>
            <a:pPr lvl="1" eaLnBrk="1" hangingPunct="1"/>
            <a:r>
              <a:rPr lang="en-US" altLang="en-US"/>
              <a:t>Flush buffers on incorrect speculation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9D0F5E-17B3-44C6-965E-4B34FEE5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105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714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2">
            <a:extLst>
              <a:ext uri="{FF2B5EF4-FFF2-40B4-BE49-F238E27FC236}">
                <a16:creationId xmlns:a16="http://schemas.microsoft.com/office/drawing/2014/main" id="{822A56D6-748A-4A34-936D-EA06C931A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 and Exceptions</a:t>
            </a:r>
            <a:endParaRPr lang="en-AU" altLang="en-US"/>
          </a:p>
        </p:txBody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A94A7DD0-6FB5-405E-80DA-71CE9DC9A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if exception occurs on a speculatively executed instruction?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speculative load before null-pointer check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Static 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add ISA support for deferring 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Dynamic speculation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buffer exceptions until instruction completion (which may not occur)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25EC1-DD7C-43F3-8347-32A68FB2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106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520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>
            <a:extLst>
              <a:ext uri="{FF2B5EF4-FFF2-40B4-BE49-F238E27FC236}">
                <a16:creationId xmlns:a16="http://schemas.microsoft.com/office/drawing/2014/main" id="{BC8BDA05-63E5-47B7-8C44-B4FD232E2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Multiple Issue</a:t>
            </a:r>
            <a:endParaRPr lang="en-AU" altLang="en-US"/>
          </a:p>
        </p:txBody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1381E5D1-2F55-4203-BA7D-9687B976D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groups instructions into “issue packets”</a:t>
            </a:r>
          </a:p>
          <a:p>
            <a:pPr lvl="1" eaLnBrk="1" hangingPunct="1"/>
            <a:r>
              <a:rPr lang="en-US" altLang="en-US"/>
              <a:t>Group of instructions that can be issued on a single cycle</a:t>
            </a:r>
          </a:p>
          <a:p>
            <a:pPr lvl="1" eaLnBrk="1" hangingPunct="1"/>
            <a:r>
              <a:rPr lang="en-US" altLang="en-US"/>
              <a:t>Determined by pipeline resources required</a:t>
            </a:r>
          </a:p>
          <a:p>
            <a:pPr eaLnBrk="1" hangingPunct="1"/>
            <a:r>
              <a:rPr lang="en-US" altLang="en-US"/>
              <a:t>Think of an issue packet as a very long instruction</a:t>
            </a:r>
          </a:p>
          <a:p>
            <a:pPr lvl="1" eaLnBrk="1" hangingPunct="1"/>
            <a:r>
              <a:rPr lang="en-US" altLang="en-US"/>
              <a:t>Specifies multiple concurrent operations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 Very Long Instruction Word (</a:t>
            </a:r>
            <a:r>
              <a:rPr lang="en-US" altLang="en-US"/>
              <a:t>VLIW)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CD3A4-5AE6-492A-99E5-2062EE75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107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3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2">
            <a:extLst>
              <a:ext uri="{FF2B5EF4-FFF2-40B4-BE49-F238E27FC236}">
                <a16:creationId xmlns:a16="http://schemas.microsoft.com/office/drawing/2014/main" id="{8E704F90-F3E6-4724-B458-EA13532C2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Scheduling Static Multiple Issue</a:t>
            </a:r>
            <a:endParaRPr lang="en-AU" altLang="en-US" sz="4000"/>
          </a:p>
        </p:txBody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FE8047DB-FD35-4F2C-8A5F-C3F59B896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must remove some/all hazards</a:t>
            </a:r>
          </a:p>
          <a:p>
            <a:pPr lvl="1" eaLnBrk="1" hangingPunct="1"/>
            <a:r>
              <a:rPr lang="en-US" altLang="en-US"/>
              <a:t>Reorder instructions into issue packets</a:t>
            </a:r>
          </a:p>
          <a:p>
            <a:pPr lvl="1" eaLnBrk="1" hangingPunct="1"/>
            <a:r>
              <a:rPr lang="en-US" altLang="en-US"/>
              <a:t>No dependencies with a packet</a:t>
            </a:r>
          </a:p>
          <a:p>
            <a:pPr lvl="1" eaLnBrk="1" hangingPunct="1"/>
            <a:r>
              <a:rPr lang="en-US" altLang="en-US"/>
              <a:t>Possibly some dependencies between packets</a:t>
            </a:r>
          </a:p>
          <a:p>
            <a:pPr lvl="2" eaLnBrk="1" hangingPunct="1"/>
            <a:r>
              <a:rPr lang="en-US" altLang="en-US"/>
              <a:t>Varies between ISAs; compiler must know!</a:t>
            </a:r>
          </a:p>
          <a:p>
            <a:pPr lvl="1" eaLnBrk="1" hangingPunct="1"/>
            <a:r>
              <a:rPr lang="en-US" altLang="en-US"/>
              <a:t>Pad with nop if necessary</a:t>
            </a:r>
            <a:endParaRPr lang="en-AU" altLang="en-US"/>
          </a:p>
          <a:p>
            <a:pPr eaLnBrk="1" hangingPunct="1"/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67D4B7-1C45-49F1-9C5D-AD697C9C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108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616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2">
            <a:extLst>
              <a:ext uri="{FF2B5EF4-FFF2-40B4-BE49-F238E27FC236}">
                <a16:creationId xmlns:a16="http://schemas.microsoft.com/office/drawing/2014/main" id="{F4568922-DA64-4EA8-B667-376FFEBC9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ARMv6-M with Static Dual Issue</a:t>
            </a:r>
            <a:endParaRPr lang="en-AU" altLang="en-US" dirty="0"/>
          </a:p>
        </p:txBody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BD512D7A-3C2A-4C60-B6C4-D75E56561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 sz="2800"/>
              <a:t>Two-issue packets</a:t>
            </a:r>
          </a:p>
          <a:p>
            <a:pPr lvl="1" eaLnBrk="1" hangingPunct="1"/>
            <a:r>
              <a:rPr lang="en-US" altLang="en-US" sz="2400"/>
              <a:t>One ALU/branch instruction</a:t>
            </a:r>
          </a:p>
          <a:p>
            <a:pPr lvl="1" eaLnBrk="1" hangingPunct="1"/>
            <a:r>
              <a:rPr lang="en-US" altLang="en-US" sz="2400"/>
              <a:t>One load/store instruction</a:t>
            </a:r>
          </a:p>
          <a:p>
            <a:pPr lvl="1" eaLnBrk="1" hangingPunct="1"/>
            <a:r>
              <a:rPr lang="en-US" altLang="en-US" sz="2400"/>
              <a:t>64-bit aligned</a:t>
            </a:r>
          </a:p>
          <a:p>
            <a:pPr lvl="2" eaLnBrk="1" hangingPunct="1"/>
            <a:r>
              <a:rPr lang="en-US" altLang="en-US" sz="2000"/>
              <a:t>ALU/branch, then load/store</a:t>
            </a:r>
          </a:p>
          <a:p>
            <a:pPr lvl="2" eaLnBrk="1" hangingPunct="1"/>
            <a:r>
              <a:rPr lang="en-US" altLang="en-US" sz="2000"/>
              <a:t>Pad an unused instruction with nop</a:t>
            </a:r>
            <a:endParaRPr lang="en-AU" altLang="en-US" sz="2000"/>
          </a:p>
        </p:txBody>
      </p:sp>
      <p:graphicFrame>
        <p:nvGraphicFramePr>
          <p:cNvPr id="493656" name="Group 88">
            <a:extLst>
              <a:ext uri="{FF2B5EF4-FFF2-40B4-BE49-F238E27FC236}">
                <a16:creationId xmlns:a16="http://schemas.microsoft.com/office/drawing/2014/main" id="{44B35874-B740-4F6D-B241-6E9238EE2F2E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4005263"/>
          <a:ext cx="7231062" cy="21336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D46B6-EFD6-4D16-815C-F2F2ECB7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109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364594-68B7-4966-8CD3-088CD375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This is the principle behind </a:t>
            </a:r>
            <a:r>
              <a:rPr lang="en-US" altLang="en-US" sz="2800" b="1" i="1" dirty="0">
                <a:solidFill>
                  <a:srgbClr val="0000FF"/>
                </a:solidFill>
              </a:rPr>
              <a:t>pipelining.</a:t>
            </a:r>
            <a:endParaRPr lang="en-US" altLang="en-US" sz="2800" b="1" dirty="0">
              <a:solidFill>
                <a:srgbClr val="0000FF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85905-9422-430C-95A2-B3AD62A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the critical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67341-BDC0-49DB-B383-451709C5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B8DA257-F797-4A08-983E-ACA2ABEF1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81200"/>
            <a:ext cx="8226425" cy="368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1914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2">
            <a:extLst>
              <a:ext uri="{FF2B5EF4-FFF2-40B4-BE49-F238E27FC236}">
                <a16:creationId xmlns:a16="http://schemas.microsoft.com/office/drawing/2014/main" id="{DB1E03B4-AEB2-47B3-8397-8336C2B0A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ARMv6-M with Static Dual Issue</a:t>
            </a:r>
            <a:endParaRPr lang="en-AU" altLang="en-US" dirty="0"/>
          </a:p>
        </p:txBody>
      </p:sp>
      <p:pic>
        <p:nvPicPr>
          <p:cNvPr id="224260" name="Picture 1">
            <a:extLst>
              <a:ext uri="{FF2B5EF4-FFF2-40B4-BE49-F238E27FC236}">
                <a16:creationId xmlns:a16="http://schemas.microsoft.com/office/drawing/2014/main" id="{9B06D74B-94CA-4561-A1E3-B27079F63E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033463"/>
            <a:ext cx="8482012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6337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2">
            <a:extLst>
              <a:ext uri="{FF2B5EF4-FFF2-40B4-BE49-F238E27FC236}">
                <a16:creationId xmlns:a16="http://schemas.microsoft.com/office/drawing/2014/main" id="{4B600C15-E66F-470D-BB29-35B1DC632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Hazards in the Dual-Issue ARMv6-M</a:t>
            </a:r>
            <a:endParaRPr lang="en-AU" altLang="en-US" sz="4000" dirty="0"/>
          </a:p>
        </p:txBody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7B31BB3B-CE4F-43C9-B237-B57F2BEB1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More instructions executing in parallel</a:t>
            </a:r>
          </a:p>
          <a:p>
            <a:pPr eaLnBrk="1" hangingPunct="1"/>
            <a:r>
              <a:rPr lang="en-US" altLang="en-US" sz="2800"/>
              <a:t>EX data hazard</a:t>
            </a:r>
          </a:p>
          <a:p>
            <a:pPr lvl="1" eaLnBrk="1" hangingPunct="1"/>
            <a:r>
              <a:rPr lang="en-US" altLang="en-US" sz="2400"/>
              <a:t>Forwarding avoided stalls with single-issue</a:t>
            </a:r>
          </a:p>
          <a:p>
            <a:pPr lvl="1" eaLnBrk="1" hangingPunct="1"/>
            <a:r>
              <a:rPr lang="en-US" altLang="en-US" sz="2400"/>
              <a:t>Now can’t use ALU result in load/store in same packet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</a:rPr>
              <a:t>ADD  </a:t>
            </a:r>
            <a:r>
              <a:rPr lang="en-US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en-US" altLang="en-US" sz="2000">
                <a:latin typeface="Lucida Console" panose="020B0609040504020204" pitchFamily="49" charset="0"/>
              </a:rPr>
              <a:t>, X0, X1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LDUR X2, [</a:t>
            </a:r>
            <a:r>
              <a:rPr lang="en-US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en-US" altLang="en-US" sz="2000">
                <a:latin typeface="Lucida Console" panose="020B0609040504020204" pitchFamily="49" charset="0"/>
              </a:rPr>
              <a:t>,#0]</a:t>
            </a:r>
          </a:p>
          <a:p>
            <a:pPr lvl="2" eaLnBrk="1" hangingPunct="1"/>
            <a:r>
              <a:rPr lang="en-US" altLang="en-US" sz="2000"/>
              <a:t>Split into two packets, effectively a stall</a:t>
            </a:r>
          </a:p>
          <a:p>
            <a:pPr eaLnBrk="1" hangingPunct="1"/>
            <a:r>
              <a:rPr lang="en-US" altLang="en-US" sz="2800"/>
              <a:t>Load-use hazard</a:t>
            </a:r>
          </a:p>
          <a:p>
            <a:pPr lvl="1" eaLnBrk="1" hangingPunct="1"/>
            <a:r>
              <a:rPr lang="en-US" altLang="en-US" sz="2400"/>
              <a:t>Still one cycle use latency, but now two instructions</a:t>
            </a:r>
          </a:p>
          <a:p>
            <a:pPr eaLnBrk="1" hangingPunct="1"/>
            <a:r>
              <a:rPr lang="en-US" altLang="en-US" sz="2800"/>
              <a:t>More aggressive scheduling required</a:t>
            </a:r>
            <a:endParaRPr lang="en-AU" altLang="en-US" sz="2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3C84DB-D5D2-46C7-B8B4-90A46639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111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88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2">
            <a:extLst>
              <a:ext uri="{FF2B5EF4-FFF2-40B4-BE49-F238E27FC236}">
                <a16:creationId xmlns:a16="http://schemas.microsoft.com/office/drawing/2014/main" id="{6F4B72E1-0E8E-4B08-BB1D-7E93C63C2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AE57ADD9-F6E8-48F1-BC43-B4BB98248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 this for dual-issue ARMv6-M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228357" name="Rectangle 4">
            <a:extLst>
              <a:ext uri="{FF2B5EF4-FFF2-40B4-BE49-F238E27FC236}">
                <a16:creationId xmlns:a16="http://schemas.microsoft.com/office/drawing/2014/main" id="{A76FB50F-D61D-4274-83E6-1103E54E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752600"/>
            <a:ext cx="7570787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Loop: LDUR </a:t>
            </a:r>
            <a:r>
              <a:rPr lang="en-AU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en-AU" altLang="en-US" sz="2000">
                <a:latin typeface="Lucida Console" panose="020B0609040504020204" pitchFamily="49" charset="0"/>
              </a:rPr>
              <a:t>, [X20,#0]     // X0=array element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ADD  </a:t>
            </a:r>
            <a:r>
              <a:rPr lang="en-AU" altLang="en-US" sz="2000">
                <a:solidFill>
                  <a:srgbClr val="009900"/>
                </a:solidFill>
                <a:latin typeface="Lucida Console" panose="020B0609040504020204" pitchFamily="49" charset="0"/>
              </a:rPr>
              <a:t>X0</a:t>
            </a:r>
            <a:r>
              <a:rPr lang="en-AU" altLang="en-US" sz="2000">
                <a:latin typeface="Lucida Console" panose="020B0609040504020204" pitchFamily="49" charset="0"/>
              </a:rPr>
              <a:t>, </a:t>
            </a:r>
            <a:r>
              <a:rPr lang="en-AU" altLang="en-US" sz="2000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en-AU" altLang="en-US" sz="2000">
                <a:latin typeface="Lucida Console" panose="020B0609040504020204" pitchFamily="49" charset="0"/>
              </a:rPr>
              <a:t>,X21       // add scalar in X21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STUR </a:t>
            </a:r>
            <a:r>
              <a:rPr lang="en-AU" altLang="en-US" sz="2000">
                <a:solidFill>
                  <a:srgbClr val="009900"/>
                </a:solidFill>
                <a:latin typeface="Lucida Console" panose="020B0609040504020204" pitchFamily="49" charset="0"/>
              </a:rPr>
              <a:t>X0</a:t>
            </a:r>
            <a:r>
              <a:rPr lang="en-AU" altLang="en-US" sz="2000">
                <a:latin typeface="Lucida Console" panose="020B0609040504020204" pitchFamily="49" charset="0"/>
              </a:rPr>
              <a:t>, [X20,#0]     // store result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SUBI </a:t>
            </a:r>
            <a:r>
              <a:rPr lang="en-AU" altLang="en-US" sz="2000">
                <a:solidFill>
                  <a:srgbClr val="A47B38"/>
                </a:solidFill>
                <a:latin typeface="Lucida Console" panose="020B0609040504020204" pitchFamily="49" charset="0"/>
              </a:rPr>
              <a:t>X20</a:t>
            </a:r>
            <a:r>
              <a:rPr lang="en-AU" altLang="en-US" sz="2000">
                <a:latin typeface="Lucida Console" panose="020B0609040504020204" pitchFamily="49" charset="0"/>
              </a:rPr>
              <a:t>, X20,#4      // decrement pointer</a:t>
            </a:r>
            <a:br>
              <a:rPr lang="en-AU" altLang="en-US" sz="2000">
                <a:latin typeface="Lucida Console" panose="020B0609040504020204" pitchFamily="49" charset="0"/>
              </a:rPr>
            </a:br>
            <a:r>
              <a:rPr lang="en-AU" altLang="en-US" sz="2000">
                <a:latin typeface="Lucida Console" panose="020B0609040504020204" pitchFamily="49" charset="0"/>
              </a:rPr>
              <a:t>      CMP  </a:t>
            </a:r>
            <a:r>
              <a:rPr lang="en-AU" altLang="en-US" sz="2000">
                <a:solidFill>
                  <a:srgbClr val="A47B38"/>
                </a:solidFill>
                <a:latin typeface="Lucida Console" panose="020B0609040504020204" pitchFamily="49" charset="0"/>
              </a:rPr>
              <a:t>X20</a:t>
            </a:r>
            <a:r>
              <a:rPr lang="en-AU" altLang="en-US" sz="2000">
                <a:latin typeface="Lucida Console" panose="020B0609040504020204" pitchFamily="49" charset="0"/>
              </a:rPr>
              <a:t>, X22         // branch $s1!=0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	BGT Loop</a:t>
            </a:r>
          </a:p>
        </p:txBody>
      </p:sp>
      <p:graphicFrame>
        <p:nvGraphicFramePr>
          <p:cNvPr id="499754" name="Group 42">
            <a:extLst>
              <a:ext uri="{FF2B5EF4-FFF2-40B4-BE49-F238E27FC236}">
                <a16:creationId xmlns:a16="http://schemas.microsoft.com/office/drawing/2014/main" id="{104B5F62-3736-4013-A608-1BF19835785F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3789363"/>
          <a:ext cx="7272338" cy="2011536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LDUR </a:t>
                      </a:r>
                      <a:r>
                        <a:rPr lang="en-AU" altLang="en-US" sz="160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X0</a:t>
                      </a: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, [X20,#0] 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SUBI </a:t>
                      </a:r>
                      <a:r>
                        <a:rPr lang="en-AU" altLang="en-US" sz="160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X20</a:t>
                      </a: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, X20,#4 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ADD  </a:t>
                      </a:r>
                      <a:r>
                        <a:rPr lang="en-AU" altLang="en-US" sz="160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X0</a:t>
                      </a: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X0</a:t>
                      </a: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,X21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CMP  </a:t>
                      </a:r>
                      <a:r>
                        <a:rPr lang="en-AU" altLang="en-US" sz="160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X20</a:t>
                      </a: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, X22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sw   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4($s1)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BGT Loop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STUR </a:t>
                      </a:r>
                      <a:r>
                        <a:rPr lang="en-AU" altLang="en-US" sz="160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X0</a:t>
                      </a:r>
                      <a:r>
                        <a:rPr lang="en-AU" altLang="en-US" sz="1600">
                          <a:latin typeface="Lucida Console" panose="020B0609040504020204" pitchFamily="49" charset="0"/>
                        </a:rPr>
                        <a:t>, [X20,#0]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8395" name="Rectangle 37">
            <a:extLst>
              <a:ext uri="{FF2B5EF4-FFF2-40B4-BE49-F238E27FC236}">
                <a16:creationId xmlns:a16="http://schemas.microsoft.com/office/drawing/2014/main" id="{B01F23B4-0E25-40D7-8ED1-2E6B7844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589915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/>
              <a:t>IPC = 7/6 = 1.17 (c.f. peak IPC = 2)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7D83B-66AB-4FCA-8DA0-1996E89D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112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959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2">
            <a:extLst>
              <a:ext uri="{FF2B5EF4-FFF2-40B4-BE49-F238E27FC236}">
                <a16:creationId xmlns:a16="http://schemas.microsoft.com/office/drawing/2014/main" id="{1CBFF4A7-10E9-4093-A333-953AF04D9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</a:t>
            </a:r>
            <a:endParaRPr lang="en-AU" altLang="en-US"/>
          </a:p>
        </p:txBody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070D543E-7B23-4D3B-8B39-698C819E3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Replicate loop body to expose more parallelism</a:t>
            </a:r>
          </a:p>
          <a:p>
            <a:pPr lvl="1" eaLnBrk="1" hangingPunct="1"/>
            <a:r>
              <a:rPr lang="en-US" altLang="en-US"/>
              <a:t>Reduces loop-control overhead</a:t>
            </a:r>
          </a:p>
          <a:p>
            <a:pPr eaLnBrk="1" hangingPunct="1"/>
            <a:r>
              <a:rPr lang="en-US" altLang="en-US"/>
              <a:t>Use different registers per replication</a:t>
            </a:r>
          </a:p>
          <a:p>
            <a:pPr lvl="1" eaLnBrk="1" hangingPunct="1"/>
            <a:r>
              <a:rPr lang="en-US" altLang="en-US"/>
              <a:t>Called “register renaming”</a:t>
            </a:r>
            <a:endParaRPr lang="en-AU" altLang="en-US"/>
          </a:p>
          <a:p>
            <a:pPr lvl="1" eaLnBrk="1" hangingPunct="1"/>
            <a:r>
              <a:rPr lang="en-US" altLang="en-US"/>
              <a:t>Avoid loop-carried “anti-dependencies”</a:t>
            </a:r>
          </a:p>
          <a:p>
            <a:pPr lvl="2" eaLnBrk="1" hangingPunct="1"/>
            <a:r>
              <a:rPr lang="en-US" altLang="en-US"/>
              <a:t>Store followed by a load of the same register</a:t>
            </a:r>
          </a:p>
          <a:p>
            <a:pPr lvl="2" eaLnBrk="1" hangingPunct="1"/>
            <a:r>
              <a:rPr lang="en-US" altLang="en-US"/>
              <a:t>Aka “name dependence”</a:t>
            </a:r>
            <a:r>
              <a:rPr lang="en-US" altLang="en-US">
                <a:cs typeface="Arial" panose="020B0604020202020204" pitchFamily="34" charset="0"/>
              </a:rPr>
              <a:t> </a:t>
            </a:r>
          </a:p>
          <a:p>
            <a:pPr lvl="3" eaLnBrk="1" hangingPunct="1"/>
            <a:r>
              <a:rPr lang="en-US" altLang="en-US"/>
              <a:t>Reuse of a register 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18122-AC4F-467F-A42C-C0E0C26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113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095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2">
            <a:extLst>
              <a:ext uri="{FF2B5EF4-FFF2-40B4-BE49-F238E27FC236}">
                <a16:creationId xmlns:a16="http://schemas.microsoft.com/office/drawing/2014/main" id="{10587FF5-349B-4308-B827-CF8B75E35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 Example</a:t>
            </a:r>
            <a:endParaRPr lang="en-AU" altLang="en-US"/>
          </a:p>
        </p:txBody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EA6EE3F5-6370-4BEC-88DB-40500C356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889500"/>
            <a:ext cx="8270875" cy="1347788"/>
          </a:xfrm>
        </p:spPr>
        <p:txBody>
          <a:bodyPr/>
          <a:lstStyle/>
          <a:p>
            <a:pPr eaLnBrk="1" hangingPunct="1"/>
            <a:r>
              <a:rPr lang="en-US" altLang="en-US" sz="2800"/>
              <a:t>IPC = 15/8 = 1.875</a:t>
            </a:r>
          </a:p>
          <a:p>
            <a:pPr lvl="1" eaLnBrk="1" hangingPunct="1"/>
            <a:r>
              <a:rPr lang="en-US" altLang="en-US" sz="2400"/>
              <a:t>Closer to 2, but at cost of registers and code size</a:t>
            </a:r>
            <a:endParaRPr lang="en-AU" altLang="en-US" sz="2400"/>
          </a:p>
        </p:txBody>
      </p:sp>
      <p:graphicFrame>
        <p:nvGraphicFramePr>
          <p:cNvPr id="503867" name="Group 59">
            <a:extLst>
              <a:ext uri="{FF2B5EF4-FFF2-40B4-BE49-F238E27FC236}">
                <a16:creationId xmlns:a16="http://schemas.microsoft.com/office/drawing/2014/main" id="{66CD24D7-F138-4601-90B0-D33CB8575902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557338"/>
          <a:ext cx="7272338" cy="3017835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SUBI </a:t>
                      </a:r>
                      <a:r>
                        <a:rPr kumimoji="0" lang="en-AU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X20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X20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,#32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LDUR </a:t>
                      </a:r>
                      <a:r>
                        <a:rPr kumimoji="0" lang="en-AU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[X20,#0]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LDUR </a:t>
                      </a:r>
                      <a:r>
                        <a:rPr lang="en-AU" sz="1600" kern="120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X1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[X20,#24]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kumimoji="0" lang="en-AU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X0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X0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LDUR </a:t>
                      </a:r>
                      <a:r>
                        <a:rPr kumimoji="0" lang="en-AU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[X20,#16]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lang="en-AU" sz="1600" kern="120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X1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lang="en-AU" sz="1600" kern="120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X1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LDUR 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X3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[X20,#8]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X2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STUR </a:t>
                      </a:r>
                      <a:r>
                        <a:rPr kumimoji="0" lang="en-AU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X0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[X20,#32]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</a:rPr>
                        <a:t>X3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X3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sw   </a:t>
                      </a:r>
                      <a:r>
                        <a:rPr lang="en-AU" sz="1600" kern="120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X1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[X20,#24]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CMP X20,X22</a:t>
                      </a:r>
                      <a:endParaRPr kumimoji="0" lang="en-AU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sw   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X2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[X20,#16]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BGT Loop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sw   </a:t>
                      </a:r>
                      <a:r>
                        <a:rPr kumimoji="0" lang="en-AU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X3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[X20,#8]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01456D-05C6-4697-AA45-299B8773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114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868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2">
            <a:extLst>
              <a:ext uri="{FF2B5EF4-FFF2-40B4-BE49-F238E27FC236}">
                <a16:creationId xmlns:a16="http://schemas.microsoft.com/office/drawing/2014/main" id="{F8CB8963-85A4-417A-8489-F309C3165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Multiple Issue</a:t>
            </a:r>
            <a:endParaRPr lang="en-AU" altLang="en-US"/>
          </a:p>
        </p:txBody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0978E835-AED6-4530-81CA-5B91E7435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“Superscalar” processors</a:t>
            </a:r>
          </a:p>
          <a:p>
            <a:pPr eaLnBrk="1" hangingPunct="1"/>
            <a:r>
              <a:rPr lang="en-US" altLang="en-US"/>
              <a:t>CPU decides whether to issue 0, 1, 2, … each cycle</a:t>
            </a:r>
          </a:p>
          <a:p>
            <a:pPr lvl="1" eaLnBrk="1" hangingPunct="1"/>
            <a:r>
              <a:rPr lang="en-US" altLang="en-US"/>
              <a:t>Avoiding structural and data hazards</a:t>
            </a:r>
          </a:p>
          <a:p>
            <a:pPr eaLnBrk="1" hangingPunct="1"/>
            <a:r>
              <a:rPr lang="en-US" altLang="en-US"/>
              <a:t>Avoids the need for compiler scheduling</a:t>
            </a:r>
          </a:p>
          <a:p>
            <a:pPr lvl="1" eaLnBrk="1" hangingPunct="1"/>
            <a:r>
              <a:rPr lang="en-US" altLang="en-US"/>
              <a:t>Though it may still help</a:t>
            </a:r>
          </a:p>
          <a:p>
            <a:pPr lvl="1" eaLnBrk="1" hangingPunct="1"/>
            <a:r>
              <a:rPr lang="en-US" altLang="en-US"/>
              <a:t>Code semantics ensured by the CPU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78730-913A-4E0F-97F0-4E9DEE36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115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343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2">
            <a:extLst>
              <a:ext uri="{FF2B5EF4-FFF2-40B4-BE49-F238E27FC236}">
                <a16:creationId xmlns:a16="http://schemas.microsoft.com/office/drawing/2014/main" id="{EAF31CD5-840B-44CA-AF3A-D89A11F2B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Pipeline Scheduling</a:t>
            </a:r>
            <a:endParaRPr lang="en-AU" altLang="en-US"/>
          </a:p>
        </p:txBody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B9B023F8-5F36-4780-8B54-B39E0B251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 the CPU to execute instructions out of order to avoid stalls</a:t>
            </a:r>
          </a:p>
          <a:p>
            <a:pPr lvl="1" eaLnBrk="1" hangingPunct="1"/>
            <a:r>
              <a:rPr lang="en-US" altLang="en-US"/>
              <a:t>But commit result to registers in order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fr-FR" altLang="en-US">
                <a:latin typeface="Lucida Console" panose="020B0609040504020204" pitchFamily="49" charset="0"/>
              </a:rPr>
              <a:t>LDUR </a:t>
            </a:r>
            <a:r>
              <a:rPr lang="fr-FR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fr-FR" altLang="en-US">
                <a:latin typeface="Lucida Console" panose="020B0609040504020204" pitchFamily="49" charset="0"/>
              </a:rPr>
              <a:t>, [X21,#20]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ADD  X1, </a:t>
            </a:r>
            <a:r>
              <a:rPr lang="fr-FR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fr-FR" altLang="en-US">
                <a:latin typeface="Lucida Console" panose="020B0609040504020204" pitchFamily="49" charset="0"/>
              </a:rPr>
              <a:t>, X2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SUB  X23,X23,X3</a:t>
            </a:r>
            <a:br>
              <a:rPr lang="fr-FR" altLang="en-US">
                <a:latin typeface="Lucida Console" panose="020B0609040504020204" pitchFamily="49" charset="0"/>
              </a:rPr>
            </a:br>
            <a:r>
              <a:rPr lang="fr-FR" altLang="en-US">
                <a:latin typeface="Lucida Console" panose="020B0609040504020204" pitchFamily="49" charset="0"/>
              </a:rPr>
              <a:t>ANDI X5, X23,#20</a:t>
            </a:r>
          </a:p>
          <a:p>
            <a:pPr lvl="1" eaLnBrk="1" hangingPunct="1"/>
            <a:r>
              <a:rPr lang="en-US" altLang="en-US"/>
              <a:t>Can start </a:t>
            </a:r>
            <a:r>
              <a:rPr lang="en-US" altLang="en-US">
                <a:latin typeface="Lucida Console" panose="020B0609040504020204" pitchFamily="49" charset="0"/>
              </a:rPr>
              <a:t>sub</a:t>
            </a:r>
            <a:r>
              <a:rPr lang="en-US" altLang="en-US"/>
              <a:t> while </a:t>
            </a:r>
            <a:r>
              <a:rPr lang="en-US" altLang="en-US">
                <a:latin typeface="Lucida Console" panose="020B0609040504020204" pitchFamily="49" charset="0"/>
              </a:rPr>
              <a:t>ADD </a:t>
            </a:r>
            <a:r>
              <a:rPr lang="en-US" altLang="en-US"/>
              <a:t>is waiting for LDUI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EF2A8-6C7E-414B-A6BE-369A4448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116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89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Freeform 9">
            <a:extLst>
              <a:ext uri="{FF2B5EF4-FFF2-40B4-BE49-F238E27FC236}">
                <a16:creationId xmlns:a16="http://schemas.microsoft.com/office/drawing/2014/main" id="{A0CFE136-4DD5-4948-978B-4082AD14A817}"/>
              </a:ext>
            </a:extLst>
          </p:cNvPr>
          <p:cNvSpPr>
            <a:spLocks/>
          </p:cNvSpPr>
          <p:nvPr/>
        </p:nvSpPr>
        <p:spPr bwMode="auto">
          <a:xfrm>
            <a:off x="5295900" y="3194050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8596" name="Freeform 13">
            <a:extLst>
              <a:ext uri="{FF2B5EF4-FFF2-40B4-BE49-F238E27FC236}">
                <a16:creationId xmlns:a16="http://schemas.microsoft.com/office/drawing/2014/main" id="{CF0B094F-EA8F-4A89-8C29-3F72CB9F27F3}"/>
              </a:ext>
            </a:extLst>
          </p:cNvPr>
          <p:cNvSpPr>
            <a:spLocks/>
          </p:cNvSpPr>
          <p:nvPr/>
        </p:nvSpPr>
        <p:spPr bwMode="auto">
          <a:xfrm>
            <a:off x="4257675" y="3041650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8597" name="Rectangle 14">
            <a:extLst>
              <a:ext uri="{FF2B5EF4-FFF2-40B4-BE49-F238E27FC236}">
                <a16:creationId xmlns:a16="http://schemas.microsoft.com/office/drawing/2014/main" id="{4A69BD9C-2E99-472D-B3B9-1CDE80A1C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717925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8598" name="Rectangle 2">
            <a:extLst>
              <a:ext uri="{FF2B5EF4-FFF2-40B4-BE49-F238E27FC236}">
                <a16:creationId xmlns:a16="http://schemas.microsoft.com/office/drawing/2014/main" id="{77F8E5F8-3849-41C8-9AB7-ACA3DBF01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Dynamically Scheduled CPU</a:t>
            </a:r>
            <a:endParaRPr lang="en-AU" altLang="en-US"/>
          </a:p>
        </p:txBody>
      </p:sp>
      <p:pic>
        <p:nvPicPr>
          <p:cNvPr id="238599" name="Picture 4" descr="f04-72-P374493">
            <a:extLst>
              <a:ext uri="{FF2B5EF4-FFF2-40B4-BE49-F238E27FC236}">
                <a16:creationId xmlns:a16="http://schemas.microsoft.com/office/drawing/2014/main" id="{B65DEE22-287A-4ECF-A2D9-8D7EC0229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0" name="AutoShape 11">
            <a:extLst>
              <a:ext uri="{FF2B5EF4-FFF2-40B4-BE49-F238E27FC236}">
                <a16:creationId xmlns:a16="http://schemas.microsoft.com/office/drawing/2014/main" id="{2E548C96-0832-44EA-8E86-55519C9A30FD}"/>
              </a:ext>
            </a:extLst>
          </p:cNvPr>
          <p:cNvSpPr>
            <a:spLocks/>
          </p:cNvSpPr>
          <p:nvPr/>
        </p:nvSpPr>
        <p:spPr bwMode="auto">
          <a:xfrm>
            <a:off x="7235825" y="4292600"/>
            <a:ext cx="1727200" cy="936625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Results also sent to any waiting reservation stations</a:t>
            </a:r>
          </a:p>
        </p:txBody>
      </p:sp>
      <p:sp>
        <p:nvSpPr>
          <p:cNvPr id="238601" name="AutoShape 12">
            <a:extLst>
              <a:ext uri="{FF2B5EF4-FFF2-40B4-BE49-F238E27FC236}">
                <a16:creationId xmlns:a16="http://schemas.microsoft.com/office/drawing/2014/main" id="{97B057A8-067D-4B77-8BDC-08DB94D8A08F}"/>
              </a:ext>
            </a:extLst>
          </p:cNvPr>
          <p:cNvSpPr>
            <a:spLocks/>
          </p:cNvSpPr>
          <p:nvPr/>
        </p:nvSpPr>
        <p:spPr bwMode="auto">
          <a:xfrm>
            <a:off x="323850" y="5229225"/>
            <a:ext cx="1692275" cy="649288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Reorders buffer for register writes</a:t>
            </a:r>
          </a:p>
        </p:txBody>
      </p:sp>
      <p:sp>
        <p:nvSpPr>
          <p:cNvPr id="238602" name="AutoShape 15">
            <a:extLst>
              <a:ext uri="{FF2B5EF4-FFF2-40B4-BE49-F238E27FC236}">
                <a16:creationId xmlns:a16="http://schemas.microsoft.com/office/drawing/2014/main" id="{A8C10B46-0FFC-4B1D-A201-0F1CF834BDA0}"/>
              </a:ext>
            </a:extLst>
          </p:cNvPr>
          <p:cNvSpPr>
            <a:spLocks/>
          </p:cNvSpPr>
          <p:nvPr/>
        </p:nvSpPr>
        <p:spPr bwMode="auto">
          <a:xfrm>
            <a:off x="5003800" y="5589588"/>
            <a:ext cx="1692275" cy="792162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Can supply operands for issued instructions</a:t>
            </a:r>
          </a:p>
        </p:txBody>
      </p:sp>
      <p:sp>
        <p:nvSpPr>
          <p:cNvPr id="238603" name="AutoShape 16">
            <a:extLst>
              <a:ext uri="{FF2B5EF4-FFF2-40B4-BE49-F238E27FC236}">
                <a16:creationId xmlns:a16="http://schemas.microsoft.com/office/drawing/2014/main" id="{6526ABE9-7B70-4B17-8BA9-6B052ACA9C72}"/>
              </a:ext>
            </a:extLst>
          </p:cNvPr>
          <p:cNvSpPr>
            <a:spLocks/>
          </p:cNvSpPr>
          <p:nvPr/>
        </p:nvSpPr>
        <p:spPr bwMode="auto">
          <a:xfrm>
            <a:off x="7235825" y="1268413"/>
            <a:ext cx="1404938" cy="649287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Preserves dependencies</a:t>
            </a:r>
          </a:p>
        </p:txBody>
      </p:sp>
      <p:sp>
        <p:nvSpPr>
          <p:cNvPr id="238604" name="AutoShape 17">
            <a:extLst>
              <a:ext uri="{FF2B5EF4-FFF2-40B4-BE49-F238E27FC236}">
                <a16:creationId xmlns:a16="http://schemas.microsoft.com/office/drawing/2014/main" id="{B3F916A2-C867-4595-9E13-366C83E289A2}"/>
              </a:ext>
            </a:extLst>
          </p:cNvPr>
          <p:cNvSpPr>
            <a:spLocks/>
          </p:cNvSpPr>
          <p:nvPr/>
        </p:nvSpPr>
        <p:spPr bwMode="auto">
          <a:xfrm>
            <a:off x="7235825" y="2565400"/>
            <a:ext cx="1404938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val="13502537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2">
            <a:extLst>
              <a:ext uri="{FF2B5EF4-FFF2-40B4-BE49-F238E27FC236}">
                <a16:creationId xmlns:a16="http://schemas.microsoft.com/office/drawing/2014/main" id="{302B58FA-3BEC-4F59-BF77-B4BD66211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Renaming</a:t>
            </a:r>
            <a:endParaRPr lang="en-AU" altLang="en-US"/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2F753B47-84FD-4972-B5A4-96C9A437E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Reservation stations and reorder buffer effectively provide register renaming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 instruction issue to reservation station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operand is available in register file or reorder buffer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Copied to reservation station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 longer required in the register; can be overwritten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operand is not yet available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It will be provided to the reservation station by a function unit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Register update may not be required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B62E6A-B7EC-4BD5-9E83-9FD95093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118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852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4">
            <a:extLst>
              <a:ext uri="{FF2B5EF4-FFF2-40B4-BE49-F238E27FC236}">
                <a16:creationId xmlns:a16="http://schemas.microsoft.com/office/drawing/2014/main" id="{48757C4E-3501-40A2-B986-1E3A3240C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Speculation</a:t>
            </a:r>
            <a:endParaRPr lang="en-AU" altLang="en-US"/>
          </a:p>
        </p:txBody>
      </p:sp>
      <p:sp>
        <p:nvSpPr>
          <p:cNvPr id="242692" name="Rectangle 5">
            <a:extLst>
              <a:ext uri="{FF2B5EF4-FFF2-40B4-BE49-F238E27FC236}">
                <a16:creationId xmlns:a16="http://schemas.microsoft.com/office/drawing/2014/main" id="{4BC79145-241D-4454-A5D4-3DFDDB738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 branch and continue issuing</a:t>
            </a:r>
          </a:p>
          <a:p>
            <a:pPr lvl="1" eaLnBrk="1" hangingPunct="1"/>
            <a:r>
              <a:rPr lang="en-US" altLang="en-US"/>
              <a:t>Don’t commit until branch outcome determined</a:t>
            </a:r>
          </a:p>
          <a:p>
            <a:pPr eaLnBrk="1" hangingPunct="1"/>
            <a:r>
              <a:rPr lang="en-US" altLang="en-US"/>
              <a:t>Load speculation</a:t>
            </a:r>
          </a:p>
          <a:p>
            <a:pPr lvl="1" eaLnBrk="1" hangingPunct="1"/>
            <a:r>
              <a:rPr lang="en-US" altLang="en-US"/>
              <a:t>Avoid load and cache miss delay</a:t>
            </a:r>
          </a:p>
          <a:p>
            <a:pPr lvl="2" eaLnBrk="1" hangingPunct="1"/>
            <a:r>
              <a:rPr lang="en-US" altLang="en-US"/>
              <a:t>Predict the effective address</a:t>
            </a:r>
          </a:p>
          <a:p>
            <a:pPr lvl="2" eaLnBrk="1" hangingPunct="1"/>
            <a:r>
              <a:rPr lang="en-US" altLang="en-US"/>
              <a:t>Predict loaded value</a:t>
            </a:r>
          </a:p>
          <a:p>
            <a:pPr lvl="2" eaLnBrk="1" hangingPunct="1"/>
            <a:r>
              <a:rPr lang="en-US" altLang="en-US"/>
              <a:t>Load before completing outstanding stores</a:t>
            </a:r>
          </a:p>
          <a:p>
            <a:pPr lvl="2" eaLnBrk="1" hangingPunct="1"/>
            <a:r>
              <a:rPr lang="en-US" altLang="en-US"/>
              <a:t>Bypass stored values to load unit</a:t>
            </a:r>
          </a:p>
          <a:p>
            <a:pPr lvl="1" eaLnBrk="1" hangingPunct="1"/>
            <a:r>
              <a:rPr lang="en-US" altLang="en-US"/>
              <a:t>Don’t commit load until speculation cleared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6F1AB9-BDB0-4C5F-951F-9E2DBCF9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119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8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530521-A132-463C-9777-0377B284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Pipelining consist in breaking down a single task into several stages.</a:t>
            </a:r>
          </a:p>
          <a:p>
            <a:endParaRPr lang="en-US" altLang="en-US" sz="2800" dirty="0">
              <a:latin typeface="CMU Typewriter Text Variable Wi" panose="02000603000000000000" pitchFamily="2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63406-1C9F-4368-A33D-514A5944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Pipelining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5828-C99B-49FA-BF50-3778EDCA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799B63C-6E87-468E-9195-3506C060B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t="268"/>
          <a:stretch/>
        </p:blipFill>
        <p:spPr bwMode="auto">
          <a:xfrm>
            <a:off x="417478" y="1981200"/>
            <a:ext cx="8156643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79073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2">
            <a:extLst>
              <a:ext uri="{FF2B5EF4-FFF2-40B4-BE49-F238E27FC236}">
                <a16:creationId xmlns:a16="http://schemas.microsoft.com/office/drawing/2014/main" id="{66E9AD8E-BE21-4CA4-81FD-02DE0954C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Dynamic Scheduling?</a:t>
            </a:r>
            <a:endParaRPr lang="en-AU" altLang="en-US"/>
          </a:p>
        </p:txBody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BEED5150-D569-476E-BC4A-EB5342862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just let the compiler schedule code?</a:t>
            </a:r>
          </a:p>
          <a:p>
            <a:pPr eaLnBrk="1" hangingPunct="1"/>
            <a:r>
              <a:rPr lang="en-US" altLang="en-US"/>
              <a:t>Not all stalls are predicable</a:t>
            </a:r>
          </a:p>
          <a:p>
            <a:pPr lvl="1" eaLnBrk="1" hangingPunct="1"/>
            <a:r>
              <a:rPr lang="en-US" altLang="en-US"/>
              <a:t>e.g., cache misses</a:t>
            </a:r>
          </a:p>
          <a:p>
            <a:pPr eaLnBrk="1" hangingPunct="1"/>
            <a:r>
              <a:rPr lang="en-US" altLang="en-US"/>
              <a:t>Can’t always schedule around branches</a:t>
            </a:r>
          </a:p>
          <a:p>
            <a:pPr lvl="1" eaLnBrk="1" hangingPunct="1"/>
            <a:r>
              <a:rPr lang="en-US" altLang="en-US"/>
              <a:t>Branch outcome is dynamically determined</a:t>
            </a:r>
          </a:p>
          <a:p>
            <a:pPr eaLnBrk="1" hangingPunct="1"/>
            <a:r>
              <a:rPr lang="en-US" altLang="en-US"/>
              <a:t>Different implementations of an ISA have different latencies and hazards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EA3B23-796A-4D5D-B75E-D8C2DA0B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120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4916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2">
            <a:extLst>
              <a:ext uri="{FF2B5EF4-FFF2-40B4-BE49-F238E27FC236}">
                <a16:creationId xmlns:a16="http://schemas.microsoft.com/office/drawing/2014/main" id="{6EC18E8D-C5C8-43DA-B2FE-9FE16AB95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Does Multiple Issue Work?</a:t>
            </a:r>
            <a:endParaRPr lang="en-AU" altLang="en-US"/>
          </a:p>
        </p:txBody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8CCD2560-1CDB-4FAE-A380-2449ADFE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/>
              <a:t>Yes, but not as much as we’d like</a:t>
            </a:r>
          </a:p>
          <a:p>
            <a:pPr eaLnBrk="1" hangingPunct="1"/>
            <a:r>
              <a:rPr lang="en-US" altLang="en-US" sz="2800"/>
              <a:t>Programs have real dependencies that limit ILP</a:t>
            </a:r>
          </a:p>
          <a:p>
            <a:pPr eaLnBrk="1" hangingPunct="1"/>
            <a:r>
              <a:rPr lang="en-US" altLang="en-US" sz="2800"/>
              <a:t>Some dependencies are hard to eliminate</a:t>
            </a:r>
          </a:p>
          <a:p>
            <a:pPr lvl="1" eaLnBrk="1" hangingPunct="1"/>
            <a:r>
              <a:rPr lang="en-US" altLang="en-US" sz="2400"/>
              <a:t>e.g., pointer aliasing</a:t>
            </a:r>
          </a:p>
          <a:p>
            <a:pPr eaLnBrk="1" hangingPunct="1"/>
            <a:r>
              <a:rPr lang="en-US" altLang="en-US" sz="2800"/>
              <a:t>Some parallelism is hard to expose</a:t>
            </a:r>
          </a:p>
          <a:p>
            <a:pPr lvl="1" eaLnBrk="1" hangingPunct="1"/>
            <a:r>
              <a:rPr lang="en-US" altLang="en-US" sz="2400"/>
              <a:t>Limited window size during instruction issue</a:t>
            </a:r>
          </a:p>
          <a:p>
            <a:pPr eaLnBrk="1" hangingPunct="1"/>
            <a:r>
              <a:rPr lang="en-US" altLang="en-US" sz="2800"/>
              <a:t>Memory delays and limited bandwidth</a:t>
            </a:r>
          </a:p>
          <a:p>
            <a:pPr lvl="1" eaLnBrk="1" hangingPunct="1"/>
            <a:r>
              <a:rPr lang="en-US" altLang="en-US" sz="2400"/>
              <a:t>Hard to keep pipelines full</a:t>
            </a:r>
          </a:p>
          <a:p>
            <a:pPr eaLnBrk="1" hangingPunct="1"/>
            <a:r>
              <a:rPr lang="en-AU" altLang="en-US" sz="2800"/>
              <a:t>Speculation can help if done well</a:t>
            </a:r>
          </a:p>
        </p:txBody>
      </p:sp>
      <p:sp>
        <p:nvSpPr>
          <p:cNvPr id="246789" name="Text Box 4">
            <a:extLst>
              <a:ext uri="{FF2B5EF4-FFF2-40B4-BE49-F238E27FC236}">
                <a16:creationId xmlns:a16="http://schemas.microsoft.com/office/drawing/2014/main" id="{F3CF26EA-90EA-42AA-B119-627402318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17849-2E0A-40E3-92B1-F2160842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121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160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2">
            <a:extLst>
              <a:ext uri="{FF2B5EF4-FFF2-40B4-BE49-F238E27FC236}">
                <a16:creationId xmlns:a16="http://schemas.microsoft.com/office/drawing/2014/main" id="{A7DC5B2E-86D6-40E6-8F1E-53BF64DB7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Power Efficiency</a:t>
            </a:r>
          </a:p>
        </p:txBody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7BE033C8-C1D9-4ED5-A6C9-6824158A1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Complexity of dynamic scheduling and speculations requires power</a:t>
            </a:r>
          </a:p>
          <a:p>
            <a:pPr eaLnBrk="1" hangingPunct="1"/>
            <a:r>
              <a:rPr lang="en-AU" altLang="en-US"/>
              <a:t>Multiple simpler cores may be better</a:t>
            </a:r>
          </a:p>
        </p:txBody>
      </p:sp>
      <p:graphicFrame>
        <p:nvGraphicFramePr>
          <p:cNvPr id="522391" name="Group 151">
            <a:extLst>
              <a:ext uri="{FF2B5EF4-FFF2-40B4-BE49-F238E27FC236}">
                <a16:creationId xmlns:a16="http://schemas.microsoft.com/office/drawing/2014/main" id="{295D51C6-CE2E-42CB-9986-1D8A9FE00092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924175"/>
          <a:ext cx="8208962" cy="3109911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Microprocessor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Rate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Issue width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Out-of-order/ Speculation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i486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Pro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Willamette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Prescott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2930MHz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III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T1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6AF4E1-B633-4B69-A505-E9DF7444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122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574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itle 1">
            <a:extLst>
              <a:ext uri="{FF2B5EF4-FFF2-40B4-BE49-F238E27FC236}">
                <a16:creationId xmlns:a16="http://schemas.microsoft.com/office/drawing/2014/main" id="{EAB9813E-B900-446C-A99C-8369364F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Cortex A53 and Intel i7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65E01F-531D-4336-8EB2-DDD6A6CF05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650" y="1117600"/>
          <a:ext cx="7629525" cy="52181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Processor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ARM A53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Intel Core i7 920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Market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Personal</a:t>
                      </a:r>
                      <a:r>
                        <a:rPr lang="en-US" sz="1600" baseline="0" dirty="0"/>
                        <a:t> Mobile Device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Server, cloud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84">
                <a:tc>
                  <a:txBody>
                    <a:bodyPr/>
                    <a:lstStyle/>
                    <a:p>
                      <a:r>
                        <a:rPr lang="en-US" sz="1600" dirty="0"/>
                        <a:t>Thermal design</a:t>
                      </a:r>
                      <a:r>
                        <a:rPr lang="en-US" sz="1600" baseline="0" dirty="0"/>
                        <a:t> power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 milliWatts</a:t>
                      </a:r>
                    </a:p>
                    <a:p>
                      <a:pPr algn="ctr"/>
                      <a:r>
                        <a:rPr lang="en-US" sz="1600"/>
                        <a:t>(1 core @ 1 GHz)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130 Watts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Clock rate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1.5 </a:t>
                      </a:r>
                      <a:r>
                        <a:rPr lang="en-US" sz="1600" dirty="0"/>
                        <a:t>GHz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2.66 GHz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Cores/Chip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  <a:r>
                        <a:rPr lang="en-US" sz="1600" baseline="0"/>
                        <a:t> (configurable)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Floating point?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Multiple issue?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Peak</a:t>
                      </a:r>
                      <a:r>
                        <a:rPr lang="en-US" sz="1600" baseline="0" dirty="0"/>
                        <a:t> instructions/clock cycle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Pipeline</a:t>
                      </a:r>
                      <a:r>
                        <a:rPr lang="en-US" sz="1600" baseline="0" dirty="0"/>
                        <a:t> stages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254">
                <a:tc>
                  <a:txBody>
                    <a:bodyPr/>
                    <a:lstStyle/>
                    <a:p>
                      <a:r>
                        <a:rPr lang="en-US" sz="1600" dirty="0"/>
                        <a:t>Pipeline schedule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 in-order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Dynamic</a:t>
                      </a:r>
                      <a:r>
                        <a:rPr lang="en-US" sz="1600" baseline="0" dirty="0"/>
                        <a:t> out-of-order with speculation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Branch</a:t>
                      </a:r>
                      <a:r>
                        <a:rPr lang="en-US" sz="1600" baseline="0" dirty="0"/>
                        <a:t> prediction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Hybrid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2-level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level caches/core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16-64 KiB I, 16-64 </a:t>
                      </a:r>
                      <a:r>
                        <a:rPr lang="en-US" sz="1600" dirty="0" err="1"/>
                        <a:t>KiB</a:t>
                      </a:r>
                      <a:r>
                        <a:rPr lang="en-US" sz="1600" dirty="0"/>
                        <a:t> D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KiB</a:t>
                      </a:r>
                      <a:r>
                        <a:rPr lang="en-US" sz="1600" baseline="0" dirty="0"/>
                        <a:t> I, 32 </a:t>
                      </a:r>
                      <a:r>
                        <a:rPr lang="en-US" sz="1600" baseline="0" dirty="0" err="1"/>
                        <a:t>KiB</a:t>
                      </a:r>
                      <a:r>
                        <a:rPr lang="en-US" sz="1600" baseline="0" dirty="0"/>
                        <a:t> D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level caches/core</a:t>
                      </a:r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128-2048 </a:t>
                      </a:r>
                      <a:r>
                        <a:rPr lang="en-US" sz="1600" dirty="0" err="1"/>
                        <a:t>KiB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256 KiB (per core)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48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level caches</a:t>
                      </a:r>
                      <a:r>
                        <a:rPr lang="en-US" sz="1600" baseline="0" dirty="0"/>
                        <a:t> (shared)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(platform</a:t>
                      </a:r>
                      <a:r>
                        <a:rPr lang="en-US" sz="1600" baseline="0"/>
                        <a:t> dependent)</a:t>
                      </a:r>
                      <a:endParaRPr lang="en-US" sz="1600" dirty="0"/>
                    </a:p>
                  </a:txBody>
                  <a:tcPr marL="91434" marR="91434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2-8 </a:t>
                      </a:r>
                      <a:r>
                        <a:rPr lang="en-US" sz="1600" dirty="0"/>
                        <a:t>MB</a:t>
                      </a: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50946" name="Text Box 3">
            <a:extLst>
              <a:ext uri="{FF2B5EF4-FFF2-40B4-BE49-F238E27FC236}">
                <a16:creationId xmlns:a16="http://schemas.microsoft.com/office/drawing/2014/main" id="{9370FD9A-72F3-496B-BF91-4BC9F53EC0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579269" y="3193256"/>
            <a:ext cx="676275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§4.11 Real Stuff: The ARM Cortex-A8 and Intel Core i7 Pipelines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7C6878-AAFC-4528-AC3C-BFBC5551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123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97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itle 1">
            <a:extLst>
              <a:ext uri="{FF2B5EF4-FFF2-40B4-BE49-F238E27FC236}">
                <a16:creationId xmlns:a16="http://schemas.microsoft.com/office/drawing/2014/main" id="{DC0723E2-4AFE-4C21-B221-D534CAA8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 Cortex-A53 Pipeline</a:t>
            </a:r>
          </a:p>
        </p:txBody>
      </p:sp>
      <p:pic>
        <p:nvPicPr>
          <p:cNvPr id="251908" name="Picture 1">
            <a:extLst>
              <a:ext uri="{FF2B5EF4-FFF2-40B4-BE49-F238E27FC236}">
                <a16:creationId xmlns:a16="http://schemas.microsoft.com/office/drawing/2014/main" id="{CCDBF858-3D75-4386-BE20-3E38076D5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822325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7C3A6-35E1-49C9-A56C-A39D5162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124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18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itle 1">
            <a:extLst>
              <a:ext uri="{FF2B5EF4-FFF2-40B4-BE49-F238E27FC236}">
                <a16:creationId xmlns:a16="http://schemas.microsoft.com/office/drawing/2014/main" id="{3C51D5C9-CA8B-466B-A39B-030C821D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 Cortex-A53 Performance</a:t>
            </a:r>
          </a:p>
        </p:txBody>
      </p:sp>
      <p:pic>
        <p:nvPicPr>
          <p:cNvPr id="252932" name="Picture 1">
            <a:extLst>
              <a:ext uri="{FF2B5EF4-FFF2-40B4-BE49-F238E27FC236}">
                <a16:creationId xmlns:a16="http://schemas.microsoft.com/office/drawing/2014/main" id="{BCFEF2EF-84C1-4174-8229-D4325EB96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5538"/>
            <a:ext cx="78438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E3BB32-0617-453F-BF2A-609396B6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125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13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itle 1">
            <a:extLst>
              <a:ext uri="{FF2B5EF4-FFF2-40B4-BE49-F238E27FC236}">
                <a16:creationId xmlns:a16="http://schemas.microsoft.com/office/drawing/2014/main" id="{C934F2E4-AC3B-419C-847B-52E7F38E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Core i7 Pipeline</a:t>
            </a:r>
          </a:p>
        </p:txBody>
      </p:sp>
      <p:pic>
        <p:nvPicPr>
          <p:cNvPr id="253956" name="Picture 5">
            <a:extLst>
              <a:ext uri="{FF2B5EF4-FFF2-40B4-BE49-F238E27FC236}">
                <a16:creationId xmlns:a16="http://schemas.microsoft.com/office/drawing/2014/main" id="{C8FA4C18-0805-421E-B80C-F95266DD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125538"/>
            <a:ext cx="4919662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DCB21-65CD-4942-9D5B-86B7D6AF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126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54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itle 1">
            <a:extLst>
              <a:ext uri="{FF2B5EF4-FFF2-40B4-BE49-F238E27FC236}">
                <a16:creationId xmlns:a16="http://schemas.microsoft.com/office/drawing/2014/main" id="{88007322-822C-45BD-A665-F6C88E01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Core i7 Performance</a:t>
            </a:r>
          </a:p>
        </p:txBody>
      </p:sp>
      <p:pic>
        <p:nvPicPr>
          <p:cNvPr id="254980" name="Picture 6">
            <a:extLst>
              <a:ext uri="{FF2B5EF4-FFF2-40B4-BE49-F238E27FC236}">
                <a16:creationId xmlns:a16="http://schemas.microsoft.com/office/drawing/2014/main" id="{BBA3D04B-1296-49CB-9498-67E6C9F3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38313"/>
            <a:ext cx="39433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981" name="Picture 7">
            <a:extLst>
              <a:ext uri="{FF2B5EF4-FFF2-40B4-BE49-F238E27FC236}">
                <a16:creationId xmlns:a16="http://schemas.microsoft.com/office/drawing/2014/main" id="{C77CB6FE-7023-4B4D-B6F1-9957094C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16113"/>
            <a:ext cx="4422775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351F7-33E2-4F84-9C75-96CABC17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127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701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itle 1">
            <a:extLst>
              <a:ext uri="{FF2B5EF4-FFF2-40B4-BE49-F238E27FC236}">
                <a16:creationId xmlns:a16="http://schemas.microsoft.com/office/drawing/2014/main" id="{116C28BE-87AB-4876-A299-14E07968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1F85-7118-485F-859C-2CAEDB3B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Unrolled C code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 #include &lt;x86intrin.h&gt;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 #define UNROLL (4)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4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5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100" dirty="0">
                <a:latin typeface="Courier New" pitchFamily="49" charset="0"/>
                <a:cs typeface="Courier New" pitchFamily="49" charset="0"/>
              </a:rPr>
              <a:t>6  for ( int i = 0; i &lt; n; i+=UNROLL*4 )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7   for 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j = 0; j &lt; n; j++ 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8    __m256d c[4];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9    for 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x = 0; x &lt; UNROLL; x++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10    c[x] = _mm256_load_pd(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C+i+x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*4+j*n);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12   for(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13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14    __m256d b = _mm256_broadcast_sd(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B+k+j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*n);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15    for 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x = 0; x &lt; UNROLL; x++)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16    c[x] = _mm256_add_pd(c[x],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17                        _mm256_mul_pd(_mm256_load_pd(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A+n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k+x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*4+i), b));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18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19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20    for (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x = 0; x &lt; UNROLL; x++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21     _mm256_store_pd(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C+i+x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*4+j*n, c[x]);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22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23 }</a:t>
            </a:r>
          </a:p>
        </p:txBody>
      </p:sp>
      <p:sp>
        <p:nvSpPr>
          <p:cNvPr id="256005" name="Text Box 4">
            <a:extLst>
              <a:ext uri="{FF2B5EF4-FFF2-40B4-BE49-F238E27FC236}">
                <a16:creationId xmlns:a16="http://schemas.microsoft.com/office/drawing/2014/main" id="{028FEB86-B607-4AA3-8B27-3130EBCA99A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34881" y="2753519"/>
            <a:ext cx="5878513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§4.12 Instruction-Level Parallelism and Matrix Multiply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2AAC0-27B1-4E92-86FA-47CD96AD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128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568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itle 1">
            <a:extLst>
              <a:ext uri="{FF2B5EF4-FFF2-40B4-BE49-F238E27FC236}">
                <a16:creationId xmlns:a16="http://schemas.microsoft.com/office/drawing/2014/main" id="{D5429B73-4A40-4D91-B52A-BFD447E1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FDC0-633B-4B5E-B41A-A9A84FEE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543550"/>
          </a:xfrm>
        </p:spPr>
        <p:txBody>
          <a:bodyPr/>
          <a:lstStyle/>
          <a:p>
            <a:pPr>
              <a:defRPr/>
            </a:pPr>
            <a:r>
              <a:rPr lang="en-US" dirty="0"/>
              <a:t>Assembly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(%r11),%ymm4                # Load 4 elements of C into %ymm4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              # register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rbx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050" dirty="0">
                <a:latin typeface="Courier New" pitchFamily="49" charset="0"/>
                <a:cs typeface="Courier New" pitchFamily="49" charset="0"/>
              </a:rPr>
              <a:t>3 xor %ecx,%ecx                       # register %ecx =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0x20(%r11),%ymm3            # Load 4 elements of C into %ymm3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0x40(%r11),%ymm2            # Load 4 elements of C into %ymm2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0x60(%r11),%ymm1            # Load 4 elements of C into %ymm1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7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vbroadcastsd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(%rcx,%r9,1),%ymm0     # Make 4 copies of B element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8 add $0x8,%rcx # register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+ 8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9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),%ymm0,%ymm5     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10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%ymm5,%ymm4,%ymm4           # Parallel add %ymm5, %ymm4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11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0x20(%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),%ymm0,%ymm5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12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%ymm5,%ymm3,%ymm3           # Parallel add %ymm5, %ymm3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13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0x40(%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),%ymm0,%ymm5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14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0x60(%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),%ymm0,%ymm0      # Parallel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050" dirty="0">
                <a:latin typeface="Courier New" pitchFamily="49" charset="0"/>
                <a:cs typeface="Courier New" pitchFamily="49" charset="0"/>
              </a:rPr>
              <a:t>15 add %r8,%rax                       # register %rax = %rax + %r8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050" dirty="0">
                <a:latin typeface="Courier New" pitchFamily="49" charset="0"/>
                <a:cs typeface="Courier New" pitchFamily="49" charset="0"/>
              </a:rPr>
              <a:t>16 cmp %r10,%rcx                      # compare %r8 to %rax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%ymm5,%ymm2,%ymm2           # Parallel add %ymm5, %ymm2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18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%ymm0,%ymm1,%ymm1           # Parallel add %ymm0, %ymm1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19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68 &lt;dgemm+0x68&gt;                # jump if not %r8 != %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sz="1050" dirty="0">
                <a:latin typeface="Courier New" pitchFamily="49" charset="0"/>
                <a:cs typeface="Courier New" pitchFamily="49" charset="0"/>
              </a:rPr>
              <a:t>20 add $0x1,%esi                      # register % esi = % esi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21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%ymm4,(%r11)               # Store %ymm4 into 4 C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22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%ymm3,0x20(%r11)           # Store %ymm3 into 4 C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23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%ymm2,0x40(%r11)           # Store %ymm2 into 4 C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050" dirty="0">
                <a:latin typeface="Courier New" pitchFamily="49" charset="0"/>
                <a:cs typeface="Courier New" pitchFamily="49" charset="0"/>
              </a:rPr>
              <a:t>24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%ymm1,0x60(%r11)           # Store %ymm1 into 4 C elements</a:t>
            </a:r>
          </a:p>
        </p:txBody>
      </p:sp>
      <p:sp>
        <p:nvSpPr>
          <p:cNvPr id="257029" name="Text Box 4">
            <a:extLst>
              <a:ext uri="{FF2B5EF4-FFF2-40B4-BE49-F238E27FC236}">
                <a16:creationId xmlns:a16="http://schemas.microsoft.com/office/drawing/2014/main" id="{4E99F296-308F-41AD-ABEE-7FFC771E651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34881" y="2753519"/>
            <a:ext cx="5878513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§4.12 Instruction-Level Parallelism and Matrix Multiply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B1864E-4A0B-4AFE-9FE5-8E63B9DD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129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1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530521-A132-463C-9777-0377B284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Task from A to B takes the same time in both cases. What’s the advantage?</a:t>
            </a:r>
          </a:p>
          <a:p>
            <a:endParaRPr lang="en-US" altLang="en-US" sz="2800" dirty="0"/>
          </a:p>
          <a:p>
            <a:endParaRPr lang="en-US" altLang="en-US" sz="2800" dirty="0">
              <a:latin typeface="CMU Typewriter Text Variable Wi" panose="02000603000000000000" pitchFamily="2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63406-1C9F-4368-A33D-514A5944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Pipelining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5828-C99B-49FA-BF50-3778EDCA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317B255-4FA3-43C0-B6D2-CE82391B9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t="268"/>
          <a:stretch/>
        </p:blipFill>
        <p:spPr bwMode="auto">
          <a:xfrm>
            <a:off x="417478" y="1981200"/>
            <a:ext cx="8156643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27614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itle 1">
            <a:extLst>
              <a:ext uri="{FF2B5EF4-FFF2-40B4-BE49-F238E27FC236}">
                <a16:creationId xmlns:a16="http://schemas.microsoft.com/office/drawing/2014/main" id="{059F44A7-1E19-4049-A1AA-42683E45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Impact</a:t>
            </a:r>
          </a:p>
        </p:txBody>
      </p:sp>
      <p:pic>
        <p:nvPicPr>
          <p:cNvPr id="258052" name="Picture 5">
            <a:extLst>
              <a:ext uri="{FF2B5EF4-FFF2-40B4-BE49-F238E27FC236}">
                <a16:creationId xmlns:a16="http://schemas.microsoft.com/office/drawing/2014/main" id="{AEA0E401-0511-4A4B-B0F3-6EAED7D61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57350"/>
            <a:ext cx="613092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1D0B6-F0EF-467A-92A6-D78570A3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130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778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2">
            <a:extLst>
              <a:ext uri="{FF2B5EF4-FFF2-40B4-BE49-F238E27FC236}">
                <a16:creationId xmlns:a16="http://schemas.microsoft.com/office/drawing/2014/main" id="{4B373474-861E-497E-9E14-7677DF9DA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Fallacies</a:t>
            </a:r>
            <a:endParaRPr lang="en-AU" altLang="en-US" sz="4000"/>
          </a:p>
        </p:txBody>
      </p:sp>
      <p:sp>
        <p:nvSpPr>
          <p:cNvPr id="259076" name="Rectangle 3">
            <a:extLst>
              <a:ext uri="{FF2B5EF4-FFF2-40B4-BE49-F238E27FC236}">
                <a16:creationId xmlns:a16="http://schemas.microsoft.com/office/drawing/2014/main" id="{1ABE6F02-CBC9-4940-B78A-D9D73D61C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Pipelining is easy (!)</a:t>
            </a:r>
          </a:p>
          <a:p>
            <a:pPr lvl="1" eaLnBrk="1" hangingPunct="1"/>
            <a:r>
              <a:rPr lang="en-US" altLang="en-US" sz="2400"/>
              <a:t>The basic idea is easy</a:t>
            </a:r>
          </a:p>
          <a:p>
            <a:pPr lvl="1" eaLnBrk="1" hangingPunct="1"/>
            <a:r>
              <a:rPr lang="en-US" altLang="en-US" sz="2400"/>
              <a:t>The devil is in the details</a:t>
            </a:r>
          </a:p>
          <a:p>
            <a:pPr lvl="2" eaLnBrk="1" hangingPunct="1"/>
            <a:r>
              <a:rPr lang="en-US" altLang="en-US" sz="2000"/>
              <a:t>e.g., detecting data hazards</a:t>
            </a:r>
          </a:p>
          <a:p>
            <a:pPr eaLnBrk="1" hangingPunct="1"/>
            <a:r>
              <a:rPr lang="en-US" altLang="en-US" sz="2800"/>
              <a:t>Pipelining is independent of technology</a:t>
            </a:r>
          </a:p>
          <a:p>
            <a:pPr lvl="1" eaLnBrk="1" hangingPunct="1"/>
            <a:r>
              <a:rPr lang="en-US" altLang="en-US" sz="2400"/>
              <a:t>So why haven’t we always done pipelining?</a:t>
            </a:r>
          </a:p>
          <a:p>
            <a:pPr lvl="1" eaLnBrk="1" hangingPunct="1"/>
            <a:r>
              <a:rPr lang="en-US" altLang="en-US" sz="2400"/>
              <a:t>More transistors make more advanced techniques feasible</a:t>
            </a:r>
          </a:p>
          <a:p>
            <a:pPr lvl="1" eaLnBrk="1" hangingPunct="1"/>
            <a:r>
              <a:rPr lang="en-US" altLang="en-US" sz="2400"/>
              <a:t>Pipeline-related ISA design needs to take account of technology trends</a:t>
            </a:r>
          </a:p>
          <a:p>
            <a:pPr lvl="2" eaLnBrk="1" hangingPunct="1"/>
            <a:r>
              <a:rPr lang="en-US" altLang="en-US" sz="2000"/>
              <a:t>e.g., predicated instructions</a:t>
            </a:r>
            <a:endParaRPr lang="en-AU" altLang="en-US" sz="2000"/>
          </a:p>
        </p:txBody>
      </p:sp>
      <p:sp>
        <p:nvSpPr>
          <p:cNvPr id="259077" name="Text Box 4">
            <a:extLst>
              <a:ext uri="{FF2B5EF4-FFF2-40B4-BE49-F238E27FC236}">
                <a16:creationId xmlns:a16="http://schemas.microsoft.com/office/drawing/2014/main" id="{C56D2D48-60ED-4B5B-90C7-11E72AFD8E6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§4.14 Fallacies and Pitfalls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5A2B34-FAF0-4D3C-962E-9BAC8DDC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131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5794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2">
            <a:extLst>
              <a:ext uri="{FF2B5EF4-FFF2-40B4-BE49-F238E27FC236}">
                <a16:creationId xmlns:a16="http://schemas.microsoft.com/office/drawing/2014/main" id="{06337CEE-A89A-4EF5-98C0-712C86E2E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</a:t>
            </a:r>
            <a:endParaRPr lang="en-AU" altLang="en-US"/>
          </a:p>
        </p:txBody>
      </p:sp>
      <p:sp>
        <p:nvSpPr>
          <p:cNvPr id="261124" name="Rectangle 3">
            <a:extLst>
              <a:ext uri="{FF2B5EF4-FFF2-40B4-BE49-F238E27FC236}">
                <a16:creationId xmlns:a16="http://schemas.microsoft.com/office/drawing/2014/main" id="{ADF1FD1C-BB8C-4EA5-BE87-52697DFFE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Poor ISA design can make pipelining harder</a:t>
            </a:r>
          </a:p>
          <a:p>
            <a:pPr lvl="1" eaLnBrk="1" hangingPunct="1"/>
            <a:r>
              <a:rPr lang="en-US" altLang="en-US"/>
              <a:t>e.g., complex instruction sets (VAX, IA-32)</a:t>
            </a:r>
          </a:p>
          <a:p>
            <a:pPr lvl="2" eaLnBrk="1" hangingPunct="1"/>
            <a:r>
              <a:rPr lang="en-US" altLang="en-US"/>
              <a:t>Significant overhead to make pipelining work</a:t>
            </a:r>
          </a:p>
          <a:p>
            <a:pPr lvl="2" eaLnBrk="1" hangingPunct="1"/>
            <a:r>
              <a:rPr lang="en-US" altLang="en-US"/>
              <a:t>IA-32 micro-op approach</a:t>
            </a:r>
          </a:p>
          <a:p>
            <a:pPr lvl="1" eaLnBrk="1" hangingPunct="1"/>
            <a:r>
              <a:rPr lang="en-US" altLang="en-US"/>
              <a:t>e.g., complex addressing modes</a:t>
            </a:r>
          </a:p>
          <a:p>
            <a:pPr lvl="2" eaLnBrk="1" hangingPunct="1"/>
            <a:r>
              <a:rPr lang="en-US" altLang="en-US"/>
              <a:t>Register update side effects, memory indirection</a:t>
            </a:r>
          </a:p>
          <a:p>
            <a:pPr lvl="1" eaLnBrk="1" hangingPunct="1"/>
            <a:r>
              <a:rPr lang="en-US" altLang="en-US"/>
              <a:t>e.g., delayed branches</a:t>
            </a:r>
          </a:p>
          <a:p>
            <a:pPr lvl="2" eaLnBrk="1" hangingPunct="1"/>
            <a:r>
              <a:rPr lang="en-US" altLang="en-US"/>
              <a:t>Advanced pipelines have long delay slots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50F9EF-EDE7-4E9F-B29F-FFD5A6C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132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6314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2">
            <a:extLst>
              <a:ext uri="{FF2B5EF4-FFF2-40B4-BE49-F238E27FC236}">
                <a16:creationId xmlns:a16="http://schemas.microsoft.com/office/drawing/2014/main" id="{B8B27961-5D27-41BC-98CD-84E3C5081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263172" name="Rectangle 3">
            <a:extLst>
              <a:ext uri="{FF2B5EF4-FFF2-40B4-BE49-F238E27FC236}">
                <a16:creationId xmlns:a16="http://schemas.microsoft.com/office/drawing/2014/main" id="{43FB7594-F5F3-470E-BF95-A0756C713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ISA influences design of datapath and control</a:t>
            </a:r>
          </a:p>
          <a:p>
            <a:pPr eaLnBrk="1" hangingPunct="1"/>
            <a:r>
              <a:rPr lang="en-US" altLang="en-US" sz="2800"/>
              <a:t>Datapath and control influence design of ISA</a:t>
            </a:r>
          </a:p>
          <a:p>
            <a:pPr eaLnBrk="1" hangingPunct="1"/>
            <a:r>
              <a:rPr lang="en-US" altLang="en-US" sz="2800"/>
              <a:t>Pipelining improves instruction throughput</a:t>
            </a:r>
            <a:br>
              <a:rPr lang="en-US" altLang="en-US" sz="2800"/>
            </a:br>
            <a:r>
              <a:rPr lang="en-US" altLang="en-US" sz="2800"/>
              <a:t>using parallelism</a:t>
            </a:r>
          </a:p>
          <a:p>
            <a:pPr lvl="1" eaLnBrk="1" hangingPunct="1"/>
            <a:r>
              <a:rPr lang="en-US" altLang="en-US" sz="2400"/>
              <a:t>More instructions completed per second</a:t>
            </a:r>
          </a:p>
          <a:p>
            <a:pPr lvl="1" eaLnBrk="1" hangingPunct="1"/>
            <a:r>
              <a:rPr lang="en-US" altLang="en-US" sz="2400"/>
              <a:t>Latency for each instruction not reduced</a:t>
            </a:r>
          </a:p>
          <a:p>
            <a:pPr eaLnBrk="1" hangingPunct="1"/>
            <a:r>
              <a:rPr lang="en-US" altLang="en-US" sz="2800"/>
              <a:t>Hazards: structural, data, control</a:t>
            </a:r>
          </a:p>
          <a:p>
            <a:pPr eaLnBrk="1" hangingPunct="1"/>
            <a:r>
              <a:rPr lang="en-US" altLang="en-US" sz="2800"/>
              <a:t>Multiple issue and dynamic scheduling (ILP)</a:t>
            </a:r>
          </a:p>
          <a:p>
            <a:pPr lvl="1" eaLnBrk="1" hangingPunct="1"/>
            <a:r>
              <a:rPr lang="en-US" altLang="en-US" sz="2400"/>
              <a:t>Dependencies limit achievable parallelism</a:t>
            </a:r>
          </a:p>
          <a:p>
            <a:pPr lvl="1" eaLnBrk="1" hangingPunct="1"/>
            <a:r>
              <a:rPr lang="en-US" altLang="en-US" sz="2400"/>
              <a:t>Complexity leads to the power wall</a:t>
            </a:r>
          </a:p>
        </p:txBody>
      </p:sp>
      <p:sp>
        <p:nvSpPr>
          <p:cNvPr id="263173" name="Text Box 4">
            <a:extLst>
              <a:ext uri="{FF2B5EF4-FFF2-40B4-BE49-F238E27FC236}">
                <a16:creationId xmlns:a16="http://schemas.microsoft.com/office/drawing/2014/main" id="{792E5963-0362-4F39-AE1D-769D45E2223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0619" y="1286669"/>
            <a:ext cx="294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§4.14 Concluding Remarks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9542A-459D-42A9-8188-F7657152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133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02CACD-886F-41C3-9E8C-CD4B4113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We can now perform tasks in parallel!</a:t>
            </a:r>
          </a:p>
          <a:p>
            <a:endParaRPr lang="en-US" altLang="en-US" sz="2800" dirty="0">
              <a:latin typeface="CMU Typewriter Text Variable Wi" panose="02000603000000000000" pitchFamily="2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EB72CD-05A1-42B8-9313-C320148D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18958-A090-47F0-9CF1-90A26FB0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905B957-1C6F-4F3F-AD53-5DAB89BDA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5988"/>
            <a:ext cx="91440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12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BDC759-3CF8-49B9-A2CF-573C052F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Assume you work in a laundry shop.</a:t>
            </a:r>
          </a:p>
          <a:p>
            <a:r>
              <a:rPr lang="en-US" altLang="en-US" dirty="0"/>
              <a:t>You divide your job into the following stages.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2800" dirty="0"/>
              <a:t>Wash (stage1)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2800" dirty="0"/>
              <a:t>Dry (stage2)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2800" dirty="0"/>
              <a:t>Fold (stage3)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2800" dirty="0"/>
              <a:t>Store (stage4)</a:t>
            </a:r>
          </a:p>
          <a:p>
            <a:r>
              <a:rPr lang="en-US" altLang="en-US" dirty="0"/>
              <a:t>Assume each stage takes 30 minutes to complete.</a:t>
            </a:r>
          </a:p>
          <a:p>
            <a:r>
              <a:rPr lang="en-US" altLang="en-US" dirty="0"/>
              <a:t>How low would it take you to complete a single laundry task?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6A4B85-25A0-43FB-8991-E876A2C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analogy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E87A0-321B-4770-A382-9DC511B6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5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C60193-BA1D-455F-824F-16ACD2676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dirty="0"/>
                  <a:t>30min x 4 stages = 2 hours</a:t>
                </a:r>
              </a:p>
              <a:p>
                <a:endParaRPr lang="en-US" altLang="en-US" dirty="0"/>
              </a:p>
              <a:p>
                <a:endParaRPr lang="en-US" altLang="en-US" sz="2800" dirty="0"/>
              </a:p>
              <a:p>
                <a:endParaRPr lang="en-US" altLang="en-US" dirty="0"/>
              </a:p>
              <a:p>
                <a:endParaRPr lang="en-US" altLang="en-US" sz="2800" dirty="0"/>
              </a:p>
              <a:p>
                <a:endParaRPr lang="en-US" altLang="en-US" dirty="0"/>
              </a:p>
              <a:p>
                <a:endParaRPr lang="en-US" altLang="en-US" sz="2800" dirty="0"/>
              </a:p>
              <a:p>
                <a:r>
                  <a:rPr lang="en-US" altLang="en-US" dirty="0"/>
                  <a:t>What about 4 laundry tasks?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30×4</m:t>
                        </m:r>
                      </m:e>
                    </m:d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=480</m:t>
                    </m:r>
                    <m:r>
                      <a:rPr lang="en-GB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minutes</m:t>
                    </m:r>
                    <m:r>
                      <a:rPr lang="en-GB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 </m:t>
                    </m:r>
                    <m:r>
                      <m:rPr>
                        <m:sty m:val="p"/>
                      </m:rPr>
                      <a:rPr lang="en-GB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hours</m:t>
                    </m:r>
                    <m:r>
                      <a:rPr lang="en-GB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r>
                  <a:rPr lang="en-US" altLang="en-US" dirty="0"/>
                  <a:t>What about 1000 laundry tasks?</a:t>
                </a:r>
              </a:p>
              <a:p>
                <a:pPr lvl="1"/>
                <a:endParaRPr lang="en-US" altLang="en-US" dirty="0">
                  <a:latin typeface="CMU Typewriter Text Variable Wi" panose="02000603000000000000" pitchFamily="2" charset="0"/>
                </a:endParaRPr>
              </a:p>
              <a:p>
                <a:endParaRPr lang="en-US" altLang="en-US" sz="2800" dirty="0">
                  <a:latin typeface="CMU Typewriter Text Variable Wi" panose="02000603000000000000" pitchFamily="2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C60193-BA1D-455F-824F-16ACD2676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 b="-8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EC0C6D-FF14-4448-9928-BCB023E1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analogy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C151E-9C8B-4371-8CCE-A0FD4378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ACE831B-6471-4D0A-B684-00E6FA89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51"/>
          <a:stretch>
            <a:fillRect/>
          </a:stretch>
        </p:blipFill>
        <p:spPr bwMode="auto">
          <a:xfrm>
            <a:off x="585788" y="1600200"/>
            <a:ext cx="77057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445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8DE533-9E73-494C-903C-FF3AC751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Improving our laundry efficiency.</a:t>
            </a:r>
          </a:p>
          <a:p>
            <a:pPr lvl="1" indent="-457200">
              <a:buFont typeface="+mj-lt"/>
              <a:buAutoNum type="arabicPeriod"/>
            </a:pPr>
            <a:r>
              <a:rPr lang="en-US" altLang="en-US" sz="2800" dirty="0"/>
              <a:t>Start a new load right after the washing machine becomes available.</a:t>
            </a:r>
          </a:p>
          <a:p>
            <a:pPr lvl="1" indent="-457200">
              <a:buFont typeface="+mj-lt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Dry first load and wash second load at the same time.</a:t>
            </a:r>
          </a:p>
          <a:p>
            <a:pPr lvl="1" indent="-457200">
              <a:buFont typeface="+mj-lt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Fold first load, dry second load and wash third load at the same time</a:t>
            </a:r>
          </a:p>
          <a:p>
            <a:pPr lvl="1" indent="-457200">
              <a:buFont typeface="+mj-lt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Continue with this principle until you complete all four loads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222EE5-44B0-4173-9CCB-D8567400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analogy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FE346-C82D-4B05-87C0-0455A541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08ABCB-52A8-487A-9327-3AB39527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4 loads now take 3.5 hours, compared to 8 hours in a sequential scheme.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CBAF88-F5D0-45FD-978C-E9FF040C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analogy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39F0F-8CE5-48BD-949F-35D46617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FA60C5F-B199-4BD4-8923-1E06E72B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1"/>
          <a:stretch>
            <a:fillRect/>
          </a:stretch>
        </p:blipFill>
        <p:spPr bwMode="auto">
          <a:xfrm>
            <a:off x="442913" y="1676400"/>
            <a:ext cx="8258175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4616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084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3904F-DE8E-4038-956C-C0D68CB6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88" y="907472"/>
            <a:ext cx="8382000" cy="5211763"/>
          </a:xfrm>
        </p:spPr>
        <p:txBody>
          <a:bodyPr/>
          <a:lstStyle/>
          <a:p>
            <a:r>
              <a:rPr lang="en-GB" dirty="0"/>
              <a:t>How can we measure the performance improvement?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256FD2-E046-4BB4-B23A-77AC9BBA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speedup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CD2C-DAE2-4E41-8C1B-8D2A699D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C041141-9E21-49BF-86A1-D1C3C98C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" y="1700212"/>
            <a:ext cx="4897437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4AC72D6-300B-4E68-94D8-148AB58C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1773238"/>
            <a:ext cx="3432969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 marL="741363" indent="-2841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0" indent="0" eaLnBrk="1" hangingPunct="1">
              <a:spcBef>
                <a:spcPts val="700"/>
              </a:spcBef>
              <a:buClr>
                <a:srgbClr val="ECEAAC"/>
              </a:buClr>
              <a:buSzPct val="60000"/>
            </a:pPr>
            <a:r>
              <a:rPr lang="en-US" alt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Four loads:</a:t>
            </a:r>
          </a:p>
          <a:p>
            <a:pPr marL="0" indent="0" eaLnBrk="1" hangingPunct="1">
              <a:spcBef>
                <a:spcPts val="700"/>
              </a:spcBef>
              <a:buClr>
                <a:srgbClr val="ECEAAC"/>
              </a:buClr>
              <a:buSzPct val="60000"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Speedup = 8/3.5 = 2.28</a:t>
            </a:r>
          </a:p>
          <a:p>
            <a:pPr marL="0" indent="0" eaLnBrk="1" hangingPunct="1">
              <a:spcBef>
                <a:spcPts val="700"/>
              </a:spcBef>
              <a:buClr>
                <a:srgbClr val="ECEAAC"/>
              </a:buClr>
              <a:buSzPct val="60000"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 are doing our job 2.3 times faster!</a:t>
            </a:r>
          </a:p>
          <a:p>
            <a:pPr marL="0" indent="0" eaLnBrk="1" hangingPunct="1">
              <a:spcBef>
                <a:spcPts val="700"/>
              </a:spcBef>
              <a:buClr>
                <a:srgbClr val="ECEAAC"/>
              </a:buClr>
              <a:buSzPct val="60000"/>
            </a:pPr>
            <a:endParaRPr lang="en-US" alt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 eaLnBrk="1" hangingPunct="1">
              <a:spcBef>
                <a:spcPts val="700"/>
              </a:spcBef>
              <a:buClr>
                <a:srgbClr val="91AFBF"/>
              </a:buClr>
              <a:buSzPct val="60000"/>
            </a:pPr>
            <a:r>
              <a:rPr lang="en-US" alt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What about infinite number of loads?</a:t>
            </a:r>
          </a:p>
        </p:txBody>
      </p:sp>
      <p:cxnSp>
        <p:nvCxnSpPr>
          <p:cNvPr id="7" name="AutoShape 5">
            <a:extLst>
              <a:ext uri="{FF2B5EF4-FFF2-40B4-BE49-F238E27FC236}">
                <a16:creationId xmlns:a16="http://schemas.microsoft.com/office/drawing/2014/main" id="{2FBDDF0D-5978-40B8-991C-D0D7FDDAC7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51050" y="5661025"/>
            <a:ext cx="1588" cy="792163"/>
          </a:xfrm>
          <a:prstGeom prst="straightConnector1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 Box 6">
            <a:extLst>
              <a:ext uri="{FF2B5EF4-FFF2-40B4-BE49-F238E27FC236}">
                <a16:creationId xmlns:a16="http://schemas.microsoft.com/office/drawing/2014/main" id="{9B6E8F99-87D4-4F37-8A5A-CA9F19C1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778500"/>
            <a:ext cx="4977943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pipeline: All resources are used at the same time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D80D45CC-18E2-414A-BC53-E86544EAB2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9975" y="4508500"/>
            <a:ext cx="720725" cy="1588"/>
          </a:xfrm>
          <a:prstGeom prst="straightConnector1">
            <a:avLst/>
          </a:prstGeom>
          <a:noFill/>
          <a:ln w="57240" cap="sq">
            <a:solidFill>
              <a:srgbClr val="7030A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 Box 8">
            <a:extLst>
              <a:ext uri="{FF2B5EF4-FFF2-40B4-BE49-F238E27FC236}">
                <a16:creationId xmlns:a16="http://schemas.microsoft.com/office/drawing/2014/main" id="{B2D5F4A8-37BE-453D-BAA6-0895697C3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4340225"/>
            <a:ext cx="169018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Wind-down time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C930DA54-30F6-4B64-AFD5-773BA25FA4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87450" y="5445125"/>
            <a:ext cx="720725" cy="1588"/>
          </a:xfrm>
          <a:prstGeom prst="straightConnector1">
            <a:avLst/>
          </a:prstGeom>
          <a:noFill/>
          <a:ln w="57240" cap="sq">
            <a:solidFill>
              <a:srgbClr val="7030A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10">
            <a:extLst>
              <a:ext uri="{FF2B5EF4-FFF2-40B4-BE49-F238E27FC236}">
                <a16:creationId xmlns:a16="http://schemas.microsoft.com/office/drawing/2014/main" id="{96814FB9-90C8-4394-A1E7-13ABD5946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5522913"/>
            <a:ext cx="140485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Start-up time</a:t>
            </a:r>
          </a:p>
        </p:txBody>
      </p:sp>
    </p:spTree>
    <p:extLst>
      <p:ext uri="{BB962C8B-B14F-4D97-AF65-F5344CB8AC3E}">
        <p14:creationId xmlns:p14="http://schemas.microsoft.com/office/powerpoint/2010/main" val="385291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J. </a:t>
            </a:r>
            <a:r>
              <a:rPr lang="en-US" dirty="0" err="1">
                <a:effectLst/>
              </a:rPr>
              <a:t>Yiu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The definitive guide to ARM Cortex-M0 and Cortex-M0+ processors</a:t>
            </a:r>
            <a:r>
              <a:rPr lang="en-US" dirty="0">
                <a:effectLst/>
              </a:rPr>
              <a:t>, Second edition, Elsevier, 2015.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E64450-CBB7-47DB-8A75-67299BE4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35477"/>
            <a:ext cx="8382000" cy="5211763"/>
          </a:xfrm>
        </p:spPr>
        <p:txBody>
          <a:bodyPr/>
          <a:lstStyle/>
          <a:p>
            <a:r>
              <a:rPr lang="en-GB" dirty="0"/>
              <a:t>Speedup with an infinite number of laundry loads.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CC07F1-2C33-46A7-9D23-EA6BC361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speedup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F8929-E9A0-4484-A0B1-224241EF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FAF7533-697E-48FE-B68A-209D8BAFA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94"/>
          <a:stretch/>
        </p:blipFill>
        <p:spPr bwMode="auto">
          <a:xfrm>
            <a:off x="3302894" y="1775791"/>
            <a:ext cx="5658227" cy="112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2CD85C58-BFBC-4E23-8CDF-846DF4C39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1" r="50036"/>
          <a:stretch/>
        </p:blipFill>
        <p:spPr bwMode="auto">
          <a:xfrm>
            <a:off x="304800" y="1770503"/>
            <a:ext cx="2723773" cy="234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4616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CA472D-29B9-459A-BBE1-793FC6669499}"/>
                  </a:ext>
                </a:extLst>
              </p:cNvPr>
              <p:cNvSpPr txBox="1"/>
              <p:nvPr/>
            </p:nvSpPr>
            <p:spPr>
              <a:xfrm>
                <a:off x="1281003" y="4155534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CA472D-29B9-459A-BBE1-793FC6669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03" y="4155534"/>
                <a:ext cx="533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714C75-266F-4DCD-B231-F4CEAC76CCDC}"/>
                  </a:ext>
                </a:extLst>
              </p:cNvPr>
              <p:cNvSpPr txBox="1"/>
              <p:nvPr/>
            </p:nvSpPr>
            <p:spPr>
              <a:xfrm>
                <a:off x="1963063" y="4155534"/>
                <a:ext cx="1165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 dirty="0" err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714C75-266F-4DCD-B231-F4CEAC76C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063" y="4155534"/>
                <a:ext cx="11656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D0E1C95-785B-473A-B3D9-D070F52D1C50}"/>
              </a:ext>
            </a:extLst>
          </p:cNvPr>
          <p:cNvSpPr/>
          <p:nvPr/>
        </p:nvSpPr>
        <p:spPr>
          <a:xfrm>
            <a:off x="964854" y="2666999"/>
            <a:ext cx="1165698" cy="15499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9275B-99AD-4E1E-803A-FB08A6674F97}"/>
              </a:ext>
            </a:extLst>
          </p:cNvPr>
          <p:cNvSpPr/>
          <p:nvPr/>
        </p:nvSpPr>
        <p:spPr>
          <a:xfrm>
            <a:off x="2130552" y="2666999"/>
            <a:ext cx="841248" cy="15499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62DC24-D11E-4857-8FED-678655BF3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56411"/>
          <a:stretch/>
        </p:blipFill>
        <p:spPr bwMode="auto">
          <a:xfrm>
            <a:off x="3302894" y="2824689"/>
            <a:ext cx="5658227" cy="82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54EC850-A2FC-4D5C-8164-DA5CD425B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00"/>
          <a:stretch/>
        </p:blipFill>
        <p:spPr bwMode="auto">
          <a:xfrm>
            <a:off x="3302894" y="5841936"/>
            <a:ext cx="5658227" cy="49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3E53E91-50D5-4634-9B8D-1E04F4FE1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37" b="37669"/>
          <a:stretch/>
        </p:blipFill>
        <p:spPr bwMode="auto">
          <a:xfrm>
            <a:off x="3277421" y="3613735"/>
            <a:ext cx="5658227" cy="82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5D2DBC-BA71-4561-8F72-977BFA50D042}"/>
                  </a:ext>
                </a:extLst>
              </p:cNvPr>
              <p:cNvSpPr txBox="1"/>
              <p:nvPr/>
            </p:nvSpPr>
            <p:spPr>
              <a:xfrm>
                <a:off x="2798131" y="4557747"/>
                <a:ext cx="4267200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𝑝𝑖𝑝𝑒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5D2DBC-BA71-4561-8F72-977BFA50D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131" y="4557747"/>
                <a:ext cx="4267200" cy="490199"/>
              </a:xfrm>
              <a:prstGeom prst="rect">
                <a:avLst/>
              </a:prstGeom>
              <a:blipFill>
                <a:blip r:embed="rId6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>
            <a:extLst>
              <a:ext uri="{FF2B5EF4-FFF2-40B4-BE49-F238E27FC236}">
                <a16:creationId xmlns:a16="http://schemas.microsoft.com/office/drawing/2014/main" id="{D5A3F0BF-BEF4-4EC0-BBB3-05FCCE22F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84" b="11800"/>
          <a:stretch/>
        </p:blipFill>
        <p:spPr bwMode="auto">
          <a:xfrm>
            <a:off x="3277421" y="5172210"/>
            <a:ext cx="5658227" cy="62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AA46D-F8EB-473E-85AC-0AE246E5C73E}"/>
              </a:ext>
            </a:extLst>
          </p:cNvPr>
          <p:cNvSpPr txBox="1"/>
          <p:nvPr/>
        </p:nvSpPr>
        <p:spPr>
          <a:xfrm>
            <a:off x="55952" y="5015110"/>
            <a:ext cx="3072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Speedup is directly determined by the number of 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55434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611926-2244-481C-BF6F-18287824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Speedup for an infinite number of laundry loads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2A5167-1BF3-4804-9EC7-58032302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speedup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D2949-7E40-4317-81C5-2C73B027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315766E9-B3DC-46B8-AAE7-CE2255CF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18" y="1376663"/>
            <a:ext cx="4897437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B770CC-0FCB-4C4A-8D6E-111ED72E6765}"/>
                  </a:ext>
                </a:extLst>
              </p:cNvPr>
              <p:cNvSpPr txBox="1"/>
              <p:nvPr/>
            </p:nvSpPr>
            <p:spPr>
              <a:xfrm>
                <a:off x="5365208" y="4220907"/>
                <a:ext cx="1905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B770CC-0FCB-4C4A-8D6E-111ED72E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208" y="4220907"/>
                <a:ext cx="19050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ACBD08B-02A0-4E46-B80E-5C6A70DC5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329" y="5286949"/>
            <a:ext cx="1676400" cy="1207237"/>
          </a:xfrm>
          <a:prstGeom prst="rect">
            <a:avLst/>
          </a:prstGeom>
        </p:spPr>
      </p:pic>
      <p:cxnSp>
        <p:nvCxnSpPr>
          <p:cNvPr id="10" name="AutoShape 5">
            <a:extLst>
              <a:ext uri="{FF2B5EF4-FFF2-40B4-BE49-F238E27FC236}">
                <a16:creationId xmlns:a16="http://schemas.microsoft.com/office/drawing/2014/main" id="{F2826579-AB4A-40E3-BB2A-052B9A1054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62710" y="5456125"/>
            <a:ext cx="1588" cy="792163"/>
          </a:xfrm>
          <a:prstGeom prst="straightConnector1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6">
            <a:extLst>
              <a:ext uri="{FF2B5EF4-FFF2-40B4-BE49-F238E27FC236}">
                <a16:creationId xmlns:a16="http://schemas.microsoft.com/office/drawing/2014/main" id="{1B038BAB-0EFC-4DFC-B183-BBC1E7A63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101" y="6105826"/>
            <a:ext cx="1302257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pipeline</a:t>
            </a:r>
          </a:p>
        </p:txBody>
      </p:sp>
      <p:cxnSp>
        <p:nvCxnSpPr>
          <p:cNvPr id="12" name="AutoShape 7">
            <a:extLst>
              <a:ext uri="{FF2B5EF4-FFF2-40B4-BE49-F238E27FC236}">
                <a16:creationId xmlns:a16="http://schemas.microsoft.com/office/drawing/2014/main" id="{8DB0BCCC-832B-416B-89B3-E03CEB733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48716" y="5487711"/>
            <a:ext cx="720725" cy="1588"/>
          </a:xfrm>
          <a:prstGeom prst="straightConnector1">
            <a:avLst/>
          </a:prstGeom>
          <a:noFill/>
          <a:ln w="57240" cap="sq">
            <a:solidFill>
              <a:srgbClr val="7030A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Text Box 8">
            <a:extLst>
              <a:ext uri="{FF2B5EF4-FFF2-40B4-BE49-F238E27FC236}">
                <a16:creationId xmlns:a16="http://schemas.microsoft.com/office/drawing/2014/main" id="{2122E1D5-EF46-419D-9C2F-D9B6A2327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616" y="5319436"/>
            <a:ext cx="169018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Wind-down time</a:t>
            </a:r>
          </a:p>
        </p:txBody>
      </p:sp>
      <p:cxnSp>
        <p:nvCxnSpPr>
          <p:cNvPr id="14" name="AutoShape 9">
            <a:extLst>
              <a:ext uri="{FF2B5EF4-FFF2-40B4-BE49-F238E27FC236}">
                <a16:creationId xmlns:a16="http://schemas.microsoft.com/office/drawing/2014/main" id="{8937BCF1-D5F4-4D23-AB67-122FB8C54F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3200" y="5105400"/>
            <a:ext cx="720725" cy="1588"/>
          </a:xfrm>
          <a:prstGeom prst="straightConnector1">
            <a:avLst/>
          </a:prstGeom>
          <a:noFill/>
          <a:ln w="57240" cap="sq">
            <a:solidFill>
              <a:srgbClr val="7030A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 Box 10">
            <a:extLst>
              <a:ext uri="{FF2B5EF4-FFF2-40B4-BE49-F238E27FC236}">
                <a16:creationId xmlns:a16="http://schemas.microsoft.com/office/drawing/2014/main" id="{7DE13642-4026-44BE-9B33-F862FC190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418" y="5200374"/>
            <a:ext cx="140485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Start-up time</a:t>
            </a:r>
          </a:p>
        </p:txBody>
      </p:sp>
      <p:cxnSp>
        <p:nvCxnSpPr>
          <p:cNvPr id="16" name="AutoShape 5">
            <a:extLst>
              <a:ext uri="{FF2B5EF4-FFF2-40B4-BE49-F238E27FC236}">
                <a16:creationId xmlns:a16="http://schemas.microsoft.com/office/drawing/2014/main" id="{106E5FE5-ADEA-415A-84CB-32243A74B9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83800" y="5696880"/>
            <a:ext cx="302400" cy="476230"/>
          </a:xfrm>
          <a:prstGeom prst="straightConnector1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5">
            <a:extLst>
              <a:ext uri="{FF2B5EF4-FFF2-40B4-BE49-F238E27FC236}">
                <a16:creationId xmlns:a16="http://schemas.microsoft.com/office/drawing/2014/main" id="{C8EB23FA-3AB5-4C68-B6E1-24FC448D0D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62710" y="5923909"/>
            <a:ext cx="498619" cy="304968"/>
          </a:xfrm>
          <a:prstGeom prst="straightConnector1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AutoShape 5">
            <a:extLst>
              <a:ext uri="{FF2B5EF4-FFF2-40B4-BE49-F238E27FC236}">
                <a16:creationId xmlns:a16="http://schemas.microsoft.com/office/drawing/2014/main" id="{7C9D3288-9BBA-4DFF-B51F-38C4627ED6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62710" y="6163523"/>
            <a:ext cx="651019" cy="74472"/>
          </a:xfrm>
          <a:prstGeom prst="straightConnector1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5">
            <a:extLst>
              <a:ext uri="{FF2B5EF4-FFF2-40B4-BE49-F238E27FC236}">
                <a16:creationId xmlns:a16="http://schemas.microsoft.com/office/drawing/2014/main" id="{B92378EC-CE7D-4E1E-AA39-1965ADFC3B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4370" y="6249402"/>
            <a:ext cx="819149" cy="123295"/>
          </a:xfrm>
          <a:prstGeom prst="straightConnector1">
            <a:avLst/>
          </a:prstGeom>
          <a:noFill/>
          <a:ln w="5724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187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698A7F0B-2960-477D-A537-10B380E1B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Cortex-M0+ pipeline</a:t>
            </a:r>
            <a:endParaRPr lang="en-AU" altLang="en-US" dirty="0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586D472-D72C-4E3E-8530-8C50DC25E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82000" cy="54102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/>
            <a:r>
              <a:rPr lang="en-US" altLang="en-US" dirty="0"/>
              <a:t>Cortex-M0+ implements a two-stage pipeline.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952500" lvl="1" indent="-609600"/>
            <a:endParaRPr lang="en-US" altLang="en-US" dirty="0"/>
          </a:p>
          <a:p>
            <a:pPr marL="952500" lvl="1" indent="-609600"/>
            <a:endParaRPr lang="en-US" altLang="en-US" dirty="0"/>
          </a:p>
          <a:p>
            <a:pPr marL="952500" lvl="1" indent="-609600"/>
            <a:endParaRPr lang="en-US" altLang="en-US" dirty="0"/>
          </a:p>
          <a:p>
            <a:pPr marL="952500" lvl="1" indent="-609600"/>
            <a:endParaRPr lang="en-US" altLang="en-US" dirty="0"/>
          </a:p>
          <a:p>
            <a:pPr marL="609600" indent="-609600"/>
            <a:r>
              <a:rPr lang="en-US" altLang="en-US" dirty="0"/>
              <a:t>We will focus on a more general five-stage pipeline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4B6A6-A908-41BA-8E7F-BB50517D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FEBC-3FB4-43C5-A113-B76FC22D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6705600" cy="449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13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698A7F0B-2960-477D-A537-10B380E1B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ARM pipeline</a:t>
            </a:r>
            <a:endParaRPr lang="en-AU" altLang="en-US" dirty="0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586D472-D72C-4E3E-8530-8C50DC25E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>
                <a:solidFill>
                  <a:srgbClr val="0000FF"/>
                </a:solidFill>
              </a:rPr>
              <a:t>ARM pipeline.</a:t>
            </a:r>
            <a:r>
              <a:rPr lang="en-US" altLang="en-US" dirty="0"/>
              <a:t> Five instruction cycle stages, one step per stage.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IF: Instruction fetch from memory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ID: Instruction decode &amp; register read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EX: Execute operation or calculate address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MEM: Access memory operand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WB: Write result back to register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4B6A6-A908-41BA-8E7F-BB50517D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4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72EB864B-0684-4291-95FE-C9F85B94E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 performance</a:t>
            </a:r>
            <a:endParaRPr lang="en-AU" altLang="en-US" dirty="0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13045E9-FF98-4F24-9346-0664695C9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5336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Assume time for stages is</a:t>
            </a:r>
          </a:p>
          <a:p>
            <a:pPr lvl="1" eaLnBrk="1" hangingPunct="1"/>
            <a:r>
              <a:rPr lang="en-US" altLang="en-US" sz="2400" dirty="0"/>
              <a:t>100ps for register read or write</a:t>
            </a:r>
          </a:p>
          <a:p>
            <a:pPr lvl="1" eaLnBrk="1" hangingPunct="1"/>
            <a:r>
              <a:rPr lang="en-US" altLang="en-US" sz="2400" dirty="0"/>
              <a:t>200ps for other stages</a:t>
            </a:r>
          </a:p>
          <a:p>
            <a:pPr eaLnBrk="1" hangingPunct="1"/>
            <a:r>
              <a:rPr lang="en-US" altLang="en-US" sz="2800" dirty="0"/>
              <a:t>Compare pipelined </a:t>
            </a:r>
            <a:r>
              <a:rPr lang="en-US" altLang="en-US" sz="2800" dirty="0" err="1"/>
              <a:t>datapath</a:t>
            </a:r>
            <a:r>
              <a:rPr lang="en-US" altLang="en-US" sz="2800" dirty="0"/>
              <a:t> with single-cycle </a:t>
            </a:r>
            <a:r>
              <a:rPr lang="en-US" altLang="en-US" sz="2800" dirty="0" err="1"/>
              <a:t>datapath</a:t>
            </a:r>
            <a:endParaRPr lang="en-US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BABDBF-1A63-4FCC-9EAC-374D31E9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3D48C2A1-F04C-48CE-BCB7-7684E588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00722"/>
              </p:ext>
            </p:extLst>
          </p:nvPr>
        </p:nvGraphicFramePr>
        <p:xfrm>
          <a:off x="651350" y="3544889"/>
          <a:ext cx="7841299" cy="2246311"/>
        </p:xfrm>
        <a:graphic>
          <a:graphicData uri="http://schemas.openxmlformats.org/drawingml/2006/table">
            <a:tbl>
              <a:tblPr/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2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Instr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Fetch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Decode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Execute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Memory access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Write back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LDR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R-Type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CBZ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210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031115-DACA-4DE1-952D-513A4DD6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12925-F080-4829-A758-A54D6FB4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B68292-6FC3-4EE9-96E0-FD5A1B4E3D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3235846"/>
            <a:ext cx="7086600" cy="317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37E43019-9C99-4266-9963-91A4AB5A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14647"/>
              </p:ext>
            </p:extLst>
          </p:nvPr>
        </p:nvGraphicFramePr>
        <p:xfrm>
          <a:off x="651350" y="895479"/>
          <a:ext cx="7841299" cy="2246311"/>
        </p:xfrm>
        <a:graphic>
          <a:graphicData uri="http://schemas.openxmlformats.org/drawingml/2006/table">
            <a:tbl>
              <a:tblPr/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2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Instr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Fetch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Decode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Execute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Memory access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Write back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LDR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800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R-Type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CBZ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915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5EEA5-B14E-47B6-AE62-87FA696A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What’s the critical path?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781A0E-0D86-4349-942B-577B498D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performance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E2D34C9-1DC8-4A6B-B624-6B428885B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64"/>
          <a:stretch/>
        </p:blipFill>
        <p:spPr bwMode="auto">
          <a:xfrm>
            <a:off x="1187450" y="1763206"/>
            <a:ext cx="6761163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698E4128-9739-40B6-9008-DC33D0B7E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988" y="1393874"/>
            <a:ext cx="51796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Single-cycle (T</a:t>
            </a:r>
            <a:r>
              <a:rPr lang="en-US" altLang="en-US" sz="1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</a:t>
            </a:r>
            <a:r>
              <a:rPr lang="en-US" alt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800ps) </a:t>
            </a:r>
            <a:r>
              <a:rPr lang="en-US" alt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 1 </a:t>
            </a:r>
            <a:r>
              <a:rPr lang="en-US" altLang="en-US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LDR</a:t>
            </a:r>
            <a:r>
              <a:rPr lang="en-US" alt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 takes 800 </a:t>
            </a:r>
            <a:r>
              <a:rPr lang="en-US" altLang="en-US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ps</a:t>
            </a:r>
            <a:endParaRPr lang="en-AU" alt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BD6B745-8800-4659-9864-938E65817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650" y="3832996"/>
            <a:ext cx="49327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Pipelined (T</a:t>
            </a:r>
            <a:r>
              <a:rPr lang="en-US" altLang="en-US" sz="18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</a:t>
            </a:r>
            <a:r>
              <a:rPr lang="en-US" alt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200ps) </a:t>
            </a:r>
            <a:r>
              <a:rPr lang="en-US" alt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 1 </a:t>
            </a:r>
            <a:r>
              <a:rPr lang="en-US" altLang="en-US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LDR</a:t>
            </a:r>
            <a:r>
              <a:rPr lang="en-US" alt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 takes 1000 </a:t>
            </a:r>
            <a:r>
              <a:rPr lang="en-US" altLang="en-US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ps</a:t>
            </a:r>
            <a:endParaRPr lang="en-AU" alt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7D979D75-8A33-408E-BDE8-C5B032E82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7"/>
          <a:stretch/>
        </p:blipFill>
        <p:spPr bwMode="auto">
          <a:xfrm>
            <a:off x="1187450" y="4152393"/>
            <a:ext cx="6761163" cy="240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D465B86-D626-4F98-BE1B-F44E01267DF5}"/>
              </a:ext>
            </a:extLst>
          </p:cNvPr>
          <p:cNvSpPr txBox="1">
            <a:spLocks/>
          </p:cNvSpPr>
          <p:nvPr/>
        </p:nvSpPr>
        <p:spPr>
          <a:xfrm>
            <a:off x="304799" y="914400"/>
            <a:ext cx="83820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What’s the critical path?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2490D94-2695-4A8A-B424-4F37C4DD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1EA2B26E-7CCF-41BB-B60F-31D8A7A54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 speedup</a:t>
            </a:r>
            <a:endParaRPr lang="en-AU" altLang="en-US" dirty="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3929BA7-3BB1-4D3B-BE69-3240BF215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 increases throughput.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Throughput</a:t>
            </a:r>
            <a:r>
              <a:rPr lang="en-US" altLang="en-US" dirty="0"/>
              <a:t>. Number of tasks performed in a given time.</a:t>
            </a:r>
          </a:p>
          <a:p>
            <a:pPr lvl="1"/>
            <a:r>
              <a:rPr lang="en-US" altLang="en-US" dirty="0"/>
              <a:t>Instruction Level Parallelism (</a:t>
            </a:r>
            <a:r>
              <a:rPr lang="en-US" altLang="en-US" dirty="0" err="1"/>
              <a:t>ILP</a:t>
            </a:r>
            <a:r>
              <a:rPr lang="en-US" altLang="en-US" dirty="0"/>
              <a:t>).</a:t>
            </a:r>
          </a:p>
          <a:p>
            <a:pPr eaLnBrk="1" hangingPunct="1"/>
            <a:r>
              <a:rPr lang="en-US" altLang="en-US" dirty="0"/>
              <a:t>Pipeline does not improve (reduce) </a:t>
            </a:r>
            <a:r>
              <a:rPr lang="en-US" altLang="en-US" dirty="0">
                <a:solidFill>
                  <a:srgbClr val="0000FF"/>
                </a:solidFill>
              </a:rPr>
              <a:t>instruction latency</a:t>
            </a:r>
            <a:r>
              <a:rPr lang="en-US" altLang="en-US" dirty="0"/>
              <a:t>. In fact, instruction latency is usually increased.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Latency</a:t>
            </a:r>
            <a:r>
              <a:rPr lang="en-US" altLang="en-US" dirty="0"/>
              <a:t>. Required time for completing a task.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772DF-74F6-47B1-B1DA-DFC6826B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6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D8CA2E50-9C58-41F0-8534-D2346A936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Pipelining and ISA design</a:t>
            </a:r>
            <a:endParaRPr lang="en-AU" altLang="en-US" dirty="0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C6BBF5F-AD4F-432A-BC4B-863A406B0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ARM ISA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Compared to Intel’s x86 ISA using between 1- to 17-byte instructions.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Can calculate address in 3</a:t>
            </a:r>
            <a:r>
              <a:rPr lang="en-US" altLang="en-US" baseline="30000" dirty="0"/>
              <a:t>rd</a:t>
            </a:r>
            <a:r>
              <a:rPr lang="en-US" altLang="en-US" dirty="0"/>
              <a:t> stage, access memory in 4</a:t>
            </a:r>
            <a:r>
              <a:rPr lang="en-US" altLang="en-US" baseline="30000" dirty="0"/>
              <a:t>th</a:t>
            </a:r>
            <a:r>
              <a:rPr lang="en-US" altLang="en-US" dirty="0"/>
              <a:t>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Alignment of memory operands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Memory access takes only one cycle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6C382-5FB7-49F7-A60E-20C19888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7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43471E-B030-4C84-A838-669E9966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69E3-5EAF-479F-89FE-45091300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8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48AC4FAF-7E12-4DF0-BA8E-9CB639861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0039A6"/>
                </a:solidFill>
                <a:latin typeface="CMU Typewriter Text Variable Wi" panose="02000603000000000000" pitchFamily="2" charset="0"/>
              </a:rPr>
              <a:t>Performance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3DF01-84C4-425B-99CB-FA9128C0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Clock frequency in ICs is determined by the longest propagation delay. </a:t>
            </a:r>
          </a:p>
          <a:p>
            <a:r>
              <a:rPr lang="en-US" altLang="en-US" dirty="0"/>
              <a:t>Propagation delay is the time it takes for a signal to propagate from</a:t>
            </a:r>
          </a:p>
          <a:p>
            <a:pPr lvl="1"/>
            <a:r>
              <a:rPr lang="en-US" altLang="en-US" sz="2800" dirty="0"/>
              <a:t>An input to a flip-flop</a:t>
            </a:r>
          </a:p>
          <a:p>
            <a:pPr lvl="1"/>
            <a:r>
              <a:rPr lang="en-US" altLang="en-US" sz="2800" dirty="0"/>
              <a:t>A flip-flop to an output</a:t>
            </a:r>
          </a:p>
          <a:p>
            <a:pPr lvl="1"/>
            <a:r>
              <a:rPr lang="en-US" altLang="en-US" sz="2800" dirty="0"/>
              <a:t>A flip-flop to another flip-flop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8D7D-E05A-4C19-887A-38D0483B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D94C1-A481-4B55-BDF5-2B785652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EED0702D-BD95-4B28-A29A-22B27EBB7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Hazards</a:t>
            </a:r>
            <a:endParaRPr lang="en-AU" altLang="en-US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303AE34-5BC5-422D-822C-48906B4CB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Situations that prevent starting the next instruction in the next cycle.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39F959-7C9D-4F56-ABA9-AD623D7A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BB77F3A8-2F4D-485C-A5FD-C20718C5C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Structure hazards</a:t>
            </a:r>
            <a:endParaRPr lang="en-AU" altLang="en-US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018E33D-E5AD-47B7-8390-424C21262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Hardware cannot support the combination of instructions in the same clock cycle.</a:t>
            </a:r>
          </a:p>
          <a:p>
            <a:pPr eaLnBrk="1" hangingPunct="1"/>
            <a:r>
              <a:rPr lang="en-US" altLang="en-US" dirty="0"/>
              <a:t>Conflict for use of a resource.</a:t>
            </a:r>
          </a:p>
          <a:p>
            <a:pPr lvl="1"/>
            <a:r>
              <a:rPr lang="en-US" altLang="en-US" dirty="0"/>
              <a:t>We require to use the dryer for two different sets of clothes exactly at the same time.</a:t>
            </a:r>
          </a:p>
          <a:p>
            <a:pPr eaLnBrk="1" hangingPunct="1"/>
            <a:r>
              <a:rPr lang="en-US" altLang="en-US" dirty="0"/>
              <a:t>ARM pipeline with a single memory</a:t>
            </a:r>
          </a:p>
          <a:p>
            <a:pPr lvl="1" eaLnBrk="1" hangingPunct="1"/>
            <a:r>
              <a:rPr lang="en-US" altLang="en-US" dirty="0"/>
              <a:t>Load/store requires data access</a:t>
            </a:r>
          </a:p>
          <a:p>
            <a:pPr lvl="1" eaLnBrk="1" hangingPunct="1"/>
            <a:r>
              <a:rPr lang="en-US" altLang="en-US" dirty="0"/>
              <a:t>Instruction fetch would have to </a:t>
            </a:r>
            <a:r>
              <a:rPr lang="en-US" altLang="en-US" i="1" dirty="0">
                <a:solidFill>
                  <a:srgbClr val="0000FF"/>
                </a:solidFill>
              </a:rPr>
              <a:t>stall</a:t>
            </a:r>
            <a:r>
              <a:rPr lang="en-US" altLang="en-US" dirty="0"/>
              <a:t> for that cycle</a:t>
            </a:r>
          </a:p>
          <a:p>
            <a:pPr lvl="2" eaLnBrk="1" hangingPunct="1"/>
            <a:r>
              <a:rPr lang="en-US" altLang="en-US" dirty="0"/>
              <a:t>Would cause a pipeline “bubble”</a:t>
            </a:r>
          </a:p>
          <a:p>
            <a:pPr eaLnBrk="1" hangingPunct="1"/>
            <a:r>
              <a:rPr lang="en-US" altLang="en-US" dirty="0"/>
              <a:t>Hence, </a:t>
            </a:r>
            <a:r>
              <a:rPr lang="en-US" altLang="en-US" dirty="0">
                <a:solidFill>
                  <a:srgbClr val="0000FF"/>
                </a:solidFill>
              </a:rPr>
              <a:t>pipelined </a:t>
            </a:r>
            <a:r>
              <a:rPr lang="en-US" altLang="en-US" dirty="0" err="1">
                <a:solidFill>
                  <a:srgbClr val="0000FF"/>
                </a:solidFill>
              </a:rPr>
              <a:t>datapaths</a:t>
            </a:r>
            <a:r>
              <a:rPr lang="en-US" altLang="en-US" dirty="0">
                <a:solidFill>
                  <a:srgbClr val="0000FF"/>
                </a:solidFill>
              </a:rPr>
              <a:t> require separate instruction/data memories</a:t>
            </a:r>
          </a:p>
          <a:p>
            <a:pPr lvl="1" eaLnBrk="1" hangingPunct="1"/>
            <a:r>
              <a:rPr lang="en-US" altLang="en-US" dirty="0"/>
              <a:t>Or separate instruction/data caches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CAF45-8D65-43F7-B43F-3047EDDF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58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27AF3E6C-5F32-42B0-BFFD-33BBC7760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hazards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A7E68-5342-44AD-A39E-7775961F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AC94-1728-497A-AECF-734B068B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591129"/>
          </a:xfrm>
        </p:spPr>
        <p:txBody>
          <a:bodyPr/>
          <a:lstStyle/>
          <a:p>
            <a:pPr eaLnBrk="1" hangingPunct="1"/>
            <a:r>
              <a:rPr lang="en-US" altLang="en-US" dirty="0"/>
              <a:t>An instruction depends on completion of data access by a previous instruction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ADD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en-US" altLang="en-US" dirty="0">
                <a:latin typeface="Consolas" panose="020B0609020204030204" pitchFamily="49" charset="0"/>
              </a:rPr>
              <a:t>, x2, x3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SUB x4,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en-US" altLang="en-US" dirty="0">
                <a:latin typeface="Consolas" panose="020B0609020204030204" pitchFamily="49" charset="0"/>
              </a:rPr>
              <a:t>, x5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solidFill>
                  <a:srgbClr val="0000FF"/>
                </a:solidFill>
              </a:rPr>
              <a:t>We can’t go back in time!</a:t>
            </a:r>
          </a:p>
          <a:p>
            <a:endParaRPr lang="en-GB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2A667CB-B0D1-4ACF-871F-1B7D527B1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3595688"/>
            <a:ext cx="78867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C3331F-951E-4AA8-AEE6-87D9BF0F2634}"/>
              </a:ext>
            </a:extLst>
          </p:cNvPr>
          <p:cNvSpPr/>
          <p:nvPr/>
        </p:nvSpPr>
        <p:spPr>
          <a:xfrm>
            <a:off x="2819400" y="4343400"/>
            <a:ext cx="5791200" cy="2113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A98A5C32-EC7E-4BD9-84CF-1F38AE802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t="10252" r="34941" b="63725"/>
          <a:stretch/>
        </p:blipFill>
        <p:spPr bwMode="auto">
          <a:xfrm>
            <a:off x="2819400" y="4368800"/>
            <a:ext cx="4876800" cy="89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637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8253A2C6-642A-4F0E-90F7-3D9A3920B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t="10252" r="34941" b="63725"/>
          <a:stretch/>
        </p:blipFill>
        <p:spPr bwMode="auto">
          <a:xfrm>
            <a:off x="3859213" y="5463395"/>
            <a:ext cx="4876800" cy="89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6372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C2F805-58DC-4B8C-B482-86BE321A878F}"/>
              </a:ext>
            </a:extLst>
          </p:cNvPr>
          <p:cNvSpPr/>
          <p:nvPr/>
        </p:nvSpPr>
        <p:spPr>
          <a:xfrm>
            <a:off x="5858144" y="4778375"/>
            <a:ext cx="2106065" cy="861121"/>
          </a:xfrm>
          <a:custGeom>
            <a:avLst/>
            <a:gdLst>
              <a:gd name="connsiteX0" fmla="*/ 1657081 w 2106065"/>
              <a:gd name="connsiteY0" fmla="*/ 0 h 861121"/>
              <a:gd name="connsiteX1" fmla="*/ 2104756 w 2106065"/>
              <a:gd name="connsiteY1" fmla="*/ 171450 h 861121"/>
              <a:gd name="connsiteX2" fmla="*/ 1723756 w 2106065"/>
              <a:gd name="connsiteY2" fmla="*/ 428625 h 861121"/>
              <a:gd name="connsiteX3" fmla="*/ 75931 w 2106065"/>
              <a:gd name="connsiteY3" fmla="*/ 590550 h 861121"/>
              <a:gd name="connsiteX4" fmla="*/ 275956 w 2106065"/>
              <a:gd name="connsiteY4" fmla="*/ 847725 h 861121"/>
              <a:gd name="connsiteX5" fmla="*/ 275956 w 2106065"/>
              <a:gd name="connsiteY5" fmla="*/ 819150 h 86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6065" h="861121">
                <a:moveTo>
                  <a:pt x="1657081" y="0"/>
                </a:moveTo>
                <a:cubicBezTo>
                  <a:pt x="1875362" y="50006"/>
                  <a:pt x="2093643" y="100012"/>
                  <a:pt x="2104756" y="171450"/>
                </a:cubicBezTo>
                <a:cubicBezTo>
                  <a:pt x="2115869" y="242888"/>
                  <a:pt x="2061893" y="358775"/>
                  <a:pt x="1723756" y="428625"/>
                </a:cubicBezTo>
                <a:cubicBezTo>
                  <a:pt x="1385619" y="498475"/>
                  <a:pt x="317231" y="520700"/>
                  <a:pt x="75931" y="590550"/>
                </a:cubicBezTo>
                <a:cubicBezTo>
                  <a:pt x="-165369" y="660400"/>
                  <a:pt x="242619" y="809625"/>
                  <a:pt x="275956" y="847725"/>
                </a:cubicBezTo>
                <a:cubicBezTo>
                  <a:pt x="309293" y="885825"/>
                  <a:pt x="220393" y="831850"/>
                  <a:pt x="275956" y="81915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6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32A667CB-B0D1-4ACF-871F-1B7D527B1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7018417" cy="249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>
            <a:extLst>
              <a:ext uri="{FF2B5EF4-FFF2-40B4-BE49-F238E27FC236}">
                <a16:creationId xmlns:a16="http://schemas.microsoft.com/office/drawing/2014/main" id="{27AF3E6C-5F32-42B0-BFFD-33BBC7760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hazards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A7E68-5342-44AD-A39E-7775961F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AC94-1728-497A-AECF-734B068B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591129"/>
          </a:xfrm>
        </p:spPr>
        <p:txBody>
          <a:bodyPr/>
          <a:lstStyle/>
          <a:p>
            <a:pPr eaLnBrk="1" hangingPunct="1"/>
            <a:r>
              <a:rPr lang="en-US" altLang="en-US" dirty="0"/>
              <a:t>An instruction depends on completion of data access by a previous instruction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ADD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en-US" altLang="en-US" dirty="0">
                <a:latin typeface="Consolas" panose="020B0609020204030204" pitchFamily="49" charset="0"/>
              </a:rPr>
              <a:t>, x2, x3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SUB x4,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en-US" altLang="en-US" dirty="0">
                <a:latin typeface="Consolas" panose="020B0609020204030204" pitchFamily="49" charset="0"/>
              </a:rPr>
              <a:t>, x5</a:t>
            </a:r>
          </a:p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2558-7C3B-486A-A04D-52F89476659B}"/>
              </a:ext>
            </a:extLst>
          </p:cNvPr>
          <p:cNvSpPr/>
          <p:nvPr/>
        </p:nvSpPr>
        <p:spPr>
          <a:xfrm>
            <a:off x="2209800" y="3429000"/>
            <a:ext cx="5791200" cy="2113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289B3DC-CC7F-4974-A4E9-CDFA05B9E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0686" r="4059"/>
          <a:stretch/>
        </p:blipFill>
        <p:spPr bwMode="auto">
          <a:xfrm>
            <a:off x="2176451" y="3505200"/>
            <a:ext cx="690277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9985C83F-D43D-4AAE-9458-27DA6A3A0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76313" r="78123" b="11476"/>
          <a:stretch/>
        </p:blipFill>
        <p:spPr bwMode="auto">
          <a:xfrm>
            <a:off x="585209" y="56388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95A9AC-D45A-44F4-88E5-4A9AA5C5744E}"/>
              </a:ext>
            </a:extLst>
          </p:cNvPr>
          <p:cNvSpPr/>
          <p:nvPr/>
        </p:nvSpPr>
        <p:spPr>
          <a:xfrm>
            <a:off x="609600" y="4710265"/>
            <a:ext cx="1281883" cy="300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FCDA7-C843-412D-B027-7D2F29C3F6A7}"/>
              </a:ext>
            </a:extLst>
          </p:cNvPr>
          <p:cNvSpPr txBox="1"/>
          <p:nvPr/>
        </p:nvSpPr>
        <p:spPr>
          <a:xfrm>
            <a:off x="6934200" y="1828800"/>
            <a:ext cx="2124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Instead of going back in time, we must stall (stop) the execution of instructions until we complete write back on first instruction</a:t>
            </a:r>
          </a:p>
        </p:txBody>
      </p:sp>
    </p:spTree>
    <p:extLst>
      <p:ext uri="{BB962C8B-B14F-4D97-AF65-F5344CB8AC3E}">
        <p14:creationId xmlns:p14="http://schemas.microsoft.com/office/powerpoint/2010/main" val="28516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E2F54-A95A-4B51-9D19-081B99FD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Compiler might detect this data dependency and insert bubbles (NOP instructions).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ADD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en-US" altLang="en-US" dirty="0">
                <a:latin typeface="Consolas" panose="020B0609020204030204" pitchFamily="49" charset="0"/>
              </a:rPr>
              <a:t>, x2, x3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      NOP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              NOP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SUB x4,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en-US" altLang="en-US" dirty="0">
                <a:latin typeface="Consolas" panose="020B0609020204030204" pitchFamily="49" charset="0"/>
              </a:rPr>
              <a:t>, x5</a:t>
            </a:r>
          </a:p>
          <a:p>
            <a:r>
              <a:rPr lang="en-GB" dirty="0"/>
              <a:t>NOP instructions do not do anything.</a:t>
            </a:r>
          </a:p>
          <a:p>
            <a:pPr lvl="1"/>
            <a:r>
              <a:rPr lang="en-GB" dirty="0"/>
              <a:t>Used for creating pipeline bubbles.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26460D-DC25-4D06-80EE-A9900D9C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9FACD-906A-444B-BA71-303FFD7E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14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27AF3E6C-5F32-42B0-BFFD-33BBC7760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hazards</a:t>
            </a:r>
            <a:endParaRPr lang="en-AU" altLang="en-US" dirty="0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67AD2A1-5134-4DAF-A70C-82003F8C5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27262"/>
          </a:xfrm>
        </p:spPr>
        <p:txBody>
          <a:bodyPr/>
          <a:lstStyle/>
          <a:p>
            <a:pPr eaLnBrk="1" hangingPunct="1"/>
            <a:r>
              <a:rPr lang="en-US" altLang="en-US" dirty="0"/>
              <a:t>Load instruction</a:t>
            </a:r>
          </a:p>
          <a:p>
            <a:pPr marL="0" indent="0" algn="ctr" eaLnBrk="1" hangingPunct="1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LDUR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en-US" altLang="en-US" dirty="0">
                <a:latin typeface="Consolas" panose="020B0609020204030204" pitchFamily="49" charset="0"/>
              </a:rPr>
              <a:t>, [x2, #0]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SUB X4,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en-US" altLang="en-US" dirty="0">
                <a:latin typeface="Consolas" panose="020B0609020204030204" pitchFamily="49" charset="0"/>
              </a:rPr>
              <a:t>, X5</a:t>
            </a:r>
          </a:p>
        </p:txBody>
      </p:sp>
      <p:pic>
        <p:nvPicPr>
          <p:cNvPr id="82949" name="Picture 1">
            <a:extLst>
              <a:ext uri="{FF2B5EF4-FFF2-40B4-BE49-F238E27FC236}">
                <a16:creationId xmlns:a16="http://schemas.microsoft.com/office/drawing/2014/main" id="{0552C8F7-FD0B-430E-9058-EE4BF707C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3068638"/>
            <a:ext cx="75596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A7E68-5342-44AD-A39E-7775961F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27AF3E6C-5F32-42B0-BFFD-33BBC7760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hazards – forwarding (aka bypassing)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A7E68-5342-44AD-A39E-7775961F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AC94-1728-497A-AECF-734B068B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Forwarding tries to mitigate bubbles due to data hazards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ADD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en-US" altLang="en-US" dirty="0">
                <a:latin typeface="Consolas" panose="020B0609020204030204" pitchFamily="49" charset="0"/>
              </a:rPr>
              <a:t>, x2, x3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SUB x4,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en-US" altLang="en-US" dirty="0">
                <a:latin typeface="Consolas" panose="020B0609020204030204" pitchFamily="49" charset="0"/>
              </a:rPr>
              <a:t>, x5</a:t>
            </a:r>
          </a:p>
          <a:p>
            <a:endParaRPr lang="en-GB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32A667CB-B0D1-4ACF-871F-1B7D527B1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3113088"/>
            <a:ext cx="78867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FDF3B-A44A-4E02-82DB-911E275150A7}"/>
              </a:ext>
            </a:extLst>
          </p:cNvPr>
          <p:cNvSpPr txBox="1"/>
          <p:nvPr/>
        </p:nvSpPr>
        <p:spPr>
          <a:xfrm>
            <a:off x="6019800" y="1427797"/>
            <a:ext cx="3039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Instead of waiting to a write back to occur, we take the required data directly from the execute stage.</a:t>
            </a:r>
          </a:p>
        </p:txBody>
      </p:sp>
    </p:spTree>
    <p:extLst>
      <p:ext uri="{BB962C8B-B14F-4D97-AF65-F5344CB8AC3E}">
        <p14:creationId xmlns:p14="http://schemas.microsoft.com/office/powerpoint/2010/main" val="42258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>
            <a:extLst>
              <a:ext uri="{FF2B5EF4-FFF2-40B4-BE49-F238E27FC236}">
                <a16:creationId xmlns:a16="http://schemas.microsoft.com/office/drawing/2014/main" id="{4DA3A863-A028-4AAB-9400-719DBE692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hazards - forwarding (aka bypassing)</a:t>
            </a:r>
            <a:endParaRPr lang="en-AU" altLang="en-US" dirty="0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0E25A75-6878-4B19-8915-6781962CD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66887"/>
          </a:xfrm>
        </p:spPr>
        <p:txBody>
          <a:bodyPr/>
          <a:lstStyle/>
          <a:p>
            <a:pPr eaLnBrk="1" hangingPunct="1"/>
            <a:r>
              <a:rPr lang="en-US" altLang="en-US" dirty="0"/>
              <a:t>Use result when it is computed</a:t>
            </a:r>
          </a:p>
          <a:p>
            <a:pPr lvl="1" eaLnBrk="1" hangingPunct="1"/>
            <a:r>
              <a:rPr lang="en-US" altLang="en-US" dirty="0"/>
              <a:t>Don’t wait for it to be stored in a register</a:t>
            </a:r>
          </a:p>
          <a:p>
            <a:pPr lvl="1" eaLnBrk="1" hangingPunct="1"/>
            <a:r>
              <a:rPr lang="en-US" altLang="en-US" dirty="0"/>
              <a:t>Requires extra connections in the </a:t>
            </a:r>
            <a:r>
              <a:rPr lang="en-US" altLang="en-US" dirty="0" err="1"/>
              <a:t>datapath</a:t>
            </a:r>
            <a:endParaRPr lang="en-AU" altLang="en-US" dirty="0"/>
          </a:p>
        </p:txBody>
      </p:sp>
      <p:pic>
        <p:nvPicPr>
          <p:cNvPr id="84997" name="Picture 1">
            <a:extLst>
              <a:ext uri="{FF2B5EF4-FFF2-40B4-BE49-F238E27FC236}">
                <a16:creationId xmlns:a16="http://schemas.microsoft.com/office/drawing/2014/main" id="{A761AF17-F6C9-4E64-8487-5AC49D1E2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3113088"/>
            <a:ext cx="78867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F7CBC2-1D30-4186-9F3C-C40CA1A3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64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>
            <a:extLst>
              <a:ext uri="{FF2B5EF4-FFF2-40B4-BE49-F238E27FC236}">
                <a16:creationId xmlns:a16="http://schemas.microsoft.com/office/drawing/2014/main" id="{49FBFA02-EEED-453D-AFA4-1F6FCD252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hazards</a:t>
            </a:r>
            <a:endParaRPr lang="en-AU" altLang="en-US" dirty="0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14BB979-661B-4D9F-8BCA-10388CF4C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Can’t always avoid stalls by forwarding</a:t>
            </a:r>
          </a:p>
          <a:p>
            <a:pPr lvl="1" eaLnBrk="1" hangingPunct="1"/>
            <a:r>
              <a:rPr lang="en-US" altLang="en-US"/>
              <a:t>If value not computed when needed</a:t>
            </a:r>
          </a:p>
          <a:p>
            <a:pPr lvl="1" eaLnBrk="1" hangingPunct="1"/>
            <a:r>
              <a:rPr lang="en-US" altLang="en-US"/>
              <a:t>Can’t forward backward in time!</a:t>
            </a:r>
            <a:endParaRPr lang="en-AU" altLang="en-US"/>
          </a:p>
        </p:txBody>
      </p:sp>
      <p:pic>
        <p:nvPicPr>
          <p:cNvPr id="87045" name="Picture 1">
            <a:extLst>
              <a:ext uri="{FF2B5EF4-FFF2-40B4-BE49-F238E27FC236}">
                <a16:creationId xmlns:a16="http://schemas.microsoft.com/office/drawing/2014/main" id="{934B6E81-6317-462A-BB33-B4BC6522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68625"/>
            <a:ext cx="7412038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E36A6E-4EE1-45DC-B0FF-F4E28BAD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36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>
            <a:extLst>
              <a:ext uri="{FF2B5EF4-FFF2-40B4-BE49-F238E27FC236}">
                <a16:creationId xmlns:a16="http://schemas.microsoft.com/office/drawing/2014/main" id="{F618CB51-0483-499F-840C-D901605F9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Code scheduling to avoid stalls</a:t>
            </a:r>
            <a:endParaRPr lang="en-AU" altLang="en-US" sz="4000" dirty="0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B3B2A355-406C-455E-A15F-8BE6495F3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63" y="1125538"/>
            <a:ext cx="8658225" cy="184308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Reorder code to avoid use of load result in the next instruction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A = B + E; 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C = B + F;</a:t>
            </a:r>
          </a:p>
          <a:p>
            <a:pPr eaLnBrk="1" hangingPunct="1"/>
            <a:r>
              <a:rPr lang="en-US" altLang="en-US" dirty="0">
                <a:latin typeface="Lucida Console" panose="020B0609040504020204" pitchFamily="49" charset="0"/>
              </a:rPr>
              <a:t>B = Mem[0]; E = Mem[4]; F = Mem[8]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89093" name="Text Box 4">
            <a:extLst>
              <a:ext uri="{FF2B5EF4-FFF2-40B4-BE49-F238E27FC236}">
                <a16:creationId xmlns:a16="http://schemas.microsoft.com/office/drawing/2014/main" id="{DC3F7C54-FC0F-42FE-9749-B3FDFC26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25800"/>
            <a:ext cx="4204997" cy="261610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LDR</a:t>
            </a:r>
            <a:r>
              <a:rPr lang="en-US" altLang="en-US" sz="2000" dirty="0">
                <a:latin typeface="Lucida Console" panose="020B0609040504020204" pitchFamily="49" charset="0"/>
              </a:rPr>
              <a:t>	 X1, [X0,#0] ; load B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LDR</a:t>
            </a:r>
            <a:r>
              <a:rPr lang="en-US" altLang="en-US" sz="2000" dirty="0">
                <a:latin typeface="Lucida Console" panose="020B0609040504020204" pitchFamily="49" charset="0"/>
              </a:rPr>
              <a:t>	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US" altLang="en-US" sz="2000" dirty="0">
                <a:latin typeface="Lucida Console" panose="020B0609040504020204" pitchFamily="49" charset="0"/>
              </a:rPr>
              <a:t>, [X0,#4] ; load E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ADD	 X3, X1,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X2  ; A=</a:t>
            </a:r>
            <a:r>
              <a:rPr lang="en-US" alt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B+E</a:t>
            </a:r>
            <a:endParaRPr lang="en-US" altLang="en-US" sz="2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STR	 X3, [X0,#40]; store A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LDR</a:t>
            </a:r>
            <a:r>
              <a:rPr lang="en-US" altLang="en-US" sz="2000" dirty="0">
                <a:latin typeface="Lucida Console" panose="020B0609040504020204" pitchFamily="49" charset="0"/>
              </a:rPr>
              <a:t>	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  <a:r>
              <a:rPr lang="en-US" altLang="en-US" sz="2000" dirty="0">
                <a:latin typeface="Lucida Console" panose="020B0609040504020204" pitchFamily="49" charset="0"/>
              </a:rPr>
              <a:t>, [X0,#8] ; load F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ADD	 X5, X1,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X4  ; C=</a:t>
            </a:r>
            <a:r>
              <a:rPr lang="en-US" alt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B+F</a:t>
            </a:r>
            <a:endParaRPr lang="en-US" altLang="en-US" sz="20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STR	 X5, [X0,#44]; store C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89094" name="AutoShape 5">
            <a:extLst>
              <a:ext uri="{FF2B5EF4-FFF2-40B4-BE49-F238E27FC236}">
                <a16:creationId xmlns:a16="http://schemas.microsoft.com/office/drawing/2014/main" id="{F4B7A70D-414C-4B86-98D0-449CDCD928DD}"/>
              </a:ext>
            </a:extLst>
          </p:cNvPr>
          <p:cNvSpPr>
            <a:spLocks/>
          </p:cNvSpPr>
          <p:nvPr/>
        </p:nvSpPr>
        <p:spPr bwMode="auto">
          <a:xfrm>
            <a:off x="43165" y="4078288"/>
            <a:ext cx="638175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stall</a:t>
            </a:r>
            <a:endParaRPr lang="en-AU" altLang="en-US" sz="1800" dirty="0"/>
          </a:p>
        </p:txBody>
      </p:sp>
      <p:sp>
        <p:nvSpPr>
          <p:cNvPr id="89095" name="AutoShape 6">
            <a:extLst>
              <a:ext uri="{FF2B5EF4-FFF2-40B4-BE49-F238E27FC236}">
                <a16:creationId xmlns:a16="http://schemas.microsoft.com/office/drawing/2014/main" id="{41529EBE-9E83-4CA2-9BA4-9D17338D7391}"/>
              </a:ext>
            </a:extLst>
          </p:cNvPr>
          <p:cNvSpPr>
            <a:spLocks/>
          </p:cNvSpPr>
          <p:nvPr/>
        </p:nvSpPr>
        <p:spPr bwMode="auto">
          <a:xfrm>
            <a:off x="43165" y="5157788"/>
            <a:ext cx="638175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89096" name="Text Box 7">
            <a:extLst>
              <a:ext uri="{FF2B5EF4-FFF2-40B4-BE49-F238E27FC236}">
                <a16:creationId xmlns:a16="http://schemas.microsoft.com/office/drawing/2014/main" id="{88F29C2D-A303-49A0-B41F-AC66E63C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225800"/>
            <a:ext cx="2666114" cy="261610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LDR</a:t>
            </a:r>
            <a:r>
              <a:rPr lang="en-US" altLang="en-US" sz="2000" dirty="0">
                <a:latin typeface="Lucida Console" panose="020B0609040504020204" pitchFamily="49" charset="0"/>
              </a:rPr>
              <a:t>	X1, [X0,#0]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LDR</a:t>
            </a: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US" altLang="en-US" sz="2000" dirty="0">
                <a:latin typeface="Lucida Console" panose="020B0609040504020204" pitchFamily="49" charset="0"/>
              </a:rPr>
              <a:t>, [X0,#4]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LDR</a:t>
            </a: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  <a:r>
              <a:rPr lang="en-US" altLang="en-US" sz="2000" dirty="0">
                <a:latin typeface="Lucida Console" panose="020B0609040504020204" pitchFamily="49" charset="0"/>
              </a:rPr>
              <a:t>, [X0,#8]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ADD	X3, X1,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STR	X3, [X0,#40]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ADD	X5, X1,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STR	X5, [X0,#44]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89097" name="Line 8">
            <a:extLst>
              <a:ext uri="{FF2B5EF4-FFF2-40B4-BE49-F238E27FC236}">
                <a16:creationId xmlns:a16="http://schemas.microsoft.com/office/drawing/2014/main" id="{F3721976-4D80-427F-9E9A-19BF49DC4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4221163"/>
            <a:ext cx="647700" cy="6731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8" name="Oval 9">
            <a:extLst>
              <a:ext uri="{FF2B5EF4-FFF2-40B4-BE49-F238E27FC236}">
                <a16:creationId xmlns:a16="http://schemas.microsoft.com/office/drawing/2014/main" id="{F9BCB575-21E8-41C4-B4CF-C965DAEB7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085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099" name="Oval 10">
            <a:extLst>
              <a:ext uri="{FF2B5EF4-FFF2-40B4-BE49-F238E27FC236}">
                <a16:creationId xmlns:a16="http://schemas.microsoft.com/office/drawing/2014/main" id="{2420C58F-B044-4C8C-98F4-525E077C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122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0" name="Oval 11">
            <a:extLst>
              <a:ext uri="{FF2B5EF4-FFF2-40B4-BE49-F238E27FC236}">
                <a16:creationId xmlns:a16="http://schemas.microsoft.com/office/drawing/2014/main" id="{EBD4A5E1-5E65-4EBA-828F-93B373DC4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35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1" name="Oval 12">
            <a:extLst>
              <a:ext uri="{FF2B5EF4-FFF2-40B4-BE49-F238E27FC236}">
                <a16:creationId xmlns:a16="http://schemas.microsoft.com/office/drawing/2014/main" id="{23A92F85-F254-4266-8CEE-6F1634E3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710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2" name="Oval 13">
            <a:extLst>
              <a:ext uri="{FF2B5EF4-FFF2-40B4-BE49-F238E27FC236}">
                <a16:creationId xmlns:a16="http://schemas.microsoft.com/office/drawing/2014/main" id="{044507F2-7973-4BB8-8928-6DB141B6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3" name="Oval 14">
            <a:extLst>
              <a:ext uri="{FF2B5EF4-FFF2-40B4-BE49-F238E27FC236}">
                <a16:creationId xmlns:a16="http://schemas.microsoft.com/office/drawing/2014/main" id="{A4589FD3-1256-41F3-BA81-D181A675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4" name="Oval 15">
            <a:extLst>
              <a:ext uri="{FF2B5EF4-FFF2-40B4-BE49-F238E27FC236}">
                <a16:creationId xmlns:a16="http://schemas.microsoft.com/office/drawing/2014/main" id="{8A45C9D8-BEE6-4118-8E20-148E833B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5" name="Oval 16">
            <a:extLst>
              <a:ext uri="{FF2B5EF4-FFF2-40B4-BE49-F238E27FC236}">
                <a16:creationId xmlns:a16="http://schemas.microsoft.com/office/drawing/2014/main" id="{D1F8ACEB-A673-42B2-90A0-FA9B56247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9106" name="Line 17">
            <a:extLst>
              <a:ext uri="{FF2B5EF4-FFF2-40B4-BE49-F238E27FC236}">
                <a16:creationId xmlns:a16="http://schemas.microsoft.com/office/drawing/2014/main" id="{EE1B6758-166F-4CAB-B995-72582D4AB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260" y="3819525"/>
            <a:ext cx="550862" cy="258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07" name="Line 18">
            <a:extLst>
              <a:ext uri="{FF2B5EF4-FFF2-40B4-BE49-F238E27FC236}">
                <a16:creationId xmlns:a16="http://schemas.microsoft.com/office/drawing/2014/main" id="{F0154B19-3229-416C-842C-D90C3B099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585" y="4918075"/>
            <a:ext cx="619125" cy="311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08" name="Line 19">
            <a:extLst>
              <a:ext uri="{FF2B5EF4-FFF2-40B4-BE49-F238E27FC236}">
                <a16:creationId xmlns:a16="http://schemas.microsoft.com/office/drawing/2014/main" id="{D8869490-0987-4B16-94BC-F4ED43546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3829050"/>
            <a:ext cx="654050" cy="492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09" name="Line 20">
            <a:extLst>
              <a:ext uri="{FF2B5EF4-FFF2-40B4-BE49-F238E27FC236}">
                <a16:creationId xmlns:a16="http://schemas.microsoft.com/office/drawing/2014/main" id="{CBB45021-82F1-4064-9FF0-04FCB1CFD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4287838"/>
            <a:ext cx="796925" cy="725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10" name="Text Box 21">
            <a:extLst>
              <a:ext uri="{FF2B5EF4-FFF2-40B4-BE49-F238E27FC236}">
                <a16:creationId xmlns:a16="http://schemas.microsoft.com/office/drawing/2014/main" id="{9E61DC97-CDD4-41E2-89EE-821DEC4B1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 cycles</a:t>
            </a:r>
            <a:endParaRPr lang="en-AU" altLang="en-US" sz="1800"/>
          </a:p>
        </p:txBody>
      </p:sp>
      <p:sp>
        <p:nvSpPr>
          <p:cNvPr id="89111" name="Text Box 22">
            <a:extLst>
              <a:ext uri="{FF2B5EF4-FFF2-40B4-BE49-F238E27FC236}">
                <a16:creationId xmlns:a16="http://schemas.microsoft.com/office/drawing/2014/main" id="{57898FBE-F3BE-4A2D-BFC3-0AC67CBD1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13 cycles</a:t>
            </a:r>
            <a:endParaRPr lang="en-AU" alt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F5911-D20B-41D7-9AB5-839BA050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2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094" grpId="0" animBg="1"/>
      <p:bldP spid="89095" grpId="0" animBg="1"/>
      <p:bldP spid="89096" grpId="0" animBg="1"/>
      <p:bldP spid="89097" grpId="0" animBg="1"/>
      <p:bldP spid="89098" grpId="0" animBg="1"/>
      <p:bldP spid="89099" grpId="0" animBg="1"/>
      <p:bldP spid="89100" grpId="0" animBg="1"/>
      <p:bldP spid="89101" grpId="0" animBg="1"/>
      <p:bldP spid="89102" grpId="0" animBg="1"/>
      <p:bldP spid="89103" grpId="0" animBg="1"/>
      <p:bldP spid="89104" grpId="0" animBg="1"/>
      <p:bldP spid="89105" grpId="0" animBg="1"/>
      <p:bldP spid="89106" grpId="0" animBg="1"/>
      <p:bldP spid="89107" grpId="0" animBg="1"/>
      <p:bldP spid="89108" grpId="0" animBg="1"/>
      <p:bldP spid="89109" grpId="0" animBg="1"/>
      <p:bldP spid="89110" grpId="0" animBg="1"/>
      <p:bldP spid="891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39618C-336C-4EFA-B728-8D5B7C1C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Propagation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0031F-6532-488E-A7BA-70F582EE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F480A8-468D-45B7-81CD-02649665B5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382000" cy="398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C4402406-A3D3-4502-A0C0-B9931F537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941888"/>
            <a:ext cx="8270875" cy="156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 marL="741363" indent="-28416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800"/>
              </a:spcBef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Clock period should be larger than largest propagation delay</a:t>
            </a:r>
          </a:p>
          <a:p>
            <a:pPr lvl="1" eaLnBrk="1" hangingPunct="1">
              <a:spcBef>
                <a:spcPts val="700"/>
              </a:spcBef>
              <a:buClr>
                <a:srgbClr val="0039A6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Tc &gt; </a:t>
            </a:r>
            <a:r>
              <a:rPr lang="en-US" altLang="en-US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tpd</a:t>
            </a:r>
            <a:endParaRPr lang="en-US" alt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03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>
            <a:extLst>
              <a:ext uri="{FF2B5EF4-FFF2-40B4-BE49-F238E27FC236}">
                <a16:creationId xmlns:a16="http://schemas.microsoft.com/office/drawing/2014/main" id="{B51E77F8-CF76-4957-8534-F2B4DBB00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hazards</a:t>
            </a:r>
            <a:endParaRPr lang="en-AU" altLang="en-US" dirty="0"/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62AEB17-9EAC-409D-9FCC-735AE1F61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Branch determines flow of control.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Fetching next instruction depends on branch outcome.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Pipeline can’t always fetch correct instruction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Still working on ID stage of branch.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Need to compare registers and compute target early in the pipeline.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 hardware to do it in ID stage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843546-160E-4487-B84A-EA125C9E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9190EE-A565-46D6-82D9-9C3EF8799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211763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2A1D7"/>
                </a:solidFill>
                <a:latin typeface="Consolas" panose="020B0609020204030204" pitchFamily="49" charset="0"/>
              </a:rPr>
              <a:t>a==0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b = c + d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b = c - d</a:t>
            </a:r>
            <a:endParaRPr lang="en-GB" dirty="0">
              <a:solidFill>
                <a:srgbClr val="7030A0"/>
              </a:solidFill>
            </a:endParaRPr>
          </a:p>
          <a:p>
            <a:r>
              <a:rPr lang="en-GB" dirty="0">
                <a:solidFill>
                  <a:srgbClr val="0000FF"/>
                </a:solidFill>
              </a:rPr>
              <a:t>Example 1</a:t>
            </a:r>
            <a:r>
              <a:rPr lang="en-GB" dirty="0"/>
              <a:t>. Assume a != 0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2A1D7"/>
                </a:solidFill>
                <a:latin typeface="Consolas" panose="020B0609020204030204" pitchFamily="49" charset="0"/>
              </a:rPr>
              <a:t>CMP a, </a:t>
            </a:r>
            <a:r>
              <a:rPr lang="en-US" dirty="0">
                <a:solidFill>
                  <a:srgbClr val="02A1D7"/>
                </a:solidFill>
                <a:latin typeface="Consolas" panose="020B0609020204030204" pitchFamily="49" charset="0"/>
              </a:rPr>
              <a:t>#0x00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; Compare a==0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if_label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; Branch if a==0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else_label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SUB b, c, d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; else = Branch not taken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; b = c - d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if_label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; if = Branch taken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ADD b, c, d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; b = c +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30F9B1-3E9B-447A-A646-324718B1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A8A55-F748-48EE-9DAE-B8030EB7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3EA5D-5E67-4209-ACBF-B79EED8985B7}"/>
              </a:ext>
            </a:extLst>
          </p:cNvPr>
          <p:cNvSpPr/>
          <p:nvPr/>
        </p:nvSpPr>
        <p:spPr>
          <a:xfrm>
            <a:off x="533400" y="914400"/>
            <a:ext cx="2057400" cy="685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41D5C-D02A-4F7D-9D88-C8FF7BE490CF}"/>
              </a:ext>
            </a:extLst>
          </p:cNvPr>
          <p:cNvSpPr/>
          <p:nvPr/>
        </p:nvSpPr>
        <p:spPr>
          <a:xfrm>
            <a:off x="533400" y="1614623"/>
            <a:ext cx="20574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12C4D-A3F1-4A4A-ADFF-710186FBAB27}"/>
              </a:ext>
            </a:extLst>
          </p:cNvPr>
          <p:cNvSpPr/>
          <p:nvPr/>
        </p:nvSpPr>
        <p:spPr>
          <a:xfrm>
            <a:off x="569976" y="5029200"/>
            <a:ext cx="5526024" cy="76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3ACA2-A8A5-4360-9C85-B4C0A62D4016}"/>
              </a:ext>
            </a:extLst>
          </p:cNvPr>
          <p:cNvSpPr/>
          <p:nvPr/>
        </p:nvSpPr>
        <p:spPr>
          <a:xfrm>
            <a:off x="576072" y="3554880"/>
            <a:ext cx="6739128" cy="10949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3729B-EE75-4CCB-8B49-805F86435314}"/>
              </a:ext>
            </a:extLst>
          </p:cNvPr>
          <p:cNvSpPr/>
          <p:nvPr/>
        </p:nvSpPr>
        <p:spPr>
          <a:xfrm>
            <a:off x="569976" y="2792880"/>
            <a:ext cx="5526024" cy="76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1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9190EE-A565-46D6-82D9-9C3EF8799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211763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2A1D7"/>
                </a:solidFill>
                <a:latin typeface="Consolas" panose="020B0609020204030204" pitchFamily="49" charset="0"/>
              </a:rPr>
              <a:t>a==0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b = c + d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b = c - d</a:t>
            </a:r>
            <a:endParaRPr lang="en-GB" dirty="0">
              <a:solidFill>
                <a:srgbClr val="7030A0"/>
              </a:solidFill>
            </a:endParaRPr>
          </a:p>
          <a:p>
            <a:r>
              <a:rPr lang="en-GB" dirty="0">
                <a:solidFill>
                  <a:srgbClr val="0000FF"/>
                </a:solidFill>
              </a:rPr>
              <a:t>Example 2</a:t>
            </a:r>
            <a:r>
              <a:rPr lang="en-GB" dirty="0"/>
              <a:t>. Assume a == 0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02A1D7"/>
                </a:solidFill>
                <a:latin typeface="Consolas" panose="020B0609020204030204" pitchFamily="49" charset="0"/>
              </a:rPr>
              <a:t>CMP a, </a:t>
            </a:r>
            <a:r>
              <a:rPr lang="en-US" dirty="0">
                <a:solidFill>
                  <a:srgbClr val="02A1D7"/>
                </a:solidFill>
                <a:latin typeface="Consolas" panose="020B0609020204030204" pitchFamily="49" charset="0"/>
              </a:rPr>
              <a:t>#0x00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; Compare a==0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if_label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; Branch if a==0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else_label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SUB b, c, d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; else = Branch not taken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; b = c - d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if_label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; if = Branch taken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ADD b, c, d  </a:t>
            </a: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; b = c +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30F9B1-3E9B-447A-A646-324718B1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A8A55-F748-48EE-9DAE-B8030EB7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52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CF4480E-B927-4CCB-8F94-02EEAF92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1</a:t>
            </a:r>
            <a:r>
              <a:rPr lang="en-US" dirty="0"/>
              <a:t>. a != 0: Branch not taken</a:t>
            </a:r>
          </a:p>
          <a:p>
            <a:pPr lvl="1"/>
            <a:r>
              <a:rPr lang="en-US" dirty="0"/>
              <a:t>Order of instructions is not modified</a:t>
            </a:r>
          </a:p>
          <a:p>
            <a:pPr lvl="1"/>
            <a:r>
              <a:rPr lang="en-US" dirty="0"/>
              <a:t>Instructions already in pipeline might continue to execute.</a:t>
            </a:r>
            <a:endParaRPr lang="en-GB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E281F6-9AC7-48AD-B70D-C1392312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1ABB-E935-43E7-AF51-F550B132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0AD894-3922-46C1-AB51-43248C5A7354}"/>
              </a:ext>
            </a:extLst>
          </p:cNvPr>
          <p:cNvGrpSpPr/>
          <p:nvPr/>
        </p:nvGrpSpPr>
        <p:grpSpPr>
          <a:xfrm>
            <a:off x="2362200" y="2971800"/>
            <a:ext cx="5826125" cy="2018506"/>
            <a:chOff x="2438400" y="3505200"/>
            <a:chExt cx="5826125" cy="2018506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31828155-9952-4E8C-BF9C-9C3D75926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8" t="33235" r="35466" b="50246"/>
            <a:stretch/>
          </p:blipFill>
          <p:spPr bwMode="auto">
            <a:xfrm>
              <a:off x="4759325" y="4990306"/>
              <a:ext cx="3505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>
              <a:extLst>
                <a:ext uri="{FF2B5EF4-FFF2-40B4-BE49-F238E27FC236}">
                  <a16:creationId xmlns:a16="http://schemas.microsoft.com/office/drawing/2014/main" id="{07653D7A-FFDF-4FFA-B923-DB1DBBC43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8" t="33235" r="35466" b="50246"/>
            <a:stretch/>
          </p:blipFill>
          <p:spPr bwMode="auto">
            <a:xfrm>
              <a:off x="3988591" y="4495808"/>
              <a:ext cx="3505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id="{53CC26DE-FF2F-44F5-A535-2EFD6617D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8" t="33235" r="35466" b="50246"/>
            <a:stretch/>
          </p:blipFill>
          <p:spPr bwMode="auto">
            <a:xfrm>
              <a:off x="3214686" y="3998123"/>
              <a:ext cx="3505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">
              <a:extLst>
                <a:ext uri="{FF2B5EF4-FFF2-40B4-BE49-F238E27FC236}">
                  <a16:creationId xmlns:a16="http://schemas.microsoft.com/office/drawing/2014/main" id="{8278C28E-003D-4BAF-92EB-EBE81DA3E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8" t="33235" r="35466" b="50246"/>
            <a:stretch/>
          </p:blipFill>
          <p:spPr bwMode="auto">
            <a:xfrm>
              <a:off x="2438400" y="3505200"/>
              <a:ext cx="3505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5C4E2-09AC-4A28-977D-20983A94D0D7}"/>
              </a:ext>
            </a:extLst>
          </p:cNvPr>
          <p:cNvSpPr txBox="1"/>
          <p:nvPr/>
        </p:nvSpPr>
        <p:spPr>
          <a:xfrm>
            <a:off x="531332" y="307260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CMP a, #0x00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5153D-5788-4BB7-9F29-E29662082C68}"/>
              </a:ext>
            </a:extLst>
          </p:cNvPr>
          <p:cNvSpPr txBox="1"/>
          <p:nvPr/>
        </p:nvSpPr>
        <p:spPr>
          <a:xfrm>
            <a:off x="539648" y="35467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BEQ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if_label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901C9-C8D1-4A12-95D1-220C13B10644}"/>
              </a:ext>
            </a:extLst>
          </p:cNvPr>
          <p:cNvSpPr txBox="1"/>
          <p:nvPr/>
        </p:nvSpPr>
        <p:spPr>
          <a:xfrm>
            <a:off x="549170" y="404444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SUB b, c, d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7D3E9-421D-4630-B00B-D98E6AA9BD75}"/>
              </a:ext>
            </a:extLst>
          </p:cNvPr>
          <p:cNvSpPr txBox="1"/>
          <p:nvPr/>
        </p:nvSpPr>
        <p:spPr>
          <a:xfrm>
            <a:off x="569432" y="45389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AND e, f, g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06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CF4480E-B927-4CCB-8F94-02EEAF92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5911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Example 2</a:t>
            </a:r>
            <a:r>
              <a:rPr lang="en-US" dirty="0"/>
              <a:t>. a == 0: Branch taken</a:t>
            </a:r>
          </a:p>
          <a:p>
            <a:pPr lvl="1"/>
            <a:r>
              <a:rPr lang="en-US" dirty="0"/>
              <a:t>Order of instructions </a:t>
            </a:r>
            <a:r>
              <a:rPr lang="en-US" dirty="0">
                <a:solidFill>
                  <a:srgbClr val="0000FF"/>
                </a:solidFill>
              </a:rPr>
              <a:t>is</a:t>
            </a:r>
            <a:r>
              <a:rPr lang="en-US" dirty="0"/>
              <a:t> modified</a:t>
            </a:r>
          </a:p>
          <a:p>
            <a:pPr lvl="1"/>
            <a:r>
              <a:rPr lang="en-US" dirty="0"/>
              <a:t>Instructions already in pipeline will have to be discarded.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Pipeline will have to be started again with a penalty due to wasted instructions</a:t>
            </a:r>
            <a:endParaRPr lang="en-GB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E281F6-9AC7-48AD-B70D-C1392312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1ABB-E935-43E7-AF51-F550B132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0AD894-3922-46C1-AB51-43248C5A7354}"/>
              </a:ext>
            </a:extLst>
          </p:cNvPr>
          <p:cNvGrpSpPr/>
          <p:nvPr/>
        </p:nvGrpSpPr>
        <p:grpSpPr>
          <a:xfrm>
            <a:off x="2362200" y="2895600"/>
            <a:ext cx="5826125" cy="2018506"/>
            <a:chOff x="2438400" y="3505200"/>
            <a:chExt cx="5826125" cy="2018506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31828155-9952-4E8C-BF9C-9C3D75926C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8" t="33235" r="35466" b="50246"/>
            <a:stretch/>
          </p:blipFill>
          <p:spPr bwMode="auto">
            <a:xfrm>
              <a:off x="4759325" y="4990306"/>
              <a:ext cx="3505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>
              <a:extLst>
                <a:ext uri="{FF2B5EF4-FFF2-40B4-BE49-F238E27FC236}">
                  <a16:creationId xmlns:a16="http://schemas.microsoft.com/office/drawing/2014/main" id="{07653D7A-FFDF-4FFA-B923-DB1DBBC43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8" t="33235" r="35466" b="50246"/>
            <a:stretch/>
          </p:blipFill>
          <p:spPr bwMode="auto">
            <a:xfrm>
              <a:off x="3988591" y="4495808"/>
              <a:ext cx="3505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id="{53CC26DE-FF2F-44F5-A535-2EFD6617D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8" t="33235" r="35466" b="50246"/>
            <a:stretch/>
          </p:blipFill>
          <p:spPr bwMode="auto">
            <a:xfrm>
              <a:off x="3214686" y="3998123"/>
              <a:ext cx="3505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">
              <a:extLst>
                <a:ext uri="{FF2B5EF4-FFF2-40B4-BE49-F238E27FC236}">
                  <a16:creationId xmlns:a16="http://schemas.microsoft.com/office/drawing/2014/main" id="{8278C28E-003D-4BAF-92EB-EBE81DA3E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8" t="33235" r="35466" b="50246"/>
            <a:stretch/>
          </p:blipFill>
          <p:spPr bwMode="auto">
            <a:xfrm>
              <a:off x="2438400" y="3505200"/>
              <a:ext cx="3505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55C4E2-09AC-4A28-977D-20983A94D0D7}"/>
              </a:ext>
            </a:extLst>
          </p:cNvPr>
          <p:cNvSpPr txBox="1"/>
          <p:nvPr/>
        </p:nvSpPr>
        <p:spPr>
          <a:xfrm>
            <a:off x="531332" y="299640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CMP a, #0x00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5153D-5788-4BB7-9F29-E29662082C68}"/>
              </a:ext>
            </a:extLst>
          </p:cNvPr>
          <p:cNvSpPr txBox="1"/>
          <p:nvPr/>
        </p:nvSpPr>
        <p:spPr>
          <a:xfrm>
            <a:off x="539648" y="34705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BEQ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if_label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F901C9-C8D1-4A12-95D1-220C13B10644}"/>
              </a:ext>
            </a:extLst>
          </p:cNvPr>
          <p:cNvSpPr txBox="1"/>
          <p:nvPr/>
        </p:nvSpPr>
        <p:spPr>
          <a:xfrm>
            <a:off x="549170" y="396824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SUB b, c, d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7D3E9-421D-4630-B00B-D98E6AA9BD75}"/>
              </a:ext>
            </a:extLst>
          </p:cNvPr>
          <p:cNvSpPr txBox="1"/>
          <p:nvPr/>
        </p:nvSpPr>
        <p:spPr>
          <a:xfrm>
            <a:off x="569432" y="44627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AND e, f, g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938CA1-F2AE-47A1-AE2F-6401E41F839B}"/>
              </a:ext>
            </a:extLst>
          </p:cNvPr>
          <p:cNvCxnSpPr/>
          <p:nvPr/>
        </p:nvCxnSpPr>
        <p:spPr>
          <a:xfrm flipV="1">
            <a:off x="3912391" y="3886200"/>
            <a:ext cx="4275934" cy="102789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B648E-AEC9-420E-90B2-F7D87F5AF6BD}"/>
              </a:ext>
            </a:extLst>
          </p:cNvPr>
          <p:cNvCxnSpPr>
            <a:cxnSpLocks/>
          </p:cNvCxnSpPr>
          <p:nvPr/>
        </p:nvCxnSpPr>
        <p:spPr>
          <a:xfrm>
            <a:off x="3912391" y="3960817"/>
            <a:ext cx="4275934" cy="99218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1">
            <a:extLst>
              <a:ext uri="{FF2B5EF4-FFF2-40B4-BE49-F238E27FC236}">
                <a16:creationId xmlns:a16="http://schemas.microsoft.com/office/drawing/2014/main" id="{BDC07D7F-34FC-4D5E-9DF1-117454029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33235" r="35466" b="50246"/>
          <a:stretch/>
        </p:blipFill>
        <p:spPr bwMode="auto">
          <a:xfrm>
            <a:off x="4724400" y="5258571"/>
            <a:ext cx="350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66DFB2E-B471-48C9-8EEE-DBBA33579B35}"/>
              </a:ext>
            </a:extLst>
          </p:cNvPr>
          <p:cNvSpPr txBox="1"/>
          <p:nvPr/>
        </p:nvSpPr>
        <p:spPr>
          <a:xfrm>
            <a:off x="539648" y="524666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 b, c, d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62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>
            <a:extLst>
              <a:ext uri="{FF2B5EF4-FFF2-40B4-BE49-F238E27FC236}">
                <a16:creationId xmlns:a16="http://schemas.microsoft.com/office/drawing/2014/main" id="{96D33DCB-3301-4E76-8146-3B37B18F1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Stall on branch</a:t>
            </a:r>
            <a:endParaRPr lang="en-AU" altLang="en-US" dirty="0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63D11CE6-905C-4E8A-A08A-8CA174B2F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63" y="1125538"/>
            <a:ext cx="8658226" cy="1306512"/>
          </a:xfrm>
        </p:spPr>
        <p:txBody>
          <a:bodyPr/>
          <a:lstStyle/>
          <a:p>
            <a:pPr eaLnBrk="1" hangingPunct="1"/>
            <a:r>
              <a:rPr lang="en-US" altLang="en-US" dirty="0"/>
              <a:t>Wait until branch outcome determined before fetching next instruction</a:t>
            </a:r>
            <a:endParaRPr lang="en-AU" altLang="en-US" dirty="0"/>
          </a:p>
        </p:txBody>
      </p:sp>
      <p:pic>
        <p:nvPicPr>
          <p:cNvPr id="93189" name="Picture 1">
            <a:extLst>
              <a:ext uri="{FF2B5EF4-FFF2-40B4-BE49-F238E27FC236}">
                <a16:creationId xmlns:a16="http://schemas.microsoft.com/office/drawing/2014/main" id="{93AA0713-9D9A-466C-8059-C4D6099D9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432050"/>
            <a:ext cx="8186738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91EDC-BB03-413F-B88F-7AAB4A49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46043-44E0-4B0A-AAE5-ECA2407AF86B}"/>
              </a:ext>
            </a:extLst>
          </p:cNvPr>
          <p:cNvSpPr/>
          <p:nvPr/>
        </p:nvSpPr>
        <p:spPr>
          <a:xfrm>
            <a:off x="914400" y="3657600"/>
            <a:ext cx="14478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959AD-5ACC-4DAB-BFC3-AA26F7561581}"/>
              </a:ext>
            </a:extLst>
          </p:cNvPr>
          <p:cNvSpPr txBox="1"/>
          <p:nvPr/>
        </p:nvSpPr>
        <p:spPr>
          <a:xfrm>
            <a:off x="762000" y="356529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CMP a, #0x00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34874-D250-4894-AC74-1D0CD748CB5B}"/>
              </a:ext>
            </a:extLst>
          </p:cNvPr>
          <p:cNvSpPr txBox="1"/>
          <p:nvPr/>
        </p:nvSpPr>
        <p:spPr>
          <a:xfrm>
            <a:off x="770316" y="403944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BEQ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if_label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C42FE-26E6-4C98-B478-A78C844920AC}"/>
              </a:ext>
            </a:extLst>
          </p:cNvPr>
          <p:cNvSpPr txBox="1"/>
          <p:nvPr/>
        </p:nvSpPr>
        <p:spPr>
          <a:xfrm>
            <a:off x="779838" y="51054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SUB b, c, d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D4917-BCA7-41B1-A280-D893DBA646C0}"/>
              </a:ext>
            </a:extLst>
          </p:cNvPr>
          <p:cNvSpPr txBox="1"/>
          <p:nvPr/>
        </p:nvSpPr>
        <p:spPr>
          <a:xfrm>
            <a:off x="800100" y="55998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AND e, f, g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25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>
            <a:extLst>
              <a:ext uri="{FF2B5EF4-FFF2-40B4-BE49-F238E27FC236}">
                <a16:creationId xmlns:a16="http://schemas.microsoft.com/office/drawing/2014/main" id="{692FE62C-3540-4EF3-8F09-7A1CB7A12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Branch prediction</a:t>
            </a:r>
            <a:endParaRPr lang="en-AU" altLang="en-US" dirty="0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BBDB7BC-AA04-4AB9-9580-58D8A8D73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Longer pipelines can’t readily determine branch outcome early</a:t>
            </a:r>
          </a:p>
          <a:p>
            <a:pPr lvl="1" eaLnBrk="1" hangingPunct="1"/>
            <a:r>
              <a:rPr lang="en-US" altLang="en-US" dirty="0"/>
              <a:t>Stall penalty becomes unacceptable</a:t>
            </a:r>
          </a:p>
          <a:p>
            <a:pPr eaLnBrk="1" hangingPunct="1"/>
            <a:r>
              <a:rPr lang="en-US" altLang="en-US" dirty="0"/>
              <a:t>Predict outcome of branch</a:t>
            </a:r>
          </a:p>
          <a:p>
            <a:pPr lvl="1" eaLnBrk="1" hangingPunct="1"/>
            <a:r>
              <a:rPr lang="en-US" altLang="en-US" dirty="0"/>
              <a:t>Only stall if prediction is wrong</a:t>
            </a:r>
          </a:p>
          <a:p>
            <a:pPr eaLnBrk="1" hangingPunct="1"/>
            <a:r>
              <a:rPr lang="en-US" altLang="en-US" dirty="0"/>
              <a:t>In ARM pipeline</a:t>
            </a:r>
          </a:p>
          <a:p>
            <a:pPr lvl="1" eaLnBrk="1" hangingPunct="1"/>
            <a:r>
              <a:rPr lang="en-US" altLang="en-US" dirty="0"/>
              <a:t>Can predict branches not taken</a:t>
            </a:r>
          </a:p>
          <a:p>
            <a:pPr lvl="1" eaLnBrk="1" hangingPunct="1"/>
            <a:r>
              <a:rPr lang="en-US" altLang="en-US" dirty="0"/>
              <a:t>Fetch instruction after branch, with no delay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DAFB5-EE93-4660-B00F-E5A1BD2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33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>
            <a:extLst>
              <a:ext uri="{FF2B5EF4-FFF2-40B4-BE49-F238E27FC236}">
                <a16:creationId xmlns:a16="http://schemas.microsoft.com/office/drawing/2014/main" id="{32E7351F-E9DA-4061-9123-BE7A98397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More-realistic branch prediction</a:t>
            </a:r>
            <a:endParaRPr lang="en-AU" altLang="en-US" sz="4000" dirty="0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3E7AFF2-F3D7-4852-81FD-B22E0D3C1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branch prediction</a:t>
            </a:r>
          </a:p>
          <a:p>
            <a:pPr lvl="1" eaLnBrk="1" hangingPunct="1"/>
            <a:r>
              <a:rPr lang="en-US" altLang="en-US" sz="2400"/>
              <a:t>Based on typical branch behavior</a:t>
            </a:r>
          </a:p>
          <a:p>
            <a:pPr lvl="1" eaLnBrk="1" hangingPunct="1"/>
            <a:r>
              <a:rPr lang="en-US" altLang="en-US" sz="2400"/>
              <a:t>Example: loop and if-statement branches</a:t>
            </a:r>
          </a:p>
          <a:p>
            <a:pPr lvl="2" eaLnBrk="1" hangingPunct="1"/>
            <a:r>
              <a:rPr lang="en-US" altLang="en-US" sz="2000"/>
              <a:t>Predict backward branches taken</a:t>
            </a:r>
          </a:p>
          <a:p>
            <a:pPr lvl="2" eaLnBrk="1" hangingPunct="1"/>
            <a:r>
              <a:rPr lang="en-US" altLang="en-US" sz="2000"/>
              <a:t>Predict forward branches not taken</a:t>
            </a:r>
          </a:p>
          <a:p>
            <a:pPr eaLnBrk="1" hangingPunct="1"/>
            <a:r>
              <a:rPr lang="en-US" altLang="en-US" sz="2800"/>
              <a:t>Dynamic branch prediction</a:t>
            </a:r>
          </a:p>
          <a:p>
            <a:pPr lvl="1" eaLnBrk="1" hangingPunct="1"/>
            <a:r>
              <a:rPr lang="en-US" altLang="en-US" sz="2400"/>
              <a:t>Hardware measures actual branch behavior</a:t>
            </a:r>
          </a:p>
          <a:p>
            <a:pPr lvl="2" eaLnBrk="1" hangingPunct="1"/>
            <a:r>
              <a:rPr lang="en-US" altLang="en-US" sz="2000"/>
              <a:t>e.g., record recent history of each branch</a:t>
            </a:r>
          </a:p>
          <a:p>
            <a:pPr lvl="1" eaLnBrk="1" hangingPunct="1"/>
            <a:r>
              <a:rPr lang="en-US" altLang="en-US" sz="2400"/>
              <a:t>Assume future behavior will continue the trend</a:t>
            </a:r>
          </a:p>
          <a:p>
            <a:pPr lvl="2" eaLnBrk="1" hangingPunct="1"/>
            <a:r>
              <a:rPr lang="en-US" altLang="en-US" sz="2000"/>
              <a:t>When wrong, stall while re-fetching, and update history</a:t>
            </a:r>
            <a:endParaRPr lang="en-AU" alt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BD2C6E-72AF-4041-8C75-70C3C6B9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13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CE2AA6-1506-48E1-8DA9-A05F37BE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r>
              <a:rPr lang="en-US" dirty="0" err="1"/>
              <a:t>uA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F9E8-A3B5-42C0-9AD9-1C86D701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F14EFF7-5D69-44C7-851F-C4EE5A3AB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36108"/>
            <a:ext cx="8382000" cy="516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312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>
            <a:extLst>
              <a:ext uri="{FF2B5EF4-FFF2-40B4-BE49-F238E27FC236}">
                <a16:creationId xmlns:a16="http://schemas.microsoft.com/office/drawing/2014/main" id="{216765B8-26A3-453A-83FA-23ED97DAD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 summary</a:t>
            </a:r>
            <a:endParaRPr lang="en-AU" altLang="en-US" dirty="0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760A0AE2-02BB-4DF4-8688-AC0F41E65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1" y="990601"/>
            <a:ext cx="8650288" cy="5246688"/>
          </a:xfrm>
        </p:spPr>
        <p:txBody>
          <a:bodyPr/>
          <a:lstStyle/>
          <a:p>
            <a:pPr eaLnBrk="1" hangingPunct="1"/>
            <a:r>
              <a:rPr lang="en-US" altLang="en-US" dirty="0"/>
              <a:t>Pipelining improves performance by increasing instruction throughput.</a:t>
            </a:r>
          </a:p>
          <a:p>
            <a:pPr lvl="1" eaLnBrk="1" hangingPunct="1"/>
            <a:r>
              <a:rPr lang="en-US" altLang="en-US" dirty="0"/>
              <a:t>Executes multiple instructions in parallel.</a:t>
            </a:r>
          </a:p>
          <a:p>
            <a:pPr lvl="1" eaLnBrk="1" hangingPunct="1"/>
            <a:r>
              <a:rPr lang="en-US" altLang="en-US" dirty="0"/>
              <a:t>Each instruction has the same (or worse) latency.</a:t>
            </a:r>
          </a:p>
          <a:p>
            <a:pPr eaLnBrk="1" hangingPunct="1"/>
            <a:r>
              <a:rPr lang="en-US" altLang="en-US" dirty="0"/>
              <a:t>Subject to hazards.</a:t>
            </a:r>
          </a:p>
          <a:p>
            <a:pPr lvl="1" eaLnBrk="1" hangingPunct="1"/>
            <a:r>
              <a:rPr lang="en-US" altLang="en-US" dirty="0"/>
              <a:t>Structure, data, control.</a:t>
            </a:r>
          </a:p>
          <a:p>
            <a:pPr eaLnBrk="1" hangingPunct="1"/>
            <a:r>
              <a:rPr lang="en-AU" altLang="en-US" dirty="0"/>
              <a:t>Instruction set design affects complexity of </a:t>
            </a:r>
            <a:r>
              <a:rPr lang="en-AU" altLang="en-US"/>
              <a:t>pipeline implementation.</a:t>
            </a:r>
            <a:endParaRPr lang="en-AU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9F381-1A8A-4324-A6EF-6A3038AB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2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21FD4-14D2-4109-BA62-CB8E5DA6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Critical path is the longest propagation delay in a circuit.</a:t>
            </a:r>
          </a:p>
          <a:p>
            <a:pPr lvl="1"/>
            <a:r>
              <a:rPr lang="en-GB" dirty="0"/>
              <a:t>It determines the minimum clock period of a circuit.</a:t>
            </a:r>
          </a:p>
          <a:p>
            <a:r>
              <a:rPr lang="en-GB" dirty="0"/>
              <a:t>Which is the critical path in the following example?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E2D58-7BAE-4099-9DE7-F0597EBC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4443-A455-412B-B716-150A369E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AF7ED-DCAE-436D-BB2A-F3AEFF92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991600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3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1">
            <a:extLst>
              <a:ext uri="{FF2B5EF4-FFF2-40B4-BE49-F238E27FC236}">
                <a16:creationId xmlns:a16="http://schemas.microsoft.com/office/drawing/2014/main" id="{13523E1F-1C60-4F3E-8719-A01E67FB6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49363"/>
            <a:ext cx="7116763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Rectangle 2">
            <a:extLst>
              <a:ext uri="{FF2B5EF4-FFF2-40B4-BE49-F238E27FC236}">
                <a16:creationId xmlns:a16="http://schemas.microsoft.com/office/drawing/2014/main" id="{F2BFD304-4038-407D-961C-94C34A8D6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ARMv6-M Pipelined Datapath</a:t>
            </a:r>
            <a:endParaRPr lang="en-AU" altLang="en-US" dirty="0"/>
          </a:p>
        </p:txBody>
      </p:sp>
      <p:sp>
        <p:nvSpPr>
          <p:cNvPr id="101381" name="Text Box 3">
            <a:extLst>
              <a:ext uri="{FF2B5EF4-FFF2-40B4-BE49-F238E27FC236}">
                <a16:creationId xmlns:a16="http://schemas.microsoft.com/office/drawing/2014/main" id="{1962BAB0-9E7F-4DDA-85F8-58F4CF4412E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§4.6 Pipelined Datapath and Control</a:t>
            </a:r>
          </a:p>
        </p:txBody>
      </p:sp>
      <p:sp>
        <p:nvSpPr>
          <p:cNvPr id="101382" name="AutoShape 5">
            <a:extLst>
              <a:ext uri="{FF2B5EF4-FFF2-40B4-BE49-F238E27FC236}">
                <a16:creationId xmlns:a16="http://schemas.microsoft.com/office/drawing/2014/main" id="{502C0687-D3A0-4663-A12E-255778ED298F}"/>
              </a:ext>
            </a:extLst>
          </p:cNvPr>
          <p:cNvSpPr>
            <a:spLocks/>
          </p:cNvSpPr>
          <p:nvPr/>
        </p:nvSpPr>
        <p:spPr bwMode="auto">
          <a:xfrm>
            <a:off x="2124075" y="5157788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18750"/>
              <a:gd name="adj4" fmla="val 22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101383" name="AutoShape 6">
            <a:extLst>
              <a:ext uri="{FF2B5EF4-FFF2-40B4-BE49-F238E27FC236}">
                <a16:creationId xmlns:a16="http://schemas.microsoft.com/office/drawing/2014/main" id="{19248EA7-EC9A-4A18-A79D-E46F8E4E6F1A}"/>
              </a:ext>
            </a:extLst>
          </p:cNvPr>
          <p:cNvSpPr>
            <a:spLocks/>
          </p:cNvSpPr>
          <p:nvPr/>
        </p:nvSpPr>
        <p:spPr bwMode="auto">
          <a:xfrm>
            <a:off x="395288" y="4292600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68269"/>
              <a:gd name="adj4" fmla="val 15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</a:t>
            </a:r>
            <a:endParaRPr lang="en-AU" altLang="en-US" sz="1400"/>
          </a:p>
        </p:txBody>
      </p:sp>
      <p:sp>
        <p:nvSpPr>
          <p:cNvPr id="101384" name="Text Box 7">
            <a:extLst>
              <a:ext uri="{FF2B5EF4-FFF2-40B4-BE49-F238E27FC236}">
                <a16:creationId xmlns:a16="http://schemas.microsoft.com/office/drawing/2014/main" id="{9B307272-D5BB-4252-AC03-DB51BD41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13325"/>
            <a:ext cx="1512887" cy="925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Right-to-left flow leads to hazards</a:t>
            </a:r>
            <a:endParaRPr lang="en-AU" altLang="en-US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7" descr="f04-35-P374493">
            <a:extLst>
              <a:ext uri="{FF2B5EF4-FFF2-40B4-BE49-F238E27FC236}">
                <a16:creationId xmlns:a16="http://schemas.microsoft.com/office/drawing/2014/main" id="{209F7738-8061-439F-A80C-D5CC8C2C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7993063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2">
            <a:extLst>
              <a:ext uri="{FF2B5EF4-FFF2-40B4-BE49-F238E27FC236}">
                <a16:creationId xmlns:a16="http://schemas.microsoft.com/office/drawing/2014/main" id="{B66AFDF0-7A9B-4A80-AB27-875718D5A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D96E703B-D9B7-4F75-98BB-851BBF217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/>
              <a:t>Need registers between stages</a:t>
            </a:r>
          </a:p>
          <a:p>
            <a:pPr lvl="1" eaLnBrk="1" hangingPunct="1"/>
            <a:r>
              <a:rPr lang="en-US" altLang="en-US"/>
              <a:t>To hold information produced in previous cycle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B8C53-E44A-4586-B933-FB17015B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51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80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>
            <a:extLst>
              <a:ext uri="{FF2B5EF4-FFF2-40B4-BE49-F238E27FC236}">
                <a16:creationId xmlns:a16="http://schemas.microsoft.com/office/drawing/2014/main" id="{B5E22EA7-61ED-4040-85E1-72AC615CB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Operation</a:t>
            </a:r>
            <a:endParaRPr lang="en-AU" altLang="en-US"/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BD40826F-61C5-4793-AB33-F51499D27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Cycle-by-cycle flow of instructions through the pipelined datapath</a:t>
            </a:r>
          </a:p>
          <a:p>
            <a:pPr lvl="1" eaLnBrk="1" hangingPunct="1"/>
            <a:r>
              <a:rPr lang="en-US" altLang="en-US"/>
              <a:t>“Single-clock-cycle” pipeline diagram</a:t>
            </a:r>
          </a:p>
          <a:p>
            <a:pPr lvl="2" eaLnBrk="1" hangingPunct="1"/>
            <a:r>
              <a:rPr lang="en-US" altLang="en-US"/>
              <a:t>Shows pipeline usage in a single cycle</a:t>
            </a:r>
          </a:p>
          <a:p>
            <a:pPr lvl="2" eaLnBrk="1" hangingPunct="1"/>
            <a:r>
              <a:rPr lang="en-US" altLang="en-US"/>
              <a:t>Highlight resources used</a:t>
            </a:r>
          </a:p>
          <a:p>
            <a:pPr lvl="1" eaLnBrk="1" hangingPunct="1"/>
            <a:r>
              <a:rPr lang="en-US" altLang="en-US"/>
              <a:t>c.f. “multi-clock-cycle” diagram</a:t>
            </a:r>
          </a:p>
          <a:p>
            <a:pPr lvl="2" eaLnBrk="1" hangingPunct="1"/>
            <a:r>
              <a:rPr lang="en-US" altLang="en-US"/>
              <a:t>Graph of operation over time</a:t>
            </a:r>
          </a:p>
          <a:p>
            <a:pPr eaLnBrk="1" hangingPunct="1"/>
            <a:r>
              <a:rPr lang="en-US" altLang="en-US"/>
              <a:t>We’ll look at “single-clock-cycle” diagrams for load &amp; store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10202-A80F-43C3-9B57-4F67E57D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52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23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>
            <a:extLst>
              <a:ext uri="{FF2B5EF4-FFF2-40B4-BE49-F238E27FC236}">
                <a16:creationId xmlns:a16="http://schemas.microsoft.com/office/drawing/2014/main" id="{CE9560F6-E667-4950-B81B-13DF2768E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for Load, Store, …</a:t>
            </a:r>
            <a:endParaRPr lang="en-AU" altLang="en-US"/>
          </a:p>
        </p:txBody>
      </p:sp>
      <p:pic>
        <p:nvPicPr>
          <p:cNvPr id="107524" name="Picture 1">
            <a:extLst>
              <a:ext uri="{FF2B5EF4-FFF2-40B4-BE49-F238E27FC236}">
                <a16:creationId xmlns:a16="http://schemas.microsoft.com/office/drawing/2014/main" id="{0D06CD8F-6F38-495F-8A44-E49668B9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84439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099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>
            <a:extLst>
              <a:ext uri="{FF2B5EF4-FFF2-40B4-BE49-F238E27FC236}">
                <a16:creationId xmlns:a16="http://schemas.microsoft.com/office/drawing/2014/main" id="{CC8D7118-19D2-48A7-86FD-9F163309A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 for Load, Store, …</a:t>
            </a:r>
            <a:endParaRPr lang="en-AU" altLang="en-US"/>
          </a:p>
        </p:txBody>
      </p:sp>
      <p:pic>
        <p:nvPicPr>
          <p:cNvPr id="109572" name="Picture 1">
            <a:extLst>
              <a:ext uri="{FF2B5EF4-FFF2-40B4-BE49-F238E27FC236}">
                <a16:creationId xmlns:a16="http://schemas.microsoft.com/office/drawing/2014/main" id="{11AB04F1-940E-445F-B3ED-26F30D849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98600"/>
            <a:ext cx="7954962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981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>
            <a:extLst>
              <a:ext uri="{FF2B5EF4-FFF2-40B4-BE49-F238E27FC236}">
                <a16:creationId xmlns:a16="http://schemas.microsoft.com/office/drawing/2014/main" id="{61A769B4-79C3-4A9C-92D3-2B8B6F57C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Load</a:t>
            </a:r>
            <a:endParaRPr lang="en-AU" altLang="en-US"/>
          </a:p>
        </p:txBody>
      </p:sp>
      <p:pic>
        <p:nvPicPr>
          <p:cNvPr id="111620" name="Picture 2">
            <a:extLst>
              <a:ext uri="{FF2B5EF4-FFF2-40B4-BE49-F238E27FC236}">
                <a16:creationId xmlns:a16="http://schemas.microsoft.com/office/drawing/2014/main" id="{D3D4094F-BA30-4319-AA51-11572A1C7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31913"/>
            <a:ext cx="8505825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993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C21B2FF4-9D72-4887-B933-62C5DC0E2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Load</a:t>
            </a:r>
            <a:endParaRPr lang="en-AU" altLang="en-US"/>
          </a:p>
        </p:txBody>
      </p:sp>
      <p:pic>
        <p:nvPicPr>
          <p:cNvPr id="113668" name="Picture 1">
            <a:extLst>
              <a:ext uri="{FF2B5EF4-FFF2-40B4-BE49-F238E27FC236}">
                <a16:creationId xmlns:a16="http://schemas.microsoft.com/office/drawing/2014/main" id="{8210E7A2-7DC4-4F22-8EBA-6DCDBCC4A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48677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197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>
            <a:extLst>
              <a:ext uri="{FF2B5EF4-FFF2-40B4-BE49-F238E27FC236}">
                <a16:creationId xmlns:a16="http://schemas.microsoft.com/office/drawing/2014/main" id="{0C75572A-5B0D-42D5-B8B0-1AFF396CC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39850"/>
            <a:ext cx="84883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Rectangle 2">
            <a:extLst>
              <a:ext uri="{FF2B5EF4-FFF2-40B4-BE49-F238E27FC236}">
                <a16:creationId xmlns:a16="http://schemas.microsoft.com/office/drawing/2014/main" id="{378F71EB-9C6A-40F7-A096-17A8110E0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Load</a:t>
            </a:r>
            <a:endParaRPr lang="en-AU" altLang="en-US"/>
          </a:p>
        </p:txBody>
      </p:sp>
      <p:sp>
        <p:nvSpPr>
          <p:cNvPr id="374788" name="Oval 4">
            <a:extLst>
              <a:ext uri="{FF2B5EF4-FFF2-40B4-BE49-F238E27FC236}">
                <a16:creationId xmlns:a16="http://schemas.microsoft.com/office/drawing/2014/main" id="{5190D7E9-E188-43EC-82C2-441572719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74789" name="AutoShape 5">
            <a:extLst>
              <a:ext uri="{FF2B5EF4-FFF2-40B4-BE49-F238E27FC236}">
                <a16:creationId xmlns:a16="http://schemas.microsoft.com/office/drawing/2014/main" id="{62A5EAA5-BEC5-403F-A0EE-33FBC83AD36F}"/>
              </a:ext>
            </a:extLst>
          </p:cNvPr>
          <p:cNvSpPr>
            <a:spLocks/>
          </p:cNvSpPr>
          <p:nvPr/>
        </p:nvSpPr>
        <p:spPr bwMode="auto">
          <a:xfrm>
            <a:off x="1187450" y="5084763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Wrong</a:t>
            </a:r>
            <a:br>
              <a:rPr lang="en-US" altLang="en-US" sz="1600"/>
            </a:br>
            <a:r>
              <a:rPr lang="en-US" altLang="en-US" sz="1600"/>
              <a:t>register</a:t>
            </a:r>
            <a:br>
              <a:rPr lang="en-US" altLang="en-US" sz="1600"/>
            </a:br>
            <a:r>
              <a:rPr lang="en-US" altLang="en-US" sz="1600"/>
              <a:t>number</a:t>
            </a:r>
            <a:endParaRPr lang="en-AU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>
            <a:extLst>
              <a:ext uri="{FF2B5EF4-FFF2-40B4-BE49-F238E27FC236}">
                <a16:creationId xmlns:a16="http://schemas.microsoft.com/office/drawing/2014/main" id="{E39AD6EE-9660-4EC6-99FB-F5FC32A8A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Corrected Datapath for Load</a:t>
            </a:r>
            <a:endParaRPr lang="en-AU" altLang="en-US"/>
          </a:p>
        </p:txBody>
      </p:sp>
      <p:pic>
        <p:nvPicPr>
          <p:cNvPr id="117764" name="Picture 1">
            <a:extLst>
              <a:ext uri="{FF2B5EF4-FFF2-40B4-BE49-F238E27FC236}">
                <a16:creationId xmlns:a16="http://schemas.microsoft.com/office/drawing/2014/main" id="{9F026F0C-FB29-4EA6-A1D6-2AF81F90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700213"/>
            <a:ext cx="85391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597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>
            <a:extLst>
              <a:ext uri="{FF2B5EF4-FFF2-40B4-BE49-F238E27FC236}">
                <a16:creationId xmlns:a16="http://schemas.microsoft.com/office/drawing/2014/main" id="{B6F7FBAF-222F-4141-98FF-BC72393A9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Store</a:t>
            </a:r>
            <a:endParaRPr lang="en-AU" altLang="en-US"/>
          </a:p>
        </p:txBody>
      </p:sp>
      <p:pic>
        <p:nvPicPr>
          <p:cNvPr id="119812" name="Picture 2">
            <a:extLst>
              <a:ext uri="{FF2B5EF4-FFF2-40B4-BE49-F238E27FC236}">
                <a16:creationId xmlns:a16="http://schemas.microsoft.com/office/drawing/2014/main" id="{662E4C7B-5E09-4097-BEF3-21ECD1F36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277938"/>
            <a:ext cx="859472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62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C685BC35-C2AB-40DA-901E-649D3AA71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0039A6"/>
                </a:solidFill>
                <a:latin typeface="CMU Typewriter Text Variable Wi" panose="02000603000000000000" pitchFamily="2" charset="0"/>
              </a:rPr>
              <a:t>Performance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E2838-9E65-47AA-9CA3-5CB96DD6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Which is the critical path in this simplified microprocessor block diagram?</a:t>
            </a:r>
          </a:p>
          <a:p>
            <a:pPr lvl="1"/>
            <a:r>
              <a:rPr lang="en-US" altLang="en-US" dirty="0"/>
              <a:t>Which type of instruction takes the longest to execute?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3866F-7C3F-418E-8670-EA1552C9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path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D5D724B-F73B-4001-9949-A0CA258C3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438400"/>
            <a:ext cx="8820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5DCF-8EEC-4FDB-A772-6279ACFB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>
            <a:extLst>
              <a:ext uri="{FF2B5EF4-FFF2-40B4-BE49-F238E27FC236}">
                <a16:creationId xmlns:a16="http://schemas.microsoft.com/office/drawing/2014/main" id="{100C15A5-5220-4915-AB2E-2642CAC5D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Store</a:t>
            </a:r>
            <a:endParaRPr lang="en-AU" altLang="en-US"/>
          </a:p>
        </p:txBody>
      </p:sp>
      <p:pic>
        <p:nvPicPr>
          <p:cNvPr id="121860" name="Picture 1">
            <a:extLst>
              <a:ext uri="{FF2B5EF4-FFF2-40B4-BE49-F238E27FC236}">
                <a16:creationId xmlns:a16="http://schemas.microsoft.com/office/drawing/2014/main" id="{A2D14849-23EE-4477-9023-FA9FFD3BD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85486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96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>
            <a:extLst>
              <a:ext uri="{FF2B5EF4-FFF2-40B4-BE49-F238E27FC236}">
                <a16:creationId xmlns:a16="http://schemas.microsoft.com/office/drawing/2014/main" id="{2659D802-3973-4339-B528-C2B778A4F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Store</a:t>
            </a:r>
            <a:endParaRPr lang="en-AU" altLang="en-US"/>
          </a:p>
        </p:txBody>
      </p:sp>
      <p:pic>
        <p:nvPicPr>
          <p:cNvPr id="123908" name="Picture 1">
            <a:extLst>
              <a:ext uri="{FF2B5EF4-FFF2-40B4-BE49-F238E27FC236}">
                <a16:creationId xmlns:a16="http://schemas.microsoft.com/office/drawing/2014/main" id="{9693F364-4CF8-417E-99A6-3CA9AD930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8509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9620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8E9E3B48-1D76-4233-BDEA-5BE8F4DB9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4C59652-D839-4421-B77B-EC10B9E96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Form showing resource usage</a:t>
            </a:r>
            <a:endParaRPr lang="en-AU" altLang="en-US"/>
          </a:p>
        </p:txBody>
      </p:sp>
      <p:pic>
        <p:nvPicPr>
          <p:cNvPr id="125957" name="Picture 1">
            <a:extLst>
              <a:ext uri="{FF2B5EF4-FFF2-40B4-BE49-F238E27FC236}">
                <a16:creationId xmlns:a16="http://schemas.microsoft.com/office/drawing/2014/main" id="{2A234746-0DDF-4E1F-9069-F3DDB101C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5659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2D0A5-8504-425E-B9E0-E29513E3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62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811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>
            <a:extLst>
              <a:ext uri="{FF2B5EF4-FFF2-40B4-BE49-F238E27FC236}">
                <a16:creationId xmlns:a16="http://schemas.microsoft.com/office/drawing/2014/main" id="{6AB08D48-890C-4129-B482-2B79B4150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03FCDCD2-A30B-4915-ABCB-A6D5A260A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Traditional form</a:t>
            </a:r>
            <a:endParaRPr lang="en-AU" altLang="en-US"/>
          </a:p>
        </p:txBody>
      </p:sp>
      <p:pic>
        <p:nvPicPr>
          <p:cNvPr id="128005" name="Picture 1">
            <a:extLst>
              <a:ext uri="{FF2B5EF4-FFF2-40B4-BE49-F238E27FC236}">
                <a16:creationId xmlns:a16="http://schemas.microsoft.com/office/drawing/2014/main" id="{FB26DEB6-8F0D-453A-893D-5EF807518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74875"/>
            <a:ext cx="8113713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75DF0-143C-4549-845A-5CE5A5F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63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94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>
            <a:extLst>
              <a:ext uri="{FF2B5EF4-FFF2-40B4-BE49-F238E27FC236}">
                <a16:creationId xmlns:a16="http://schemas.microsoft.com/office/drawing/2014/main" id="{CF826B47-756C-4E40-878A-0246A9789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Single-Cycle Pipeline Diagram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FC9FBD69-FA3D-4325-A3AE-4B28134D3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dirty="0"/>
              <a:t>State of pipeline in a given cycle</a:t>
            </a:r>
          </a:p>
        </p:txBody>
      </p:sp>
      <p:pic>
        <p:nvPicPr>
          <p:cNvPr id="130053" name="Picture 1">
            <a:extLst>
              <a:ext uri="{FF2B5EF4-FFF2-40B4-BE49-F238E27FC236}">
                <a16:creationId xmlns:a16="http://schemas.microsoft.com/office/drawing/2014/main" id="{C4C3A84B-4E00-48DD-98CC-4A615CF0C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773238"/>
            <a:ext cx="808037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B558E7-5681-41CC-98C0-885F360B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64</a:t>
            </a:fld>
            <a:r>
              <a:rPr lang="en-US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>
            <a:extLst>
              <a:ext uri="{FF2B5EF4-FFF2-40B4-BE49-F238E27FC236}">
                <a16:creationId xmlns:a16="http://schemas.microsoft.com/office/drawing/2014/main" id="{8B0F731D-1543-4635-B34B-33BA14662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 (Simplified)</a:t>
            </a:r>
            <a:endParaRPr lang="en-AU" altLang="en-US"/>
          </a:p>
        </p:txBody>
      </p:sp>
      <p:pic>
        <p:nvPicPr>
          <p:cNvPr id="132100" name="Picture 1">
            <a:extLst>
              <a:ext uri="{FF2B5EF4-FFF2-40B4-BE49-F238E27FC236}">
                <a16:creationId xmlns:a16="http://schemas.microsoft.com/office/drawing/2014/main" id="{C95B1FAA-82D5-466A-923F-96E6F78E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341438"/>
            <a:ext cx="83708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8969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6" descr="f04-50-P374493">
            <a:extLst>
              <a:ext uri="{FF2B5EF4-FFF2-40B4-BE49-F238E27FC236}">
                <a16:creationId xmlns:a16="http://schemas.microsoft.com/office/drawing/2014/main" id="{9F3376E4-8B6B-46C6-8CA1-CEF68894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2349500"/>
            <a:ext cx="5897562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Rectangle 2">
            <a:extLst>
              <a:ext uri="{FF2B5EF4-FFF2-40B4-BE49-F238E27FC236}">
                <a16:creationId xmlns:a16="http://schemas.microsoft.com/office/drawing/2014/main" id="{18753169-53A5-4058-89A7-E783D39E2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E1175B74-6571-4614-919F-E9DA517FA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150937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</a:p>
          <a:p>
            <a:pPr lvl="1" eaLnBrk="1" hangingPunct="1"/>
            <a:r>
              <a:rPr lang="en-AU" altLang="en-US"/>
              <a:t>As in single-cycle 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9C490-DD7D-4117-ADC4-9D16102F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66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145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>
            <a:extLst>
              <a:ext uri="{FF2B5EF4-FFF2-40B4-BE49-F238E27FC236}">
                <a16:creationId xmlns:a16="http://schemas.microsoft.com/office/drawing/2014/main" id="{F38B47C7-A17E-45F1-B81F-0B46EBA51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pic>
        <p:nvPicPr>
          <p:cNvPr id="136196" name="Picture 1">
            <a:extLst>
              <a:ext uri="{FF2B5EF4-FFF2-40B4-BE49-F238E27FC236}">
                <a16:creationId xmlns:a16="http://schemas.microsoft.com/office/drawing/2014/main" id="{B9C8AC35-35D7-4AEF-8AD8-0CA269D32B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125538"/>
            <a:ext cx="74168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>
            <a:extLst>
              <a:ext uri="{FF2B5EF4-FFF2-40B4-BE49-F238E27FC236}">
                <a16:creationId xmlns:a16="http://schemas.microsoft.com/office/drawing/2014/main" id="{5A0DEBB6-0F23-4DA7-B1DC-33ED5AAE8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36538"/>
            <a:ext cx="8259762" cy="671512"/>
          </a:xfrm>
        </p:spPr>
        <p:txBody>
          <a:bodyPr/>
          <a:lstStyle/>
          <a:p>
            <a:pPr eaLnBrk="1" hangingPunct="1"/>
            <a:r>
              <a:rPr lang="en-US" altLang="en-US" sz="3800"/>
              <a:t>Data Hazards in ALU Instructions</a:t>
            </a:r>
            <a:endParaRPr lang="en-AU" altLang="en-US" sz="3800"/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70CB1B74-511E-4139-932A-085236717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this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>
                <a:latin typeface="Lucida Console" panose="020B0609040504020204" pitchFamily="49" charset="0"/>
              </a:rPr>
              <a:t>	SUB  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, X1,X3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AND  X12,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,X5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OR   X13,X6,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ADD  X14,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,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br>
              <a:rPr lang="en-AU" altLang="en-US">
                <a:latin typeface="Lucida Console" panose="020B0609040504020204" pitchFamily="49" charset="0"/>
              </a:rPr>
            </a:br>
            <a:r>
              <a:rPr lang="en-AU" altLang="en-US">
                <a:latin typeface="Lucida Console" panose="020B0609040504020204" pitchFamily="49" charset="0"/>
              </a:rPr>
              <a:t>STUR X15,[</a:t>
            </a:r>
            <a:r>
              <a:rPr lang="en-AU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X2</a:t>
            </a:r>
            <a:r>
              <a:rPr lang="en-AU" altLang="en-US">
                <a:latin typeface="Lucida Console" panose="020B0609040504020204" pitchFamily="49" charset="0"/>
              </a:rPr>
              <a:t>,#100]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 can resolve hazards with forwarding</a:t>
            </a:r>
          </a:p>
          <a:p>
            <a:pPr lvl="1" eaLnBrk="1" hangingPunct="1"/>
            <a:r>
              <a:rPr lang="en-US" altLang="en-US"/>
              <a:t>How do we detect when to forward?</a:t>
            </a:r>
          </a:p>
        </p:txBody>
      </p:sp>
      <p:sp>
        <p:nvSpPr>
          <p:cNvPr id="138245" name="Text Box 4">
            <a:extLst>
              <a:ext uri="{FF2B5EF4-FFF2-40B4-BE49-F238E27FC236}">
                <a16:creationId xmlns:a16="http://schemas.microsoft.com/office/drawing/2014/main" id="{60977848-5B26-4085-AE69-42D95A43D9B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96869" y="2080419"/>
            <a:ext cx="4527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§4.7 Data Hazards: Forwarding vs. Stalling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9536B2-0588-4D23-A317-825D358F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68</a:t>
            </a:fld>
            <a:r>
              <a:rPr lang="en-US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1">
            <a:extLst>
              <a:ext uri="{FF2B5EF4-FFF2-40B4-BE49-F238E27FC236}">
                <a16:creationId xmlns:a16="http://schemas.microsoft.com/office/drawing/2014/main" id="{94CF9553-7E52-456D-9964-0945E86F45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303338"/>
            <a:ext cx="69723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2">
            <a:extLst>
              <a:ext uri="{FF2B5EF4-FFF2-40B4-BE49-F238E27FC236}">
                <a16:creationId xmlns:a16="http://schemas.microsoft.com/office/drawing/2014/main" id="{915C1054-3C02-4A06-8929-350432256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Dependencies &amp; Forwarding</a:t>
            </a:r>
            <a:endParaRPr lang="en-AU" altLang="en-US"/>
          </a:p>
        </p:txBody>
      </p:sp>
      <p:sp>
        <p:nvSpPr>
          <p:cNvPr id="140293" name="Line 4">
            <a:extLst>
              <a:ext uri="{FF2B5EF4-FFF2-40B4-BE49-F238E27FC236}">
                <a16:creationId xmlns:a16="http://schemas.microsoft.com/office/drawing/2014/main" id="{EB1BE6EF-D139-440A-B8AE-9CB4D7BDB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6225" y="2959100"/>
            <a:ext cx="136525" cy="631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0294" name="Line 5">
            <a:extLst>
              <a:ext uri="{FF2B5EF4-FFF2-40B4-BE49-F238E27FC236}">
                <a16:creationId xmlns:a16="http://schemas.microsoft.com/office/drawing/2014/main" id="{3A2FD059-5854-4AA3-BAF8-656F7B80B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968625"/>
            <a:ext cx="138113" cy="153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481E4532-0B79-4E8B-9877-D89CBD4BA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b="1">
                <a:solidFill>
                  <a:srgbClr val="0039A6"/>
                </a:solidFill>
                <a:latin typeface="CMU Typewriter Text Variable Wi" panose="02000603000000000000" pitchFamily="2" charset="0"/>
              </a:rPr>
              <a:t>Performance 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DC726E-7DFC-432D-9099-0335E978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486400"/>
          </a:xfrm>
        </p:spPr>
        <p:txBody>
          <a:bodyPr>
            <a:normAutofit/>
          </a:bodyPr>
          <a:lstStyle/>
          <a:p>
            <a:r>
              <a:rPr lang="en-US" altLang="en-US" sz="3200" dirty="0" err="1"/>
              <a:t>LDR</a:t>
            </a:r>
            <a:r>
              <a:rPr lang="en-US" altLang="en-US" sz="3200" dirty="0"/>
              <a:t> (load) instruction.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PC</a:t>
            </a:r>
            <a:r>
              <a:rPr lang="en-US" altLang="en-US" sz="2800" dirty="0">
                <a:sym typeface="Symbol" panose="05050102010706020507" pitchFamily="18" charset="2"/>
              </a:rPr>
              <a:t>  </a:t>
            </a:r>
            <a:r>
              <a:rPr lang="en-US" altLang="en-US" sz="2800" dirty="0"/>
              <a:t>Instruction memory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register file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mux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/>
              <a:t>ALU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data memory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/>
              <a:t> mux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/>
              <a:t>register file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8B8085-5E0E-457B-A5DF-2B829D91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path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1607FE2-A1A6-4A29-876E-582F0DBD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47800"/>
            <a:ext cx="88201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EC7E-E276-4180-951A-B20E65A0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>
            <a:extLst>
              <a:ext uri="{FF2B5EF4-FFF2-40B4-BE49-F238E27FC236}">
                <a16:creationId xmlns:a16="http://schemas.microsoft.com/office/drawing/2014/main" id="{A4633D9E-2EBA-456C-A14E-8D181379E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Detecting the Need to Forward</a:t>
            </a:r>
            <a:endParaRPr lang="en-AU" altLang="en-US" sz="4000"/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E4290232-1E27-45C5-A7EF-B18316615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341438"/>
            <a:ext cx="7772400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Pass 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ID/EX.RegisterRs = register number for Rs sitting in ID/EX pipeline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ALU operand register numbers in EX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ID/EX.RegisterRn1, ID/EX.RegisterRm2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Data hazards when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1a.</a:t>
            </a:r>
            <a:r>
              <a:rPr lang="en-US" altLang="en-US" sz="2400"/>
              <a:t> EX/MEM.RegisterRd = ID/EX.RegisterRn1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1b.</a:t>
            </a:r>
            <a:r>
              <a:rPr lang="en-US" altLang="en-US" sz="2400"/>
              <a:t> EX/MEM.RegisterRd = ID/EX.RegisterRm2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2a.</a:t>
            </a:r>
            <a:r>
              <a:rPr lang="en-US" altLang="en-US" sz="2400"/>
              <a:t> MEM/WB.RegisterRd = ID/EX.RegisterRn1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2b.</a:t>
            </a:r>
            <a:r>
              <a:rPr lang="en-US" altLang="en-US" sz="2400"/>
              <a:t> MEM/WB.RegisterRd = ID/EX.RegisterRm2</a:t>
            </a:r>
            <a:endParaRPr lang="en-AU" altLang="en-US" sz="2400"/>
          </a:p>
        </p:txBody>
      </p:sp>
      <p:sp>
        <p:nvSpPr>
          <p:cNvPr id="142341" name="Text Box 4">
            <a:extLst>
              <a:ext uri="{FF2B5EF4-FFF2-40B4-BE49-F238E27FC236}">
                <a16:creationId xmlns:a16="http://schemas.microsoft.com/office/drawing/2014/main" id="{5ACCABCA-62E9-4C10-B1B4-ED69F53CA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4111625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Fwd from</a:t>
            </a:r>
            <a:br>
              <a:rPr lang="en-US" altLang="en-US" sz="1600"/>
            </a:br>
            <a:r>
              <a:rPr lang="en-US" altLang="en-US" sz="1600"/>
              <a:t>EX/MEM</a:t>
            </a:r>
            <a:br>
              <a:rPr lang="en-US" altLang="en-US" sz="1600"/>
            </a:br>
            <a:r>
              <a:rPr lang="en-US" altLang="en-US" sz="1600"/>
              <a:t>pipeline reg</a:t>
            </a:r>
            <a:endParaRPr lang="en-AU" altLang="en-US" sz="1600"/>
          </a:p>
        </p:txBody>
      </p:sp>
      <p:sp>
        <p:nvSpPr>
          <p:cNvPr id="142342" name="AutoShape 5">
            <a:extLst>
              <a:ext uri="{FF2B5EF4-FFF2-40B4-BE49-F238E27FC236}">
                <a16:creationId xmlns:a16="http://schemas.microsoft.com/office/drawing/2014/main" id="{B876EC74-7FE6-4670-9E97-485EB3F6CCA3}"/>
              </a:ext>
            </a:extLst>
          </p:cNvPr>
          <p:cNvSpPr>
            <a:spLocks/>
          </p:cNvSpPr>
          <p:nvPr/>
        </p:nvSpPr>
        <p:spPr bwMode="auto">
          <a:xfrm>
            <a:off x="7545388" y="4129088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2343" name="AutoShape 6">
            <a:extLst>
              <a:ext uri="{FF2B5EF4-FFF2-40B4-BE49-F238E27FC236}">
                <a16:creationId xmlns:a16="http://schemas.microsoft.com/office/drawing/2014/main" id="{AC6385EE-033D-4320-B1ED-CFAD39082784}"/>
              </a:ext>
            </a:extLst>
          </p:cNvPr>
          <p:cNvSpPr>
            <a:spLocks/>
          </p:cNvSpPr>
          <p:nvPr/>
        </p:nvSpPr>
        <p:spPr bwMode="auto">
          <a:xfrm>
            <a:off x="7599363" y="5033963"/>
            <a:ext cx="166687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2344" name="Text Box 7">
            <a:extLst>
              <a:ext uri="{FF2B5EF4-FFF2-40B4-BE49-F238E27FC236}">
                <a16:creationId xmlns:a16="http://schemas.microsoft.com/office/drawing/2014/main" id="{BC3A4EA4-D795-4FC2-B79D-CB5F2CAB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Fwd from</a:t>
            </a:r>
            <a:br>
              <a:rPr lang="en-US" altLang="en-US" sz="1600"/>
            </a:br>
            <a:r>
              <a:rPr lang="en-US" altLang="en-US" sz="1600"/>
              <a:t>MEM/WB</a:t>
            </a:r>
            <a:br>
              <a:rPr lang="en-US" altLang="en-US" sz="1600"/>
            </a:br>
            <a:r>
              <a:rPr lang="en-US" altLang="en-US" sz="1600"/>
              <a:t>pipeline reg</a:t>
            </a:r>
            <a:endParaRPr lang="en-AU" altLang="en-US"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67927D-D698-46F7-8812-CD8842CE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70</a:t>
            </a:fld>
            <a:r>
              <a:rPr lang="en-US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>
            <a:extLst>
              <a:ext uri="{FF2B5EF4-FFF2-40B4-BE49-F238E27FC236}">
                <a16:creationId xmlns:a16="http://schemas.microsoft.com/office/drawing/2014/main" id="{A58000F1-0725-4FC7-A0E8-E8AD82035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Detecting the Need to Forward</a:t>
            </a:r>
            <a:endParaRPr lang="en-AU" altLang="en-US" sz="4000"/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5922893E-9156-444E-98B0-889B30662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But only if forwarding instruction will write to a register!</a:t>
            </a:r>
          </a:p>
          <a:p>
            <a:pPr lvl="1" eaLnBrk="1" hangingPunct="1"/>
            <a:r>
              <a:rPr lang="en-US" altLang="en-US"/>
              <a:t>EX/MEM.RegWrite, MEM/WB.RegWrite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And only if Rd for that instruction is not XZR</a:t>
            </a:r>
          </a:p>
          <a:p>
            <a:pPr lvl="1" eaLnBrk="1" hangingPunct="1"/>
            <a:r>
              <a:rPr lang="en-US" altLang="en-US"/>
              <a:t>EX/MEM.RegisterRd ≠ 31,</a:t>
            </a:r>
            <a:br>
              <a:rPr lang="en-US" altLang="en-US"/>
            </a:br>
            <a:r>
              <a:rPr lang="en-US" altLang="en-US"/>
              <a:t>MEM/WB.RegisterRd ≠ 31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FC038-EFCA-4F6E-A9BE-2DB123C4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71</a:t>
            </a:fld>
            <a:r>
              <a:rPr lang="en-US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>
            <a:extLst>
              <a:ext uri="{FF2B5EF4-FFF2-40B4-BE49-F238E27FC236}">
                <a16:creationId xmlns:a16="http://schemas.microsoft.com/office/drawing/2014/main" id="{195F3436-7E4C-4F15-80A3-87BAF820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Paths</a:t>
            </a:r>
            <a:endParaRPr lang="en-AU" altLang="en-US"/>
          </a:p>
        </p:txBody>
      </p:sp>
      <p:pic>
        <p:nvPicPr>
          <p:cNvPr id="146436" name="Picture 1">
            <a:extLst>
              <a:ext uri="{FF2B5EF4-FFF2-40B4-BE49-F238E27FC236}">
                <a16:creationId xmlns:a16="http://schemas.microsoft.com/office/drawing/2014/main" id="{6AF7E6C9-A392-458C-AA67-B7DD1F490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6825"/>
            <a:ext cx="7734300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8AFC9248-552F-4D44-B0E4-C660ECBEE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Conditions</a:t>
            </a:r>
            <a:endParaRPr lang="en-AU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D9AEFC-6A70-4320-8F1D-D7D7C91372D1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397000"/>
          <a:ext cx="8496300" cy="449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3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6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Mux control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Source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Explanation</a:t>
                      </a:r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6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ForwardA = 00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ID/EX</a:t>
                      </a:r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ALU operand comes from the register file.</a:t>
                      </a:r>
                      <a:endParaRPr lang="en-US" sz="1800"/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ForwardA = 10</a:t>
                      </a:r>
                      <a:endParaRPr lang="en-US" sz="1800"/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EX/MEM</a:t>
                      </a:r>
                      <a:endParaRPr lang="en-US" sz="1800"/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ALU operand is forwarded from the prior ALU result.</a:t>
                      </a:r>
                      <a:endParaRPr lang="en-US" sz="1800"/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6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ForwardA = 01</a:t>
                      </a:r>
                      <a:endParaRPr lang="en-US" sz="1800"/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MEM/WB</a:t>
                      </a:r>
                      <a:endParaRPr lang="en-US" sz="1800"/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first ALU operand is forwarded from data memory or an earlier</a:t>
                      </a:r>
                    </a:p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 result.</a:t>
                      </a:r>
                      <a:endParaRPr lang="en-US" sz="1800"/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ForwardB = 00</a:t>
                      </a:r>
                      <a:endParaRPr lang="en-US" sz="1800"/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ID/EX</a:t>
                      </a:r>
                      <a:endParaRPr lang="en-US" sz="1800"/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second ALU operand comes from the register file.</a:t>
                      </a:r>
                      <a:endParaRPr lang="en-US" sz="1800"/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ForwardB = 10</a:t>
                      </a:r>
                      <a:endParaRPr lang="en-US" sz="1800"/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EX/MEM</a:t>
                      </a:r>
                      <a:endParaRPr lang="en-US" sz="1800"/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second ALU operand is forwarded from the prior ALU result.</a:t>
                      </a:r>
                      <a:endParaRPr lang="en-US" sz="1800"/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65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ForwardB = 01</a:t>
                      </a:r>
                      <a:endParaRPr lang="en-US" sz="1800"/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MEM/WB</a:t>
                      </a:r>
                      <a:endParaRPr lang="en-US" sz="1800"/>
                    </a:p>
                  </a:txBody>
                  <a:tcPr marL="91433" marR="91433" marT="45723" marB="457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second ALU operand is forwarded from data memory or an</a:t>
                      </a:r>
                    </a:p>
                    <a:p>
                      <a:pPr algn="l"/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earlier ALU result.</a:t>
                      </a:r>
                      <a:endParaRPr lang="en-US" sz="1800"/>
                    </a:p>
                  </a:txBody>
                  <a:tcPr marL="91433" marR="91433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1CB6AB-55D1-4B39-9E9B-F9D9C2C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73</a:t>
            </a:fld>
            <a:r>
              <a:rPr lang="en-US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>
            <a:extLst>
              <a:ext uri="{FF2B5EF4-FFF2-40B4-BE49-F238E27FC236}">
                <a16:creationId xmlns:a16="http://schemas.microsoft.com/office/drawing/2014/main" id="{4E7E04BC-620B-4B75-8627-506A2A472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Data Hazard</a:t>
            </a:r>
            <a:endParaRPr lang="en-AU" altLang="en-US"/>
          </a:p>
        </p:txBody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7D9EF492-BA3E-4460-8215-213F3E818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,X1,X2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,X3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X1,</a:t>
            </a:r>
            <a:r>
              <a:rPr lang="en-US" altLang="en-US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en-US">
                <a:latin typeface="Lucida Console" panose="020B0609040504020204" pitchFamily="49" charset="0"/>
              </a:rPr>
              <a:t>,X4</a:t>
            </a:r>
          </a:p>
          <a:p>
            <a:pPr eaLnBrk="1" hangingPunct="1"/>
            <a:r>
              <a:rPr lang="en-US" altLang="en-US"/>
              <a:t>Both hazards occur</a:t>
            </a:r>
          </a:p>
          <a:p>
            <a:pPr lvl="1" eaLnBrk="1" hangingPunct="1"/>
            <a:r>
              <a:rPr lang="en-US" altLang="en-US"/>
              <a:t>Want to use the most recent</a:t>
            </a:r>
          </a:p>
          <a:p>
            <a:pPr eaLnBrk="1" hangingPunct="1"/>
            <a:r>
              <a:rPr lang="en-US" altLang="en-US"/>
              <a:t>Revise MEM hazard condition</a:t>
            </a:r>
          </a:p>
          <a:p>
            <a:pPr lvl="1" eaLnBrk="1" hangingPunct="1"/>
            <a:r>
              <a:rPr lang="en-US" altLang="en-US"/>
              <a:t>Only fwd if EX hazard condition isn’t true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4EF29B-92E5-42A0-8A52-99AA4392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74</a:t>
            </a:fld>
            <a:r>
              <a:rPr lang="en-US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>
            <a:extLst>
              <a:ext uri="{FF2B5EF4-FFF2-40B4-BE49-F238E27FC236}">
                <a16:creationId xmlns:a16="http://schemas.microsoft.com/office/drawing/2014/main" id="{39947524-A39E-4F37-A5E3-7075388C9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Revised Forwarding Condition</a:t>
            </a:r>
            <a:endParaRPr lang="en-AU" altLang="en-US" sz="4000" dirty="0"/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B761BD96-DD48-4B88-AC65-49EFDB51F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MEM hazard</a:t>
            </a:r>
          </a:p>
          <a:p>
            <a:pPr marL="628650" lvl="1" indent="-342900" eaLnBrk="1" hangingPunct="1">
              <a:lnSpc>
                <a:spcPct val="120000"/>
              </a:lnSpc>
            </a:pPr>
            <a:r>
              <a:rPr lang="en-AU" altLang="en-US" sz="2000"/>
              <a:t>if (MEM/WB.RegWrite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≠ 31)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</a:t>
            </a:r>
            <a:r>
              <a:rPr lang="en-AU" altLang="en-US" sz="2000">
                <a:solidFill>
                  <a:srgbClr val="0070C0"/>
                </a:solidFill>
              </a:rPr>
              <a:t>and not(EX/MEM.RegWrite and (EX/MEM.RegisterRd ≠ 31)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rgbClr val="0070C0"/>
                </a:solidFill>
              </a:rPr>
              <a:t>		and (EX/MEM.RegisterRd ≠ ID/EX.RegisterRn1))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= ID/EX.RegisterRn1)) ForwardA = 01</a:t>
            </a:r>
          </a:p>
          <a:p>
            <a:pPr marL="628650" lvl="1" indent="-342900" eaLnBrk="1" hangingPunct="1">
              <a:lnSpc>
                <a:spcPct val="120000"/>
              </a:lnSpc>
            </a:pPr>
            <a:r>
              <a:rPr lang="en-AU" altLang="en-US" sz="2000"/>
              <a:t>if (MEM/WB.RegWrite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≠ 31)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</a:t>
            </a:r>
            <a:r>
              <a:rPr lang="en-AU" altLang="en-US" sz="2000">
                <a:solidFill>
                  <a:srgbClr val="0070C0"/>
                </a:solidFill>
              </a:rPr>
              <a:t>and not(EX/MEM.RegWrite and (EX/MEM.RegisterRd ≠ 31)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rgbClr val="0070C0"/>
                </a:solidFill>
              </a:rPr>
              <a:t>		and (EX/MEM.RegisterRd ≠ ID/EX.RegisterRm2))</a:t>
            </a:r>
          </a:p>
          <a:p>
            <a:pPr marL="628650" lvl="1" indent="-3429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AU" altLang="en-US" sz="2000"/>
              <a:t>	and (MEM/WB.RegisterRd = ID/EX.RegisterRm2)) ForwardB = 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86462-BA15-4688-B693-ED11121D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75</a:t>
            </a:fld>
            <a:r>
              <a:rPr lang="en-US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1" name="Rectangle 5">
            <a:extLst>
              <a:ext uri="{FF2B5EF4-FFF2-40B4-BE49-F238E27FC236}">
                <a16:creationId xmlns:a16="http://schemas.microsoft.com/office/drawing/2014/main" id="{356C35A9-0CE4-4E51-AE76-1A99A30D7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360363" cy="1871662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sp>
        <p:nvSpPr>
          <p:cNvPr id="154628" name="Rectangle 2">
            <a:extLst>
              <a:ext uri="{FF2B5EF4-FFF2-40B4-BE49-F238E27FC236}">
                <a16:creationId xmlns:a16="http://schemas.microsoft.com/office/drawing/2014/main" id="{18FF619B-29E8-4586-AF21-6153F7E5D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Datapath with Forwarding</a:t>
            </a:r>
            <a:endParaRPr lang="en-AU" altLang="en-US"/>
          </a:p>
        </p:txBody>
      </p:sp>
      <p:pic>
        <p:nvPicPr>
          <p:cNvPr id="154629" name="Picture 1">
            <a:extLst>
              <a:ext uri="{FF2B5EF4-FFF2-40B4-BE49-F238E27FC236}">
                <a16:creationId xmlns:a16="http://schemas.microsoft.com/office/drawing/2014/main" id="{41E71822-4BCC-4369-8A7C-6AC3607C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304925"/>
            <a:ext cx="84248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>
            <a:extLst>
              <a:ext uri="{FF2B5EF4-FFF2-40B4-BE49-F238E27FC236}">
                <a16:creationId xmlns:a16="http://schemas.microsoft.com/office/drawing/2014/main" id="{09C4899E-92B5-4028-AB60-FF20DCBF3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Hazard Detection</a:t>
            </a:r>
            <a:endParaRPr lang="en-AU" altLang="en-US"/>
          </a:p>
        </p:txBody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22155621-32F0-46F9-A8A0-CF3AE43F5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Check when using instruction is decoded in ID 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ALU operand register numbers in ID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IF/ID.RegisterRn1, IF/ID.RegisterRm2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Load-use hazard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ID/EX.MemRead and</a:t>
            </a:r>
            <a:br>
              <a:rPr lang="en-US" altLang="en-US"/>
            </a:br>
            <a:r>
              <a:rPr lang="en-US" altLang="en-US"/>
              <a:t>  ((ID/EX.RegisterRd = IF/ID.RegisterRn1) or</a:t>
            </a:r>
            <a:br>
              <a:rPr lang="en-US" altLang="en-US"/>
            </a:br>
            <a:r>
              <a:rPr lang="en-US" altLang="en-US"/>
              <a:t>   (ID/EX.RegisterRd = IF/ID.RegisterRm1))</a:t>
            </a:r>
            <a:endParaRPr lang="en-AU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detected, stall and insert bubble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D725B-25CD-4350-B8AB-CE172EFA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77</a:t>
            </a:fld>
            <a:r>
              <a:rPr lang="en-US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>
            <a:extLst>
              <a:ext uri="{FF2B5EF4-FFF2-40B4-BE49-F238E27FC236}">
                <a16:creationId xmlns:a16="http://schemas.microsoft.com/office/drawing/2014/main" id="{029A0871-8F8B-419E-BE20-59576BEB1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to Stall the Pipeline</a:t>
            </a:r>
            <a:endParaRPr lang="en-AU" altLang="en-US"/>
          </a:p>
        </p:txBody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C3280535-C3B2-4487-87AE-236EABDBC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control values in ID/EX register</a:t>
            </a:r>
            <a:br>
              <a:rPr lang="en-US" altLang="en-US"/>
            </a:br>
            <a:r>
              <a:rPr lang="en-US" altLang="en-US"/>
              <a:t>to 0</a:t>
            </a:r>
          </a:p>
          <a:p>
            <a:pPr lvl="1" eaLnBrk="1" hangingPunct="1"/>
            <a:r>
              <a:rPr lang="en-US" altLang="en-US"/>
              <a:t>EX, MEM and WB do </a:t>
            </a:r>
            <a:r>
              <a:rPr lang="en-US" altLang="en-US">
                <a:latin typeface="Lucida Console" panose="020B0609040504020204" pitchFamily="49" charset="0"/>
              </a:rPr>
              <a:t>nop</a:t>
            </a:r>
            <a:r>
              <a:rPr lang="en-US" altLang="en-US"/>
              <a:t> (no-operation)</a:t>
            </a:r>
            <a:endParaRPr lang="en-AU" altLang="en-US"/>
          </a:p>
          <a:p>
            <a:pPr eaLnBrk="1" hangingPunct="1"/>
            <a:r>
              <a:rPr lang="en-US" altLang="en-US"/>
              <a:t>Prevent update of PC and IF/ID register</a:t>
            </a:r>
          </a:p>
          <a:p>
            <a:pPr lvl="1" eaLnBrk="1" hangingPunct="1"/>
            <a:r>
              <a:rPr lang="en-US" altLang="en-US"/>
              <a:t>Using instruction is decoded again</a:t>
            </a:r>
          </a:p>
          <a:p>
            <a:pPr lvl="1" eaLnBrk="1" hangingPunct="1"/>
            <a:r>
              <a:rPr lang="en-US" altLang="en-US"/>
              <a:t>Following instruction is fetched again</a:t>
            </a:r>
          </a:p>
          <a:p>
            <a:pPr lvl="1" eaLnBrk="1" hangingPunct="1"/>
            <a:r>
              <a:rPr lang="en-US" altLang="en-US"/>
              <a:t>1-cycle stall allows MEM to read data for </a:t>
            </a:r>
            <a:r>
              <a:rPr lang="en-US" altLang="en-US">
                <a:latin typeface="Lucida Console" panose="020B0609040504020204" pitchFamily="49" charset="0"/>
              </a:rPr>
              <a:t>LDUI</a:t>
            </a:r>
          </a:p>
          <a:p>
            <a:pPr lvl="2" eaLnBrk="1" hangingPunct="1"/>
            <a:r>
              <a:rPr lang="en-US" altLang="en-US"/>
              <a:t>Can subsequently forward to EX stage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EB4FB-0A23-47C6-8BCC-986F48AF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78</a:t>
            </a:fld>
            <a:r>
              <a:rPr lang="en-US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1">
            <a:extLst>
              <a:ext uri="{FF2B5EF4-FFF2-40B4-BE49-F238E27FC236}">
                <a16:creationId xmlns:a16="http://schemas.microsoft.com/office/drawing/2014/main" id="{1EFE106E-6DFB-49F8-B38E-361B3AC3BF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54100"/>
            <a:ext cx="822166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2" name="Rectangle 2">
            <a:extLst>
              <a:ext uri="{FF2B5EF4-FFF2-40B4-BE49-F238E27FC236}">
                <a16:creationId xmlns:a16="http://schemas.microsoft.com/office/drawing/2014/main" id="{1815E417-73FD-4DFF-A1E1-979871877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Data Hazard</a:t>
            </a:r>
            <a:endParaRPr lang="en-AU" altLang="en-US"/>
          </a:p>
        </p:txBody>
      </p:sp>
      <p:sp>
        <p:nvSpPr>
          <p:cNvPr id="160773" name="AutoShape 6">
            <a:extLst>
              <a:ext uri="{FF2B5EF4-FFF2-40B4-BE49-F238E27FC236}">
                <a16:creationId xmlns:a16="http://schemas.microsoft.com/office/drawing/2014/main" id="{6D233893-116C-47CC-864A-1E4BB20526C4}"/>
              </a:ext>
            </a:extLst>
          </p:cNvPr>
          <p:cNvSpPr>
            <a:spLocks/>
          </p:cNvSpPr>
          <p:nvPr/>
        </p:nvSpPr>
        <p:spPr bwMode="auto">
          <a:xfrm>
            <a:off x="7235825" y="3068638"/>
            <a:ext cx="1579563" cy="690562"/>
          </a:xfrm>
          <a:prstGeom prst="borderCallout1">
            <a:avLst>
              <a:gd name="adj1" fmla="val 16551"/>
              <a:gd name="adj2" fmla="val -4824"/>
              <a:gd name="adj3" fmla="val 73792"/>
              <a:gd name="adj4" fmla="val -6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Stall inserted here</a:t>
            </a:r>
          </a:p>
        </p:txBody>
      </p:sp>
    </p:spTree>
    <p:extLst>
      <p:ext uri="{BB962C8B-B14F-4D97-AF65-F5344CB8AC3E}">
        <p14:creationId xmlns:p14="http://schemas.microsoft.com/office/powerpoint/2010/main" val="145145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5E86F8-DB33-49F6-811D-21136A413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en-US" sz="3200" dirty="0"/>
              </a:p>
              <a:p>
                <a:r>
                  <a:rPr lang="en-US" altLang="en-US" dirty="0"/>
                  <a:t>This critical path limits the clock frequency and the number of instructions per second that we could theoretically perform.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For example, if </a:t>
                </a:r>
                <a:r>
                  <a:rPr lang="en-US" altLang="en-US" dirty="0" err="1"/>
                  <a:t>LDR</a:t>
                </a:r>
                <a:r>
                  <a:rPr lang="en-US" altLang="en-US" dirty="0"/>
                  <a:t> instruction takes 10 ns to execute, what’s the maximum clock frequency we can operate?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5E86F8-DB33-49F6-811D-21136A413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r="-26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46C56B5-DE18-482F-91F2-DBD0E320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3BEBA-FEEE-44F5-8C54-C6C9CA6D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>
            <a:extLst>
              <a:ext uri="{FF2B5EF4-FFF2-40B4-BE49-F238E27FC236}">
                <a16:creationId xmlns:a16="http://schemas.microsoft.com/office/drawing/2014/main" id="{11013A6A-B7FD-4B63-A9D5-47C1554C5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Datapath with Hazard Detection</a:t>
            </a:r>
            <a:endParaRPr lang="en-AU" altLang="en-US" sz="4000"/>
          </a:p>
        </p:txBody>
      </p:sp>
      <p:pic>
        <p:nvPicPr>
          <p:cNvPr id="162820" name="Picture 1">
            <a:extLst>
              <a:ext uri="{FF2B5EF4-FFF2-40B4-BE49-F238E27FC236}">
                <a16:creationId xmlns:a16="http://schemas.microsoft.com/office/drawing/2014/main" id="{7ECF5E56-82C4-4119-A33B-220F15AF4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52513"/>
            <a:ext cx="8291513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280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>
            <a:extLst>
              <a:ext uri="{FF2B5EF4-FFF2-40B4-BE49-F238E27FC236}">
                <a16:creationId xmlns:a16="http://schemas.microsoft.com/office/drawing/2014/main" id="{4BB52DC2-D53E-4F01-AD35-690C27B60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Stalls and Performance</a:t>
            </a:r>
          </a:p>
        </p:txBody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DF130BF5-20E2-4118-B311-EF36EA52B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AU" altLang="en-US"/>
              <a:t>Stalls reduce performance</a:t>
            </a:r>
          </a:p>
          <a:p>
            <a:pPr lvl="1" eaLnBrk="1" hangingPunct="1"/>
            <a:r>
              <a:rPr lang="en-AU" altLang="en-US"/>
              <a:t>But are required to get correct results</a:t>
            </a:r>
          </a:p>
          <a:p>
            <a:pPr eaLnBrk="1" hangingPunct="1"/>
            <a:r>
              <a:rPr lang="en-AU" altLang="en-US"/>
              <a:t>Compiler can arrange code to avoid hazards and stalls</a:t>
            </a:r>
          </a:p>
          <a:p>
            <a:pPr lvl="1" eaLnBrk="1" hangingPunct="1"/>
            <a:r>
              <a:rPr lang="en-AU" altLang="en-US"/>
              <a:t>Requires knowledge of the pipeline structure</a:t>
            </a:r>
          </a:p>
        </p:txBody>
      </p:sp>
      <p:sp>
        <p:nvSpPr>
          <p:cNvPr id="164869" name="Text Box 4">
            <a:extLst>
              <a:ext uri="{FF2B5EF4-FFF2-40B4-BE49-F238E27FC236}">
                <a16:creationId xmlns:a16="http://schemas.microsoft.com/office/drawing/2014/main" id="{8B281472-B71B-4E0C-86BE-2023DA7EB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046686-4FFC-4561-BC3D-54AD6DD5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81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649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1">
            <a:extLst>
              <a:ext uri="{FF2B5EF4-FFF2-40B4-BE49-F238E27FC236}">
                <a16:creationId xmlns:a16="http://schemas.microsoft.com/office/drawing/2014/main" id="{969E52C7-7E1E-404A-8633-21C77866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49425"/>
            <a:ext cx="65532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6" name="Rectangle 2">
            <a:extLst>
              <a:ext uri="{FF2B5EF4-FFF2-40B4-BE49-F238E27FC236}">
                <a16:creationId xmlns:a16="http://schemas.microsoft.com/office/drawing/2014/main" id="{9413D0BF-178B-4571-ABCD-2564EC50F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Hazards</a:t>
            </a:r>
            <a:endParaRPr lang="en-AU" altLang="en-US"/>
          </a:p>
        </p:txBody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id="{ADFB40F4-3173-493B-963D-637C13CD0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If branch outcome determined in MEM</a:t>
            </a:r>
            <a:endParaRPr lang="en-AU" altLang="en-US"/>
          </a:p>
        </p:txBody>
      </p:sp>
      <p:sp>
        <p:nvSpPr>
          <p:cNvPr id="166918" name="Text Box 4">
            <a:extLst>
              <a:ext uri="{FF2B5EF4-FFF2-40B4-BE49-F238E27FC236}">
                <a16:creationId xmlns:a16="http://schemas.microsoft.com/office/drawing/2014/main" id="{DF8DE587-37F8-46FC-AEFF-2A5886F1C57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789069" y="988219"/>
            <a:ext cx="2343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§4.8 Control Hazards</a:t>
            </a:r>
          </a:p>
        </p:txBody>
      </p:sp>
      <p:sp>
        <p:nvSpPr>
          <p:cNvPr id="166919" name="AutoShape 6">
            <a:extLst>
              <a:ext uri="{FF2B5EF4-FFF2-40B4-BE49-F238E27FC236}">
                <a16:creationId xmlns:a16="http://schemas.microsoft.com/office/drawing/2014/main" id="{1C1259D5-65EC-4A43-AD8B-5317B2A5C2DB}"/>
              </a:ext>
            </a:extLst>
          </p:cNvPr>
          <p:cNvSpPr>
            <a:spLocks/>
          </p:cNvSpPr>
          <p:nvPr/>
        </p:nvSpPr>
        <p:spPr bwMode="auto">
          <a:xfrm>
            <a:off x="3203575" y="5949950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PC</a:t>
            </a:r>
            <a:endParaRPr lang="en-AU" altLang="en-US" sz="1400"/>
          </a:p>
        </p:txBody>
      </p:sp>
      <p:sp>
        <p:nvSpPr>
          <p:cNvPr id="166920" name="Text Box 7">
            <a:extLst>
              <a:ext uri="{FF2B5EF4-FFF2-40B4-BE49-F238E27FC236}">
                <a16:creationId xmlns:a16="http://schemas.microsoft.com/office/drawing/2014/main" id="{D38E7AC1-A580-452B-AF15-3DC50EFC2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010025"/>
            <a:ext cx="12446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Flush these</a:t>
            </a:r>
            <a:br>
              <a:rPr lang="en-US" altLang="en-US" sz="1600"/>
            </a:br>
            <a:r>
              <a:rPr lang="en-US" altLang="en-US" sz="1600"/>
              <a:t>instructions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(Set control</a:t>
            </a:r>
            <a:br>
              <a:rPr lang="en-US" altLang="en-US" sz="1600"/>
            </a:br>
            <a:r>
              <a:rPr lang="en-US" altLang="en-US" sz="1600"/>
              <a:t>values to 0)</a:t>
            </a:r>
            <a:endParaRPr lang="en-AU" altLang="en-US" sz="1600"/>
          </a:p>
        </p:txBody>
      </p:sp>
      <p:sp>
        <p:nvSpPr>
          <p:cNvPr id="166921" name="AutoShape 8">
            <a:extLst>
              <a:ext uri="{FF2B5EF4-FFF2-40B4-BE49-F238E27FC236}">
                <a16:creationId xmlns:a16="http://schemas.microsoft.com/office/drawing/2014/main" id="{60952723-2A97-4016-A3BD-72BFBFFBE438}"/>
              </a:ext>
            </a:extLst>
          </p:cNvPr>
          <p:cNvSpPr>
            <a:spLocks/>
          </p:cNvSpPr>
          <p:nvPr/>
        </p:nvSpPr>
        <p:spPr bwMode="auto">
          <a:xfrm>
            <a:off x="7092950" y="3644900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FD99F3-002A-44B3-A2FE-94595C96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82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92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>
            <a:extLst>
              <a:ext uri="{FF2B5EF4-FFF2-40B4-BE49-F238E27FC236}">
                <a16:creationId xmlns:a16="http://schemas.microsoft.com/office/drawing/2014/main" id="{9438FB6C-8859-49A9-9057-2A68AC44A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Reducing Branch Delay</a:t>
            </a:r>
            <a:endParaRPr lang="en-AU" altLang="en-US"/>
          </a:p>
        </p:txBody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882D9CE7-CC12-464C-B04E-BDFD2844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Move hardware to determine outcome to ID stage</a:t>
            </a:r>
          </a:p>
          <a:p>
            <a:pPr lvl="1" eaLnBrk="1" hangingPunct="1"/>
            <a:r>
              <a:rPr lang="en-US" altLang="en-US" sz="2400"/>
              <a:t>Target address adder</a:t>
            </a:r>
          </a:p>
          <a:p>
            <a:pPr lvl="1" eaLnBrk="1" hangingPunct="1"/>
            <a:r>
              <a:rPr lang="en-US" altLang="en-US" sz="2400"/>
              <a:t>Register comparator</a:t>
            </a:r>
          </a:p>
          <a:p>
            <a:pPr eaLnBrk="1" hangingPunct="1"/>
            <a:r>
              <a:rPr lang="en-US" altLang="en-US" sz="2800"/>
              <a:t>Example: branch taken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Lucida Console" panose="020B0609040504020204" pitchFamily="49" charset="0"/>
              </a:rPr>
              <a:t>36:  SUB  X10, X4, X8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40:  CBZ  X1,  X3, 8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44:  AND  X12, X2, X5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48:  ORR  X13, X2, X6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52:  ADD  X14, X4, X2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56:  SUB  X15, X6, X7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...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72:  LDUR X4, [X7,#50]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DF93FF-97BF-41DA-AD7F-AC57ABB3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83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318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4">
            <a:extLst>
              <a:ext uri="{FF2B5EF4-FFF2-40B4-BE49-F238E27FC236}">
                <a16:creationId xmlns:a16="http://schemas.microsoft.com/office/drawing/2014/main" id="{BFE188CF-1F4D-4DF1-B943-0141B2738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Branch Taken</a:t>
            </a:r>
          </a:p>
        </p:txBody>
      </p:sp>
      <p:pic>
        <p:nvPicPr>
          <p:cNvPr id="171012" name="Picture 2">
            <a:extLst>
              <a:ext uri="{FF2B5EF4-FFF2-40B4-BE49-F238E27FC236}">
                <a16:creationId xmlns:a16="http://schemas.microsoft.com/office/drawing/2014/main" id="{86B42D54-3F4E-42DB-8990-50C355C19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071563"/>
            <a:ext cx="785018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69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4">
            <a:extLst>
              <a:ext uri="{FF2B5EF4-FFF2-40B4-BE49-F238E27FC236}">
                <a16:creationId xmlns:a16="http://schemas.microsoft.com/office/drawing/2014/main" id="{2E6C8902-9E7A-416B-8445-0CE4D5AC1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Branch Taken</a:t>
            </a:r>
          </a:p>
        </p:txBody>
      </p:sp>
      <p:pic>
        <p:nvPicPr>
          <p:cNvPr id="173060" name="Picture 1">
            <a:extLst>
              <a:ext uri="{FF2B5EF4-FFF2-40B4-BE49-F238E27FC236}">
                <a16:creationId xmlns:a16="http://schemas.microsoft.com/office/drawing/2014/main" id="{E483D1CD-EE3A-4122-B893-89ECBF8287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89038"/>
            <a:ext cx="8158162" cy="511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0829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>
            <a:extLst>
              <a:ext uri="{FF2B5EF4-FFF2-40B4-BE49-F238E27FC236}">
                <a16:creationId xmlns:a16="http://schemas.microsoft.com/office/drawing/2014/main" id="{0E3F0F74-3034-42E5-8444-06AEDCC23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Branch Prediction</a:t>
            </a:r>
          </a:p>
        </p:txBody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925A475F-E348-4F5F-A7A6-19BB73928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deeper and superscalar pipelines, branch penalty is more significant</a:t>
            </a:r>
          </a:p>
          <a:p>
            <a:pPr eaLnBrk="1" hangingPunct="1"/>
            <a:r>
              <a:rPr lang="en-US" altLang="en-US" sz="2800" dirty="0"/>
              <a:t>Use dynamic prediction</a:t>
            </a:r>
          </a:p>
          <a:p>
            <a:pPr lvl="1" eaLnBrk="1" hangingPunct="1"/>
            <a:r>
              <a:rPr lang="en-US" altLang="en-US" sz="2400" dirty="0"/>
              <a:t>Branch prediction buffer (aka branch history table)</a:t>
            </a:r>
          </a:p>
          <a:p>
            <a:pPr lvl="1" eaLnBrk="1" hangingPunct="1"/>
            <a:r>
              <a:rPr lang="en-US" altLang="en-US" sz="2400" dirty="0"/>
              <a:t>Indexed by recent branch instruction addresses</a:t>
            </a:r>
          </a:p>
          <a:p>
            <a:pPr lvl="1" eaLnBrk="1" hangingPunct="1"/>
            <a:r>
              <a:rPr lang="en-US" altLang="en-US" sz="2400" dirty="0"/>
              <a:t>Stores outcome (taken/not taken)</a:t>
            </a:r>
          </a:p>
          <a:p>
            <a:pPr lvl="1" eaLnBrk="1" hangingPunct="1"/>
            <a:r>
              <a:rPr lang="en-US" altLang="en-US" sz="2400" dirty="0"/>
              <a:t>To execute a branch</a:t>
            </a:r>
          </a:p>
          <a:p>
            <a:pPr lvl="2" eaLnBrk="1" hangingPunct="1"/>
            <a:r>
              <a:rPr lang="en-US" altLang="en-US" sz="2000" dirty="0"/>
              <a:t>Check table, expect the same outcome</a:t>
            </a:r>
          </a:p>
          <a:p>
            <a:pPr lvl="2" eaLnBrk="1" hangingPunct="1"/>
            <a:r>
              <a:rPr lang="en-US" altLang="en-US" sz="2000" dirty="0"/>
              <a:t>Start fetching from fall-through or target</a:t>
            </a:r>
          </a:p>
          <a:p>
            <a:pPr lvl="2" eaLnBrk="1" hangingPunct="1"/>
            <a:r>
              <a:rPr lang="en-US" altLang="en-US" sz="2000" dirty="0"/>
              <a:t>If wrong, flush pipeline and flip prediction</a:t>
            </a:r>
            <a:endParaRPr lang="en-AU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15DED6-E1FE-428A-B467-823B57A5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86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834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>
            <a:extLst>
              <a:ext uri="{FF2B5EF4-FFF2-40B4-BE49-F238E27FC236}">
                <a16:creationId xmlns:a16="http://schemas.microsoft.com/office/drawing/2014/main" id="{82CB86F8-F179-4558-AF83-46DF313C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140075"/>
            <a:ext cx="24479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3E6F93CC-08BC-4475-9544-D472D006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1-Bit Predictor: Shortcoming</a:t>
            </a:r>
            <a:endParaRPr lang="en-AU" altLang="en-US"/>
          </a:p>
        </p:txBody>
      </p:sp>
      <p:sp>
        <p:nvSpPr>
          <p:cNvPr id="177157" name="Rectangle 4">
            <a:extLst>
              <a:ext uri="{FF2B5EF4-FFF2-40B4-BE49-F238E27FC236}">
                <a16:creationId xmlns:a16="http://schemas.microsoft.com/office/drawing/2014/main" id="{C0FD7DC4-1F26-4972-9DC3-B5758BEC4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Inner loop branches mispredicted twice!</a:t>
            </a:r>
            <a:endParaRPr lang="en-AU" altLang="en-US"/>
          </a:p>
        </p:txBody>
      </p:sp>
      <p:sp>
        <p:nvSpPr>
          <p:cNvPr id="177158" name="Text Box 5">
            <a:extLst>
              <a:ext uri="{FF2B5EF4-FFF2-40B4-BE49-F238E27FC236}">
                <a16:creationId xmlns:a16="http://schemas.microsoft.com/office/drawing/2014/main" id="{F6474428-F80C-4765-9B09-C5422D75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916113"/>
            <a:ext cx="35702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outer: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inner: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       CBZ …, …, inner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…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       CBZ …, …, outer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177159" name="Line 6">
            <a:extLst>
              <a:ext uri="{FF2B5EF4-FFF2-40B4-BE49-F238E27FC236}">
                <a16:creationId xmlns:a16="http://schemas.microsoft.com/office/drawing/2014/main" id="{B36635C8-796B-47E8-8944-AAD7129B1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3782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60" name="Line 7">
            <a:extLst>
              <a:ext uri="{FF2B5EF4-FFF2-40B4-BE49-F238E27FC236}">
                <a16:creationId xmlns:a16="http://schemas.microsoft.com/office/drawing/2014/main" id="{30A4F1B4-9F58-4050-AE01-6FC80BEF90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2730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61" name="Line 8">
            <a:extLst>
              <a:ext uri="{FF2B5EF4-FFF2-40B4-BE49-F238E27FC236}">
                <a16:creationId xmlns:a16="http://schemas.microsoft.com/office/drawing/2014/main" id="{F54EC8E1-CCFC-43E4-9BD9-8AECFBB1B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7305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62" name="Line 9">
            <a:extLst>
              <a:ext uri="{FF2B5EF4-FFF2-40B4-BE49-F238E27FC236}">
                <a16:creationId xmlns:a16="http://schemas.microsoft.com/office/drawing/2014/main" id="{0915296E-E0CE-4263-AEB8-DA811B98C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39544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63" name="Line 10">
            <a:extLst>
              <a:ext uri="{FF2B5EF4-FFF2-40B4-BE49-F238E27FC236}">
                <a16:creationId xmlns:a16="http://schemas.microsoft.com/office/drawing/2014/main" id="{66B2FC01-D4A5-45DB-893C-7BA92A7AA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425" y="2082800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64" name="Line 11">
            <a:extLst>
              <a:ext uri="{FF2B5EF4-FFF2-40B4-BE49-F238E27FC236}">
                <a16:creationId xmlns:a16="http://schemas.microsoft.com/office/drawing/2014/main" id="{588BB70B-6831-4465-8138-5F2230525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0828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7165" name="Rectangle 12">
            <a:extLst>
              <a:ext uri="{FF2B5EF4-FFF2-40B4-BE49-F238E27FC236}">
                <a16:creationId xmlns:a16="http://schemas.microsoft.com/office/drawing/2014/main" id="{76B08609-6E95-4CC4-AD8D-EE1FEF286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64038"/>
            <a:ext cx="77724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/>
              <a:t>Mispredict as taken on last iteration of inner loop</a:t>
            </a:r>
          </a:p>
          <a:p>
            <a:pPr lvl="1" eaLnBrk="1" hangingPunct="1"/>
            <a:r>
              <a:rPr lang="en-US" altLang="en-US"/>
              <a:t>Then mispredict as not taken on first iteration of inner loop next time around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7650E5-D76C-421D-B35C-AC03D1DD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87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978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3" name="Picture 6" descr="f04-63-P374493">
            <a:extLst>
              <a:ext uri="{FF2B5EF4-FFF2-40B4-BE49-F238E27FC236}">
                <a16:creationId xmlns:a16="http://schemas.microsoft.com/office/drawing/2014/main" id="{936C1002-E3CB-4506-9622-7CCAA85B3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6132513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4" name="Rectangle 2">
            <a:extLst>
              <a:ext uri="{FF2B5EF4-FFF2-40B4-BE49-F238E27FC236}">
                <a16:creationId xmlns:a16="http://schemas.microsoft.com/office/drawing/2014/main" id="{FF0AF7BA-F185-4282-9D5C-B7A0389B0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2-Bit Predictor</a:t>
            </a:r>
            <a:endParaRPr lang="en-AU" altLang="en-US"/>
          </a:p>
        </p:txBody>
      </p:sp>
      <p:sp>
        <p:nvSpPr>
          <p:cNvPr id="179205" name="Rectangle 3">
            <a:extLst>
              <a:ext uri="{FF2B5EF4-FFF2-40B4-BE49-F238E27FC236}">
                <a16:creationId xmlns:a16="http://schemas.microsoft.com/office/drawing/2014/main" id="{BB0BC214-B6D9-4E50-B51B-48B7CE7DB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change prediction on two successive mispredictions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E98B0-5025-4054-98B3-58589B5F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88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30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>
            <a:extLst>
              <a:ext uri="{FF2B5EF4-FFF2-40B4-BE49-F238E27FC236}">
                <a16:creationId xmlns:a16="http://schemas.microsoft.com/office/drawing/2014/main" id="{9DFA09E1-612C-496A-AC95-AF1DF851B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the Branch Target</a:t>
            </a:r>
            <a:endParaRPr lang="en-AU" altLang="en-US"/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CEC38C48-F125-4DA5-8E30-82F3E4D3A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 with predictor, still need to calculate the target address</a:t>
            </a:r>
          </a:p>
          <a:p>
            <a:pPr lvl="1" eaLnBrk="1" hangingPunct="1"/>
            <a:r>
              <a:rPr lang="en-US" altLang="en-US"/>
              <a:t>1-cycle penalty for a taken branch</a:t>
            </a:r>
          </a:p>
          <a:p>
            <a:pPr eaLnBrk="1" hangingPunct="1"/>
            <a:r>
              <a:rPr lang="en-US" altLang="en-US"/>
              <a:t>Branch target buffer</a:t>
            </a:r>
          </a:p>
          <a:p>
            <a:pPr lvl="1" eaLnBrk="1" hangingPunct="1"/>
            <a:r>
              <a:rPr lang="en-US" altLang="en-US"/>
              <a:t>Cache of target addresses</a:t>
            </a:r>
          </a:p>
          <a:p>
            <a:pPr lvl="1" eaLnBrk="1" hangingPunct="1"/>
            <a:r>
              <a:rPr lang="en-US" altLang="en-US"/>
              <a:t>Indexed by PC when instruction fetched</a:t>
            </a:r>
          </a:p>
          <a:p>
            <a:pPr lvl="2" eaLnBrk="1" hangingPunct="1"/>
            <a:r>
              <a:rPr lang="en-US" altLang="en-US"/>
              <a:t>If hit and instruction is branch predicted taken, can fetch target immediately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C6050-55C4-4328-BA6D-636EE67D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89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9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287E01-CBB5-4134-84A2-06CD599D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are required to run at a faster clock frequency?</a:t>
            </a:r>
          </a:p>
          <a:p>
            <a:pPr lvl="1"/>
            <a:r>
              <a:rPr lang="en-GB" dirty="0"/>
              <a:t>For example, our processor must operate at 500 MHz or nobody would ever buy it!</a:t>
            </a:r>
          </a:p>
          <a:p>
            <a:r>
              <a:rPr lang="en-GB" dirty="0"/>
              <a:t>We could try to reduce the length of the critical path.</a:t>
            </a:r>
          </a:p>
          <a:p>
            <a:pPr lvl="1"/>
            <a:r>
              <a:rPr lang="en-GB" dirty="0"/>
              <a:t>Split the critical path into smaller logic chunks.</a:t>
            </a:r>
          </a:p>
          <a:p>
            <a:pPr lvl="1"/>
            <a:r>
              <a:rPr lang="en-GB" dirty="0"/>
              <a:t>Include flip-flops in the boundary of each new logic chunk.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F555B-AF69-403A-9034-C0D54DA2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87049-76E6-48FB-855F-A3691440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>
            <a:extLst>
              <a:ext uri="{FF2B5EF4-FFF2-40B4-BE49-F238E27FC236}">
                <a16:creationId xmlns:a16="http://schemas.microsoft.com/office/drawing/2014/main" id="{0C0D893C-178C-4C25-BEC7-62EF9675F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Exceptions and Interrupts</a:t>
            </a:r>
            <a:endParaRPr lang="en-AU" altLang="en-US"/>
          </a:p>
        </p:txBody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FD7DF5DF-3D92-4543-B6BA-B80D4307C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“Unexpected” events requiring change</a:t>
            </a:r>
            <a:br>
              <a:rPr lang="en-US" altLang="en-US" sz="2800"/>
            </a:br>
            <a:r>
              <a:rPr lang="en-US" altLang="en-US" sz="2800"/>
              <a:t>in flow of control</a:t>
            </a:r>
          </a:p>
          <a:p>
            <a:pPr lvl="1" eaLnBrk="1" hangingPunct="1"/>
            <a:r>
              <a:rPr lang="en-US" altLang="en-US" sz="2400"/>
              <a:t>Different ISAs use the terms differently</a:t>
            </a:r>
          </a:p>
          <a:p>
            <a:pPr eaLnBrk="1" hangingPunct="1"/>
            <a:r>
              <a:rPr lang="en-US" altLang="en-US" sz="2800"/>
              <a:t>Exception</a:t>
            </a:r>
          </a:p>
          <a:p>
            <a:pPr lvl="1" eaLnBrk="1" hangingPunct="1"/>
            <a:r>
              <a:rPr lang="en-US" altLang="en-US" sz="2400"/>
              <a:t>Arises within the CPU</a:t>
            </a:r>
          </a:p>
          <a:p>
            <a:pPr lvl="2" eaLnBrk="1" hangingPunct="1"/>
            <a:r>
              <a:rPr lang="en-US" altLang="en-US" sz="2000"/>
              <a:t>e.g., undefined opcode, overflow, syscall, …</a:t>
            </a:r>
          </a:p>
          <a:p>
            <a:pPr eaLnBrk="1" hangingPunct="1"/>
            <a:r>
              <a:rPr lang="en-US" altLang="en-US" sz="2800"/>
              <a:t>Interrupt</a:t>
            </a:r>
          </a:p>
          <a:p>
            <a:pPr lvl="1" eaLnBrk="1" hangingPunct="1"/>
            <a:r>
              <a:rPr lang="en-US" altLang="en-US" sz="2400"/>
              <a:t>From an external I/O controller</a:t>
            </a:r>
          </a:p>
          <a:p>
            <a:pPr eaLnBrk="1" hangingPunct="1"/>
            <a:r>
              <a:rPr lang="en-US" altLang="en-US" sz="2800"/>
              <a:t>Dealing with them without sacrificing performance is hard</a:t>
            </a:r>
            <a:endParaRPr lang="en-AU" altLang="en-US" sz="2800"/>
          </a:p>
        </p:txBody>
      </p:sp>
      <p:sp>
        <p:nvSpPr>
          <p:cNvPr id="183301" name="Text Box 4">
            <a:extLst>
              <a:ext uri="{FF2B5EF4-FFF2-40B4-BE49-F238E27FC236}">
                <a16:creationId xmlns:a16="http://schemas.microsoft.com/office/drawing/2014/main" id="{E2808D1F-D642-4922-A332-AEAF65BC2FD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55769" y="721519"/>
            <a:ext cx="1809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§4.9 Exceptions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3A22E-9D16-4C98-B6E5-8FF65333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90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591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>
            <a:extLst>
              <a:ext uri="{FF2B5EF4-FFF2-40B4-BE49-F238E27FC236}">
                <a16:creationId xmlns:a16="http://schemas.microsoft.com/office/drawing/2014/main" id="{1CC36ECC-3EBE-42A5-AFF7-63E2A22B7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Exceptions</a:t>
            </a:r>
            <a:endParaRPr lang="en-AU" altLang="en-US"/>
          </a:p>
        </p:txBody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D2B2BAAB-FEBA-46C5-96BF-999574CFD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Save PC of offending (or interrupted)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ARMv6-M: Exception Link Register (</a:t>
            </a:r>
            <a:r>
              <a:rPr lang="en-US" altLang="en-US" sz="2400" dirty="0" err="1"/>
              <a:t>ELR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Save indication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ARMv6-M: Exception Syndrome </a:t>
            </a:r>
            <a:r>
              <a:rPr lang="en-US" altLang="en-US" sz="2400" dirty="0" err="1"/>
              <a:t>Rregister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ESR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We’ll assume 1-bit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0 for undefined opcode, 1 for overflow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8373E-2824-4A34-9E77-F2955275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91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361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>
            <a:extLst>
              <a:ext uri="{FF2B5EF4-FFF2-40B4-BE49-F238E27FC236}">
                <a16:creationId xmlns:a16="http://schemas.microsoft.com/office/drawing/2014/main" id="{770B74F7-5BC3-4C07-96BD-339112045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Alternate Mechanism</a:t>
            </a:r>
            <a:endParaRPr lang="en-AU" altLang="en-US"/>
          </a:p>
        </p:txBody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DADC9AF2-C6C3-4147-ACA5-A4FE97336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Vectored 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Handler address determined by the cause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Exception vector address to be added to a vector table base register: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Unknown Reason:		00 0000</a:t>
            </a:r>
            <a:r>
              <a:rPr lang="en-US" altLang="en-US" baseline="-25000"/>
              <a:t>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Overflow:			10 1100</a:t>
            </a:r>
            <a:r>
              <a:rPr lang="en-US" altLang="en-US" baseline="-25000"/>
              <a:t>two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…:				11 1111</a:t>
            </a:r>
            <a:r>
              <a:rPr lang="en-US" altLang="en-US" baseline="-25000"/>
              <a:t>two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Instructions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Deal with the interrupt,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Jump to real handler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272A17-54DB-48AB-BE6D-33C0122F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92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959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>
            <a:extLst>
              <a:ext uri="{FF2B5EF4-FFF2-40B4-BE49-F238E27FC236}">
                <a16:creationId xmlns:a16="http://schemas.microsoft.com/office/drawing/2014/main" id="{BFEE2BE0-4DC2-41B5-8C38-255C4B613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Handler Actions</a:t>
            </a:r>
            <a:endParaRPr lang="en-AU" altLang="en-US"/>
          </a:p>
        </p:txBody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11987810-6A30-4017-AA58-ECBDC5861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Read cause, and transfer to relevant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Determine action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restartable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Take corrective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EPC to return to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Terminate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Report error using EPC, cause, …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C0A47A-B619-4A59-966A-4379B5FB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93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350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>
            <a:extLst>
              <a:ext uri="{FF2B5EF4-FFF2-40B4-BE49-F238E27FC236}">
                <a16:creationId xmlns:a16="http://schemas.microsoft.com/office/drawing/2014/main" id="{12C6672F-7042-4EB4-844B-7484F8866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Exceptions in a Pipeline</a:t>
            </a:r>
            <a:endParaRPr lang="en-AU" altLang="en-US"/>
          </a:p>
        </p:txBody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13A12357-1D3D-42CE-908C-81EC6C282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Another form of control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Consider overflow on add in EX stage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ADD X1, X2, X1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Prevent X1 from being clobbered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Complete previous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Flush </a:t>
            </a:r>
            <a:r>
              <a:rPr lang="en-US" altLang="en-US">
                <a:latin typeface="Lucida Console" panose="020B0609040504020204" pitchFamily="49" charset="0"/>
              </a:rPr>
              <a:t>add</a:t>
            </a:r>
            <a:r>
              <a:rPr lang="en-US" altLang="en-US"/>
              <a:t> and subsequent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Set ESR and ELR register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Transfer control to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Similar to mispredicted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much of the same hardware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E14611-B6C9-4032-B367-CC09DBDA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94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179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>
            <a:extLst>
              <a:ext uri="{FF2B5EF4-FFF2-40B4-BE49-F238E27FC236}">
                <a16:creationId xmlns:a16="http://schemas.microsoft.com/office/drawing/2014/main" id="{1D675033-5A58-46BA-9734-85D11F16D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with Exceptions</a:t>
            </a:r>
            <a:endParaRPr lang="en-AU" altLang="en-US"/>
          </a:p>
        </p:txBody>
      </p:sp>
      <p:pic>
        <p:nvPicPr>
          <p:cNvPr id="193540" name="Picture 1">
            <a:extLst>
              <a:ext uri="{FF2B5EF4-FFF2-40B4-BE49-F238E27FC236}">
                <a16:creationId xmlns:a16="http://schemas.microsoft.com/office/drawing/2014/main" id="{B9B39AB6-347E-48CC-BAA4-0BCEDE2E8B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022350"/>
            <a:ext cx="8589963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2">
            <a:extLst>
              <a:ext uri="{FF2B5EF4-FFF2-40B4-BE49-F238E27FC236}">
                <a16:creationId xmlns:a16="http://schemas.microsoft.com/office/drawing/2014/main" id="{B41D8110-3EB8-4041-B17C-8C36630ED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Properties</a:t>
            </a:r>
            <a:endParaRPr lang="en-AU" altLang="en-US"/>
          </a:p>
        </p:txBody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84E8ED-8822-4FDD-AF1A-338C299AA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Restartable exceptions</a:t>
            </a:r>
          </a:p>
          <a:p>
            <a:pPr lvl="1" eaLnBrk="1" hangingPunct="1"/>
            <a:r>
              <a:rPr lang="en-US" altLang="en-US"/>
              <a:t>Pipeline can flush the instruction</a:t>
            </a:r>
          </a:p>
          <a:p>
            <a:pPr lvl="1" eaLnBrk="1" hangingPunct="1"/>
            <a:r>
              <a:rPr lang="en-US" altLang="en-US"/>
              <a:t>Handler executes, then returns to the instruction</a:t>
            </a:r>
          </a:p>
          <a:p>
            <a:pPr lvl="2" eaLnBrk="1" hangingPunct="1"/>
            <a:r>
              <a:rPr lang="en-US" altLang="en-US"/>
              <a:t>Refetched and executed from scratch</a:t>
            </a:r>
          </a:p>
          <a:p>
            <a:pPr eaLnBrk="1" hangingPunct="1"/>
            <a:r>
              <a:rPr lang="en-US" altLang="en-US"/>
              <a:t>PC saved in ELR register</a:t>
            </a:r>
          </a:p>
          <a:p>
            <a:pPr lvl="1" eaLnBrk="1" hangingPunct="1"/>
            <a:r>
              <a:rPr lang="en-US" altLang="en-US"/>
              <a:t>Identifies causing instruction</a:t>
            </a:r>
          </a:p>
          <a:p>
            <a:pPr lvl="1" eaLnBrk="1" hangingPunct="1"/>
            <a:r>
              <a:rPr lang="en-US" altLang="en-US"/>
              <a:t>Actually PC + 4 is saved</a:t>
            </a:r>
          </a:p>
          <a:p>
            <a:pPr lvl="2" eaLnBrk="1" hangingPunct="1"/>
            <a:r>
              <a:rPr lang="en-US" altLang="en-US"/>
              <a:t>Handler must adjust</a:t>
            </a:r>
            <a:endParaRPr lang="en-AU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BED2D-0E23-459F-A809-1BA4B15C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96</a:t>
            </a:fld>
            <a:r>
              <a:rPr lang="en-US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539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2">
            <a:extLst>
              <a:ext uri="{FF2B5EF4-FFF2-40B4-BE49-F238E27FC236}">
                <a16:creationId xmlns:a16="http://schemas.microsoft.com/office/drawing/2014/main" id="{D8EFED02-9E72-447A-B17D-7B6A5A6EE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2E65C73F-F165-46D8-9A66-220BB9B6A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Exception on </a:t>
            </a:r>
            <a:r>
              <a:rPr lang="en-US" altLang="en-US" sz="280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sz="2800"/>
              <a:t> in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40	SUB  X11, X2, X4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44	AND  X12, X2, X5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48	ORR  X13, X2, X6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solidFill>
                  <a:schemeClr val="hlink"/>
                </a:solidFill>
                <a:latin typeface="Lucida Console" panose="020B0609040504020204" pitchFamily="49" charset="0"/>
              </a:rPr>
              <a:t>4C	ADD  X1,  X2, X1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50	SUB  X15, X6, X7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54	LDUR X16, [X7,#100]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Handler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</a:rPr>
              <a:t>	80000180	STUR X26, [X0,#1000]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80000184   STUR X27, [X0,#1008]</a:t>
            </a:r>
            <a:br>
              <a:rPr lang="en-AU" altLang="en-US" sz="2400">
                <a:latin typeface="Lucida Console" panose="020B0609040504020204" pitchFamily="49" charset="0"/>
              </a:rPr>
            </a:br>
            <a:r>
              <a:rPr lang="en-AU" altLang="en-US" sz="2400">
                <a:latin typeface="Lucida Console" panose="020B0609040504020204" pitchFamily="49" charset="0"/>
              </a:rPr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F4F57-60CE-44D5-A501-1CBC1F6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97</a:t>
            </a:fld>
            <a:r>
              <a:rPr lang="en-US"/>
              <a:t>/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2">
            <a:extLst>
              <a:ext uri="{FF2B5EF4-FFF2-40B4-BE49-F238E27FC236}">
                <a16:creationId xmlns:a16="http://schemas.microsoft.com/office/drawing/2014/main" id="{6163FDBE-8752-4658-92BF-E6E47191D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pic>
        <p:nvPicPr>
          <p:cNvPr id="199684" name="Picture 1">
            <a:extLst>
              <a:ext uri="{FF2B5EF4-FFF2-40B4-BE49-F238E27FC236}">
                <a16:creationId xmlns:a16="http://schemas.microsoft.com/office/drawing/2014/main" id="{9357C208-5BC4-4A2D-AB99-03BD596AD4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092200"/>
            <a:ext cx="86487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1796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2">
            <a:extLst>
              <a:ext uri="{FF2B5EF4-FFF2-40B4-BE49-F238E27FC236}">
                <a16:creationId xmlns:a16="http://schemas.microsoft.com/office/drawing/2014/main" id="{4EA9080F-DAE9-44AE-BCA1-FB658BFF7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Example</a:t>
            </a:r>
            <a:endParaRPr lang="en-AU" altLang="en-US"/>
          </a:p>
        </p:txBody>
      </p:sp>
      <p:pic>
        <p:nvPicPr>
          <p:cNvPr id="201732" name="Picture 1">
            <a:extLst>
              <a:ext uri="{FF2B5EF4-FFF2-40B4-BE49-F238E27FC236}">
                <a16:creationId xmlns:a16="http://schemas.microsoft.com/office/drawing/2014/main" id="{982092D5-65FA-4C92-8C6C-FB1C59F9D3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33475"/>
            <a:ext cx="8640763" cy="50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195705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7356</Words>
  <Application>Microsoft Office PowerPoint</Application>
  <PresentationFormat>On-screen Show (4:3)</PresentationFormat>
  <Paragraphs>1619</Paragraphs>
  <Slides>133</Slides>
  <Notes>98</Notes>
  <HiddenSlides>84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47" baseType="lpstr">
      <vt:lpstr>Arial</vt:lpstr>
      <vt:lpstr>Arial Black</vt:lpstr>
      <vt:lpstr>Calibri</vt:lpstr>
      <vt:lpstr>Cambria Math</vt:lpstr>
      <vt:lpstr>CMU Sans Serif</vt:lpstr>
      <vt:lpstr>CMU Serif</vt:lpstr>
      <vt:lpstr>CMU Typewriter Text Variable Wi</vt:lpstr>
      <vt:lpstr>Consolas</vt:lpstr>
      <vt:lpstr>Courier New</vt:lpstr>
      <vt:lpstr>Lucida Console</vt:lpstr>
      <vt:lpstr>Microsoft Sans Serif</vt:lpstr>
      <vt:lpstr>Times New Roman</vt:lpstr>
      <vt:lpstr>Wingdings</vt:lpstr>
      <vt:lpstr>Beamer_Presentation_template</vt:lpstr>
      <vt:lpstr>TE2003B SoC Design: Computer organisation &amp; architecture Pipeline</vt:lpstr>
      <vt:lpstr>References</vt:lpstr>
      <vt:lpstr>Background</vt:lpstr>
      <vt:lpstr>Propagation delay</vt:lpstr>
      <vt:lpstr>Critical path</vt:lpstr>
      <vt:lpstr>Critical path</vt:lpstr>
      <vt:lpstr>Critical path</vt:lpstr>
      <vt:lpstr>Critical path</vt:lpstr>
      <vt:lpstr>Critical path</vt:lpstr>
      <vt:lpstr>Splitting the critical path</vt:lpstr>
      <vt:lpstr>Splitting the critical path</vt:lpstr>
      <vt:lpstr>Pipelining basics</vt:lpstr>
      <vt:lpstr>Pipelining basics</vt:lpstr>
      <vt:lpstr>Pipeline basics</vt:lpstr>
      <vt:lpstr>Pipeline analogy</vt:lpstr>
      <vt:lpstr>Pipeline analogy</vt:lpstr>
      <vt:lpstr>Pipeline analogy</vt:lpstr>
      <vt:lpstr>Pipeline analogy</vt:lpstr>
      <vt:lpstr>Pipeline speedup</vt:lpstr>
      <vt:lpstr>Pipeline speedup</vt:lpstr>
      <vt:lpstr>Pipeline speedup</vt:lpstr>
      <vt:lpstr>Cortex-M0+ pipeline</vt:lpstr>
      <vt:lpstr>ARM pipeline</vt:lpstr>
      <vt:lpstr>Pipeline performance</vt:lpstr>
      <vt:lpstr>Pipeline performance</vt:lpstr>
      <vt:lpstr>Pipeline performance</vt:lpstr>
      <vt:lpstr>Pipeline speedup</vt:lpstr>
      <vt:lpstr>Pipelining and ISA design</vt:lpstr>
      <vt:lpstr>Pipeline hazards</vt:lpstr>
      <vt:lpstr>Hazards</vt:lpstr>
      <vt:lpstr>Structure hazards</vt:lpstr>
      <vt:lpstr>Data hazards</vt:lpstr>
      <vt:lpstr>Data hazards</vt:lpstr>
      <vt:lpstr>Data hazards</vt:lpstr>
      <vt:lpstr>Data hazards</vt:lpstr>
      <vt:lpstr>Data hazards – forwarding (aka bypassing)</vt:lpstr>
      <vt:lpstr>Data hazards - forwarding (aka bypassing)</vt:lpstr>
      <vt:lpstr>Data hazards</vt:lpstr>
      <vt:lpstr>Code scheduling to avoid stalls</vt:lpstr>
      <vt:lpstr>Control hazards</vt:lpstr>
      <vt:lpstr>Control hazards</vt:lpstr>
      <vt:lpstr>Control hazards</vt:lpstr>
      <vt:lpstr>Control hazards</vt:lpstr>
      <vt:lpstr>Control hazards</vt:lpstr>
      <vt:lpstr>Stall on branch</vt:lpstr>
      <vt:lpstr>Branch prediction</vt:lpstr>
      <vt:lpstr>More-realistic branch prediction</vt:lpstr>
      <vt:lpstr>Pipeline uA</vt:lpstr>
      <vt:lpstr>Pipeline summary</vt:lpstr>
      <vt:lpstr>ARMv6-M Pipelined Datapath</vt:lpstr>
      <vt:lpstr>Pipeline registers</vt:lpstr>
      <vt:lpstr>Pipeline Operation</vt:lpstr>
      <vt:lpstr>IF for Load, Store, …</vt:lpstr>
      <vt:lpstr>ID for Load, Store, …</vt:lpstr>
      <vt:lpstr>EX for Load</vt:lpstr>
      <vt:lpstr>MEM for Load</vt:lpstr>
      <vt:lpstr>WB for Load</vt:lpstr>
      <vt:lpstr>Corrected Datapath for Load</vt:lpstr>
      <vt:lpstr>EX for Store</vt:lpstr>
      <vt:lpstr>MEM for Store</vt:lpstr>
      <vt:lpstr>WB for Store</vt:lpstr>
      <vt:lpstr>Multi-Cycle Pipeline Diagram</vt:lpstr>
      <vt:lpstr>Multi-Cycle Pipeline Diagram</vt:lpstr>
      <vt:lpstr>Single-Cycle Pipeline Diagram</vt:lpstr>
      <vt:lpstr>Pipelined Control (Simplified)</vt:lpstr>
      <vt:lpstr>Pipelined Control</vt:lpstr>
      <vt:lpstr>Pipelined Control</vt:lpstr>
      <vt:lpstr>Data Hazards in ALU Instructions</vt:lpstr>
      <vt:lpstr>Dependencies &amp; Forwarding</vt:lpstr>
      <vt:lpstr>Detecting the Need to Forward</vt:lpstr>
      <vt:lpstr>Detecting the Need to Forward</vt:lpstr>
      <vt:lpstr>Forwarding Paths</vt:lpstr>
      <vt:lpstr>Forwarding Conditions</vt:lpstr>
      <vt:lpstr>Double Data Hazard</vt:lpstr>
      <vt:lpstr>Revised Forwarding Condition</vt:lpstr>
      <vt:lpstr>Datapath with Forwarding</vt:lpstr>
      <vt:lpstr>Load-Use Hazard Detection</vt:lpstr>
      <vt:lpstr>How to Stall the Pipeline</vt:lpstr>
      <vt:lpstr>Load-Use Data Hazard</vt:lpstr>
      <vt:lpstr>Datapath with Hazard Detection</vt:lpstr>
      <vt:lpstr>Stalls and Performance</vt:lpstr>
      <vt:lpstr>Branch Hazards</vt:lpstr>
      <vt:lpstr>Reducing Branch Delay</vt:lpstr>
      <vt:lpstr>Example: Branch Taken</vt:lpstr>
      <vt:lpstr>Example: Branch Taken</vt:lpstr>
      <vt:lpstr>Dynamic Branch Prediction</vt:lpstr>
      <vt:lpstr>1-Bit Predictor: Shortcoming</vt:lpstr>
      <vt:lpstr>2-Bit Predictor</vt:lpstr>
      <vt:lpstr>Calculating the Branch Target</vt:lpstr>
      <vt:lpstr>Exceptions and Interrupts</vt:lpstr>
      <vt:lpstr>Handling Exceptions</vt:lpstr>
      <vt:lpstr>An Alternate Mechanism</vt:lpstr>
      <vt:lpstr>Handler Actions</vt:lpstr>
      <vt:lpstr>Exceptions in a Pipeline</vt:lpstr>
      <vt:lpstr>Pipeline with Exceptions</vt:lpstr>
      <vt:lpstr>Exception Properties</vt:lpstr>
      <vt:lpstr>Exception Example</vt:lpstr>
      <vt:lpstr>Exception Example</vt:lpstr>
      <vt:lpstr>Exception Example</vt:lpstr>
      <vt:lpstr>Multiple Exceptions</vt:lpstr>
      <vt:lpstr>Imprecise Exceptions</vt:lpstr>
      <vt:lpstr>Instruction-Level Parallelism (ILP)</vt:lpstr>
      <vt:lpstr>Multiple Issue</vt:lpstr>
      <vt:lpstr>Speculation</vt:lpstr>
      <vt:lpstr>Compiler/Hardware Speculation</vt:lpstr>
      <vt:lpstr>Speculation and Exceptions</vt:lpstr>
      <vt:lpstr>Static Multiple Issue</vt:lpstr>
      <vt:lpstr>Scheduling Static Multiple Issue</vt:lpstr>
      <vt:lpstr>ARMv6-M with Static Dual Issue</vt:lpstr>
      <vt:lpstr>ARMv6-M with Static Dual Issue</vt:lpstr>
      <vt:lpstr>Hazards in the Dual-Issue ARMv6-M</vt:lpstr>
      <vt:lpstr>Scheduling Example</vt:lpstr>
      <vt:lpstr>Loop Unrolling</vt:lpstr>
      <vt:lpstr>Loop Unrolling Example</vt:lpstr>
      <vt:lpstr>Dynamic Multiple Issue</vt:lpstr>
      <vt:lpstr>Dynamic Pipeline Scheduling</vt:lpstr>
      <vt:lpstr>Dynamically Scheduled CPU</vt:lpstr>
      <vt:lpstr>Register Renaming</vt:lpstr>
      <vt:lpstr>Speculation</vt:lpstr>
      <vt:lpstr>Why Do Dynamic Scheduling?</vt:lpstr>
      <vt:lpstr>Does Multiple Issue Work?</vt:lpstr>
      <vt:lpstr>Power Efficiency</vt:lpstr>
      <vt:lpstr>Cortex A53 and Intel i7</vt:lpstr>
      <vt:lpstr>ARM Cortex-A53 Pipeline</vt:lpstr>
      <vt:lpstr>ARM Cortex-A53 Performance</vt:lpstr>
      <vt:lpstr>Core i7 Pipeline</vt:lpstr>
      <vt:lpstr>Core i7 Performance</vt:lpstr>
      <vt:lpstr>Matrix Multiply</vt:lpstr>
      <vt:lpstr>Matrix Multiply</vt:lpstr>
      <vt:lpstr>Performance Impact</vt:lpstr>
      <vt:lpstr>Fallacies</vt:lpstr>
      <vt:lpstr>Pitfalls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2021-04-27T04:33:47Z</dcterms:modified>
</cp:coreProperties>
</file>