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80" r:id="rId2"/>
    <p:sldId id="341" r:id="rId3"/>
    <p:sldId id="342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2A1D7"/>
    <a:srgbClr val="B8DEF1"/>
    <a:srgbClr val="D1E9F5"/>
    <a:srgbClr val="3333B2"/>
    <a:srgbClr val="CE7876"/>
    <a:srgbClr val="B9DE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93" autoAdjust="0"/>
    <p:restoredTop sz="94657" autoAdjust="0"/>
  </p:normalViewPr>
  <p:slideViewPr>
    <p:cSldViewPr>
      <p:cViewPr varScale="1">
        <p:scale>
          <a:sx n="105" d="100"/>
          <a:sy n="105" d="100"/>
        </p:scale>
        <p:origin x="131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091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353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AF00C-6D75-48A8-A194-B96D46F0E30B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204BC-D94E-4A4A-A5D3-5EDFD9255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512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64DB847-A7C6-423F-B771-46A6092732E3}" type="datetimeFigureOut">
              <a:rPr lang="en-US"/>
              <a:pPr>
                <a:defRPr/>
              </a:pPr>
              <a:t>4/27/2021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7FC56A9-71FA-49A8-A49B-73E0C4B6E0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467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FF76970-485E-4E61-A75D-9BB5BF40297C}"/>
              </a:ext>
            </a:extLst>
          </p:cNvPr>
          <p:cNvSpPr/>
          <p:nvPr userDrawn="1"/>
        </p:nvSpPr>
        <p:spPr>
          <a:xfrm>
            <a:off x="457200" y="1219200"/>
            <a:ext cx="8229600" cy="1371600"/>
          </a:xfrm>
          <a:prstGeom prst="roundRect">
            <a:avLst/>
          </a:prstGeom>
          <a:solidFill>
            <a:srgbClr val="3333B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831EAF43-AF60-4911-A81C-68263DA26C2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1219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TE2003B</a:t>
            </a:r>
            <a:br>
              <a:rPr lang="en-US" dirty="0"/>
            </a:br>
            <a:r>
              <a:rPr lang="en-US" dirty="0"/>
              <a:t>SoC design: Computer </a:t>
            </a:r>
            <a:r>
              <a:rPr lang="en-GB" noProof="0" dirty="0"/>
              <a:t>organisation</a:t>
            </a:r>
            <a:r>
              <a:rPr lang="en-US" dirty="0"/>
              <a:t> &amp; architecture</a:t>
            </a:r>
            <a:br>
              <a:rPr lang="en-US" dirty="0"/>
            </a:br>
            <a:r>
              <a:rPr lang="en-US" dirty="0"/>
              <a:t>Course introduction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7EF469-3B41-425C-8A48-E5BF5132132A}"/>
              </a:ext>
            </a:extLst>
          </p:cNvPr>
          <p:cNvSpPr txBox="1"/>
          <p:nvPr userDrawn="1"/>
        </p:nvSpPr>
        <p:spPr>
          <a:xfrm>
            <a:off x="457200" y="3581401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ITESM Guadalajara</a:t>
            </a:r>
          </a:p>
          <a:p>
            <a:pPr lvl="0" algn="ctr"/>
            <a:r>
              <a:rPr lang="en-US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School of Engineering &amp; Science</a:t>
            </a:r>
          </a:p>
          <a:p>
            <a:pPr lvl="0" algn="ctr"/>
            <a:r>
              <a:rPr lang="en-US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Department of Computer Science</a:t>
            </a:r>
          </a:p>
          <a:p>
            <a:pPr lvl="0" algn="ctr"/>
            <a:r>
              <a:rPr lang="en-US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February – June 2021</a:t>
            </a:r>
          </a:p>
        </p:txBody>
      </p:sp>
      <p:pic>
        <p:nvPicPr>
          <p:cNvPr id="18" name="Picture 17" descr="Tec logo">
            <a:extLst>
              <a:ext uri="{FF2B5EF4-FFF2-40B4-BE49-F238E27FC236}">
                <a16:creationId xmlns:a16="http://schemas.microsoft.com/office/drawing/2014/main" id="{14221956-DFD6-49C0-AC3D-098EF18CBE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788" y="4945791"/>
            <a:ext cx="2834421" cy="745807"/>
          </a:xfrm>
          <a:prstGeom prst="rect">
            <a:avLst/>
          </a:prstGeom>
        </p:spPr>
      </p:pic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D3406CD2-60B4-445A-9A99-DC35CB30F3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E3079C19-E84A-439E-A2D6-51334E5715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43200" y="6356350"/>
            <a:ext cx="3657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0F52A5C-4544-401B-8274-BC81F9F375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578E59-CB15-4464-AEAF-06270EA5204D}"/>
              </a:ext>
            </a:extLst>
          </p:cNvPr>
          <p:cNvSpPr txBox="1"/>
          <p:nvPr userDrawn="1"/>
        </p:nvSpPr>
        <p:spPr>
          <a:xfrm>
            <a:off x="3067047" y="3002953"/>
            <a:ext cx="300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Isaac P</a:t>
            </a:r>
            <a:r>
              <a:rPr lang="es-MX" sz="240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érez</a:t>
            </a:r>
            <a:r>
              <a:rPr lang="es-MX" sz="24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Andrade</a:t>
            </a:r>
            <a:endParaRPr lang="en-GB" sz="24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" y="6505529"/>
            <a:ext cx="9132025" cy="369887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382000" cy="5211763"/>
          </a:xfrm>
          <a:prstGeom prst="rect">
            <a:avLst/>
          </a:prstGeom>
        </p:spPr>
        <p:txBody>
          <a:bodyPr/>
          <a:lstStyle>
            <a:lvl1pPr marL="457200" indent="-457200" algn="l">
              <a:buClr>
                <a:schemeClr val="tx2"/>
              </a:buClr>
              <a:buSzPct val="100000"/>
              <a:buFont typeface="CMU Serif" panose="02000603000000000000" pitchFamily="2" charset="0"/>
              <a:buChar char="•"/>
              <a:defRPr sz="28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  <a:lvl2pPr marL="800100" indent="-342900" algn="l">
              <a:buClr>
                <a:schemeClr val="tx2"/>
              </a:buClr>
              <a:buSzPct val="100000"/>
              <a:buFont typeface="CMU Serif" panose="02000603000000000000" pitchFamily="2" charset="0"/>
              <a:buChar char="•"/>
              <a:defRPr sz="24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2pPr>
            <a:lvl3pPr marL="1257300" indent="-342900" algn="l">
              <a:buClr>
                <a:schemeClr val="tx2"/>
              </a:buClr>
              <a:buSzPct val="100000"/>
              <a:buFont typeface="CMU Serif" panose="02000603000000000000" pitchFamily="2" charset="0"/>
              <a:buChar char="•"/>
              <a:defRPr sz="20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3pPr>
            <a:lvl4pPr marL="1657350" indent="-285750" algn="l">
              <a:buClr>
                <a:schemeClr val="tx2"/>
              </a:buClr>
              <a:buSzPct val="100000"/>
              <a:buFont typeface="CMU Serif" panose="02000603000000000000" pitchFamily="2" charset="0"/>
              <a:buChar char="•"/>
              <a:defRPr sz="18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4pPr>
            <a:lvl5pPr marL="2114550" indent="-285750" algn="l">
              <a:buClr>
                <a:schemeClr val="tx2"/>
              </a:buClr>
              <a:buSzPct val="100000"/>
              <a:buFont typeface="CMU Serif" panose="02000603000000000000" pitchFamily="2" charset="0"/>
              <a:buChar char="•"/>
              <a:defRPr sz="18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91160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>
            <a:lvl1pPr marL="182880" algn="l">
              <a:defRPr sz="3200" baseline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505529"/>
            <a:ext cx="1066800" cy="352470"/>
          </a:xfrm>
          <a:prstGeom prst="rect">
            <a:avLst/>
          </a:prstGeom>
          <a:solidFill>
            <a:srgbClr val="3333B2"/>
          </a:solidFill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74893F-DDFD-4995-BDA4-05BA9A6268BA}"/>
              </a:ext>
            </a:extLst>
          </p:cNvPr>
          <p:cNvSpPr/>
          <p:nvPr userDrawn="1"/>
        </p:nvSpPr>
        <p:spPr>
          <a:xfrm>
            <a:off x="457200" y="2438400"/>
            <a:ext cx="8229600" cy="1066800"/>
          </a:xfrm>
          <a:prstGeom prst="roundRect">
            <a:avLst/>
          </a:prstGeom>
          <a:solidFill>
            <a:srgbClr val="3333B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387197-C0A9-4C94-BEE0-53443BE1F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14601"/>
            <a:ext cx="7886700" cy="914400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55795-F154-4F1F-8E56-D94107729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7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0593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/>
              </a:buClr>
              <a:buSzPct val="60000"/>
              <a:buFont typeface="CMU Serif" panose="02000603000000000000" pitchFamily="2" charset="0"/>
              <a:buNone/>
              <a:defRPr sz="2800"/>
            </a:lvl1pPr>
            <a:lvl2pPr marL="457200" indent="0">
              <a:buClr>
                <a:schemeClr val="tx2"/>
              </a:buClr>
              <a:buSzPct val="60000"/>
              <a:buFont typeface="CMU Serif" panose="02000603000000000000" pitchFamily="2" charset="0"/>
              <a:buNone/>
              <a:defRPr sz="2400"/>
            </a:lvl2pPr>
            <a:lvl3pPr marL="914400" indent="0">
              <a:buClr>
                <a:schemeClr val="tx2"/>
              </a:buClr>
              <a:buFont typeface="CMU Serif" panose="02000603000000000000" pitchFamily="2" charset="0"/>
              <a:buNone/>
              <a:defRPr sz="2000"/>
            </a:lvl3pPr>
            <a:lvl4pPr marL="1371600" indent="0">
              <a:buClr>
                <a:schemeClr val="tx2"/>
              </a:buClr>
              <a:buFont typeface="CMU Serif" panose="02000603000000000000" pitchFamily="2" charset="0"/>
              <a:buNone/>
              <a:defRPr sz="1800"/>
            </a:lvl4pPr>
            <a:lvl5pPr marL="1828800" indent="0">
              <a:buClr>
                <a:schemeClr val="tx2"/>
              </a:buClr>
              <a:buFont typeface="CMU Serif" panose="02000603000000000000" pitchFamily="2" charset="0"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066800"/>
            <a:ext cx="4267200" cy="5059363"/>
          </a:xfrm>
          <a:prstGeom prst="rect">
            <a:avLst/>
          </a:prstGeo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74D4A0-9957-498A-BA30-8D42525194E5}"/>
              </a:ext>
            </a:extLst>
          </p:cNvPr>
          <p:cNvSpPr txBox="1"/>
          <p:nvPr userDrawn="1"/>
        </p:nvSpPr>
        <p:spPr>
          <a:xfrm>
            <a:off x="1" y="6488112"/>
            <a:ext cx="9132025" cy="369887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SoC Design: Computer architecture -  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A42CF15-2BD0-4D49-A7CE-A2362FC80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32026" cy="791160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>
            <a:lvl1pPr marL="182880" algn="l">
              <a:defRPr sz="3200" baseline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28AD3DA-5FB8-4839-B358-6B7F508FB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488112"/>
            <a:ext cx="1066800" cy="369888"/>
          </a:xfrm>
          <a:prstGeom prst="rect">
            <a:avLst/>
          </a:prstGeom>
          <a:solidFill>
            <a:srgbClr val="3333B2"/>
          </a:solidFill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76400"/>
            <a:ext cx="4040188" cy="4449763"/>
          </a:xfrm>
          <a:prstGeom prst="rect">
            <a:avLst/>
          </a:prstGeo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1676400"/>
            <a:ext cx="4041775" cy="4449763"/>
          </a:xfrm>
          <a:prstGeom prst="rect">
            <a:avLst/>
          </a:prstGeo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41D8AE-EB60-4AC7-872E-AB6053792073}"/>
              </a:ext>
            </a:extLst>
          </p:cNvPr>
          <p:cNvSpPr txBox="1"/>
          <p:nvPr userDrawn="1"/>
        </p:nvSpPr>
        <p:spPr>
          <a:xfrm>
            <a:off x="1" y="6488112"/>
            <a:ext cx="9132025" cy="369887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SoC Design: Computer architecture - 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095F156-787C-4771-828E-A81F918BE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32026" cy="791160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>
            <a:lvl1pPr marL="182880" algn="l">
              <a:defRPr sz="3200" baseline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24D995E-BF07-422A-AC2F-33B10FD0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488112"/>
            <a:ext cx="1066800" cy="369888"/>
          </a:xfrm>
          <a:prstGeom prst="rect">
            <a:avLst/>
          </a:prstGeom>
          <a:solidFill>
            <a:srgbClr val="3333B2"/>
          </a:solidFill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F313A42F-0551-4DA5-A047-6F3AD5C3607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183496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6536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A79771D-CD8B-410E-A4F4-C97865A7C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C12465F-C621-44DB-95F4-55B9207B1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GB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68D20B3-824E-4A5B-99D0-F986BD448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E4579AD-59FC-4BA1-9AF7-68FB949CE4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2F610A1-F62B-48F0-B4D8-0B2820B3A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F7021-FB4B-4274-9614-242F3EC7822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7" r:id="rId3"/>
    <p:sldLayoutId id="2147483673" r:id="rId4"/>
    <p:sldLayoutId id="2147483674" r:id="rId5"/>
    <p:sldLayoutId id="2147483678" r:id="rId6"/>
    <p:sldLayoutId id="2147483679" r:id="rId7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5000"/>
        <a:buFont typeface="CMU Serif" panose="02000603000000000000" pitchFamily="2" charset="0"/>
        <a:buNone/>
        <a:defRPr sz="2400" kern="1200">
          <a:solidFill>
            <a:schemeClr val="tx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1pPr>
      <a:lvl2pPr marL="914400" indent="-4572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CMU Serif" panose="02000603000000000000" pitchFamily="2" charset="0"/>
        <a:buChar char="•"/>
        <a:defRPr sz="2800" kern="1200">
          <a:solidFill>
            <a:schemeClr val="tx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2pPr>
      <a:lvl3pPr marL="12573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CMU Serif" panose="02000603000000000000" pitchFamily="2" charset="0"/>
        <a:buChar char="•"/>
        <a:defRPr sz="2400" kern="1200">
          <a:solidFill>
            <a:schemeClr val="tx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3pPr>
      <a:lvl4pPr marL="17145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CMU Serif" panose="02000603000000000000" pitchFamily="2" charset="0"/>
        <a:buChar char="•"/>
        <a:defRPr sz="2000" kern="1200">
          <a:solidFill>
            <a:schemeClr val="tx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4pPr>
      <a:lvl5pPr marL="21717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CMU Serif" panose="02000603000000000000" pitchFamily="2" charset="0"/>
        <a:buChar char="•"/>
        <a:defRPr sz="2000" kern="1200">
          <a:solidFill>
            <a:schemeClr val="tx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E45C5-32A6-46F5-8AD5-9F79480F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TE2003B</a:t>
            </a:r>
            <a:br>
              <a:rPr lang="en-GB"/>
            </a:br>
            <a:r>
              <a:rPr lang="en-GB"/>
              <a:t>SoC Design: Computer organisation &amp; architecture</a:t>
            </a:r>
            <a:br>
              <a:rPr lang="en-GB"/>
            </a:br>
            <a:r>
              <a:rPr lang="en-GB"/>
              <a:t>Pipeline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0A506-5E6C-4439-82BE-DE7C21CD6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42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CBC19F-CE18-4BBF-A572-4EFF33627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following material has been adopted and adapted from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Patterson, D. A., Hennessy, J. L., </a:t>
            </a:r>
            <a:r>
              <a:rPr lang="en-GB" i="1" dirty="0"/>
              <a:t>Computer</a:t>
            </a:r>
            <a:r>
              <a:rPr lang="en-GB" dirty="0"/>
              <a:t> </a:t>
            </a:r>
            <a:r>
              <a:rPr lang="en-GB" i="1" dirty="0"/>
              <a:t>Organization and design: The hardware/software interface – ARM edition</a:t>
            </a:r>
            <a:r>
              <a:rPr lang="en-GB" dirty="0"/>
              <a:t>, Morgan Kaufmann, 2017.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dirty="0">
                <a:effectLst/>
              </a:rPr>
              <a:t>S. L. Harris and D. M. Harris, </a:t>
            </a:r>
            <a:r>
              <a:rPr lang="en-US" i="1" dirty="0">
                <a:effectLst/>
              </a:rPr>
              <a:t>Digital design and computer architecture - ARM edition</a:t>
            </a:r>
            <a:r>
              <a:rPr lang="en-US" dirty="0">
                <a:effectLst/>
              </a:rPr>
              <a:t>, Morgan Kaufmann, 2016.</a:t>
            </a:r>
          </a:p>
          <a:p>
            <a:pPr marL="0" indent="0">
              <a:buNone/>
            </a:pP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>
                <a:effectLst/>
              </a:rPr>
              <a:t>J. </a:t>
            </a:r>
            <a:r>
              <a:rPr lang="en-US" dirty="0" err="1">
                <a:effectLst/>
              </a:rPr>
              <a:t>Yiu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The definitive guide to ARM Cortex-M0 and Cortex-M0+ processors</a:t>
            </a:r>
            <a:r>
              <a:rPr lang="en-US" dirty="0">
                <a:effectLst/>
              </a:rPr>
              <a:t>, Second edition, Elsevier, 2015.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BF5805-DC64-46E1-8300-83F04F66A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BFBD2-AF1D-48A8-AE9E-CA3A1F07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84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EBC096-40C3-4F51-A632-15C6A8A08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Determine which GPIOs are connected to the on-board LEDs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Enable clock signal on </a:t>
            </a:r>
            <a:r>
              <a:rPr lang="en-GB" dirty="0" err="1"/>
              <a:t>PORTx</a:t>
            </a:r>
            <a:endParaRPr lang="en-GB" dirty="0"/>
          </a:p>
          <a:p>
            <a:pPr marL="857250" lvl="1" indent="-514350">
              <a:buFont typeface="+mj-lt"/>
              <a:buAutoNum type="arabicPeriod"/>
            </a:pPr>
            <a:r>
              <a:rPr lang="en-GB" dirty="0"/>
              <a:t>SIM_SCGC5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Configure </a:t>
            </a:r>
            <a:r>
              <a:rPr lang="en-GB" dirty="0" err="1"/>
              <a:t>PORTx</a:t>
            </a:r>
            <a:r>
              <a:rPr lang="en-GB" dirty="0"/>
              <a:t> as GPIO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Configure </a:t>
            </a:r>
            <a:r>
              <a:rPr lang="en-GB" dirty="0" err="1"/>
              <a:t>PORTx</a:t>
            </a:r>
            <a:r>
              <a:rPr lang="en-GB" dirty="0"/>
              <a:t> </a:t>
            </a:r>
            <a:r>
              <a:rPr lang="en-GB" dirty="0" err="1"/>
              <a:t>PINx</a:t>
            </a:r>
            <a:r>
              <a:rPr lang="en-GB"/>
              <a:t> as </a:t>
            </a:r>
            <a:r>
              <a:rPr lang="en-GB" dirty="0"/>
              <a:t>output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Turn on LED on </a:t>
            </a:r>
            <a:r>
              <a:rPr lang="en-GB" dirty="0" err="1"/>
              <a:t>PORTx</a:t>
            </a:r>
            <a:r>
              <a:rPr lang="en-GB" dirty="0"/>
              <a:t> </a:t>
            </a:r>
            <a:r>
              <a:rPr lang="en-GB" dirty="0" err="1"/>
              <a:t>PINx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E97D84-B76F-4C9E-AAF8-7EE98760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Tasks for turning ON an LED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8A6BE-16B3-42AA-BA1C-83D82D727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136750"/>
      </p:ext>
    </p:extLst>
  </p:cSld>
  <p:clrMapOvr>
    <a:masterClrMapping/>
  </p:clrMapOvr>
</p:sld>
</file>

<file path=ppt/theme/theme1.xml><?xml version="1.0" encoding="utf-8"?>
<a:theme xmlns:a="http://schemas.openxmlformats.org/drawingml/2006/main" name="Beamer_Presentation_templat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F7F7F"/>
      </a:hlink>
      <a:folHlink>
        <a:srgbClr val="FFFFFF"/>
      </a:folHlink>
    </a:clrScheme>
    <a:fontScheme name="CMU Sans Serif">
      <a:majorFont>
        <a:latin typeface="CMU Sans Serif"/>
        <a:ea typeface=""/>
        <a:cs typeface=""/>
      </a:majorFont>
      <a:minorFont>
        <a:latin typeface="CMU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Reciprocal Lattice</Template>
  <TotalTime>0</TotalTime>
  <Words>141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CMU Serif</vt:lpstr>
      <vt:lpstr>Microsoft Sans Serif</vt:lpstr>
      <vt:lpstr>Beamer_Presentation_template</vt:lpstr>
      <vt:lpstr>TE2003B SoC Design: Computer organisation &amp; architecture Pipeline</vt:lpstr>
      <vt:lpstr>References</vt:lpstr>
      <vt:lpstr>Tasks for turning ON an LED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2017-08-08T09:50:48Z</dcterms:created>
  <dcterms:modified xsi:type="dcterms:W3CDTF">2021-04-27T17:01:07Z</dcterms:modified>
</cp:coreProperties>
</file>