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1.xml" ContentType="application/vnd.openxmlformats-officedocument.presentationml.notesSlide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5.xml" ContentType="application/vnd.openxmlformats-officedocument.presentationml.notesSlide+xml"/>
  <Override PartName="/ppt/tags/tag83.xml" ContentType="application/vnd.openxmlformats-officedocument.presentationml.tags+xml"/>
  <Override PartName="/ppt/notesSlides/notesSlide3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41.xml" ContentType="application/vnd.openxmlformats-officedocument.presentationml.notesSlide+xml"/>
  <Override PartName="/ppt/tags/tag96.xml" ContentType="application/vnd.openxmlformats-officedocument.presentationml.tags+xml"/>
  <Override PartName="/ppt/notesSlides/notesSlide4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6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1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5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3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54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5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6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57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8.xml" ContentType="application/vnd.openxmlformats-officedocument.presentationml.notesSlide+xml"/>
  <Override PartName="/ppt/tags/tag157.xml" ContentType="application/vnd.openxmlformats-officedocument.presentationml.tags+xml"/>
  <Override PartName="/ppt/notesSlides/notesSlide59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0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61.xml" ContentType="application/vnd.openxmlformats-officedocument.presentationml.notesSlide+xml"/>
  <Override PartName="/ppt/tags/tag165.xml" ContentType="application/vnd.openxmlformats-officedocument.presentationml.tags+xml"/>
  <Override PartName="/ppt/notesSlides/notesSlide62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6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6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65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66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67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6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187.xml" ContentType="application/vnd.openxmlformats-officedocument.presentationml.tags+xml"/>
  <Override PartName="/ppt/notesSlides/notesSlide71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72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73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7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75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7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7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78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7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0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81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8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83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84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5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86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87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88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89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90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91.xml" ContentType="application/vnd.openxmlformats-officedocument.presentationml.notesSlide+xml"/>
  <Override PartName="/ppt/tags/tag250.xml" ContentType="application/vnd.openxmlformats-officedocument.presentationml.tags+xml"/>
  <Override PartName="/ppt/notesSlides/notesSlide92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93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94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95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96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7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8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99.xml" ContentType="application/vnd.openxmlformats-officedocument.presentationml.notesSlide+xml"/>
  <Override PartName="/ppt/tags/tag273.xml" ContentType="application/vnd.openxmlformats-officedocument.presentationml.tags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6"/>
  </p:notesMasterIdLst>
  <p:handoutMasterIdLst>
    <p:handoutMasterId r:id="rId127"/>
  </p:handoutMasterIdLst>
  <p:sldIdLst>
    <p:sldId id="280" r:id="rId2"/>
    <p:sldId id="341" r:id="rId3"/>
    <p:sldId id="259" r:id="rId4"/>
    <p:sldId id="260" r:id="rId5"/>
    <p:sldId id="818" r:id="rId6"/>
    <p:sldId id="821" r:id="rId7"/>
    <p:sldId id="819" r:id="rId8"/>
    <p:sldId id="809" r:id="rId9"/>
    <p:sldId id="599" r:id="rId10"/>
    <p:sldId id="810" r:id="rId11"/>
    <p:sldId id="817" r:id="rId12"/>
    <p:sldId id="811" r:id="rId13"/>
    <p:sldId id="814" r:id="rId14"/>
    <p:sldId id="816" r:id="rId15"/>
    <p:sldId id="813" r:id="rId16"/>
    <p:sldId id="820" r:id="rId17"/>
    <p:sldId id="812" r:id="rId18"/>
    <p:sldId id="823" r:id="rId19"/>
    <p:sldId id="822" r:id="rId20"/>
    <p:sldId id="824" r:id="rId21"/>
    <p:sldId id="825" r:id="rId22"/>
    <p:sldId id="273" r:id="rId23"/>
    <p:sldId id="827" r:id="rId24"/>
    <p:sldId id="828" r:id="rId25"/>
    <p:sldId id="829" r:id="rId26"/>
    <p:sldId id="831" r:id="rId27"/>
    <p:sldId id="528" r:id="rId28"/>
    <p:sldId id="552" r:id="rId29"/>
    <p:sldId id="836" r:id="rId30"/>
    <p:sldId id="832" r:id="rId31"/>
    <p:sldId id="830" r:id="rId32"/>
    <p:sldId id="605" r:id="rId33"/>
    <p:sldId id="277" r:id="rId34"/>
    <p:sldId id="606" r:id="rId35"/>
    <p:sldId id="491" r:id="rId36"/>
    <p:sldId id="834" r:id="rId37"/>
    <p:sldId id="530" r:id="rId38"/>
    <p:sldId id="299" r:id="rId39"/>
    <p:sldId id="300" r:id="rId40"/>
    <p:sldId id="622" r:id="rId41"/>
    <p:sldId id="627" r:id="rId42"/>
    <p:sldId id="835" r:id="rId43"/>
    <p:sldId id="531" r:id="rId44"/>
    <p:sldId id="534" r:id="rId45"/>
    <p:sldId id="629" r:id="rId46"/>
    <p:sldId id="632" r:id="rId47"/>
    <p:sldId id="442" r:id="rId48"/>
    <p:sldId id="633" r:id="rId49"/>
    <p:sldId id="443" r:id="rId50"/>
    <p:sldId id="634" r:id="rId51"/>
    <p:sldId id="445" r:id="rId52"/>
    <p:sldId id="728" r:id="rId53"/>
    <p:sldId id="746" r:id="rId54"/>
    <p:sldId id="747" r:id="rId55"/>
    <p:sldId id="748" r:id="rId56"/>
    <p:sldId id="444" r:id="rId57"/>
    <p:sldId id="731" r:id="rId58"/>
    <p:sldId id="448" r:id="rId59"/>
    <p:sldId id="635" r:id="rId60"/>
    <p:sldId id="636" r:id="rId61"/>
    <p:sldId id="308" r:id="rId62"/>
    <p:sldId id="450" r:id="rId63"/>
    <p:sldId id="638" r:id="rId64"/>
    <p:sldId id="744" r:id="rId65"/>
    <p:sldId id="311" r:id="rId66"/>
    <p:sldId id="558" r:id="rId67"/>
    <p:sldId id="562" r:id="rId68"/>
    <p:sldId id="639" r:id="rId69"/>
    <p:sldId id="640" r:id="rId70"/>
    <p:sldId id="453" r:id="rId71"/>
    <p:sldId id="641" r:id="rId72"/>
    <p:sldId id="642" r:id="rId73"/>
    <p:sldId id="457" r:id="rId74"/>
    <p:sldId id="565" r:id="rId75"/>
    <p:sldId id="456" r:id="rId76"/>
    <p:sldId id="643" r:id="rId77"/>
    <p:sldId id="459" r:id="rId78"/>
    <p:sldId id="644" r:id="rId79"/>
    <p:sldId id="645" r:id="rId80"/>
    <p:sldId id="321" r:id="rId81"/>
    <p:sldId id="460" r:id="rId82"/>
    <p:sldId id="646" r:id="rId83"/>
    <p:sldId id="648" r:id="rId84"/>
    <p:sldId id="649" r:id="rId85"/>
    <p:sldId id="650" r:id="rId86"/>
    <p:sldId id="651" r:id="rId87"/>
    <p:sldId id="326" r:id="rId88"/>
    <p:sldId id="327" r:id="rId89"/>
    <p:sldId id="463" r:id="rId90"/>
    <p:sldId id="652" r:id="rId91"/>
    <p:sldId id="653" r:id="rId92"/>
    <p:sldId id="654" r:id="rId93"/>
    <p:sldId id="332" r:id="rId94"/>
    <p:sldId id="333" r:id="rId95"/>
    <p:sldId id="655" r:id="rId96"/>
    <p:sldId id="334" r:id="rId97"/>
    <p:sldId id="335" r:id="rId98"/>
    <p:sldId id="656" r:id="rId99"/>
    <p:sldId id="396" r:id="rId100"/>
    <p:sldId id="337" r:id="rId101"/>
    <p:sldId id="657" r:id="rId102"/>
    <p:sldId id="658" r:id="rId103"/>
    <p:sldId id="338" r:id="rId104"/>
    <p:sldId id="339" r:id="rId105"/>
    <p:sldId id="340" r:id="rId106"/>
    <p:sldId id="833" r:id="rId107"/>
    <p:sldId id="342" r:id="rId108"/>
    <p:sldId id="343" r:id="rId109"/>
    <p:sldId id="344" r:id="rId110"/>
    <p:sldId id="345" r:id="rId111"/>
    <p:sldId id="346" r:id="rId112"/>
    <p:sldId id="347" r:id="rId113"/>
    <p:sldId id="349" r:id="rId114"/>
    <p:sldId id="659" r:id="rId115"/>
    <p:sldId id="348" r:id="rId116"/>
    <p:sldId id="350" r:id="rId117"/>
    <p:sldId id="660" r:id="rId118"/>
    <p:sldId id="661" r:id="rId119"/>
    <p:sldId id="662" r:id="rId120"/>
    <p:sldId id="615" r:id="rId121"/>
    <p:sldId id="352" r:id="rId122"/>
    <p:sldId id="663" r:id="rId123"/>
    <p:sldId id="353" r:id="rId124"/>
    <p:sldId id="354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9F5"/>
    <a:srgbClr val="3333B2"/>
    <a:srgbClr val="CE7876"/>
    <a:srgbClr val="B8DEF1"/>
    <a:srgbClr val="B9DEF1"/>
    <a:srgbClr val="02A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9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5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32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124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33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34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35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37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38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39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40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43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44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47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48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50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51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52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53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9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54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56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57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58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60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61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62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63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Von Neumann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4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64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65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66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67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68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69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70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71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72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22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74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75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76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77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78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79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80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81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82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83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23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84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85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86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87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88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89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90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91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92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93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24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94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95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96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97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98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99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100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101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102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103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25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104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105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106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107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108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109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110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111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112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113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aligned transfers are allowed</a:t>
            </a:r>
          </a:p>
          <a:p>
            <a:r>
              <a:rPr lang="en-US" dirty="0"/>
              <a:t>Addresses must be a multiple of the transfer size</a:t>
            </a:r>
          </a:p>
          <a:p>
            <a:r>
              <a:rPr lang="en-US" dirty="0"/>
              <a:t>Word </a:t>
            </a:r>
            <a:r>
              <a:rPr lang="en-US" dirty="0" err="1"/>
              <a:t>tranfers</a:t>
            </a:r>
            <a:r>
              <a:rPr lang="en-US" dirty="0"/>
              <a:t> can access 0x0, 0x4, 0x8, 0xC,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Half-word transfers can access 0x0, 0x2, 0x4,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Byte transfers can access 0x0, 0x1, 0x2, 0x3,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Unaligned transfers generate an exception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9358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114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115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116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117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118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119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120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121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122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123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TE2003B</a:t>
            </a:r>
            <a:br>
              <a:rPr lang="en-US" dirty="0"/>
            </a:br>
            <a:r>
              <a:rPr lang="en-US" dirty="0"/>
              <a:t>SoC design: Computer </a:t>
            </a:r>
            <a:r>
              <a:rPr lang="en-GB" noProof="0" dirty="0"/>
              <a:t>organisation</a:t>
            </a:r>
            <a:r>
              <a:rPr lang="en-US" dirty="0"/>
              <a:t> &amp; architecture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 Guadalajara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February – June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ARMv6-M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8874A-982A-4CDD-A8D4-DC221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D2D08-4321-4AC7-8240-89A60F5E04E9}"/>
              </a:ext>
            </a:extLst>
          </p:cNvPr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ARMv6-M assembly language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0A2FAD-0247-4E7E-AF87-20A217D4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  <p:sldLayoutId id="2147483683" r:id="rId6"/>
    <p:sldLayoutId id="2147483684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4" Type="http://schemas.openxmlformats.org/officeDocument/2006/relationships/notesSlide" Target="../notesSlides/notesSlide7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notesSlide" Target="../notesSlides/notesSlide8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notesSlide" Target="../notesSlides/notesSlide8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8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notesSlide" Target="../notesSlides/notesSlide8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4" Type="http://schemas.openxmlformats.org/officeDocument/2006/relationships/notesSlide" Target="../notesSlides/notesSlide9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notesSlide" Target="../notesSlides/notesSlide9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notesSlide" Target="../notesSlides/notesSlide98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99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3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4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1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notesSlide" Target="../notesSlides/notesSlide55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5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notesSlide" Target="../notesSlides/notesSlide5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notesSlide" Target="../notesSlides/notesSlide5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image" Target="../media/image28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notesSlide" Target="../notesSlides/notesSlide6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notesSlide" Target="../notesSlides/notesSlide6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notesSlide" Target="../notesSlides/notesSlide6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notesSlide" Target="../notesSlides/notesSlide7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4" Type="http://schemas.openxmlformats.org/officeDocument/2006/relationships/notesSlide" Target="../notesSlides/notesSlide7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notesSlide" Target="../notesSlides/notesSlide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TE2003B</a:t>
            </a:r>
            <a:br>
              <a:rPr lang="en-GB" dirty="0"/>
            </a:br>
            <a:r>
              <a:rPr lang="en-GB" dirty="0"/>
              <a:t>SoC Design: Computer organisation &amp; architecture</a:t>
            </a:r>
            <a:br>
              <a:rPr lang="en-GB" dirty="0"/>
            </a:br>
            <a:r>
              <a:rPr lang="en-GB" dirty="0"/>
              <a:t>Introduction to Cortex-M0+ assembly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D6CD5A-7A04-4B92-8744-0B6950F3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57" y="914400"/>
            <a:ext cx="7460886" cy="52117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164D97B-0B25-47A5-805A-8443008A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core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64EB-BE70-4EB9-BBA4-46899E91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CF93F4-769B-4DE3-9828-68BF07207DBB}"/>
              </a:ext>
            </a:extLst>
          </p:cNvPr>
          <p:cNvSpPr/>
          <p:nvPr/>
        </p:nvSpPr>
        <p:spPr>
          <a:xfrm>
            <a:off x="5029200" y="4724400"/>
            <a:ext cx="1371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AC94-7D39-418D-AC8D-5544E6F94C34}"/>
              </a:ext>
            </a:extLst>
          </p:cNvPr>
          <p:cNvSpPr txBox="1"/>
          <p:nvPr/>
        </p:nvSpPr>
        <p:spPr>
          <a:xfrm>
            <a:off x="6096000" y="5357391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Based on ARMv6-M ISA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F3F65-3D48-4703-810A-15CD8CF8555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43600" y="5257800"/>
            <a:ext cx="152400" cy="284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090" y="1119845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82690" y="1119845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0x00000200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0x00000204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   ADD R4, R5, R6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MOV PC, LR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67B-47EB-4EE2-B1A9-217A8CFE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D6ED2-CB68-4CD4-996E-BAE00448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A1BC-FD58-4812-92F9-5389539C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090" y="1119845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82690" y="1119845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0x00000200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   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0x00000204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   ADD R4, R5, R6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 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MOV PC, LR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Calls</a:t>
            </a:r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value</a:t>
            </a:r>
          </a:p>
        </p:txBody>
      </p:sp>
      <p:sp>
        <p:nvSpPr>
          <p:cNvPr id="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258D-1468-43AB-960B-E7E030C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AEE43-E45E-4FAF-B43B-5704307D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0565-74A9-4441-AA3A-D732187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8903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090" y="1119845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84385" y="4273910"/>
            <a:ext cx="70281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BL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 	</a:t>
            </a:r>
            <a:r>
              <a:rPr lang="en-US" sz="2000" dirty="0">
                <a:latin typeface="+mj-lt"/>
              </a:rPr>
              <a:t>branches to </a:t>
            </a:r>
            <a:r>
              <a:rPr lang="en-US" sz="2000" dirty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		</a:t>
            </a:r>
            <a:r>
              <a:rPr lang="en-US" sz="2000" dirty="0">
                <a:latin typeface="Courier New" pitchFamily="49" charset="0"/>
              </a:rPr>
              <a:t>LR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+mj-lt"/>
              </a:rPr>
              <a:t>+ 4 = 0x00000204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MOV PC, LR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sz="2000" dirty="0">
                <a:latin typeface="+mj-lt"/>
              </a:rPr>
              <a:t>makes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(the next instruction executed is at 0x00000200) 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82690" y="1119845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0x00000200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0x00000204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   ADD R4, R5, R6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MOV PC, LR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E173-8974-464F-970D-637FC2C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B06C6-4602-496D-BAE7-0D5BC85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A2293-7933-4743-A712-93D60A39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8903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R0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R3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R0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Input Arguments and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3C0A-3933-48D3-B532-0E0ED843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6A160-A60E-410B-BD75-533BDB7C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F2A5-86EF-4D3C-A55A-75F33A16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070" y="932675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Input Arguments and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25A-8F5F-4F8F-B431-7C588D9D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641C8-AB64-46C3-86CA-E7D640E3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78E90-984D-483D-91A1-5D744B6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790" y="990600"/>
            <a:ext cx="71628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r>
              <a:rPr lang="en-US" sz="1700" dirty="0">
                <a:latin typeface="Courier New" pitchFamily="49" charset="0"/>
              </a:rPr>
              <a:t>; R4 = y</a:t>
            </a:r>
          </a:p>
          <a:p>
            <a:endParaRPr lang="en-US" sz="2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MOV R0, #2    	; argument 0 = 2</a:t>
            </a:r>
          </a:p>
          <a:p>
            <a:r>
              <a:rPr lang="en-US" sz="1700" dirty="0">
                <a:latin typeface="Courier New" pitchFamily="49" charset="0"/>
              </a:rPr>
              <a:t>  MOV R1, #3    	; argument 1 = 3</a:t>
            </a:r>
          </a:p>
          <a:p>
            <a:r>
              <a:rPr lang="en-US" sz="1700" dirty="0">
                <a:latin typeface="Courier New" pitchFamily="49" charset="0"/>
              </a:rPr>
              <a:t>  MOV R2, #4    	; argument 2 = 4</a:t>
            </a:r>
          </a:p>
          <a:p>
            <a:r>
              <a:rPr lang="en-US" sz="1700" dirty="0">
                <a:latin typeface="Courier New" pitchFamily="49" charset="0"/>
              </a:rPr>
              <a:t>  MOV R3, #5    	; argument 3 = 5</a:t>
            </a:r>
          </a:p>
          <a:p>
            <a:r>
              <a:rPr lang="en-US" sz="1700" dirty="0">
                <a:latin typeface="Courier New" pitchFamily="49" charset="0"/>
              </a:rPr>
              <a:t>  BL DIFFOFSUMS    	; call function</a:t>
            </a:r>
          </a:p>
          <a:p>
            <a:r>
              <a:rPr lang="en-US" sz="1700" dirty="0">
                <a:latin typeface="Courier New" pitchFamily="49" charset="0"/>
              </a:rPr>
              <a:t>  MOV R4, R0  		;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2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; R4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ADD R8, R0, R1  	; R8 = f + g</a:t>
            </a:r>
          </a:p>
          <a:p>
            <a:r>
              <a:rPr lang="en-US" sz="1700" dirty="0">
                <a:latin typeface="Courier New" pitchFamily="49" charset="0"/>
              </a:rPr>
              <a:t>  ADD R9, R2, R3  	; R9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R4, R8, R9  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R4   	; put return value in R0</a:t>
            </a:r>
          </a:p>
          <a:p>
            <a:r>
              <a:rPr lang="en-US" sz="1700" dirty="0">
                <a:latin typeface="Courier New" pitchFamily="49" charset="0"/>
              </a:rPr>
              <a:t>  MOV PC, LR         ; return to caller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Input Arguments and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65A6-6A0C-4ED2-A73A-15801DC0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5C800-DEEF-454E-9E1D-CBC2F15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7C62-F059-4771-9F6C-5AC02CCB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1600" y="1136065"/>
            <a:ext cx="71628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r>
              <a:rPr lang="en-US" sz="1700" dirty="0">
                <a:latin typeface="Courier New" pitchFamily="49" charset="0"/>
              </a:rPr>
              <a:t>; R4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R8</a:t>
            </a:r>
            <a:r>
              <a:rPr lang="en-US" sz="1700" dirty="0">
                <a:latin typeface="Courier New" pitchFamily="49" charset="0"/>
              </a:rPr>
              <a:t>, R0, R1  	; R8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R9</a:t>
            </a:r>
            <a:r>
              <a:rPr lang="en-US" sz="1700" dirty="0">
                <a:latin typeface="Courier New" pitchFamily="49" charset="0"/>
              </a:rPr>
              <a:t>, R2, R3  	; R9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R4</a:t>
            </a:r>
            <a:r>
              <a:rPr lang="en-US" sz="1700" dirty="0">
                <a:latin typeface="Courier New" pitchFamily="49" charset="0"/>
              </a:rPr>
              <a:t>, R8, R9  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R4   	; put return value in R0</a:t>
            </a:r>
          </a:p>
          <a:p>
            <a:r>
              <a:rPr lang="en-US" sz="1700" dirty="0">
                <a:latin typeface="Courier New" pitchFamily="49" charset="0"/>
              </a:rPr>
              <a:t>  MOV PC, LR         ;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R4</a:t>
            </a:r>
            <a:r>
              <a:rPr lang="en-US" sz="2600" dirty="0">
                <a:latin typeface="+mj-lt"/>
              </a:rPr>
              <a:t>,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R8</a:t>
            </a:r>
            <a:r>
              <a:rPr lang="en-US" sz="2600" dirty="0">
                <a:latin typeface="+mj-lt"/>
              </a:rPr>
              <a:t>,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R9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Input Arguments and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5BF7-B83A-44C2-A6CD-AFD78C31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6497-C655-45D7-BEB4-EA52D33F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9550-9B5E-48EB-874C-91102B93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4" y="1143000"/>
            <a:ext cx="564553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uses less memory when the space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Stack</a:t>
            </a:r>
          </a:p>
        </p:txBody>
      </p:sp>
      <p:pic>
        <p:nvPicPr>
          <p:cNvPr id="139446" name="Picture 18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05" y="1072040"/>
            <a:ext cx="2487334" cy="47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1430-7CC4-4E17-AEA6-5BAA8503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C8F0B-1E33-4FD9-B6CC-488B53C5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EC2F-9C68-4D3E-9BBE-24C532F1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71" name="Picture 18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" b="52536"/>
          <a:stretch/>
        </p:blipFill>
        <p:spPr bwMode="auto">
          <a:xfrm>
            <a:off x="1038740" y="2660900"/>
            <a:ext cx="3640294" cy="284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0" b="-2926"/>
          <a:stretch/>
        </p:blipFill>
        <p:spPr bwMode="auto">
          <a:xfrm>
            <a:off x="4956050" y="2660900"/>
            <a:ext cx="3640294" cy="298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48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515" y="97108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Times New Roman" pitchFamily="18" charset="0"/>
                <a:cs typeface="Arial" charset="0"/>
              </a:rPr>
              <a:t> points to top of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Stack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961930" y="5349250"/>
            <a:ext cx="537670" cy="297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2430" y="5243356"/>
            <a:ext cx="537670" cy="297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560" y="5349250"/>
            <a:ext cx="33041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Stack expands by 2 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7D727-1309-4E10-BEA1-FE7154AC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4497C-8459-4C5D-B5F6-2AFBE0C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070B-BE42-40B9-90E0-C25039F8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515" y="120151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But</a:t>
            </a:r>
            <a:r>
              <a:rPr lang="en-US" sz="3000" dirty="0">
                <a:latin typeface="Times New Roman" pitchFamily="18" charset="0"/>
                <a:cs typeface="Arial" charset="0"/>
              </a:rPr>
              <a:t>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R4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R8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R9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1600" y="3355659"/>
            <a:ext cx="71628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r>
              <a:rPr lang="en-US" sz="1700" dirty="0">
                <a:latin typeface="Courier New" pitchFamily="49" charset="0"/>
              </a:rPr>
              <a:t>; R4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R8</a:t>
            </a:r>
            <a:r>
              <a:rPr lang="en-US" sz="1700" dirty="0">
                <a:latin typeface="Courier New" pitchFamily="49" charset="0"/>
              </a:rPr>
              <a:t>, R0, R1  	; R8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R9</a:t>
            </a:r>
            <a:r>
              <a:rPr lang="en-US" sz="1700" dirty="0">
                <a:latin typeface="Courier New" pitchFamily="49" charset="0"/>
              </a:rPr>
              <a:t>, R2, R3  	; R9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R4</a:t>
            </a:r>
            <a:r>
              <a:rPr lang="en-US" sz="1700" dirty="0">
                <a:latin typeface="Courier New" pitchFamily="49" charset="0"/>
              </a:rPr>
              <a:t>, R8, R9  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R4   	; put return value in R0</a:t>
            </a:r>
          </a:p>
          <a:p>
            <a:r>
              <a:rPr lang="en-US" sz="1700" dirty="0">
                <a:latin typeface="Courier New" pitchFamily="49" charset="0"/>
              </a:rPr>
              <a:t>  MOV PC, LR         ;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Functions use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DAF7-A625-4512-8D4F-41A866B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CD629-4467-4DD1-A477-BC7001EC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ECBA3-7AE5-4624-9BF1-89A0D92D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EE3DD7-B3DC-4DED-8610-13E563EC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Cortex-M0+ processors are not designed for heavy duty number crunching.</a:t>
            </a:r>
          </a:p>
          <a:p>
            <a:pPr lvl="1"/>
            <a:r>
              <a:rPr lang="en-GB" dirty="0"/>
              <a:t>No Floating-Point Unit (</a:t>
            </a:r>
            <a:r>
              <a:rPr lang="en-GB" dirty="0" err="1"/>
              <a:t>FPU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Multiplication (</a:t>
            </a:r>
            <a:r>
              <a:rPr lang="en-GB" dirty="0" err="1"/>
              <a:t>MUL</a:t>
            </a:r>
            <a:r>
              <a:rPr lang="en-GB" dirty="0"/>
              <a:t>) available, however, no division instruction available.</a:t>
            </a:r>
          </a:p>
          <a:p>
            <a:r>
              <a:rPr lang="en-GB" dirty="0"/>
              <a:t>Designed for handling general data, IO control tasks in ultra low power and low-cost systems.</a:t>
            </a:r>
          </a:p>
          <a:p>
            <a:r>
              <a:rPr lang="en-GB" dirty="0"/>
              <a:t>Upwards compatibility.</a:t>
            </a:r>
          </a:p>
          <a:p>
            <a:pPr lvl="1"/>
            <a:r>
              <a:rPr lang="en-GB" dirty="0"/>
              <a:t>Program developed for Cortex-M0+ might run without (major) changes in Cortex-M7 processors.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8FB8A-138C-42E6-ACEF-7D39A41E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Cortex-M0+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056E-CCEA-4ABD-8EEC-5E5B2F17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500" y="990600"/>
            <a:ext cx="800100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r>
              <a:rPr lang="en-US" sz="1700" dirty="0">
                <a:latin typeface="Courier New" pitchFamily="49" charset="0"/>
              </a:rPr>
              <a:t>; R2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SUB SP, SP, #12	; make space on stack for 3 registers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STR R4, [SP, #-8]	; save R4 on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STR R8, [SP, #-4]	; save R8 on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STR R9, [SP]		; save R9 on stack</a:t>
            </a:r>
          </a:p>
          <a:p>
            <a:r>
              <a:rPr lang="en-US" sz="1700" dirty="0">
                <a:latin typeface="Courier New" pitchFamily="49" charset="0"/>
              </a:rPr>
              <a:t>  ADD R8, R0, R1  	; R8 = f + g</a:t>
            </a:r>
          </a:p>
          <a:p>
            <a:r>
              <a:rPr lang="en-US" sz="1700" dirty="0">
                <a:latin typeface="Courier New" pitchFamily="49" charset="0"/>
              </a:rPr>
              <a:t>  ADD R9, R2, R3  	; R9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R4, R8, R9  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R4   	; put return value in R0</a:t>
            </a:r>
          </a:p>
          <a:p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LDR R9, [SP]		; restore R9 from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LDR R8, [SP, #-4]	; restore R8 from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LDR R4, [SP, #-8]	; restore R4 from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ADD SP, SP, #12	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deallocate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stack space</a:t>
            </a:r>
          </a:p>
          <a:p>
            <a:r>
              <a:rPr lang="en-US" sz="1700" dirty="0">
                <a:latin typeface="Courier New" pitchFamily="49" charset="0"/>
              </a:rPr>
              <a:t>  MOV PC, LR		; return to caller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Storing Register Values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D8A5-AA9B-4887-8FC7-9EBAB62C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22758-465C-4008-802C-676A2D63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9923-E4C5-45AA-8CD9-CED990C8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470" y="4542745"/>
            <a:ext cx="1306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Before call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8817" y="4542745"/>
            <a:ext cx="1313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During call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5855" y="4504340"/>
            <a:ext cx="1143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After call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Stack during 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r>
              <a:rPr lang="en-US" sz="4400" dirty="0">
                <a:solidFill>
                  <a:schemeClr val="bg1"/>
                </a:solidFill>
              </a:rPr>
              <a:t> Call</a:t>
            </a:r>
          </a:p>
        </p:txBody>
      </p:sp>
      <p:pic>
        <p:nvPicPr>
          <p:cNvPr id="141496" name="Picture 1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0" y="1585560"/>
            <a:ext cx="8915400" cy="284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1AF-3B55-47DC-81A8-C3BAE107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64AE1-A76D-4F3C-95DF-AB624173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D249B-33CF-42BA-98E9-45F60D02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128541"/>
              </p:ext>
            </p:extLst>
          </p:nvPr>
        </p:nvGraphicFramePr>
        <p:xfrm>
          <a:off x="304800" y="914400"/>
          <a:ext cx="8382000" cy="4126992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Nonpreserved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R4-R11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R14 (LR)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R0-R3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R13 (SP)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CPSR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stack above 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stack below 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39870A-5C48-41AB-BE66-9BBC9B09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B3BAE-E476-4364-98E5-01C010DD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500" y="1296239"/>
            <a:ext cx="800100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r>
              <a:rPr lang="en-US" sz="1700" dirty="0">
                <a:latin typeface="Courier New" pitchFamily="49" charset="0"/>
              </a:rPr>
              <a:t>; R2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STR R4, [SP, #-4]!	; save R4 on stack</a:t>
            </a:r>
          </a:p>
          <a:p>
            <a:r>
              <a:rPr lang="en-US" sz="1700" dirty="0">
                <a:latin typeface="Courier New" pitchFamily="49" charset="0"/>
              </a:rPr>
              <a:t>  ADD R8, R0, R1  	; R8 = f + g</a:t>
            </a:r>
          </a:p>
          <a:p>
            <a:r>
              <a:rPr lang="en-US" sz="1700" dirty="0">
                <a:latin typeface="Courier New" pitchFamily="49" charset="0"/>
              </a:rPr>
              <a:t>  ADD R9, R2, R3  	; R9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R4, R8, R9  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R4   	; put return value in R0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LDR R4, [SP], #4	; restore R4 from stack</a:t>
            </a:r>
          </a:p>
          <a:p>
            <a:r>
              <a:rPr lang="en-US" sz="1700" dirty="0">
                <a:latin typeface="Courier New" pitchFamily="49" charset="0"/>
              </a:rPr>
              <a:t>  MOV PC, LR		; return to caller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Storing Saved Registers only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E7AA-6BEF-46E9-BF1A-76EED24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C5C6A-9FA7-4FA9-A26D-691937AB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472C-8754-44AB-A9EA-A87163BE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500" y="1296239"/>
            <a:ext cx="800100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r>
              <a:rPr lang="en-US" sz="1700" dirty="0">
                <a:latin typeface="Courier New" pitchFamily="49" charset="0"/>
              </a:rPr>
              <a:t>; R2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 STR R4, [SP, #-4]!	; save R4 on stack</a:t>
            </a:r>
          </a:p>
          <a:p>
            <a:r>
              <a:rPr lang="en-US" sz="1700" dirty="0">
                <a:latin typeface="Courier New" pitchFamily="49" charset="0"/>
              </a:rPr>
              <a:t>  ADD R8, R0, R1  	; R8 = f + g</a:t>
            </a:r>
          </a:p>
          <a:p>
            <a:r>
              <a:rPr lang="en-US" sz="1700" dirty="0">
                <a:latin typeface="Courier New" pitchFamily="49" charset="0"/>
              </a:rPr>
              <a:t>  ADD R9, R2, R3  	; R9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R4, R8, R9  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R4   	; put return value in R0</a:t>
            </a:r>
          </a:p>
          <a:p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LDR R4, [SP], #4	; restore R4 from stack</a:t>
            </a:r>
          </a:p>
          <a:p>
            <a:r>
              <a:rPr lang="en-US" sz="1700" dirty="0">
                <a:latin typeface="Courier New" pitchFamily="49" charset="0"/>
              </a:rPr>
              <a:t>  MOV PC, LR		; return to caller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640" y="4621768"/>
            <a:ext cx="874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Notice code optimization for expanding/contracting stack</a:t>
            </a:r>
            <a:endParaRPr lang="en-US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Storing Saved Registers only on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0134-E42C-4B42-8FD0-D46CDB0B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4DF88-F735-41BE-824E-D345BA68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36A33-D1C2-42EF-AB42-7C7C5EBD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68594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STR LR, [SP, #-4]!	; store LR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BL  PROC2			; call another function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LDR LR, [SP], #4    	; restore LR from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	;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FFF5E-A153-4AFB-9ED5-74F31FE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Nonleaf</a:t>
            </a:r>
            <a:r>
              <a:rPr lang="en-US" sz="4400" dirty="0">
                <a:solidFill>
                  <a:schemeClr val="bg1"/>
                </a:solidFill>
              </a:rPr>
              <a:t>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50E7A-312E-4CFC-9CC0-0D7650B5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85894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endParaRPr lang="en-US" sz="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endParaRPr lang="pt-BR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(a + b)*(a − b);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 = p + 5;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 + p;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Nonleaf</a:t>
            </a:r>
            <a:r>
              <a:rPr lang="en-US" sz="4400" dirty="0">
                <a:solidFill>
                  <a:schemeClr val="bg1"/>
                </a:solidFill>
              </a:rPr>
              <a:t>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3704-3FFE-4421-B749-2AAE469E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49E1-FC8A-4260-A3FC-981F994E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DB81-2108-4548-A286-F6C5D169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85894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endParaRPr lang="pt-BR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(a + b)*(a − b);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 = p + 5;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 + p;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Nonleaf</a:t>
            </a:r>
            <a:r>
              <a:rPr lang="en-US" sz="4400" dirty="0">
                <a:solidFill>
                  <a:schemeClr val="bg1"/>
                </a:solidFill>
              </a:rPr>
              <a:t> Function Example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5925" y="81746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R0=a, R1=b, R4=i, R5=x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PUSH {R4,  R5, LR}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R5,  R0, R1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R12, R0, R1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MUL   R5,  R5, R12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R4,  #0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CMP   R4, R0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BGE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PUSH {R0, R1}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R0, R1, R4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    F2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R5, R5, R0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 {R0, R1}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R4, R4, #1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     FOR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R0, R5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 {R4, R5, LR}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PC, LR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91515" y="139661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R0=p, R4=r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PUSH {R4}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R4, R0, 5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R0, R4, R0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 {R4}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PC,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52CB-FEC3-4C10-AADD-A25A04FE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A98F4-A056-4AF2-B9AC-A8F079D4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9362D-4E3F-4E6E-85CE-242B5133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9388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Nonleaf</a:t>
            </a:r>
            <a:r>
              <a:rPr lang="en-US" sz="4400" dirty="0">
                <a:solidFill>
                  <a:schemeClr val="bg1"/>
                </a:solidFill>
              </a:rPr>
              <a:t> Function Example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817460"/>
            <a:ext cx="407093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R0=a, R1=b, R4=i, R5=x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PUSH {R4,  R5, LR} ; save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R5,  R0, R1  ; x = (a+b)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SUB   R12, R0, R1  ; temp = (a-b)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MUL   R5,  R5, R12 ; x = x*temp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R4,  #0      ; i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CMP   R4, R0       ; i &lt; a?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BGE   RETURN       ; no: exit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PUSH {R0, R1}      ; save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R0, R1, R4   ; arg is b+i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    F2           ; call f2(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R5, R5, R0   ; x = x+f2(b+i)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 {R0, R1}      ; restore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R4, R4, #1   ; i++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     FOR          ; repeat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R0, R5       ; return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 {R4, R5, LR}  ; restore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PC, LR       ; return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7645" y="139661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R0=p, R4=r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PUSH {R4}         ; save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R4, R0, 5   ; r = p+5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   R0, R4, R0  ; return r+p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 {R4}         ; restore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MOV   PC, LR      ;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7D15-BF23-4E5D-A471-137FFAC9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3398A-554B-4E51-8281-FC698CFF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589E-6CC5-4558-B6E6-F41BB8F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149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Stack during </a:t>
            </a:r>
            <a:r>
              <a:rPr lang="en-US" sz="4400" dirty="0" err="1">
                <a:solidFill>
                  <a:schemeClr val="bg1"/>
                </a:solidFill>
              </a:rPr>
              <a:t>Nonleaf</a:t>
            </a:r>
            <a:r>
              <a:rPr lang="en-US" sz="4400" dirty="0">
                <a:solidFill>
                  <a:schemeClr val="bg1"/>
                </a:solidFill>
              </a:rPr>
              <a:t> Function</a:t>
            </a:r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1374318"/>
            <a:ext cx="9218987" cy="351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260" y="4987545"/>
            <a:ext cx="217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At beginning of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50" y="4987545"/>
            <a:ext cx="245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Just before calling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9920" y="4987545"/>
            <a:ext cx="1831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After calling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ED45-577B-4A6D-A45A-0959806B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7FBB-8485-4AC9-8B20-7C2469C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94D1-31FB-4C6D-9B86-3ED828FF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477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612BE-4A7D-44C6-BF3F-973EC86C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RISC processor</a:t>
            </a:r>
          </a:p>
          <a:p>
            <a:r>
              <a:rPr lang="en-US" dirty="0"/>
              <a:t>16 32-bit registers</a:t>
            </a:r>
          </a:p>
          <a:p>
            <a:pPr lvl="1"/>
            <a:r>
              <a:rPr lang="en-US" dirty="0"/>
              <a:t>Some of these registers have a special purpose</a:t>
            </a:r>
          </a:p>
          <a:p>
            <a:r>
              <a:rPr lang="en-US" dirty="0"/>
              <a:t>56 instructions</a:t>
            </a:r>
          </a:p>
          <a:p>
            <a:pPr lvl="1"/>
            <a:r>
              <a:rPr lang="en-US" dirty="0"/>
              <a:t>50 16-bit instructions</a:t>
            </a:r>
          </a:p>
          <a:p>
            <a:pPr lvl="1"/>
            <a:r>
              <a:rPr lang="en-US" dirty="0"/>
              <a:t>6 32-bit instructions</a:t>
            </a:r>
          </a:p>
          <a:p>
            <a:r>
              <a:rPr lang="en-US" dirty="0"/>
              <a:t>Stack Pointer (SP)</a:t>
            </a:r>
          </a:p>
          <a:p>
            <a:r>
              <a:rPr lang="en-US" dirty="0"/>
              <a:t>Designed for low-power applications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3715E-3B2C-4A8A-AD9F-6DD7CBDD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main characteristics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F195-9BF2-4F8C-BE05-E88E1282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854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515" y="1127775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Recursive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B641-0D65-4104-988A-470B32AA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79DD7-6916-46C9-92A7-9E8AB9A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FB2DE-EA9B-4E63-BC12-3EF4F60E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68956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9905" y="1143000"/>
            <a:ext cx="8001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0x94</a:t>
            </a:r>
            <a:r>
              <a:rPr lang="en-US" sz="1600" dirty="0">
                <a:latin typeface="Courier New" pitchFamily="49" charset="0"/>
              </a:rPr>
              <a:t> FACTORIAL  STR R0, [SP, #-4]! 	;store R0 on stack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STR LR, [SP, #-4]! 	;store LR on stack</a:t>
            </a: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CMP R0, #2		;set flags with R0-2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BHS ELSE		;if (r0&gt;=2) branch to else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MOV R0, #1		; otherwise return 1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ADD SP, SP, #8	; restore SP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MOV PC, LR		; return</a:t>
            </a:r>
          </a:p>
          <a:p>
            <a:r>
              <a:rPr lang="en-US" sz="1600" b="1" dirty="0">
                <a:latin typeface="Courier New" pitchFamily="49" charset="0"/>
              </a:rPr>
              <a:t>0xB0</a:t>
            </a:r>
            <a:r>
              <a:rPr lang="en-US" sz="1600" dirty="0">
                <a:latin typeface="Courier New" pitchFamily="49" charset="0"/>
              </a:rPr>
              <a:t> ELSE       SUB R0, R0, #1	; n = n - 1</a:t>
            </a:r>
          </a:p>
          <a:p>
            <a:r>
              <a:rPr lang="en-US" sz="1600" b="1" dirty="0">
                <a:latin typeface="Courier New" pitchFamily="49" charset="0"/>
              </a:rPr>
              <a:t>0xB4		 </a:t>
            </a:r>
            <a:r>
              <a:rPr lang="en-US" sz="1600" dirty="0">
                <a:latin typeface="Courier New" pitchFamily="49" charset="0"/>
              </a:rPr>
              <a:t>BL  FACTORIAL      	; recursive call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LDR LR, [SP], #4	; restore LR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LDR R1, [SP], #4	; restore R0 (n) into R1</a:t>
            </a: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MUL R0, R1, R0	; R0 = n*factorial(n-1)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MOV PC, LR		; return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Recursive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E1B7-FA93-4679-A4A7-BCFB7B6C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7F6A3-7C54-4BC4-A889-3026F90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55EDB-4BC3-4923-B76A-69814175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44025" y="1143000"/>
            <a:ext cx="8001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0x94</a:t>
            </a:r>
            <a:r>
              <a:rPr lang="en-US" sz="1600" dirty="0">
                <a:latin typeface="Courier New" pitchFamily="49" charset="0"/>
              </a:rPr>
              <a:t> FACTORIAL  STR R0, [SP, #-4]! 	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STR LR, [SP, #-4]! 	</a:t>
            </a: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CMP R0, #2		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BHS ELSE		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MOV R0, #1		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ADD SP, SP, #8	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MOV PC, LR		</a:t>
            </a:r>
          </a:p>
          <a:p>
            <a:r>
              <a:rPr lang="en-US" sz="1600" b="1" dirty="0">
                <a:latin typeface="Courier New" pitchFamily="49" charset="0"/>
              </a:rPr>
              <a:t>0xB0</a:t>
            </a:r>
            <a:r>
              <a:rPr lang="en-US" sz="1600" dirty="0">
                <a:latin typeface="Courier New" pitchFamily="49" charset="0"/>
              </a:rPr>
              <a:t> ELSE       SUB R0, R0, #1	</a:t>
            </a:r>
          </a:p>
          <a:p>
            <a:r>
              <a:rPr lang="en-US" sz="1600" b="1" dirty="0">
                <a:latin typeface="Courier New" pitchFamily="49" charset="0"/>
              </a:rPr>
              <a:t>0xB4		 </a:t>
            </a:r>
            <a:r>
              <a:rPr lang="en-US" sz="1600" dirty="0">
                <a:latin typeface="Courier New" pitchFamily="49" charset="0"/>
              </a:rPr>
              <a:t>BL  FACTORIAL      	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LDR LR, [SP], #4	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LDR R1, [SP], #4	</a:t>
            </a: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MUL R0, R1, R0	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MOV PC, LR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Recursive Function Call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045" y="11247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endParaRPr lang="en-US" sz="1600" dirty="0">
              <a:latin typeface="Courier New" pitchFamily="49" charset="0"/>
              <a:cs typeface="Arial" charset="0"/>
            </a:endParaRPr>
          </a:p>
          <a:p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n) {</a:t>
            </a:r>
          </a:p>
          <a:p>
            <a:endParaRPr lang="en-US" sz="1600" dirty="0">
              <a:latin typeface="Courier New" pitchFamily="49" charset="0"/>
              <a:cs typeface="Arial" charset="0"/>
            </a:endParaRP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  if (n &lt;= 1)</a:t>
            </a: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    return 1;</a:t>
            </a:r>
          </a:p>
          <a:p>
            <a:endParaRPr lang="en-US" sz="1600" dirty="0">
              <a:latin typeface="Courier New" pitchFamily="49" charset="0"/>
              <a:cs typeface="Arial" charset="0"/>
            </a:endParaRPr>
          </a:p>
          <a:p>
            <a:endParaRPr lang="en-US" sz="1600" dirty="0">
              <a:latin typeface="Courier New" pitchFamily="49" charset="0"/>
              <a:cs typeface="Arial" charset="0"/>
            </a:endParaRPr>
          </a:p>
          <a:p>
            <a:endParaRPr lang="en-US" sz="1600" dirty="0">
              <a:latin typeface="Courier New" pitchFamily="49" charset="0"/>
              <a:cs typeface="Arial" charset="0"/>
            </a:endParaRP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  else</a:t>
            </a: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F68B-7C9F-4413-BBEF-3C5BFF7B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EE74F-640B-4AC8-9361-B306F625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C9D7A-E101-4E3F-AC21-C4EBCCAA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2830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1930" y="4926795"/>
            <a:ext cx="123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Before call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0280" y="490310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During call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3845" y="4926795"/>
            <a:ext cx="1110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After call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Stack during Recursive Call</a:t>
            </a:r>
          </a:p>
        </p:txBody>
      </p:sp>
      <p:pic>
        <p:nvPicPr>
          <p:cNvPr id="142505" name="Picture 1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" y="1530080"/>
            <a:ext cx="9067800" cy="331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904D-383A-4FCD-A27B-6E4BAB7D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CB68D-0353-4549-8C53-196AEF37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02898-0653-4E2D-B261-63121D77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Puts arguments in </a:t>
            </a:r>
            <a:r>
              <a:rPr lang="en-US" sz="2400" dirty="0">
                <a:latin typeface="Courier10 BT" pitchFamily="49" charset="0"/>
              </a:rPr>
              <a:t>R0-R3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Saves any needed registers (</a:t>
            </a:r>
            <a:r>
              <a:rPr lang="en-US" sz="2400" dirty="0">
                <a:latin typeface="Courier10 BT" pitchFamily="49" charset="0"/>
              </a:rPr>
              <a:t>LR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R0-R3, R8-R12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Calls function: </a:t>
            </a:r>
            <a:r>
              <a:rPr lang="en-US" sz="2400" dirty="0">
                <a:latin typeface="Courier10 BT" pitchFamily="49" charset="0"/>
              </a:rPr>
              <a:t>BL CALLEE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Restores registers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Looks for result in </a:t>
            </a:r>
            <a:r>
              <a:rPr lang="en-US" sz="2400" dirty="0">
                <a:latin typeface="Courier10 BT" pitchFamily="49" charset="0"/>
              </a:rPr>
              <a:t>R0</a:t>
            </a:r>
          </a:p>
          <a:p>
            <a:r>
              <a:rPr lang="en-US" sz="3000" b="1" dirty="0" err="1">
                <a:solidFill>
                  <a:srgbClr val="0070C0"/>
                </a:solidFill>
              </a:rPr>
              <a:t>Callee</a:t>
            </a:r>
            <a:endParaRPr lang="en-US" sz="30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/>
              <a:t>Saves registers that might be disturbed </a:t>
            </a:r>
            <a:r>
              <a:rPr lang="en-US" sz="2400" dirty="0">
                <a:latin typeface="Courier10 BT" pitchFamily="49" charset="0"/>
              </a:rPr>
              <a:t>(R4-R7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Performs function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Puts result in </a:t>
            </a:r>
            <a:r>
              <a:rPr lang="en-US" sz="2400" dirty="0">
                <a:latin typeface="Courier10 BT" pitchFamily="49" charset="0"/>
              </a:rPr>
              <a:t>R0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Restores registers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Returns: </a:t>
            </a:r>
            <a:r>
              <a:rPr lang="en-US" sz="2400" dirty="0">
                <a:latin typeface="Courier10 BT" pitchFamily="49" charset="0"/>
              </a:rPr>
              <a:t>MOV PC, LR</a:t>
            </a:r>
          </a:p>
          <a:p>
            <a:pPr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4A5BF-A54E-4367-9FF7-AD2B1F6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Call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3498C-3B63-46D4-BCE3-BD5430C4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C831AD-5A92-44C4-9F1D-C8636AA0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instructions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7ADD5-6532-4C77-9DBD-1BC7D26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55A42-04B3-4F2B-95BE-F441D73B7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3908822" cy="5211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8D221-4394-4D6D-BBB8-3E5B1DCF18AC}"/>
              </a:ext>
            </a:extLst>
          </p:cNvPr>
          <p:cNvSpPr txBox="1"/>
          <p:nvPr/>
        </p:nvSpPr>
        <p:spPr>
          <a:xfrm>
            <a:off x="4572000" y="1295400"/>
            <a:ext cx="4192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ARM Cortex-M processors support the instruction set called Thumb.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Cortex-M0+ support only a subset (56)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50/56 instructions encoded in 16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6/56 instructions encoded in 32 bits.</a:t>
            </a:r>
          </a:p>
        </p:txBody>
      </p:sp>
    </p:spTree>
    <p:extLst>
      <p:ext uri="{BB962C8B-B14F-4D97-AF65-F5344CB8AC3E}">
        <p14:creationId xmlns:p14="http://schemas.microsoft.com/office/powerpoint/2010/main" val="47894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2A2F74-6ACA-405F-9D5A-1EEEE4BE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processing instructions.</a:t>
            </a:r>
          </a:p>
          <a:p>
            <a:pPr lvl="1"/>
            <a:r>
              <a:rPr lang="en-GB" dirty="0"/>
              <a:t>Arithmetic and logic operations.</a:t>
            </a:r>
          </a:p>
          <a:p>
            <a:r>
              <a:rPr lang="en-GB" dirty="0"/>
              <a:t>Memory access instructions.</a:t>
            </a:r>
          </a:p>
          <a:p>
            <a:pPr lvl="1"/>
            <a:r>
              <a:rPr lang="en-GB" dirty="0"/>
              <a:t>Read/write from/to memory.</a:t>
            </a:r>
          </a:p>
          <a:p>
            <a:r>
              <a:rPr lang="en-GB" dirty="0"/>
              <a:t>Program flow control.</a:t>
            </a:r>
          </a:p>
          <a:p>
            <a:pPr lvl="1"/>
            <a:r>
              <a:rPr lang="en-GB" dirty="0"/>
              <a:t>Branches, function calls.</a:t>
            </a:r>
          </a:p>
          <a:p>
            <a:r>
              <a:rPr lang="en-GB" dirty="0"/>
              <a:t>Exception and Operative System (OS) support.</a:t>
            </a:r>
          </a:p>
          <a:p>
            <a:r>
              <a:rPr lang="en-GB" dirty="0"/>
              <a:t>Special registers.</a:t>
            </a:r>
          </a:p>
          <a:p>
            <a:r>
              <a:rPr lang="en-GB" dirty="0"/>
              <a:t>Sleep operations.</a:t>
            </a:r>
          </a:p>
          <a:p>
            <a:r>
              <a:rPr lang="en-GB" dirty="0"/>
              <a:t>Memory barriers.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0D993-C1FE-4F59-9A97-46E4C997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Cortex-M0+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4AEE-1F9C-46E0-91D6-46C037CD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34BCD3-99DE-4C52-84A3-6F715176C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926068"/>
            <a:ext cx="5314950" cy="5105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05BF14-52CC-445D-B718-FDEFE432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</a:t>
            </a:r>
            <a:r>
              <a:rPr lang="en-GB" dirty="0"/>
              <a:t>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B792-9412-4098-824E-3D7F0C3E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8E247-2308-494B-9C45-728CC691C01B}"/>
              </a:ext>
            </a:extLst>
          </p:cNvPr>
          <p:cNvSpPr txBox="1"/>
          <p:nvPr/>
        </p:nvSpPr>
        <p:spPr>
          <a:xfrm>
            <a:off x="304800" y="60314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Figure 8: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Cortex-M0+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registers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75690-072D-40A0-99B3-74C172B1A368}"/>
              </a:ext>
            </a:extLst>
          </p:cNvPr>
          <p:cNvSpPr txBox="1"/>
          <p:nvPr/>
        </p:nvSpPr>
        <p:spPr>
          <a:xfrm>
            <a:off x="5650230" y="1066800"/>
            <a:ext cx="3493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</a:t>
            </a:r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any Thumb instructions can only access R0-R7.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Assembly code syntax allows using both upper- and lower-case letters.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R0 == r0 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R13 == r13 == SP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R14 == r14 == LR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R15 == r15 == PC</a:t>
            </a:r>
          </a:p>
        </p:txBody>
      </p:sp>
    </p:spTree>
    <p:extLst>
      <p:ext uri="{BB962C8B-B14F-4D97-AF65-F5344CB8AC3E}">
        <p14:creationId xmlns:p14="http://schemas.microsoft.com/office/powerpoint/2010/main" val="330831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7294A-50D3-4F7A-AD11-D9B79CB8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registers are not enough for storing all the required data.</a:t>
            </a:r>
          </a:p>
          <a:p>
            <a:pPr lvl="1"/>
            <a:r>
              <a:rPr lang="en-US" dirty="0"/>
              <a:t>Code (instructions, program)</a:t>
            </a:r>
          </a:p>
          <a:p>
            <a:pPr lvl="1"/>
            <a:r>
              <a:rPr lang="en-US" dirty="0"/>
              <a:t>Data (user data such as variables and constants)</a:t>
            </a:r>
          </a:p>
          <a:p>
            <a:r>
              <a:rPr lang="en-US" dirty="0"/>
              <a:t>Cortex-M0+ provides a total of 4 GB of memory space, divided into several regions.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D457B-6A23-404F-87D0-61E6315E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map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3B0CA-0D59-47E1-9B69-D8E3741C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5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C831AD-5A92-44C4-9F1D-C8636AA0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map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7ADD5-6532-4C77-9DBD-1BC7D26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AD8276-9D06-4F75-A927-DD43B850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200912"/>
            <a:ext cx="8382000" cy="46387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A2FB6-4003-453B-8E28-1598BCD81CCD}"/>
              </a:ext>
            </a:extLst>
          </p:cNvPr>
          <p:cNvSpPr txBox="1"/>
          <p:nvPr/>
        </p:nvSpPr>
        <p:spPr>
          <a:xfrm>
            <a:off x="304800" y="5791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Figure 7: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Cortex-M0+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memory map</a:t>
            </a:r>
          </a:p>
        </p:txBody>
      </p:sp>
    </p:spTree>
    <p:extLst>
      <p:ext uri="{BB962C8B-B14F-4D97-AF65-F5344CB8AC3E}">
        <p14:creationId xmlns:p14="http://schemas.microsoft.com/office/powerpoint/2010/main" val="416973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AFB7-B7C4-43A4-8050-3B3FBCA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basics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F8558-E073-4B77-8093-01FCB22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9DE2BD-3773-4750-B4E9-A07329E6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Generally speaking, every assembly language code might be structured as follows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7030A0"/>
                </a:solidFill>
                <a:latin typeface="Consolas" panose="020B0609020204030204" pitchFamily="49" charset="0"/>
              </a:rPr>
              <a:t>label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mnemonic</a:t>
            </a:r>
            <a:r>
              <a:rPr lang="en-GB" sz="2400" dirty="0">
                <a:latin typeface="Consolas" panose="020B0609020204030204" pitchFamily="49" charset="0"/>
              </a:rPr>
              <a:t> operand1, operand2, …, </a:t>
            </a:r>
            <a:r>
              <a:rPr lang="en-GB" sz="2400" dirty="0">
                <a:solidFill>
                  <a:srgbClr val="00B050"/>
                </a:solidFill>
                <a:latin typeface="Consolas" panose="020B0609020204030204" pitchFamily="49" charset="0"/>
              </a:rPr>
              <a:t>; comments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“label” </a:t>
            </a:r>
            <a:r>
              <a:rPr lang="en-GB" sz="2400" dirty="0"/>
              <a:t>is any word used as a reference for address location. </a:t>
            </a:r>
          </a:p>
          <a:p>
            <a:pPr lvl="1"/>
            <a:r>
              <a:rPr lang="en-GB" sz="2000" dirty="0"/>
              <a:t>Optional for some instructions.</a:t>
            </a:r>
          </a:p>
          <a:p>
            <a:pPr lvl="1"/>
            <a:r>
              <a:rPr lang="en-GB" sz="2000" dirty="0"/>
              <a:t>Used by branch instructions.</a:t>
            </a:r>
          </a:p>
          <a:p>
            <a:r>
              <a:rPr lang="en-GB" sz="2400" dirty="0"/>
              <a:t>“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mnemonic</a:t>
            </a:r>
            <a:r>
              <a:rPr lang="en-GB" sz="2400" dirty="0"/>
              <a:t>” is the name of the instruction.</a:t>
            </a:r>
          </a:p>
          <a:p>
            <a:r>
              <a:rPr lang="en-GB" sz="2400" dirty="0"/>
              <a:t>“</a:t>
            </a:r>
            <a:r>
              <a:rPr lang="en-GB" sz="2400" dirty="0">
                <a:latin typeface="Consolas" panose="020B0609020204030204" pitchFamily="49" charset="0"/>
              </a:rPr>
              <a:t>operands</a:t>
            </a:r>
            <a:r>
              <a:rPr lang="en-GB" sz="2400" dirty="0"/>
              <a:t>” for data processing instructions in ARMv6-M, first word after mnemonic is the destination of the operation. Following operands determine the source of the operation.</a:t>
            </a:r>
          </a:p>
          <a:p>
            <a:r>
              <a:rPr lang="en-GB" sz="2400" dirty="0"/>
              <a:t>Comments are defined after “</a:t>
            </a:r>
            <a:r>
              <a:rPr lang="en-GB" sz="2400" dirty="0">
                <a:solidFill>
                  <a:srgbClr val="00B050"/>
                </a:solidFill>
              </a:rPr>
              <a:t>;</a:t>
            </a:r>
            <a:r>
              <a:rPr lang="en-GB" sz="2400" dirty="0"/>
              <a:t>” character.</a:t>
            </a:r>
          </a:p>
          <a:p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02566-CE5F-46F3-84DE-1F6C43C7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general considerations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E0E1F-6560-46F3-8840-0682B6F3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J. </a:t>
            </a:r>
            <a:r>
              <a:rPr lang="en-US" dirty="0" err="1">
                <a:effectLst/>
              </a:rPr>
              <a:t>Yiu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The definitive guide to ARM Cortex-M0 and Cortex-M0+ processors</a:t>
            </a:r>
            <a:r>
              <a:rPr lang="en-US" dirty="0">
                <a:effectLst/>
              </a:rPr>
              <a:t>, Second edition, Elsevier, 2015.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D31A8-C749-4757-991D-A687B6E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operands depend on the type of the instruction.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/>
              <a:t> symbol is used for specifying a constant (immediate) value.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adds</a:t>
            </a:r>
            <a:r>
              <a:rPr lang="en-US" sz="2000" dirty="0">
                <a:latin typeface="Consolas" panose="020B0609020204030204" pitchFamily="49" charset="0"/>
              </a:rPr>
              <a:t>, r0, r1,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#0xA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; r0 = r1 + 10 in hexadecimal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adds</a:t>
            </a:r>
            <a:r>
              <a:rPr lang="en-US" sz="2000" dirty="0">
                <a:latin typeface="Consolas" panose="020B0609020204030204" pitchFamily="49" charset="0"/>
              </a:rPr>
              <a:t>, r0, r1, r2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; r0 = r1 + r2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; Same mnemonic, different operands</a:t>
            </a:r>
          </a:p>
          <a:p>
            <a:pPr marL="457200" lvl="1" indent="0">
              <a:buNone/>
            </a:pPr>
            <a:r>
              <a:rPr lang="en-US" dirty="0"/>
              <a:t>Types of operands for each instruction are defined by the ARMv6-M reference manual.</a:t>
            </a:r>
          </a:p>
          <a:p>
            <a:pPr marL="457200" lvl="1" indent="0">
              <a:buNone/>
            </a:pPr>
            <a:r>
              <a:rPr lang="en-US" dirty="0"/>
              <a:t>Not all instructions accept different types of operands.</a:t>
            </a:r>
          </a:p>
          <a:p>
            <a:r>
              <a:rPr lang="en-GB" dirty="0"/>
              <a:t>Why are constants called immediate?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BFC3ED-FB9F-433E-90C6-0F1BB149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general considerations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F095-AC30-4BCB-9B9B-76437343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2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4B8144-711A-4EB9-AE51-6C9FC924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Declared in compiler directives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MY_CONSTANT</a:t>
            </a:r>
            <a:r>
              <a:rPr lang="en-US" dirty="0">
                <a:latin typeface="Consolas" panose="020B0609020204030204" pitchFamily="49" charset="0"/>
              </a:rPr>
              <a:t> EQU 0x1234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BIT_MASK</a:t>
            </a:r>
            <a:r>
              <a:rPr lang="en-US" dirty="0">
                <a:latin typeface="Consolas" panose="020B0609020204030204" pitchFamily="49" charset="0"/>
              </a:rPr>
              <a:t>    EQU 0x000C0000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These constants might be later used in the code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adds</a:t>
            </a:r>
            <a:r>
              <a:rPr lang="en-US" sz="2400" dirty="0">
                <a:latin typeface="Consolas" panose="020B0609020204030204" pitchFamily="49" charset="0"/>
              </a:rPr>
              <a:t>, r0, r1,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#MY_CONSTANT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; r0 = r1 + 0x1234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63B73-15A3-46E5-9D65-EED326E4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general considerations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9E71-E11F-46CF-9D71-95CA18E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3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60475" y="1219200"/>
            <a:ext cx="57375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Revisit  ADDS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26609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03900" y="2286000"/>
            <a:ext cx="48067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; R0 = a, R1 = b, R2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ADDS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R0, R1, 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Instructions with Registers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E28E-74AA-4B61-936F-ED6E954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its assembly equivalent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6AA24-3EDE-4811-A0EE-CACED50D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E28E-74AA-4B61-936F-ED6E954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its assembly equivalent</a:t>
            </a:r>
            <a:endParaRPr lang="en-GB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A721F5-EC66-4103-9B83-8E34DF0E4A2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19812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</a:rPr>
              <a:t>b = a – 12;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2BB25CB-FE38-4502-89D9-2FF99E2788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80710" y="1981200"/>
            <a:ext cx="488229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; R0 = a, R1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ADDS</a:t>
            </a:r>
            <a:r>
              <a:rPr lang="en-US" sz="2400" dirty="0">
                <a:latin typeface="Consolas" panose="020B0609020204030204" pitchFamily="49" charset="0"/>
              </a:rPr>
              <a:t> R0, R0,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SUBS</a:t>
            </a:r>
            <a:r>
              <a:rPr lang="en-US" sz="2400" dirty="0">
                <a:latin typeface="Consolas" panose="020B0609020204030204" pitchFamily="49" charset="0"/>
              </a:rPr>
              <a:t> R1, R0,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CC786-19AD-4AFF-BD6E-38F3A46D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462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F88C-6146-45A2-8822-0C60A096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MOV</a:t>
            </a:r>
            <a:r>
              <a:rPr lang="en-US" dirty="0"/>
              <a:t> instruction might be used for generating a small constant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E28E-74AA-4B61-936F-ED6E954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its assembly equivalent</a:t>
            </a:r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48CE2B8-33B5-4848-AC3E-C81240D165E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830" y="2209800"/>
            <a:ext cx="572234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: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a = 23;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b = 0x45;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364783C-A31A-4BB0-B8AB-38535198C5A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9795" y="2209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; R0 = a, R1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</a:rPr>
              <a:t> R0,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</a:rPr>
              <a:t> R1,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#0x45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CC61E-2FBF-475F-91A5-30CBF528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4467225"/>
            <a:ext cx="7219950" cy="17049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B18C-A50A-4E3D-AD47-B0ABAD5E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998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F88C-6146-45A2-8822-0C60A096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immediate values larger than 8 bits?</a:t>
            </a:r>
          </a:p>
          <a:p>
            <a:r>
              <a:rPr lang="en-US" dirty="0"/>
              <a:t>We will solve that (later) with </a:t>
            </a:r>
            <a:r>
              <a:rPr lang="en-US" dirty="0" err="1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E28E-74AA-4B61-936F-ED6E954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its assembly equivalent</a:t>
            </a:r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48CE2B8-33B5-4848-AC3E-C81240D165E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830" y="2209800"/>
            <a:ext cx="572234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: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a = 23;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b = 0x45;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364783C-A31A-4BB0-B8AB-38535198C5A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9795" y="2209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; R0 = a, R1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</a:rPr>
              <a:t> R0,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</a:rPr>
              <a:t> R1,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#0x45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CC61E-2FBF-475F-91A5-30CBF528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4467225"/>
            <a:ext cx="7219950" cy="1704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09AD-30EC-4539-AC18-8377D805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64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46371-443B-477C-83C2-2E5925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Cortex-M0+ allows access to byte, half-word and word data sizes.</a:t>
            </a:r>
          </a:p>
          <a:p>
            <a:r>
              <a:rPr lang="en-US" dirty="0"/>
              <a:t>Data must be aligned.</a:t>
            </a:r>
          </a:p>
          <a:p>
            <a:r>
              <a:rPr lang="en-US" dirty="0"/>
              <a:t>Unaligned access result in an exception.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86601E-0CCA-41FF-A821-6AD51A1F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access instructions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890D1-14E0-4A23-833B-ABF73466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BBC55-DFE4-464F-A6FD-3BA00029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981325"/>
            <a:ext cx="7086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73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5A0F31-6CF7-4355-8944-9CE97B2C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data byte has a unique address.</a:t>
            </a:r>
          </a:p>
          <a:p>
            <a:r>
              <a:rPr lang="en-GB" dirty="0"/>
              <a:t>Word address = 32 bits or 4 bytes.</a:t>
            </a:r>
          </a:p>
          <a:p>
            <a:r>
              <a:rPr lang="en-GB" dirty="0"/>
              <a:t>Addresses increment by 4.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DCCCD-D67A-48F9-B76A-0F71390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Cortex-M0+ addressable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7E896-FF5F-4F4E-A415-7F8B97A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84">
            <a:extLst>
              <a:ext uri="{FF2B5EF4-FFF2-40B4-BE49-F238E27FC236}">
                <a16:creationId xmlns:a16="http://schemas.microsoft.com/office/drawing/2014/main" id="{27F16C8E-1228-42F5-BF6A-2452948B7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" b="7085"/>
          <a:stretch/>
        </p:blipFill>
        <p:spPr bwMode="auto">
          <a:xfrm>
            <a:off x="1611212" y="2819400"/>
            <a:ext cx="5921576" cy="26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76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4290E-02FE-4A0F-BEBA-738AA2ECD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240895"/>
            <a:ext cx="8382000" cy="45587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D44D2B-1C8D-4F94-9B99-E7E23276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Cortex-M0+</a:t>
            </a:r>
            <a:r>
              <a:rPr lang="en-US" dirty="0"/>
              <a:t> memory alignment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0B8A-4464-4C4A-943F-F530BA50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3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71B85-3B39-47ED-A158-9337BC3D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instructions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854E-FBC1-45B2-9972-8B23E729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04800" y="914400"/>
            <a:ext cx="6629400" cy="52117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Jumping up a few levels of abstraction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Architecture: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programmer’s view of computer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Defined by </a:t>
            </a:r>
            <a:r>
              <a:rPr lang="en-US" sz="2400" b="1" dirty="0"/>
              <a:t>instructions</a:t>
            </a:r>
            <a:r>
              <a:rPr lang="en-US" sz="2400" dirty="0"/>
              <a:t> &amp; </a:t>
            </a:r>
            <a:r>
              <a:rPr lang="en-US" sz="2400" b="1" dirty="0"/>
              <a:t>operand locations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Microarchitecture: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how to implement an architecture in hardware.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46EE6-8906-413F-ABCB-B3C8B872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Recalling</a:t>
            </a:r>
            <a:r>
              <a:rPr lang="es-MX" dirty="0"/>
              <a:t> </a:t>
            </a:r>
            <a:r>
              <a:rPr lang="es-MX" dirty="0" err="1"/>
              <a:t>abstraction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051718"/>
            <a:ext cx="1743168" cy="47545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8A7988-251E-443B-ABE3-3D606970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46371-443B-477C-83C2-2E5925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86601E-0CCA-41FF-A821-6AD51A1F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access instructions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890D1-14E0-4A23-833B-ABF73466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73B8E-8231-4AF5-A51B-32898CE6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" y="1500749"/>
            <a:ext cx="7134225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77902-F656-4519-AF86-95F206E5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648344"/>
            <a:ext cx="8829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9C8CF1-C061-46FD-8DCF-503C300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Memory read called </a:t>
            </a:r>
            <a:r>
              <a:rPr lang="en-US" sz="2400" b="1" i="1" dirty="0">
                <a:solidFill>
                  <a:srgbClr val="0070C0"/>
                </a:solidFill>
              </a:rPr>
              <a:t>load</a:t>
            </a: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/>
              <a:t>Mnemonic:</a:t>
            </a:r>
            <a:r>
              <a:rPr lang="en-US" sz="2400" dirty="0"/>
              <a:t> </a:t>
            </a:r>
            <a:r>
              <a:rPr lang="en-US" sz="2400" i="1" dirty="0"/>
              <a:t>load register </a:t>
            </a:r>
            <a:r>
              <a:rPr lang="en-US" sz="2400" dirty="0"/>
              <a:t>(</a:t>
            </a:r>
            <a:r>
              <a:rPr lang="en-US" sz="2400" dirty="0" err="1"/>
              <a:t>LDR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/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LDR</a:t>
            </a:r>
            <a:r>
              <a:rPr lang="en-US" sz="2400" b="1" dirty="0">
                <a:solidFill>
                  <a:srgbClr val="0070C0"/>
                </a:solidFill>
              </a:rPr>
              <a:t> R0, [R1, #12]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b="1" dirty="0"/>
              <a:t>	Address calculation: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/>
              <a:t>add </a:t>
            </a:r>
            <a:r>
              <a:rPr lang="en-US" sz="2400" i="1" dirty="0"/>
              <a:t>base address</a:t>
            </a:r>
            <a:r>
              <a:rPr lang="en-US" sz="2400" dirty="0"/>
              <a:t> (R1) to the </a:t>
            </a:r>
            <a:r>
              <a:rPr lang="en-US" sz="2400" i="1" dirty="0"/>
              <a:t>offset </a:t>
            </a:r>
            <a:r>
              <a:rPr lang="en-US" sz="2400" dirty="0"/>
              <a:t>(12)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/>
              <a:t>address = (R1 + 12)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b="1" dirty="0"/>
              <a:t>	Result: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/>
              <a:t>R0 holds the data at memory address (R1 + 12)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Cortex-M0+ might only use low registers</a:t>
            </a: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01B835-DF27-403E-95D5-9577B8E4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instructions - example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4C997-F966-452C-A6F9-B6A84E81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10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0655" y="914400"/>
            <a:ext cx="7696200" cy="527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Read a word of data at memory address 8 into R3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LDR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address is given by the addition of a register and an 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might use a dummy register for this purpose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Address = (R2 + 8) = 8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R3 = 0x01EE2842 after load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4690" y="3792335"/>
            <a:ext cx="487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R2,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#0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R3, [R2,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#8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Memory</a:t>
            </a: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5224885" y="3200628"/>
            <a:ext cx="3725285" cy="260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46605" y="5656490"/>
            <a:ext cx="38405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65FB-07E6-4BFB-937B-B38D26D5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access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1171A-DDE7-4931-8599-A3A03F83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95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465" y="943561"/>
            <a:ext cx="7696200" cy="522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write are called </a:t>
            </a:r>
            <a:r>
              <a:rPr lang="en-US" sz="2400" b="1" i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stores</a:t>
            </a:r>
            <a:endParaRPr lang="en-US" sz="2400" b="1" dirty="0">
              <a:solidFill>
                <a:srgbClr val="0070C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Mnemonic: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register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(STR)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Memory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6A29D-ACB9-4720-8BB0-E84A2CC1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access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9FC97-18B4-4015-AF6D-F18BE1C49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1752600"/>
            <a:ext cx="7696200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7BFFE-2CA0-4076-BAC1-B3801AD1A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842004"/>
            <a:ext cx="8229600" cy="25146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0355A-7E47-4CF7-8E30-6B7F4BC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120151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</a:t>
            </a:r>
            <a:r>
              <a:rPr lang="en-US" sz="24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the value held in R7 into memory word 21.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want to access </a:t>
            </a: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word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21, which </a:t>
            </a: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address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should access?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address = 4 x 21 = 84 = 0x54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6715" y="3219513"/>
            <a:ext cx="570648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  <a:endParaRPr lang="en-US" sz="32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</a:rPr>
              <a:t> R5,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</a:rPr>
              <a:t> R7, [R5,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#0x54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Memory</a:t>
            </a: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4802430" y="3257918"/>
            <a:ext cx="3725285" cy="260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24150" y="5385597"/>
            <a:ext cx="38405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7F4DB-CB1D-4D36-8AFA-F23C5154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access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6847-6E0F-4EBF-9D4C-D8FF70DC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2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070" y="1219200"/>
            <a:ext cx="810953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Address of a memory </a:t>
            </a: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word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must be multiplied by 4 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Examples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Address of memory word 2 = 2 × 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Address of memory word 10 = 10 × 4 = 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Accessing Memory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E94AD-1503-46CA-BBEB-4D436CF7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memory access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64CBE-C777-4F71-927B-63591D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9663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67F0-8B6C-43C3-84DE-6EE8165C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instructions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E8F7D-C6DB-48A8-BD64-2EB99670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3F1D-3C88-4B77-A26D-D15E7408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  <a:p>
            <a:r>
              <a:rPr lang="en-US" dirty="0"/>
              <a:t>Logical operations</a:t>
            </a:r>
          </a:p>
          <a:p>
            <a:r>
              <a:rPr lang="en-US" dirty="0"/>
              <a:t>Shifts/rotate</a:t>
            </a:r>
          </a:p>
          <a:p>
            <a:r>
              <a:rPr lang="en-US" dirty="0"/>
              <a:t>Multiplication</a:t>
            </a:r>
            <a:endParaRPr lang="en-GB" dirty="0"/>
          </a:p>
        </p:txBody>
      </p:sp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Data-processing Instructions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A20EE-1D0A-4915-8BBE-37CD1BD3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data processing instructions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32FF2-8860-4828-B93F-E00052EF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127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EOR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(XOR)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BIC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(Bit Clear)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MVN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</a:t>
            </a:r>
            <a:r>
              <a:rPr lang="en-US" sz="28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MoVe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NOT)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BDF01-2C82-400A-86FC-EB36747D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31E1-D82D-4F3B-9CA2-764DB220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Examples</a:t>
            </a:r>
          </a:p>
        </p:txBody>
      </p:sp>
      <p:pic>
        <p:nvPicPr>
          <p:cNvPr id="13228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1239915"/>
            <a:ext cx="8782215" cy="42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926E-D645-47E2-B651-EC4A17F6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C699D-9D39-4815-BC58-6FC46A39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01BB8-3FA3-4005-B7DC-031B851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04800" y="914400"/>
            <a:ext cx="4572000" cy="52117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Assembly language: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Machine language: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computer-readable format (1’s and 0’s)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CF57-A927-4213-90C3-5B2C9C9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From</a:t>
            </a:r>
            <a:r>
              <a:rPr lang="es-MX" dirty="0"/>
              <a:t> human-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machine </a:t>
            </a:r>
            <a:r>
              <a:rPr lang="es-MX" dirty="0" err="1"/>
              <a:t>language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3DC31E-A704-4AA4-89BC-3FDF82E67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99160"/>
            <a:ext cx="3499104" cy="5486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CE3F1-E2B7-493F-96E5-3431A73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655" y="1143000"/>
            <a:ext cx="83106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or BIC: useful for </a:t>
            </a: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masking</a:t>
            </a:r>
            <a:r>
              <a:rPr lang="en-US" sz="24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Masking  all but the least significant byte of a value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0xF234012F  AND  0x000000FF  = 0x0000002F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	0xF234012F  BIC  0xFFFFFF00  = 0x0000002F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Useful for clearing individual configuration bits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ORR: useful for </a:t>
            </a:r>
            <a:r>
              <a:rPr lang="en-US" sz="24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combining</a:t>
            </a:r>
            <a:r>
              <a:rPr lang="en-US" sz="24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bit fields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Combine 0xF2340000 with 0x000012BC: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0xF2340000 ORR 0x000012BC = 0xF23412BC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Useful for setting specific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Uses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4735-375F-4DDD-B584-E9B0029F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C75F5-03C7-446D-80BF-0BFFCA0C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6598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425" y="1143000"/>
            <a:ext cx="8912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LSL</a:t>
            </a:r>
            <a:r>
              <a:rPr lang="en-US" sz="3200" dirty="0">
                <a:latin typeface="+mj-lt"/>
                <a:cs typeface="Arial" charset="0"/>
              </a:rPr>
              <a:t>: logical shift left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Example</a:t>
            </a:r>
            <a:r>
              <a:rPr lang="en-US" sz="2600" b="1" dirty="0">
                <a:latin typeface="Consolas" panose="020B0609020204030204" pitchFamily="49" charset="0"/>
              </a:rPr>
              <a:t>:</a:t>
            </a: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LSL</a:t>
            </a:r>
            <a:r>
              <a:rPr lang="en-US" sz="2600" dirty="0">
                <a:latin typeface="Consolas" panose="020B0609020204030204" pitchFamily="49" charset="0"/>
              </a:rPr>
              <a:t> R0, R7,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#5</a:t>
            </a: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; R0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R7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LSR</a:t>
            </a:r>
            <a:r>
              <a:rPr lang="en-US" sz="3200" dirty="0">
                <a:latin typeface="+mj-lt"/>
                <a:cs typeface="Arial" charset="0"/>
              </a:rPr>
              <a:t>: logical shift 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Example</a:t>
            </a:r>
            <a:r>
              <a:rPr lang="en-US" sz="2600" b="1" dirty="0">
                <a:latin typeface="Consolas" panose="020B0609020204030204" pitchFamily="49" charset="0"/>
              </a:rPr>
              <a:t>:</a:t>
            </a: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LSR</a:t>
            </a:r>
            <a:r>
              <a:rPr lang="en-US" sz="2600" dirty="0">
                <a:latin typeface="Consolas" panose="020B0609020204030204" pitchFamily="49" charset="0"/>
              </a:rPr>
              <a:t> R3, R2,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#31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; R3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R2 &gt;&gt; 31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ASR</a:t>
            </a:r>
            <a:r>
              <a:rPr lang="en-US" sz="3200" dirty="0">
                <a:latin typeface="+mj-lt"/>
                <a:cs typeface="Arial" charset="0"/>
              </a:rPr>
              <a:t>: arithmetic shift 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Example</a:t>
            </a:r>
            <a:r>
              <a:rPr lang="en-US" sz="2600" b="1" dirty="0">
                <a:latin typeface="Consolas" panose="020B0609020204030204" pitchFamily="49" charset="0"/>
              </a:rPr>
              <a:t>:</a:t>
            </a: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ASR</a:t>
            </a:r>
            <a:r>
              <a:rPr lang="en-US" sz="2600" dirty="0">
                <a:latin typeface="Consolas" panose="020B0609020204030204" pitchFamily="49" charset="0"/>
              </a:rPr>
              <a:t> R9, R11, R4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; R9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R11 &gt;&gt;&gt; R4</a:t>
            </a:r>
            <a:r>
              <a:rPr lang="en-US" sz="2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7:0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ROR</a:t>
            </a:r>
            <a:r>
              <a:rPr lang="en-US" sz="3200" dirty="0">
                <a:latin typeface="+mj-lt"/>
                <a:cs typeface="Arial" charset="0"/>
              </a:rPr>
              <a:t>: rotate 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Example</a:t>
            </a:r>
            <a:r>
              <a:rPr lang="en-US" sz="2600" b="1" dirty="0">
                <a:latin typeface="Consolas" panose="020B0609020204030204" pitchFamily="49" charset="0"/>
              </a:rPr>
              <a:t>:</a:t>
            </a: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ROR</a:t>
            </a:r>
            <a:r>
              <a:rPr lang="en-US" sz="2600" dirty="0">
                <a:latin typeface="Consolas" panose="020B0609020204030204" pitchFamily="49" charset="0"/>
              </a:rPr>
              <a:t> R8, R1,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; R8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R1 ROR 3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EA044-A4B6-4E00-969F-D383378F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48517-1761-487A-96D5-882C393B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46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9F79B-C564-417C-8C58-EEA2E274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shifts</a:t>
            </a:r>
          </a:p>
          <a:p>
            <a:pPr lvl="1"/>
            <a:r>
              <a:rPr lang="en-US" dirty="0"/>
              <a:t>Sign bit must be considered in arithmetic shifts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Rotate instructions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E1BA5-CB85-4DBA-B7D8-6F6846B5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1857-BA09-4B83-A26D-8DF7A34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E7226-D897-4304-8E39-0C5CD5F6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981200"/>
            <a:ext cx="4162425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BEEA4-7E48-4A26-84A9-26E4CD54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66" y="3810000"/>
            <a:ext cx="4133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3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Instructions: Example 1</a:t>
            </a:r>
          </a:p>
        </p:txBody>
      </p:sp>
      <p:pic>
        <p:nvPicPr>
          <p:cNvPr id="225359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" y="1841500"/>
            <a:ext cx="9102166" cy="366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5855" y="1086295"/>
            <a:ext cx="7423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Immediate </a:t>
            </a: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shift amount (5-bit immediate)</a:t>
            </a:r>
            <a:endParaRPr lang="en-US" sz="2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Shift amount: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0-31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0315-B6AD-4E21-8CB3-F296D8C6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3F45-66A6-4CD5-90B6-871118C7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2741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Instructions: Example 2</a:t>
            </a:r>
          </a:p>
        </p:txBody>
      </p:sp>
      <p:pic>
        <p:nvPicPr>
          <p:cNvPr id="228431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2227220"/>
            <a:ext cx="8756453" cy="296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5855" y="1086295"/>
            <a:ext cx="8653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Register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shift amount (uses low 8 bits of register)</a:t>
            </a:r>
            <a:endParaRPr lang="en-US" sz="2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Shift amount: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0-255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55F42-A1D6-411E-8D40-D8F81550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Cortex-M0+ examples of logical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08924-DF19-4254-A95B-44544AB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08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97108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32-bit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sz="2400" dirty="0">
                <a:latin typeface="Consolas" panose="020B0609020204030204" pitchFamily="49" charset="0"/>
              </a:rPr>
              <a:t> R1, R2, R3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Result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Consolas" panose="020B0609020204030204" pitchFamily="49" charset="0"/>
              </a:rPr>
              <a:t>R1 = (R2 x R3)</a:t>
            </a:r>
            <a:r>
              <a:rPr lang="en-US" sz="2400" baseline="-25000" dirty="0">
                <a:latin typeface="Consolas" panose="020B0609020204030204" pitchFamily="49" charset="0"/>
              </a:rPr>
              <a:t>31:0</a:t>
            </a:r>
            <a:endParaRPr lang="en-US" sz="2000" dirty="0">
              <a:latin typeface="Consolas" panose="020B0609020204030204" pitchFamily="49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>
                <a:latin typeface="Courier New" pitchFamily="49" charset="0"/>
                <a:cs typeface="Arial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6D73D-F23B-447F-9EA2-3BED609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Cortex-M0+ example of multiplication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683A-9B75-4F24-A9F1-75C8B106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8677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6BE0-94E0-4D1C-A76A-9BDDC64B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EB4B-B0DC-4755-A334-ECE02D6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97DC-85DF-4CE2-8E7F-43EFEC3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57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5" y="11430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latin typeface="+mj-lt"/>
                <a:cs typeface="Times New Roman" pitchFamily="18" charset="0"/>
              </a:rPr>
              <a:t>Don’t always want to execute code sequentially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For example: 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if/else statements, while loops, etc.: only want to execute code </a:t>
            </a:r>
            <a:r>
              <a:rPr lang="en-US" sz="3200" i="1" dirty="0">
                <a:latin typeface="+mj-lt"/>
                <a:cs typeface="Times New Roman" pitchFamily="18" charset="0"/>
              </a:rPr>
              <a:t>if</a:t>
            </a:r>
            <a:r>
              <a:rPr lang="en-US" sz="3200" dirty="0">
                <a:latin typeface="+mj-lt"/>
                <a:cs typeface="Times New Roman" pitchFamily="18" charset="0"/>
              </a:rPr>
              <a:t> a condition is true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branching: jump to another portion of code </a:t>
            </a:r>
            <a:r>
              <a:rPr lang="en-US" sz="3200" i="1" dirty="0">
                <a:latin typeface="+mj-lt"/>
                <a:cs typeface="Times New Roman" pitchFamily="18" charset="0"/>
              </a:rPr>
              <a:t>if</a:t>
            </a:r>
            <a:r>
              <a:rPr lang="en-US" sz="3200" dirty="0">
                <a:latin typeface="+mj-lt"/>
                <a:cs typeface="Times New Roman" pitchFamily="18" charset="0"/>
              </a:rPr>
              <a:t> a condition is 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8A90-19DA-448A-8995-7E4D2454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27FC-0642-40D3-9D7A-9F6204F4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BD8E-9CE3-4E1E-85F7-EB534AC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343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5" y="11430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latin typeface="+mj-lt"/>
                <a:cs typeface="Times New Roman" pitchFamily="18" charset="0"/>
              </a:rPr>
              <a:t>Don’t always want to execute code sequentially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For example: 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if/else statements, while loops, etc.: only want to execute code </a:t>
            </a:r>
            <a:r>
              <a:rPr lang="en-US" sz="3200" i="1" dirty="0">
                <a:latin typeface="+mj-lt"/>
                <a:cs typeface="Times New Roman" pitchFamily="18" charset="0"/>
              </a:rPr>
              <a:t>if</a:t>
            </a:r>
            <a:r>
              <a:rPr lang="en-US" sz="3200" dirty="0">
                <a:latin typeface="+mj-lt"/>
                <a:cs typeface="Times New Roman" pitchFamily="18" charset="0"/>
              </a:rPr>
              <a:t> a condition is true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branching: jump to another portion of code </a:t>
            </a:r>
            <a:r>
              <a:rPr lang="en-US" sz="3200" i="1" dirty="0">
                <a:latin typeface="+mj-lt"/>
                <a:cs typeface="Times New Roman" pitchFamily="18" charset="0"/>
              </a:rPr>
              <a:t>if</a:t>
            </a:r>
            <a:r>
              <a:rPr lang="en-US" sz="3200" dirty="0">
                <a:latin typeface="+mj-lt"/>
                <a:cs typeface="Times New Roman" pitchFamily="18" charset="0"/>
              </a:rPr>
              <a:t> a condition is true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Times New Roman" pitchFamily="18" charset="0"/>
              </a:rPr>
              <a:t>ARM includes </a:t>
            </a:r>
            <a:r>
              <a:rPr lang="en-US" sz="3200" b="1" dirty="0">
                <a:cs typeface="Times New Roman" pitchFamily="18" charset="0"/>
              </a:rPr>
              <a:t>condition flags</a:t>
            </a:r>
            <a:r>
              <a:rPr lang="en-US" sz="3200" dirty="0">
                <a:cs typeface="Times New Roman" pitchFamily="18" charset="0"/>
              </a:rPr>
              <a:t> that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set by an instruction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used to conditionally execute an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E30C-C2F4-48CE-9893-9F635412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86420-77AF-4EC1-BD27-44E00F55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57960-A956-41BB-B2DB-C33CF95B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8112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0639" y="1124698"/>
          <a:ext cx="8717936" cy="355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584">
                <a:tc>
                  <a:txBody>
                    <a:bodyPr/>
                    <a:lstStyle/>
                    <a:p>
                      <a:r>
                        <a:rPr lang="en-US" sz="3200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N</a:t>
                      </a:r>
                      <a:r>
                        <a:rPr lang="en-US" sz="2800" dirty="0"/>
                        <a:t>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 result is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r>
                        <a:rPr lang="en-US" sz="2800" i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Z</a:t>
                      </a:r>
                      <a:r>
                        <a:rPr lang="en-US" sz="2800" dirty="0"/>
                        <a:t>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  <a:r>
                        <a:rPr lang="en-US" sz="2800" baseline="0" dirty="0"/>
                        <a:t>nstruction results in zero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698">
                <a:tc>
                  <a:txBody>
                    <a:bodyPr/>
                    <a:lstStyle/>
                    <a:p>
                      <a:r>
                        <a:rPr lang="en-US" sz="2800" i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</a:t>
                      </a:r>
                      <a:r>
                        <a:rPr lang="en-US" sz="2800" dirty="0"/>
                        <a:t>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 causes an unsigned carry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o</a:t>
                      </a:r>
                      <a:r>
                        <a:rPr lang="en-US" sz="2800" b="1" dirty="0" err="1"/>
                        <a:t>V</a:t>
                      </a:r>
                      <a:r>
                        <a:rPr lang="en-US" sz="2800" dirty="0" err="1"/>
                        <a:t>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 causes an</a:t>
                      </a:r>
                      <a:r>
                        <a:rPr lang="en-US" sz="2800" baseline="0" dirty="0"/>
                        <a:t> overflow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ARM Condition Flags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F6731-6F5C-450B-8040-7D105D91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42AB3E-6407-4FC9-A2C1-637C81E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2E4A-C666-44BD-A5DE-3048B3B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328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7B01F-82EF-4FE4-992E-B9C722F5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languages provide flexibility to the programmer.</a:t>
            </a:r>
          </a:p>
          <a:p>
            <a:pPr lvl="1"/>
            <a:r>
              <a:rPr lang="en-US" dirty="0"/>
              <a:t>Close to human language.</a:t>
            </a:r>
          </a:p>
          <a:p>
            <a:pPr lvl="1"/>
            <a:r>
              <a:rPr lang="en-US" dirty="0"/>
              <a:t>A C program might be ported between different systems with minor modifications.</a:t>
            </a:r>
          </a:p>
          <a:p>
            <a:r>
              <a:rPr lang="en-US" dirty="0"/>
              <a:t>Assembly language is specific to each Instruction Set Architecture (ISA).</a:t>
            </a:r>
          </a:p>
          <a:p>
            <a:pPr lvl="1"/>
            <a:r>
              <a:rPr lang="en-US" dirty="0"/>
              <a:t>We can’t simply take ARM assembly code and easily convert it to Intel assembly.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E7931-45DA-477A-ACCE-DE379A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assembler language?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7B23D-60EC-447B-BD34-00DB096C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79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5" y="4773175"/>
            <a:ext cx="8610599" cy="12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Set by ALU (recall from Chapter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Held in </a:t>
            </a:r>
            <a:r>
              <a:rPr lang="en-US" sz="3200" i="1" dirty="0">
                <a:latin typeface="+mj-lt"/>
                <a:cs typeface="Times New Roman" pitchFamily="18" charset="0"/>
              </a:rPr>
              <a:t>Current Program Status Register</a:t>
            </a:r>
            <a:r>
              <a:rPr lang="en-US" sz="3200" dirty="0">
                <a:latin typeface="+mj-lt"/>
                <a:cs typeface="Times New Roman" pitchFamily="18" charset="0"/>
              </a:rPr>
              <a:t> (</a:t>
            </a:r>
            <a:r>
              <a:rPr lang="en-US" sz="3200" i="1" dirty="0">
                <a:latin typeface="+mj-lt"/>
                <a:cs typeface="Times New Roman" pitchFamily="18" charset="0"/>
              </a:rPr>
              <a:t>CPSR</a:t>
            </a:r>
            <a:r>
              <a:rPr lang="en-US" sz="3200" dirty="0">
                <a:latin typeface="+mj-lt"/>
                <a:cs typeface="Times New Roman" pitchFamily="18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ARM Condition Flags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0639" y="1124698"/>
          <a:ext cx="8717936" cy="355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584">
                <a:tc>
                  <a:txBody>
                    <a:bodyPr/>
                    <a:lstStyle/>
                    <a:p>
                      <a:r>
                        <a:rPr lang="en-US" sz="3200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N</a:t>
                      </a:r>
                      <a:r>
                        <a:rPr lang="en-US" sz="2800" dirty="0"/>
                        <a:t>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 result is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r>
                        <a:rPr lang="en-US" sz="2800" i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Z</a:t>
                      </a:r>
                      <a:r>
                        <a:rPr lang="en-US" sz="2800" dirty="0"/>
                        <a:t>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  <a:r>
                        <a:rPr lang="en-US" sz="2800" baseline="0" dirty="0"/>
                        <a:t>nstruction results in zero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698">
                <a:tc>
                  <a:txBody>
                    <a:bodyPr/>
                    <a:lstStyle/>
                    <a:p>
                      <a:r>
                        <a:rPr lang="en-US" sz="2800" i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</a:t>
                      </a:r>
                      <a:r>
                        <a:rPr lang="en-US" sz="2800" dirty="0"/>
                        <a:t>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 causes an unsigned carry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o</a:t>
                      </a:r>
                      <a:r>
                        <a:rPr lang="en-US" sz="2800" b="1" dirty="0" err="1"/>
                        <a:t>V</a:t>
                      </a:r>
                      <a:r>
                        <a:rPr lang="en-US" sz="2800" dirty="0" err="1"/>
                        <a:t>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 causes an</a:t>
                      </a:r>
                      <a:r>
                        <a:rPr lang="en-US" sz="2800" baseline="0" dirty="0"/>
                        <a:t> overflow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D8F2-4AC3-4626-A39A-F25F3FFC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8FF46-5FC2-40B9-BD4C-1D920EBE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5236-0473-4EA6-AD43-9B072230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8853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ARM ALU</a:t>
            </a:r>
          </a:p>
        </p:txBody>
      </p:sp>
      <p:pic>
        <p:nvPicPr>
          <p:cNvPr id="189575" name="Picture 1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88" y="1009485"/>
            <a:ext cx="6764632" cy="481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5054-57CB-462A-A0A3-412598DC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DAA8-C158-4396-A08D-6D803E0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04156-0993-400A-8B56-B5FBC25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86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97108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cs typeface="Times New Roman" pitchFamily="18" charset="0"/>
              </a:rPr>
              <a:t>Example: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Does not save result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Sets flags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>
                <a:solidFill>
                  <a:schemeClr val="bg1"/>
                </a:solidFill>
                <a:latin typeface="+mj-lt"/>
              </a:rPr>
              <a:t>NZCV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E08-35B1-4349-97D2-FD5782DA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EE694-107D-41C6-8B12-5CF18517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2F11-E8CB-4231-B686-814CC46F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55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97108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cs typeface="Times New Roman" pitchFamily="18" charset="0"/>
              </a:rPr>
              <a:t>Example: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Does not save result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Sets flags. If result: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Is 0, 					</a:t>
            </a:r>
            <a:r>
              <a:rPr lang="en-US" sz="3200" i="1" dirty="0">
                <a:cs typeface="Times New Roman" pitchFamily="18" charset="0"/>
              </a:rPr>
              <a:t>Z</a:t>
            </a:r>
            <a:r>
              <a:rPr lang="en-US" sz="3200" dirty="0">
                <a:cs typeface="Times New Roman" pitchFamily="18" charset="0"/>
              </a:rPr>
              <a:t>=1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Is negative, 			</a:t>
            </a:r>
            <a:r>
              <a:rPr lang="en-US" sz="3200" i="1" dirty="0">
                <a:cs typeface="Times New Roman" pitchFamily="18" charset="0"/>
              </a:rPr>
              <a:t>N</a:t>
            </a:r>
            <a:r>
              <a:rPr lang="en-US" sz="3200" dirty="0">
                <a:cs typeface="Times New Roman" pitchFamily="18" charset="0"/>
              </a:rPr>
              <a:t>=1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Causes a carry out, 		</a:t>
            </a:r>
            <a:r>
              <a:rPr lang="en-US" sz="3200" i="1" dirty="0">
                <a:cs typeface="Times New Roman" pitchFamily="18" charset="0"/>
              </a:rPr>
              <a:t>C</a:t>
            </a:r>
            <a:r>
              <a:rPr lang="en-US" sz="3200" dirty="0">
                <a:cs typeface="Times New Roman" pitchFamily="18" charset="0"/>
              </a:rPr>
              <a:t>=1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Causes a signed overflow, 	</a:t>
            </a:r>
            <a:r>
              <a:rPr lang="en-US" sz="3200" i="1" dirty="0">
                <a:cs typeface="Times New Roman" pitchFamily="18" charset="0"/>
              </a:rPr>
              <a:t>V</a:t>
            </a:r>
            <a:r>
              <a:rPr lang="en-US" sz="3200" dirty="0">
                <a:cs typeface="Times New Roman" pitchFamily="18" charset="0"/>
              </a:rPr>
              <a:t>=1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>
                <a:solidFill>
                  <a:schemeClr val="bg1"/>
                </a:solidFill>
                <a:latin typeface="+mj-lt"/>
              </a:rPr>
              <a:t>NZCV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B6D6-3AD5-40A9-967D-EE1ED0A6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FC067-6516-45E9-BE0F-39E9AB83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5D43-AA4A-44D3-B5A8-D6440FAA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59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2235" y="971080"/>
            <a:ext cx="875633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Example: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Sets flags: If result is 0 (Z=1), negative (N=1), etc.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Does not save result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Times New Roman" pitchFamily="18" charset="0"/>
              </a:rPr>
              <a:t>Method 2: </a:t>
            </a:r>
            <a:r>
              <a:rPr lang="en-US" sz="3200" dirty="0">
                <a:latin typeface="+mj-lt"/>
                <a:cs typeface="Times New Roman" pitchFamily="18" charset="0"/>
              </a:rPr>
              <a:t>Append instruction mnemonic with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3200" b="1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>
                <a:solidFill>
                  <a:schemeClr val="bg1"/>
                </a:solidFill>
                <a:latin typeface="+mj-lt"/>
              </a:rPr>
              <a:t>NZCV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1FDB-87DD-4CE9-A3C2-870E7F26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7C31C-BD52-42E1-8380-EC5C7886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2CD2-AEB0-404D-88F1-0056D4D5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1376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2235" y="971080"/>
            <a:ext cx="875633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Example: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Sets flags: If result is 0 (Z=1), negative (N=1), etc.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Does not save result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Times New Roman" pitchFamily="18" charset="0"/>
              </a:rPr>
              <a:t>Method 2: </a:t>
            </a:r>
            <a:r>
              <a:rPr lang="en-US" sz="3200" dirty="0">
                <a:latin typeface="+mj-lt"/>
                <a:cs typeface="Times New Roman" pitchFamily="18" charset="0"/>
              </a:rPr>
              <a:t>Append instruction mnemonic with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3200" b="1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Example: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R1, R2, R3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Performs: R2 + R3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Sets flags: If result is 0 (Z=1), negative (N=1), etc.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Saves result in 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>
                <a:solidFill>
                  <a:schemeClr val="bg1"/>
                </a:solidFill>
                <a:latin typeface="+mj-lt"/>
              </a:rPr>
              <a:t>NZCV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3396-5A6A-47C1-A186-39DCD90D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522D8-C87C-463F-90DE-FFF680E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8D3E-3E1F-4BAD-B074-AF7FD918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6646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932675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Instruction may be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conditionally executed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based on the condition flags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Condition of execution is encoded as a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 mnemonic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appended to the instruction mnemonic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cs typeface="Times New Roman" pitchFamily="18" charset="0"/>
              </a:rPr>
              <a:t>	Example: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CMP   R1, R2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		SUB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R3, R5, R8</a:t>
            </a:r>
          </a:p>
          <a:p>
            <a:pPr marL="1371600" lvl="4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800" b="1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condition mnemonic</a:t>
            </a:r>
          </a:p>
          <a:p>
            <a:pPr marL="1371600" lvl="4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800" dirty="0">
                <a:cs typeface="Times New Roman" pitchFamily="18" charset="0"/>
              </a:rPr>
              <a:t> will only execute if R1 ≠ R2 </a:t>
            </a:r>
          </a:p>
          <a:p>
            <a:pPr marL="914400" lvl="4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cs typeface="Times New Roman" pitchFamily="18" charset="0"/>
              </a:rPr>
              <a:t>      (i.e., Z = 0)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b="1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 Mnemonics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2D06-4734-4678-9724-85540F30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9D112-DD77-459A-AA3B-D3851BB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C2D6-FDC1-46A4-9BB3-20AAA5C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098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844301" y="779055"/>
              <a:ext cx="7568199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9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168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18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8019"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+mj-lt"/>
                              <a:cs typeface="Courier New" panose="02070309020205020404" pitchFamily="49" charset="0"/>
                            </a:rPr>
                            <a:t>cond</a:t>
                          </a:r>
                          <a:endParaRPr lang="en-US" i="1" dirty="0">
                            <a:latin typeface="+mj-lt"/>
                            <a:cs typeface="Courier New" panose="020703090202050204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Mnemonic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Name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CondEx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87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Not equal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CS /</a:t>
                          </a:r>
                          <a:r>
                            <a:rPr lang="en-US" sz="1600" baseline="0" dirty="0"/>
                            <a:t> HS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Carry set / Unsigned higher or same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CC /</a:t>
                          </a:r>
                          <a:r>
                            <a:rPr lang="en-US" sz="1600" baseline="0" dirty="0"/>
                            <a:t> LO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Carry clear / Unsigned</a:t>
                          </a:r>
                          <a:r>
                            <a:rPr lang="en-US" sz="1600" baseline="0" dirty="0"/>
                            <a:t> lower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Minus / Negative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Plus / Positive of zero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Overflow / Overflow set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</a:t>
                          </a:r>
                          <a:r>
                            <a:rPr lang="en-US" sz="1600" baseline="0" dirty="0"/>
                            <a:t> overflow / Overflow clear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Unsigned higher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Unsigned</a:t>
                          </a:r>
                          <a:r>
                            <a:rPr lang="en-US" sz="1600" baseline="0" dirty="0"/>
                            <a:t> lower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𝑂𝑅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</a:t>
                          </a:r>
                          <a:r>
                            <a:rPr lang="en-US" sz="1600" baseline="0" dirty="0"/>
                            <a:t> greater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 less than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⊕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 greater than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ba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 less than or equal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𝑂𝑅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(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⊕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74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 (or none)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Always / unconditional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231F2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ignored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844301" y="779055"/>
              <a:ext cx="7568199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9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168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18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+mj-lt"/>
                              <a:cs typeface="Courier New" panose="02070309020205020404" pitchFamily="49" charset="0"/>
                            </a:rPr>
                            <a:t>cond</a:t>
                          </a:r>
                          <a:endParaRPr lang="en-US" i="1" dirty="0">
                            <a:latin typeface="+mj-lt"/>
                            <a:cs typeface="Courier New" panose="020703090202050204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Mnemonic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Name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CondEx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118182" r="-647" b="-14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Not equal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218182" r="-647" b="-1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CS /</a:t>
                          </a:r>
                          <a:r>
                            <a:rPr lang="en-US" sz="1600" baseline="0" dirty="0"/>
                            <a:t> HS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Carry set / Unsigned higher or same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318182" r="-647" b="-1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CC /</a:t>
                          </a:r>
                          <a:r>
                            <a:rPr lang="en-US" sz="1600" baseline="0" dirty="0"/>
                            <a:t> LO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Carry clear / Unsigned</a:t>
                          </a:r>
                          <a:r>
                            <a:rPr lang="en-US" sz="1600" baseline="0" dirty="0"/>
                            <a:t> lower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418182" r="-647" b="-1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Minus / Negative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518182" r="-647" b="-10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Plus / Positive of zero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618182" r="-647" b="-9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Overflow / Overflow set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705357" r="-647" b="-8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</a:t>
                          </a:r>
                          <a:r>
                            <a:rPr lang="en-US" sz="1600" baseline="0" dirty="0"/>
                            <a:t> overflow / Overflow clear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820000" r="-647" b="-7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Unsigned higher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920000" r="-647" b="-6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Unsigned</a:t>
                          </a:r>
                          <a:r>
                            <a:rPr lang="en-US" sz="1600" baseline="0" dirty="0"/>
                            <a:t> lower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1020000" r="-647" b="-5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</a:t>
                          </a:r>
                          <a:r>
                            <a:rPr lang="en-US" sz="1600" baseline="0" dirty="0"/>
                            <a:t> greater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1120000" r="-647" b="-4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 less than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1220000" r="-647" b="-3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 greater than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1320000" r="-647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Signed less than or equal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589" t="-1420000" r="-647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 (or none)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Always / unconditional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231F2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ignored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 Mnemonics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61842-6185-4804-807C-9C07D776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980C5-E005-4DB2-B405-A382C73A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411BB-E27E-4A12-9B54-0381FBED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4252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904" y="1163105"/>
            <a:ext cx="831309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CMP   R5, R9		; performs R5-R9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; sets condition flags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SUBEQ R1, R2, R3 	; executes if R5==R9 (Z=1)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ORRMI R4, R0, R9	; executes if R5-R9 is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; negative (N=1)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Execution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A579-D65F-4F80-9206-176A6419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67AB1-F05D-4203-BA92-67EFF783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FAB9-20E9-4877-A3DD-65FFBE37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151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904" y="1163105"/>
            <a:ext cx="861789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CMP   R5, R9		; performs R5-R9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; sets condition flags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SUBEQ R1, R2, R3 	; executes if R5==R9 (Z=1)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ORRMI R4, R0, R9	; executes if R5-R9 is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; negative (N=1)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Suppose R5 = 17, R9 = 23: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performs: 17 – 23 = -6  (Sets flags: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=1,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=0,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=0,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V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=0)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SUBEQ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doesn’t execute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(they aren’t equal: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=0)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ORRMI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executes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because the result was negative (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Execution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BA72-17D3-4A61-8B2E-8E90CD1A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1B0DC-19A1-46C9-8E22-2E65075D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D390-D981-46C3-8D24-2B02BC4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364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CE6829-F2BA-4361-B632-370F9073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8" y="1371600"/>
            <a:ext cx="9074728" cy="4191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44A6D-9646-4629-9A95-B2A315E3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assembly language?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60BAA-AA11-43A7-8812-66227B39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148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1D44-81D5-45B7-826E-D8850634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24597-B1D7-4FE2-827D-40EB0C10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8A95-E47F-4750-823F-4DA67B8C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921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/>
              <a:t>Branches enable out of sequence instruction execution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Branch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dirty="0"/>
              <a:t>branches to another instruction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Branch and link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dirty="0"/>
              <a:t>discussed later</a:t>
            </a:r>
          </a:p>
          <a:p>
            <a:r>
              <a:rPr lang="en-US" dirty="0"/>
              <a:t>Both can be conditional or unconditional</a:t>
            </a:r>
          </a:p>
          <a:p>
            <a:pPr lvl="2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C159-60F1-4929-B1B1-F8C41BFE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04BBD-E457-44A4-B827-CBB3FD8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1623" name="Picture 1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9"/>
          <a:stretch/>
        </p:blipFill>
        <p:spPr bwMode="auto">
          <a:xfrm>
            <a:off x="2536535" y="2852925"/>
            <a:ext cx="4102028" cy="301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1" r="50000" b="19366"/>
          <a:stretch/>
        </p:blipFill>
        <p:spPr bwMode="auto">
          <a:xfrm>
            <a:off x="2062761" y="932675"/>
            <a:ext cx="4467894" cy="195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A4D0-4553-4781-AC14-613668D3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FB4A7-9F06-44D2-B589-ECD50A74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F75A3-5055-4CAD-90D0-AAA4C70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2805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MOV R2, #17		; R2 = 17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TARGET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; branch  to  target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ORR R1, R1, #0x4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not executed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SUB R1, R1, #78  	; R1 = R1 + 78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0FDCB-047C-4295-BC10-25C9B56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A4587-353E-4D29-A133-8316B53B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0673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MOV R2, #17		; R2 = 17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TARGET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; branch  to  target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ORR R1, R1, #0x4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not executed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SUB R1, R1, #78  	; R1 = R1 + 78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E1C94-7B45-4CA8-9FAE-6342B663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811580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800" dirty="0">
                <a:latin typeface="+mj-lt"/>
              </a:rPr>
              <a:t>(like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800" dirty="0">
                <a:latin typeface="+mj-lt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indicate instruction location. Labels can’t be reserved words (like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sz="2800" dirty="0">
                <a:latin typeface="+mj-lt"/>
              </a:rPr>
              <a:t>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16AA3-7AF2-449D-BB9D-7458C86F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998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MOV  R0, #4	    ; R0 = 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ADD	  R1, R0, R0  ; R1 = R0+R0 = 8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CMP	  R0, R1	    ; sets flags with R0-R1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BEQ	  THERE</a:t>
            </a:r>
            <a:r>
              <a:rPr lang="en-US" sz="2400" dirty="0">
                <a:latin typeface="Courier New" pitchFamily="49" charset="0"/>
              </a:rPr>
              <a:t>	    ; branch not taken (Z=0)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ORR  R1, R1, #1  ; R1 = R1 OR R1 = 9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00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THERE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ADD R1, R1, 78   ; R1 = R1 + 78 = 87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3923-9A19-4589-9919-250B2E9A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Branch Not Taken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EF54E-341B-4FCA-9F38-482A9E76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Programming Building Blocks</a:t>
            </a: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if/else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815-0ED8-4D47-9EB4-CDF478A3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18C76-118C-4994-9B30-9D2B3D41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6E83-05DB-47E0-AC53-F44178A4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717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A842-EE2D-4324-B402-419557B4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84EE3-37BC-4DEC-80AF-CBE479D9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391EF-41A2-4338-A4DC-6E1E639B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1672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0800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CMP R3, R4      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BNE L1          ; if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!=j, skip if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ADD R0, R1, R2  ; 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SUB R0, R0, R2  ; f = f -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1A6D-BAF8-49C6-B2A3-D8291A6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A2DD8-FA17-4813-BADD-5074B0B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3AECE-6B74-4BC0-AFC6-3C68C13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1576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0800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CMP R3, R4      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BNE L1          ; if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!=j, skip if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ADD R0, R1, R2  ; 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SUB R0, R0, R2  ; f = f -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3095" y="4734770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400" b="1" dirty="0">
                <a:solidFill>
                  <a:srgbClr val="0070C0"/>
                </a:solidFill>
              </a:rPr>
              <a:t>) of high-level code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4648199"/>
            <a:ext cx="7924800" cy="91756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9CA7-8E3E-40A1-9811-4BAD990B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7A75-948C-4177-8D5C-E27CF7C4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7DE1A-6B73-4A65-8C23-D2B7CE26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62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09CC4B-8193-4C5E-AEFD-1F7C2010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efficient.</a:t>
            </a:r>
          </a:p>
          <a:p>
            <a:pPr lvl="1"/>
            <a:r>
              <a:rPr lang="en-US" dirty="0"/>
              <a:t>Fast compile times.</a:t>
            </a:r>
          </a:p>
          <a:p>
            <a:pPr lvl="1"/>
            <a:r>
              <a:rPr lang="en-US" dirty="0"/>
              <a:t>Yields fast program execution.</a:t>
            </a:r>
          </a:p>
          <a:p>
            <a:r>
              <a:rPr lang="en-US" dirty="0"/>
              <a:t>Memory efficient.</a:t>
            </a:r>
          </a:p>
          <a:p>
            <a:pPr lvl="1"/>
            <a:r>
              <a:rPr lang="en-US" dirty="0"/>
              <a:t>Program stored efficiently in system’s memory.</a:t>
            </a:r>
          </a:p>
          <a:p>
            <a:r>
              <a:rPr lang="en-US" dirty="0"/>
              <a:t>Efficient use of resources.</a:t>
            </a:r>
          </a:p>
          <a:p>
            <a:pPr lvl="1"/>
            <a:r>
              <a:rPr lang="en-US" dirty="0"/>
              <a:t>Programmers have direct access to resources such as registers, memory, Input/Output (IO) ports, peripherals, etc.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7C907-8FBE-4F1C-BBC6-3A449CEE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advantages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18713-57CC-4FA3-9941-B8282375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05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3506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if (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f = f –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58990" y="120151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SUB   R0, R0, R2  ; f = f -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Statement: Alternate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0782-65E5-4090-BE39-DCC1FED1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EF61-44E2-49FD-BA92-573470A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B6A5C-D72B-4036-A4D4-9F8F8A15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830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58990" y="120151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Alternate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SUB   R0, R0, R2  ; f = f -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Statement: Alternate Code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855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Original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CMP R3, R4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BNE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ADD R0, R1,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SUB R0, R0,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C9D6-DE35-45FC-B240-68F28B8A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63E95-AE27-4E9F-B3E4-07BD9D65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1CAF-51F8-41CD-A255-0FB3F353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336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58990" y="120151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Alternate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SUB   R0, R0, R2  ; f = f -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Statement: Alternate Code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855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Original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CMP R3, R4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BNE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ADD R0, R1,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SUB R0, R0, R2</a:t>
            </a:r>
          </a:p>
        </p:txBody>
      </p:sp>
      <p:sp>
        <p:nvSpPr>
          <p:cNvPr id="9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4271817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</a:rPr>
              <a:t>Useful for </a:t>
            </a:r>
            <a:r>
              <a:rPr lang="en-US" sz="2800" b="1" dirty="0">
                <a:solidFill>
                  <a:srgbClr val="0070C0"/>
                </a:solidFill>
              </a:rPr>
              <a:t>short </a:t>
            </a:r>
            <a:r>
              <a:rPr lang="en-US" sz="2800" dirty="0">
                <a:solidFill>
                  <a:srgbClr val="0070C0"/>
                </a:solidFill>
              </a:rPr>
              <a:t>conditional blocks of code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4038600"/>
            <a:ext cx="6629400" cy="990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DA7A-1F43-4F70-8FDB-CF77D223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81178-5A9C-447C-A776-15127449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1309-24EC-49F4-B842-05642DC2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35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if/else Statement</a:t>
            </a: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CC9-71C5-4765-9013-76ABF730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A9031-428A-41F5-ABEB-5A00A24B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89FE-C834-4BAF-B325-B6175AE8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387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R3, R4</a:t>
            </a:r>
            <a:r>
              <a:rPr lang="en-US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BNE L1          ; if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!=j, skip if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 R0, R1, R2  ; 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B   L2          ; branch past else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SUB R0, R0, R2  ;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L2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if/else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6580-6295-4B1B-8B4E-5FEC3906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A96A-4453-4B59-AFDF-464BA3F0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10C5-5078-4679-82C9-4BAB202E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983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	</a:t>
            </a: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SUBNE R0, R0, R2  ; else f = f -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if/else Statement: Alternate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7BB0-D19C-4C17-A3BC-6FBA13FF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F38AB-2E37-44D3-AA60-EC746E9D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74C7-E8BD-4AA7-B012-7AABDF9A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551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Alternate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SUBNE R0, R0, R2  ; else f = f -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if/else Statement: Alternate Code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905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Original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CMP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BNE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ADD R0, R1,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B   L2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SUB R0, R0,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L2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61D9-267F-48A9-80ED-6A7B5E04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2F68-949B-4221-A7CE-CC7B686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0B3A9-FC88-4298-8E82-778FFB0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1561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97108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C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9265" y="97108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9A1E-500A-42EA-97A9-7C5B0E63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19488-4EEE-4141-B519-8FA309D3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8FE40-13FA-4D4A-A5A4-D0D9FEE7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004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97108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9265" y="97108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; R0 = pow, R1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R0, #1		; pow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R1, #0		; x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CMP R0, #128		; R0-128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BEQ DONE		; if (pow==128) 			; exit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LSL R0, R0, #1	; pow=pow*2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R1, R1, #1	; x=x+1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   WHILE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AAC9-EBED-4A43-B30D-1763E4DB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82DE2-284E-4775-B6BC-A6B6E20A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D414-B071-4A77-B293-0F7E00A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1637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97108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9265" y="97108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; R0 = pow, R1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R0, #1		; pow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R1, #0		; x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CMP R0, #128		; R0-128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BEQ DONE		; if (pow==128) 			; exit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LSL R0, R0, #1	; pow=pow*2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R1, R1, #1	; x=x+1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   WHILE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9220" y="5013325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for the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rgbClr val="0070C0"/>
                </a:solidFill>
              </a:rPr>
              <a:t>) of the C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8220" y="49530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A756-739D-409B-8F86-21815C1C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708E4-EEEB-4A9E-8B57-6EE240F3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A279D-59A4-4D1A-9D8F-EA15887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163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AD9EBF-DFE2-4434-B5AC-BC9150D2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US" sz="2400" dirty="0"/>
              <a:t>Developed in the 1980’s by Advanced RISC Machines – now called ARM Holdings.</a:t>
            </a:r>
            <a:endParaRPr lang="en-GB" sz="2400" dirty="0"/>
          </a:p>
          <a:p>
            <a:r>
              <a:rPr lang="en-GB" sz="2400" dirty="0"/>
              <a:t>ARM does not fabricate Integrated Circuits (ICs).</a:t>
            </a:r>
          </a:p>
          <a:p>
            <a:r>
              <a:rPr lang="en-GB" sz="2400" dirty="0"/>
              <a:t>ARM licenses (sells) </a:t>
            </a:r>
            <a:r>
              <a:rPr lang="en-GB" sz="2400" dirty="0">
                <a:sym typeface="Symbol" panose="05050102010706020507" pitchFamily="18" charset="2"/>
              </a:rPr>
              <a:t>P cores in the form of </a:t>
            </a:r>
            <a:r>
              <a:rPr lang="en-GB" sz="2400" dirty="0"/>
              <a:t>Intellectual Property (IP).</a:t>
            </a:r>
          </a:p>
          <a:p>
            <a:r>
              <a:rPr lang="en-GB" sz="2400" dirty="0"/>
              <a:t>ARM architecture has several variants, which are identified as </a:t>
            </a:r>
            <a:r>
              <a:rPr lang="en-GB" sz="2400" dirty="0" err="1"/>
              <a:t>ARMvX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For example: Freescale’s KL25Z </a:t>
            </a:r>
            <a:r>
              <a:rPr lang="en-GB" sz="2000" dirty="0">
                <a:sym typeface="Symbol" panose="05050102010706020507" pitchFamily="18" charset="2"/>
              </a:rPr>
              <a:t>C (Microcontroller) is based on </a:t>
            </a:r>
            <a:r>
              <a:rPr lang="en-GB" sz="2000" dirty="0" err="1">
                <a:sym typeface="Symbol" panose="05050102010706020507" pitchFamily="18" charset="2"/>
              </a:rPr>
              <a:t>ARM’s</a:t>
            </a:r>
            <a:r>
              <a:rPr lang="en-GB" sz="2000" dirty="0">
                <a:sym typeface="Symbol" panose="05050102010706020507" pitchFamily="18" charset="2"/>
              </a:rPr>
              <a:t> Cortex-M0+ (read as M zero plus), which is based on ARMv6-M ISA.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3EC20-4197-4C7D-B69A-172E203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ARM’s</a:t>
            </a:r>
            <a:r>
              <a:rPr lang="en-GB" dirty="0"/>
              <a:t>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D7A30-E300-4FF9-8351-9C91CB29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469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b="1" dirty="0">
                <a:latin typeface="+mj-lt"/>
              </a:rPr>
              <a:t> </a:t>
            </a:r>
            <a:r>
              <a:rPr lang="en-US" sz="2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(initialization; condition; loop operation)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/>
              <a:t> 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34EA-FC2F-4482-A011-C0CADD1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AA513-4291-4240-8B17-557DF8F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4260" y="1143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adds numbers from 1-9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0860" y="1143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461D-659F-4A8A-BE24-2125AC66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34ACE-05A9-40E2-9EB7-ED961BEB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6CB03-BC6B-45F7-AC2F-4C38DBB0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38119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4260" y="1143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adds numbers from 1-9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0860" y="1143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; R0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R1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R0, #1		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R1, #0		;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CMP R0, #10		; R0-10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BEQ DONE		; if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==10) 				; exit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R1, R1, R0	; sum=sum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R0, R0, #1	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+ 1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   FOR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C22-3743-408B-93F9-C4387B52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A81F-DAB8-45AC-9C60-9D4513F2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C37D-06A5-4A4A-8CD1-90B18258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76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25495" y="101436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In ARM, decremented loop variables are more efficient</a:t>
            </a:r>
          </a:p>
          <a:p>
            <a:pPr lvl="2"/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 Loops: Decremented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5F08-5F48-4E38-831C-64D0EF3C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9CB2B-0692-482B-9F1D-5B138281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AB746-78BF-488B-B78B-01DE75F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16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8545" y="161911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adds numbers from 1-9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=9;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=i-1)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05145" y="161911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; R0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R1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R0, #9		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R1, #0		;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R1, R1, R0	; sum=sum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SUBS R0, R0, #1	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–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			; and set flags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BNE  FOR		; if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!=0) 		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8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495" y="101436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In ARM, decremented loop variables are more efficient</a:t>
            </a:r>
          </a:p>
          <a:p>
            <a:pPr lvl="2"/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 Loops: Decremented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3E7C-2542-4524-8E88-20CBB97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D0870-188E-4A94-8B56-828D41BF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75C33-5317-4D0A-A968-D9C58D10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16771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8545" y="161911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adds numbers from 1-9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=9;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=i-1)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05145" y="161911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; R0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R1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R0, #9		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MOV	R1, #0		;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R1, R1, R0	; sum=sum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SUBS R0, R0, #1	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–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			; and set flags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BNE  FOR		; if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!=0) 		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8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495" y="101436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In ARM, decremented loop variables are more efficient</a:t>
            </a:r>
          </a:p>
          <a:p>
            <a:pPr lvl="2"/>
            <a:endParaRPr lang="en-US" sz="2600" dirty="0"/>
          </a:p>
        </p:txBody>
      </p:sp>
      <p:sp>
        <p:nvSpPr>
          <p:cNvPr id="9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5855" y="4627316"/>
            <a:ext cx="8681945" cy="1451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</a:rPr>
              <a:t>Saves 2 instructions per iteration: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rgbClr val="0070C0"/>
                </a:solidFill>
              </a:rPr>
              <a:t>Decrement loop variable &amp; compare: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 R0, R0, #1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rgbClr val="0070C0"/>
                </a:solidFill>
              </a:rPr>
              <a:t>Only 1 branch – instead of 2</a:t>
            </a:r>
          </a:p>
          <a:p>
            <a:pPr lvl="2"/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 Loops: Decremented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C6-A07B-4E32-96AE-5D49EE60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59233-91AC-46AB-930A-036B476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A28-32E0-4547-A677-E95AB56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1677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Programming Building Blocks</a:t>
            </a: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67E9-8014-495C-9C83-117996D0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1224D-0808-41C3-913B-825AE768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EC10-2F19-4559-9347-94454E49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14576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D6BF-C682-4764-84A9-11E368C6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04585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Access large amounts of similar data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Index:</a:t>
            </a:r>
            <a:r>
              <a:rPr lang="en-US" sz="3200" dirty="0">
                <a:latin typeface="+mj-lt"/>
                <a:cs typeface="Arial" charset="0"/>
              </a:rPr>
              <a:t> access to each element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Size:</a:t>
            </a:r>
            <a:r>
              <a:rPr lang="en-US" sz="3200" dirty="0">
                <a:latin typeface="+mj-lt"/>
                <a:cs typeface="Arial" charset="0"/>
              </a:rPr>
              <a:t> number of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EA3E6-DF76-4015-A60A-1A16DA5C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4AFA1-05F6-4C5F-87D1-9AABD678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76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2110" y="1047890"/>
            <a:ext cx="835089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5-element array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2800" dirty="0">
                <a:latin typeface="+mj-lt"/>
                <a:cs typeface="Arial" charset="0"/>
              </a:rPr>
              <a:t> = 0x14000000 (address of first element, scores[0])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Arial" charset="0"/>
              </a:rPr>
              <a:t>Array elements accessed relative to base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Arrays</a:t>
            </a:r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46" y="3083355"/>
            <a:ext cx="2816107" cy="276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4AC7C-0096-4D07-B2A9-40A9344E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45D9A-9AD9-4CA5-BBF4-A12B1264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228600" y="974725"/>
            <a:ext cx="8915400" cy="5181600"/>
          </a:xfrm>
          <a:ln>
            <a:noFill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C Code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8;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8;</a:t>
            </a:r>
          </a:p>
          <a:p>
            <a:pPr>
              <a:buFontTx/>
              <a:buNone/>
            </a:pPr>
            <a:endParaRPr lang="en-US" sz="10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; R0 = array base address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Accessing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501D0-FDCA-4C89-BD48-2FF6F98D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80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Nearly 10 billion ARM processors sold/year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Almost all cell phones and tablets have multiple ARM processors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Over 75% of humans use products with an ARM processor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Used in servers, cameras, robots, cars, pinball machines,, etc.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3200" dirty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6FB52-6B2E-443D-9971-861A18E6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ARM’s</a:t>
            </a:r>
            <a:r>
              <a:rPr lang="es-MX" dirty="0"/>
              <a:t> </a:t>
            </a:r>
            <a:r>
              <a:rPr lang="es-MX" dirty="0" err="1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4267200"/>
            <a:ext cx="8229600" cy="76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Once you’ve learned one architecture, it’s easier to learn others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96D29-69C3-4B17-B64B-F0756A9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EC63-570E-4A89-BA31-5842B06C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228600" y="974725"/>
            <a:ext cx="8915400" cy="5181600"/>
          </a:xfrm>
          <a:ln>
            <a:noFill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C Code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8;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8;</a:t>
            </a:r>
          </a:p>
          <a:p>
            <a:pPr>
              <a:buFontTx/>
              <a:buNone/>
            </a:pPr>
            <a:endParaRPr lang="en-US" sz="10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; R0 = array base address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MOV R0, #0x60000000        	; R0 = 0x60000000</a:t>
            </a:r>
          </a:p>
          <a:p>
            <a:pPr>
              <a:buFontTx/>
              <a:buNone/>
            </a:pPr>
            <a:endParaRPr lang="en-US" sz="500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LDR R1, [R0]			; R1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LSL R1, R1, 3		; R1 = R1 &lt;&lt; 3 = R1*8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STR R1, [R0]			; array[0] = R1</a:t>
            </a:r>
          </a:p>
          <a:p>
            <a:pPr>
              <a:buFontTx/>
              <a:buNone/>
            </a:pPr>
            <a:endParaRPr lang="en-US" sz="500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LDR R1, [R0, #4]		; R1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LSL R1, R1, 3		; R1 = R1 &lt;&lt; 3 = R1*8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  <a:cs typeface="Courier New" panose="02070309020205020404" pitchFamily="49" charset="0"/>
              </a:rPr>
              <a:t>  STR R1, [R0, #4]		; array[1] = R1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Accessing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81BF3-9792-4F00-B67F-FCEF7A2C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3945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C Code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array[200];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5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for (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=199;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&gt;= 0;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- 1)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  		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= 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; R0 = array base address, R1 = </a:t>
            </a:r>
            <a:r>
              <a:rPr lang="en-US" sz="1500" dirty="0" err="1">
                <a:latin typeface="Courier New" pitchFamily="49" charset="0"/>
              </a:rPr>
              <a:t>i</a:t>
            </a: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500" dirty="0"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E5002-6F6E-42F4-BF34-D182B0F0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Arrays using for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BD939-B049-419D-B1B1-3C1A015A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9528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C Code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array[200];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5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for (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=199;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&gt;= 0;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- 1)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  		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= 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Assembly Code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; R0 = array base address, R1 = </a:t>
            </a:r>
            <a:r>
              <a:rPr lang="en-US" sz="1500" dirty="0" err="1">
                <a:latin typeface="Courier New" pitchFamily="49" charset="0"/>
              </a:rPr>
              <a:t>i</a:t>
            </a: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  MOV R0, 0x60000000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  MOV R1, #199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FOR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LDR  R2, [R0, R1, LSL #2]	; R2 = array(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LSL  R2, R2, #3		; R2 = R2&lt;&lt;3 = R3*8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STR  R2, [R0, R1, LSL #2]	; array(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) = R2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SUBS R0, R0, #1		;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 =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 –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				; and set flags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BPL  FOR			; if (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&gt;=0) repeat loop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500" dirty="0"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20F3C-EBB1-475F-A92D-F5545450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Arrays using for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051A8-FB5F-42D4-95C6-6728BDD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4799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American Standard Code for Information Interchange</a:t>
            </a:r>
          </a:p>
          <a:p>
            <a:r>
              <a:rPr lang="en-US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700E7-08B6-4829-B7B9-797202C0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ASCII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0B5A9-A863-471E-9172-70694F32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Cast of Characters</a:t>
            </a:r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60" y="971080"/>
            <a:ext cx="5124955" cy="518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2357-9C46-4D02-A02B-350759D7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C772F-DD45-46AB-BC08-BBA84D80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9BD59-1974-4676-956B-35DFD9F9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Programming Building Blocks</a:t>
            </a: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5F59-C136-4818-B0FF-4AC6D7CD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8DC51-4D85-48D6-BC67-4DA8844E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83EB-E70F-4756-BDA7-F40657D9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75787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Caller:</a:t>
            </a:r>
            <a:r>
              <a:rPr lang="en-US" dirty="0"/>
              <a:t> calling function (in 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called function (in 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FDE77-B490-4C03-97A8-FA34531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6965" y="235366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Calls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2181E-0C79-47DD-90E1-DDE2AC58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/>
              <a:t>callee</a:t>
            </a:r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5E611-2B44-48FD-BC82-C7B194B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8F519-33B8-4463-85EF-C78A1E60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/>
              <a:t>callee</a:t>
            </a:r>
            <a:endParaRPr lang="en-US" sz="2600" dirty="0"/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E4952-8967-4005-B00D-77507C4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5C603-1051-40E4-B64E-4950A53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17738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Call Function: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branch and link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			BL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from function: move the link register to PC: 	         	</a:t>
            </a:r>
            <a:r>
              <a:rPr lang="en-US" dirty="0">
                <a:latin typeface="Courier New" pitchFamily="49" charset="0"/>
              </a:rPr>
              <a:t>MOV PC, LR</a:t>
            </a:r>
          </a:p>
          <a:p>
            <a:r>
              <a:rPr lang="en-US" b="1" dirty="0">
                <a:solidFill>
                  <a:srgbClr val="0070C0"/>
                </a:solidFill>
              </a:rPr>
              <a:t>Arguments:</a:t>
            </a:r>
            <a:r>
              <a:rPr lang="en-US" dirty="0"/>
              <a:t>    	</a:t>
            </a:r>
            <a:r>
              <a:rPr lang="en-US" dirty="0">
                <a:latin typeface="Courier10 BT" pitchFamily="49" charset="0"/>
              </a:rPr>
              <a:t>R0-R3</a:t>
            </a:r>
          </a:p>
          <a:p>
            <a:r>
              <a:rPr lang="en-US" b="1" dirty="0">
                <a:solidFill>
                  <a:srgbClr val="0070C0"/>
                </a:solidFill>
              </a:rPr>
              <a:t>Return value: 	</a:t>
            </a:r>
            <a:r>
              <a:rPr lang="en-US" dirty="0">
                <a:latin typeface="Courier10 BT" pitchFamily="49" charset="0"/>
              </a:rPr>
              <a:t>R0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0B00B-760C-42F3-82F4-AAA5408F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ARM Function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B568-AC01-4A13-805F-0387575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8086</Words>
  <Application>Microsoft Office PowerPoint</Application>
  <PresentationFormat>On-screen Show (4:3)</PresentationFormat>
  <Paragraphs>1652</Paragraphs>
  <Slides>124</Slides>
  <Notes>100</Notes>
  <HiddenSlides>79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6" baseType="lpstr">
      <vt:lpstr>Arial</vt:lpstr>
      <vt:lpstr>Calibri</vt:lpstr>
      <vt:lpstr>Cambria Math</vt:lpstr>
      <vt:lpstr>CMU Sans Serif</vt:lpstr>
      <vt:lpstr>CMU Serif</vt:lpstr>
      <vt:lpstr>Consolas</vt:lpstr>
      <vt:lpstr>Courier New</vt:lpstr>
      <vt:lpstr>Courier10 BT</vt:lpstr>
      <vt:lpstr>Microsoft Sans Serif</vt:lpstr>
      <vt:lpstr>Times New Roman</vt:lpstr>
      <vt:lpstr>Wingdings</vt:lpstr>
      <vt:lpstr>Beamer_Presentation_template</vt:lpstr>
      <vt:lpstr>TE2003B SoC Design: Computer organisation &amp; architecture Introduction to Cortex-M0+ assembly language</vt:lpstr>
      <vt:lpstr>References</vt:lpstr>
      <vt:lpstr>Recalling abstraction</vt:lpstr>
      <vt:lpstr>From human-language to machine language</vt:lpstr>
      <vt:lpstr>Why assembler language?</vt:lpstr>
      <vt:lpstr>Why assembly language?</vt:lpstr>
      <vt:lpstr>Assembly advantages </vt:lpstr>
      <vt:lpstr>ARM’s background</vt:lpstr>
      <vt:lpstr>ARM’s background</vt:lpstr>
      <vt:lpstr>ARM core families</vt:lpstr>
      <vt:lpstr>Cortex-M0+ instructions</vt:lpstr>
      <vt:lpstr>Cortex-M0+ main characteristics</vt:lpstr>
      <vt:lpstr>Cortex-M0+ instructions</vt:lpstr>
      <vt:lpstr>Cortex-M0+ instructions</vt:lpstr>
      <vt:lpstr>Cortex-M0+ registers</vt:lpstr>
      <vt:lpstr>Cortex-M0+ memory map</vt:lpstr>
      <vt:lpstr>Cortex-M0+ memory map</vt:lpstr>
      <vt:lpstr>Assembly basics</vt:lpstr>
      <vt:lpstr>Assembly general considerations</vt:lpstr>
      <vt:lpstr>Assembly general considerations</vt:lpstr>
      <vt:lpstr>Assembly general considerations</vt:lpstr>
      <vt:lpstr>C and its assembly equivalent</vt:lpstr>
      <vt:lpstr>C and its assembly equivalent</vt:lpstr>
      <vt:lpstr>C and its assembly equivalent</vt:lpstr>
      <vt:lpstr>C and its assembly equivalent</vt:lpstr>
      <vt:lpstr>Cortex-M0+ memory access instructions</vt:lpstr>
      <vt:lpstr>Cortex-M0+ addressable memory</vt:lpstr>
      <vt:lpstr>Cortex-M0+ memory alignment</vt:lpstr>
      <vt:lpstr>Memory access instructions</vt:lpstr>
      <vt:lpstr>Cortex-M0+ memory access instructions</vt:lpstr>
      <vt:lpstr>Memory access instructions - example</vt:lpstr>
      <vt:lpstr>Cortex-M0+ memory access</vt:lpstr>
      <vt:lpstr>Cortex-M0+ memory access</vt:lpstr>
      <vt:lpstr>Cortex-M0+ memory access</vt:lpstr>
      <vt:lpstr>Cortex-M0+ memory access</vt:lpstr>
      <vt:lpstr>Data processing instructions</vt:lpstr>
      <vt:lpstr>Cortex-M0+ data processing instructions </vt:lpstr>
      <vt:lpstr>Cortex-M0+ examples of logical operations</vt:lpstr>
      <vt:lpstr>Cortex-M0+ examples of logical operations</vt:lpstr>
      <vt:lpstr>Cortex-M0+ examples of logical operations</vt:lpstr>
      <vt:lpstr>Cortex-M0+ examples of logical operations</vt:lpstr>
      <vt:lpstr>Cortex-M0+ examples of logical operations</vt:lpstr>
      <vt:lpstr>Cortex-M0+ examples of logical operations</vt:lpstr>
      <vt:lpstr>Cortex-M0+ examples of logical operations</vt:lpstr>
      <vt:lpstr>Cortex-M0+ example of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2021-04-16T04:53:29Z</dcterms:modified>
</cp:coreProperties>
</file>