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FF00FF"/>
    <a:srgbClr val="CE7876"/>
    <a:srgbClr val="B8DEF1"/>
    <a:srgbClr val="B9DEF1"/>
    <a:srgbClr val="02A1D7"/>
    <a:srgbClr val="D1E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57" autoAdjust="0"/>
  </p:normalViewPr>
  <p:slideViewPr>
    <p:cSldViewPr>
      <p:cViewPr varScale="1">
        <p:scale>
          <a:sx n="103" d="100"/>
          <a:sy n="103" d="100"/>
        </p:scale>
        <p:origin x="178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9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AF00C-6D75-48A8-A194-B96D46F0E30B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204BC-D94E-4A4A-A5D3-5EDFD925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1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F76970-485E-4E61-A75D-9BB5BF40297C}"/>
              </a:ext>
            </a:extLst>
          </p:cNvPr>
          <p:cNvSpPr/>
          <p:nvPr userDrawn="1"/>
        </p:nvSpPr>
        <p:spPr>
          <a:xfrm>
            <a:off x="457200" y="990600"/>
            <a:ext cx="8229600" cy="16002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31EAF43-AF60-4911-A81C-68263DA26C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57200" y="9906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/>
              <a:t>TC2009B</a:t>
            </a:r>
            <a:br>
              <a:rPr lang="en-US" dirty="0"/>
            </a:br>
            <a:r>
              <a:rPr lang="en-GB" dirty="0"/>
              <a:t>Microcontrollers &amp; Computer architecture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7EF469-3B41-425C-8A48-E5BF5132132A}"/>
              </a:ext>
            </a:extLst>
          </p:cNvPr>
          <p:cNvSpPr txBox="1"/>
          <p:nvPr userDrawn="1"/>
        </p:nvSpPr>
        <p:spPr>
          <a:xfrm>
            <a:off x="457200" y="358140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ITESM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Guadalajara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School of Engineering &amp; Science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of Computer Science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August – December 2021</a:t>
            </a:r>
          </a:p>
        </p:txBody>
      </p:sp>
      <p:pic>
        <p:nvPicPr>
          <p:cNvPr id="18" name="Picture 17" descr="Tec logo">
            <a:extLst>
              <a:ext uri="{FF2B5EF4-FFF2-40B4-BE49-F238E27FC236}">
                <a16:creationId xmlns:a16="http://schemas.microsoft.com/office/drawing/2014/main" id="{14221956-DFD6-49C0-AC3D-098EF18CBE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788" y="4945791"/>
            <a:ext cx="2834421" cy="745807"/>
          </a:xfrm>
          <a:prstGeom prst="rect">
            <a:avLst/>
          </a:prstGeom>
        </p:spPr>
      </p:pic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D3406CD2-60B4-445A-9A99-DC35CB30F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0C732611-0F25-4EBF-9023-C4FFDAAD1EC6}" type="datetime1">
              <a:rPr lang="en-US" smtClean="0"/>
              <a:pPr>
                <a:defRPr/>
              </a:pPr>
              <a:t>10/29/2021</a:t>
            </a:fld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E3079C19-E84A-439E-A2D6-51334E571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lang="en-US" sz="1200" kern="1200" dirty="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r>
              <a:rPr lang="en-US" dirty="0"/>
              <a:t>Design with microcontrollers &amp; Computer architecture: Course introduction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0F52A5C-4544-401B-8274-BC81F9F37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78E59-CB15-4464-AEAF-06270EA5204D}"/>
              </a:ext>
            </a:extLst>
          </p:cNvPr>
          <p:cNvSpPr txBox="1"/>
          <p:nvPr userDrawn="1"/>
        </p:nvSpPr>
        <p:spPr>
          <a:xfrm>
            <a:off x="3067047" y="3002953"/>
            <a:ext cx="300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Isaac P</a:t>
            </a:r>
            <a:r>
              <a:rPr lang="es-MX" sz="240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érez</a:t>
            </a:r>
            <a:r>
              <a:rPr lang="es-MX"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Andrade</a:t>
            </a:r>
            <a:endParaRPr lang="en-GB" sz="24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" y="6505529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Design with microcontrollers &amp; Computer architecture: Course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211763"/>
          </a:xfrm>
          <a:prstGeom prst="rect">
            <a:avLst/>
          </a:prstGeom>
        </p:spPr>
        <p:txBody>
          <a:bodyPr/>
          <a:lstStyle>
            <a:lvl1pPr marL="457200" indent="-4572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800100" indent="-3429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 marL="1257300" indent="-3429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 marL="1657350" indent="-28575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 marL="2114550" indent="-28575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74893F-DDFD-4995-BDA4-05BA9A6268BA}"/>
              </a:ext>
            </a:extLst>
          </p:cNvPr>
          <p:cNvSpPr/>
          <p:nvPr userDrawn="1"/>
        </p:nvSpPr>
        <p:spPr>
          <a:xfrm>
            <a:off x="457200" y="2438400"/>
            <a:ext cx="8229600" cy="10668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87197-C0A9-4C94-BEE0-53443BE1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14601"/>
            <a:ext cx="7886700" cy="91440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55795-F154-4F1F-8E56-D9410772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7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SzPct val="60000"/>
              <a:buFont typeface="CMU Serif" panose="02000603000000000000" pitchFamily="2" charset="0"/>
              <a:buNone/>
              <a:defRPr sz="2800"/>
            </a:lvl1pPr>
            <a:lvl2pPr marL="457200" indent="0">
              <a:buClr>
                <a:schemeClr val="tx2"/>
              </a:buClr>
              <a:buSzPct val="60000"/>
              <a:buFont typeface="CMU Serif" panose="02000603000000000000" pitchFamily="2" charset="0"/>
              <a:buNone/>
              <a:defRPr sz="2400"/>
            </a:lvl2pPr>
            <a:lvl3pPr marL="914400" indent="0">
              <a:buClr>
                <a:schemeClr val="tx2"/>
              </a:buClr>
              <a:buFont typeface="CMU Serif" panose="02000603000000000000" pitchFamily="2" charset="0"/>
              <a:buNone/>
              <a:defRPr sz="2000"/>
            </a:lvl3pPr>
            <a:lvl4pPr marL="1371600" indent="0">
              <a:buClr>
                <a:schemeClr val="tx2"/>
              </a:buClr>
              <a:buFont typeface="CMU Serif" panose="02000603000000000000" pitchFamily="2" charset="0"/>
              <a:buNone/>
              <a:defRPr sz="1800"/>
            </a:lvl4pPr>
            <a:lvl5pPr marL="1828800" indent="0">
              <a:buClr>
                <a:schemeClr val="tx2"/>
              </a:buClr>
              <a:buFont typeface="CMU Serif" panose="02000603000000000000" pitchFamily="2" charset="0"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066800"/>
            <a:ext cx="4267200" cy="50593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4D4A0-9957-498A-BA30-8D42525194E5}"/>
              </a:ext>
            </a:extLst>
          </p:cNvPr>
          <p:cNvSpPr txBox="1"/>
          <p:nvPr userDrawn="1"/>
        </p:nvSpPr>
        <p:spPr>
          <a:xfrm>
            <a:off x="1" y="6488112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SoC Design: Computer architecture - 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42CF15-2BD0-4D49-A7CE-A2362FC8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28AD3DA-5FB8-4839-B358-6B7F508F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76400"/>
            <a:ext cx="4040188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76400"/>
            <a:ext cx="4041775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1D8AE-EB60-4AC7-872E-AB6053792073}"/>
              </a:ext>
            </a:extLst>
          </p:cNvPr>
          <p:cNvSpPr txBox="1"/>
          <p:nvPr userDrawn="1"/>
        </p:nvSpPr>
        <p:spPr>
          <a:xfrm>
            <a:off x="1" y="6488112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SoC Design: Computer architecture - 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095F156-787C-4771-828E-A81F918B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24D995E-BF07-422A-AC2F-33B10FD0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A79771D-CD8B-410E-A4F4-C97865A7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C12465F-C621-44DB-95F4-55B9207B1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68D20B3-824E-4A5B-99D0-F986BD448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81D1-1CD0-4635-879D-7FA4B608ED76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E4579AD-59FC-4BA1-9AF7-68FB949CE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2F610A1-F62B-48F0-B4D8-0B2820B3A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F7021-FB4B-4274-9614-242F3EC7822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7" r:id="rId3"/>
    <p:sldLayoutId id="2147483673" r:id="rId4"/>
    <p:sldLayoutId id="2147483674" r:id="rId5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CMU Serif" panose="02000603000000000000" pitchFamily="2" charset="0"/>
        <a:buNone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8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3pPr>
      <a:lvl4pPr marL="17145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4pPr>
      <a:lvl5pPr marL="21717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esm.zoom.us/j/7558517847" TargetMode="External"/><Relationship Id="rId2" Type="http://schemas.openxmlformats.org/officeDocument/2006/relationships/hyperlink" Target="https://itesm.zoom.us/j/715511581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saac.perez.andrade@tec.m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45C5-32A6-46F5-8AD5-9F79480F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TC2009B</a:t>
            </a:r>
            <a:br>
              <a:rPr lang="en-GB" sz="3600" dirty="0"/>
            </a:br>
            <a:r>
              <a:rPr lang="en-GB" sz="3600" dirty="0"/>
              <a:t>Design with microcontrollers &amp; Computer architecture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DC035-12C2-4B67-9831-1D778B91B6A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C732611-0F25-4EBF-9023-C4FFDAAD1EC6}" type="datetime1">
              <a:rPr lang="en-US" smtClean="0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E68FD-C4D4-4C7B-B31D-37AA15DF6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TC2009B: Design with microcontrollers &amp; 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0A506-5E6C-4439-82BE-DE7C21CD6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4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05D8EE-A153-40B0-88F7-B7787422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Course</a:t>
            </a:r>
            <a:r>
              <a:rPr lang="es-MX" dirty="0"/>
              <a:t> </a:t>
            </a:r>
            <a:r>
              <a:rPr lang="es-MX" dirty="0" err="1"/>
              <a:t>contents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CF9A2-7506-4490-AD58-C2FEE76A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D94A61-B2E9-4CA8-AA9D-A04D22B38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i="0" dirty="0">
                <a:solidFill>
                  <a:srgbClr val="3333B2"/>
                </a:solidFill>
                <a:effectLst/>
              </a:rPr>
              <a:t>Diseño de unidades aritméticas e interfaces</a:t>
            </a:r>
            <a:endParaRPr lang="es-ES" b="1" dirty="0">
              <a:solidFill>
                <a:srgbClr val="3333B2"/>
              </a:solidFill>
            </a:endParaRPr>
          </a:p>
          <a:p>
            <a:pPr marL="857250" lvl="1" indent="-51435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</a:rPr>
              <a:t>Representación de números de punto fijo y punto flotante.</a:t>
            </a:r>
          </a:p>
          <a:p>
            <a:pPr marL="857250" lvl="1" indent="-51435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</a:rPr>
              <a:t>Arquitecturas en serie y paralelo de sumadores y restadores.</a:t>
            </a:r>
          </a:p>
          <a:p>
            <a:pPr marL="857250" lvl="1" indent="-51435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</a:rPr>
              <a:t>Arquitecturas serie-paralelo de multiplicadores y divisores.</a:t>
            </a:r>
          </a:p>
          <a:p>
            <a:pPr marL="857250" lvl="1" indent="-51435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</a:rPr>
              <a:t>Diseño arquitectural de una unidad aritmética-lógica.</a:t>
            </a:r>
          </a:p>
          <a:p>
            <a:pPr marL="857250" lvl="1" indent="-51435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</a:rPr>
              <a:t>Diseño de interfaces de comunicación bajo protocolos en serie y en paralelo.</a:t>
            </a:r>
          </a:p>
          <a:p>
            <a:pPr marL="857250" lvl="1" indent="-51435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</a:rPr>
              <a:t>Diseño de interfaces de entrada y salida con base a estándares industriales.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8B6C8-2148-4E01-A3CB-2CC22329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Module 1. Digital </a:t>
            </a:r>
            <a:r>
              <a:rPr lang="es-MX" dirty="0" err="1"/>
              <a:t>Design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DF3A49-3FE9-4E1A-A04F-4DC9D9A5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802B07-FEF0-4F97-98FC-CD8B1BD3E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i="0" dirty="0">
                <a:solidFill>
                  <a:srgbClr val="3333B2"/>
                </a:solidFill>
                <a:effectLst/>
              </a:rPr>
              <a:t>Arquitectura computacional y programación de microprocesadores</a:t>
            </a:r>
          </a:p>
          <a:p>
            <a:pPr marL="514350" indent="-51435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</a:rPr>
              <a:t>Dispositivos de memoria.</a:t>
            </a:r>
          </a:p>
          <a:p>
            <a:pPr marL="514350" indent="-51435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</a:rPr>
              <a:t>Análisis de distintas arquitecturas para una unidad central de procesamiento.</a:t>
            </a:r>
          </a:p>
          <a:p>
            <a:pPr marL="514350" indent="-51435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</a:rPr>
              <a:t>Ciclo de trabajo y ejecución de instrucciones de un procesador.</a:t>
            </a:r>
          </a:p>
          <a:p>
            <a:pPr marL="514350" indent="-51435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</a:rPr>
              <a:t>Lenguaje ensamblador.</a:t>
            </a:r>
          </a:p>
          <a:p>
            <a:pPr marL="514350" indent="-51435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</a:rPr>
              <a:t>Manejo de memoria de datos y de memoria de programa.</a:t>
            </a:r>
          </a:p>
          <a:p>
            <a:pPr marL="514350" indent="-51435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</a:rPr>
              <a:t>Herramientas de prueba y simulación.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8E5C30-12BE-4F5A-85B7-53A22C70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Module 2. </a:t>
            </a:r>
            <a:r>
              <a:rPr lang="es-MX" dirty="0" err="1"/>
              <a:t>Computer</a:t>
            </a:r>
            <a:r>
              <a:rPr lang="es-MX" dirty="0"/>
              <a:t> </a:t>
            </a:r>
            <a:r>
              <a:rPr lang="es-MX" dirty="0" err="1"/>
              <a:t>architecture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1DA18-6584-4E0D-B6D8-4647A662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38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77947-E3D7-4245-A587-C4EDC56A6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>
                <a:solidFill>
                  <a:srgbClr val="3333B2"/>
                </a:solidFill>
              </a:rPr>
              <a:t>I</a:t>
            </a:r>
            <a:r>
              <a:rPr lang="es-ES" b="1" i="0" dirty="0">
                <a:solidFill>
                  <a:srgbClr val="3333B2"/>
                </a:solidFill>
                <a:effectLst/>
              </a:rPr>
              <a:t>nterrupciones, temporizadores e interfaces de comunicación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</a:rPr>
              <a:t>Estructura y programación de contadores y temporizadores.</a:t>
            </a:r>
          </a:p>
          <a:p>
            <a:pPr marL="514350" indent="-51435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</a:rPr>
              <a:t>Registro de banderas y programación de interrupciones con y sin máscara.</a:t>
            </a:r>
          </a:p>
          <a:p>
            <a:pPr marL="514350" indent="-51435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</a:rPr>
              <a:t>Protocolos de comunicación serie y paralelo estándar.</a:t>
            </a:r>
          </a:p>
          <a:p>
            <a:pPr marL="514350" indent="-51435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</a:rPr>
              <a:t>Manejo de periféricos integrados de forma común a los microcontroladores y microprocesadores.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4A5E24-7A8E-451E-8098-89770AA0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Module 3. </a:t>
            </a:r>
            <a:r>
              <a:rPr lang="es-MX" dirty="0" err="1"/>
              <a:t>Microcontrollers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424DE-A6EC-4145-B2B9-2CB63F89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83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AA12FA-3DD1-4455-BE86-52BE1839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Resources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98770-05A5-4474-B89F-D791D847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21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1B38F1-E064-4301-82DF-F696C624E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2000" b="0" i="0" u="none" strike="noStrike" baseline="0" dirty="0"/>
          </a:p>
          <a:p>
            <a:pPr algn="just"/>
            <a:r>
              <a:rPr lang="en-US" sz="2000" b="0" i="0" u="none" strike="noStrike" baseline="0" dirty="0"/>
              <a:t>J. L. Hennessy, and D. A. Patterson, </a:t>
            </a:r>
            <a:r>
              <a:rPr lang="en-US" sz="2000" b="0" i="1" u="none" strike="noStrike" baseline="0" dirty="0"/>
              <a:t>Computer architecture and design: The hardware and software interface - ARM edition</a:t>
            </a:r>
            <a:r>
              <a:rPr lang="en-US" sz="2000" b="0" i="0" u="none" strike="noStrike" baseline="0" dirty="0"/>
              <a:t>, </a:t>
            </a:r>
            <a:r>
              <a:rPr lang="en-GB" sz="2000" b="0" i="0" u="none" strike="noStrike" baseline="0" dirty="0"/>
              <a:t>Morgan Kaufmann, 2017.</a:t>
            </a:r>
          </a:p>
          <a:p>
            <a:pPr algn="just"/>
            <a:endParaRPr lang="en-US" sz="2000" b="0" i="0" u="none" strike="noStrike" baseline="0" dirty="0"/>
          </a:p>
          <a:p>
            <a:pPr algn="just"/>
            <a:r>
              <a:rPr lang="en-US" sz="2000" b="0" i="0" u="none" strike="noStrike" baseline="0" dirty="0"/>
              <a:t>S. L. Harris, and D. M. Harris, </a:t>
            </a:r>
            <a:r>
              <a:rPr lang="en-US" sz="2000" b="0" i="1" u="none" strike="noStrike" baseline="0" dirty="0"/>
              <a:t>Digital design and computer architecture - ARM edition</a:t>
            </a:r>
            <a:r>
              <a:rPr lang="en-US" sz="2000" b="0" i="0" u="none" strike="noStrike" baseline="0" dirty="0"/>
              <a:t>, Morgan Kaufmann, 2016.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Morris Mano, M., and </a:t>
            </a:r>
            <a:r>
              <a:rPr lang="en-US" sz="2000" dirty="0" err="1"/>
              <a:t>Ciletti</a:t>
            </a:r>
            <a:r>
              <a:rPr lang="en-US" sz="2000" dirty="0"/>
              <a:t> M. D., </a:t>
            </a:r>
            <a:r>
              <a:rPr lang="en-US" sz="2000" i="1" dirty="0"/>
              <a:t>Digital Design with an introduction to Verilog HDL, VHDL and </a:t>
            </a:r>
            <a:r>
              <a:rPr lang="en-US" sz="2000" i="1" dirty="0" err="1"/>
              <a:t>SystemVerilog</a:t>
            </a:r>
            <a:r>
              <a:rPr lang="en-US" sz="2000" i="1" dirty="0"/>
              <a:t>,</a:t>
            </a:r>
            <a:r>
              <a:rPr lang="en-US" sz="2000" dirty="0"/>
              <a:t> 5</a:t>
            </a:r>
            <a:r>
              <a:rPr lang="en-US" sz="2000" baseline="30000" dirty="0"/>
              <a:t>th</a:t>
            </a:r>
            <a:r>
              <a:rPr lang="en-US" sz="2000" dirty="0"/>
              <a:t> edition, Pearson, 2013. </a:t>
            </a:r>
            <a:endParaRPr lang="en-US" sz="2000" b="0" i="0" u="none" strike="noStrike" baseline="0" dirty="0"/>
          </a:p>
          <a:p>
            <a:pPr algn="just"/>
            <a:endParaRPr lang="en-US" sz="2000" b="0" i="0" u="none" strike="noStrike" baseline="0" dirty="0"/>
          </a:p>
          <a:p>
            <a:pPr algn="just"/>
            <a:r>
              <a:rPr lang="en-US" sz="2000" b="0" i="0" u="none" strike="noStrike" baseline="0" dirty="0"/>
              <a:t>J. </a:t>
            </a:r>
            <a:r>
              <a:rPr lang="en-US" sz="2000" b="0" i="0" u="none" strike="noStrike" baseline="0" dirty="0" err="1"/>
              <a:t>Yiu</a:t>
            </a:r>
            <a:r>
              <a:rPr lang="en-US" sz="2000" b="0" i="0" u="none" strike="noStrike" baseline="0" dirty="0"/>
              <a:t>, </a:t>
            </a:r>
            <a:r>
              <a:rPr lang="en-US" sz="2000" b="0" i="1" u="none" strike="noStrike" baseline="0" dirty="0"/>
              <a:t>The definitive guide to ARM Cortex-M0 and Cortex-M0+ processors</a:t>
            </a:r>
            <a:r>
              <a:rPr lang="en-US" sz="2000" b="0" i="0" u="none" strike="noStrike" baseline="0" dirty="0"/>
              <a:t>, Second edition, Elsevier, 2015.</a:t>
            </a:r>
            <a:endParaRPr lang="en-GB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843C46-4CB7-43E6-9AA8-A41219B7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Suggested</a:t>
            </a:r>
            <a:r>
              <a:rPr lang="es-MX" dirty="0"/>
              <a:t> </a:t>
            </a:r>
            <a:r>
              <a:rPr lang="es-MX" dirty="0" err="1"/>
              <a:t>literature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0E278E-6F26-4F83-88CB-A0D33950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13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C9D73D-F808-40E6-8FE3-30B60B54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Zoom session:</a:t>
            </a:r>
          </a:p>
          <a:p>
            <a:pPr lvl="1"/>
            <a:r>
              <a:rPr lang="en-GB" dirty="0"/>
              <a:t>Course (lectures)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3333B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https://itesm.zoom.us/j/7155115810</a:t>
            </a:r>
            <a:endParaRPr lang="en-GB" sz="2800" dirty="0">
              <a:solidFill>
                <a:srgbClr val="3333B2"/>
              </a:solidFill>
            </a:endParaRPr>
          </a:p>
          <a:p>
            <a:pPr lvl="1"/>
            <a:r>
              <a:rPr lang="en-GB" dirty="0"/>
              <a:t>Personal (</a:t>
            </a:r>
            <a:r>
              <a:rPr lang="en-GB" dirty="0" err="1"/>
              <a:t>asesor</a:t>
            </a:r>
            <a:r>
              <a:rPr lang="es-MX" dirty="0" err="1"/>
              <a:t>ías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GB" sz="2400" u="sng" dirty="0">
                <a:solidFill>
                  <a:srgbClr val="3333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https://itesm.zoom.us/j/7558517847</a:t>
            </a:r>
            <a:endParaRPr lang="en-US" sz="2400" u="sng" dirty="0">
              <a:solidFill>
                <a:srgbClr val="3333B2"/>
              </a:solidFill>
            </a:endParaRP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Email: </a:t>
            </a:r>
            <a:r>
              <a:rPr lang="en-GB" dirty="0">
                <a:solidFill>
                  <a:srgbClr val="3333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isaac.perez.andrade@tec.mx</a:t>
            </a:r>
            <a:endParaRPr lang="en-GB" dirty="0">
              <a:solidFill>
                <a:srgbClr val="3333B2"/>
              </a:solidFill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85C632-FE37-49A6-9BF8-3AB8E126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94CD6-BE1E-4393-B32E-F6D6300A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1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1E8B3F-215A-49C3-B948-9E00A87E7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666666"/>
                </a:solidFill>
                <a:effectLst/>
              </a:rPr>
              <a:t>Design functional prototypes according to specifications and concept testing through microcontrollers and computer architecture.</a:t>
            </a:r>
          </a:p>
          <a:p>
            <a:pPr algn="l"/>
            <a:endParaRPr lang="en-US" b="0" i="0" dirty="0">
              <a:solidFill>
                <a:srgbClr val="666666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666666"/>
                </a:solidFill>
                <a:effectLst/>
              </a:rPr>
              <a:t>Develop validation methodologies for electronic systems based on microcontrollers and computer architecture.</a:t>
            </a:r>
          </a:p>
          <a:p>
            <a:pPr algn="l"/>
            <a:endParaRPr lang="en-US" b="0" i="0" dirty="0">
              <a:solidFill>
                <a:srgbClr val="666666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666666"/>
                </a:solidFill>
                <a:effectLst/>
              </a:rPr>
              <a:t>Manage electronic engineering projects from a multidisciplinary perspective.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CA5D4-D535-4FE2-881E-1FE729F9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EF15E-C94D-4B59-B04F-F6D05182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1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6D3F05-9910-4259-A755-8F9278D8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 err="1"/>
              <a:t>Dr.</a:t>
            </a:r>
            <a:r>
              <a:rPr lang="en-GB" dirty="0"/>
              <a:t> Isaac Pérez Andrade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Dr.</a:t>
            </a:r>
            <a:r>
              <a:rPr lang="en-GB" dirty="0"/>
              <a:t> Miguel Angel Trujillo </a:t>
            </a:r>
            <a:r>
              <a:rPr lang="en-GB" dirty="0" err="1"/>
              <a:t>Jacobo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56B1C4-15C3-492F-99F2-EA1D20E3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9407B-12A6-4CBB-9CED-E6D72ECA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9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423453-6E7D-4D39-B3C4-7B1C38EDF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211763"/>
          </a:xfrm>
        </p:spPr>
        <p:txBody>
          <a:bodyPr/>
          <a:lstStyle/>
          <a:p>
            <a:pPr marL="0" indent="0">
              <a:buNone/>
            </a:pPr>
            <a:endParaRPr lang="en-GB" b="1" dirty="0">
              <a:solidFill>
                <a:srgbClr val="3333B2"/>
              </a:solidFill>
            </a:endParaRPr>
          </a:p>
          <a:p>
            <a:pPr marL="0" indent="0">
              <a:buNone/>
            </a:pPr>
            <a:r>
              <a:rPr lang="en-GB" b="1" dirty="0" err="1">
                <a:solidFill>
                  <a:srgbClr val="3333B2"/>
                </a:solidFill>
              </a:rPr>
              <a:t>Dr.</a:t>
            </a:r>
            <a:r>
              <a:rPr lang="en-GB" b="1" dirty="0">
                <a:solidFill>
                  <a:srgbClr val="3333B2"/>
                </a:solidFill>
              </a:rPr>
              <a:t> Isaac P</a:t>
            </a:r>
            <a:r>
              <a:rPr lang="en-US" b="1" dirty="0" err="1">
                <a:solidFill>
                  <a:srgbClr val="3333B2"/>
                </a:solidFill>
              </a:rPr>
              <a:t>érez</a:t>
            </a:r>
            <a:r>
              <a:rPr lang="en-US" b="1" dirty="0">
                <a:solidFill>
                  <a:srgbClr val="3333B2"/>
                </a:solidFill>
              </a:rPr>
              <a:t> Andrade</a:t>
            </a:r>
          </a:p>
          <a:p>
            <a:r>
              <a:rPr lang="en-GB" sz="2200" b="1" dirty="0"/>
              <a:t>BSc Electronics </a:t>
            </a:r>
            <a:r>
              <a:rPr lang="en-US" sz="2200" dirty="0"/>
              <a:t>– </a:t>
            </a:r>
            <a:r>
              <a:rPr lang="en-US" sz="2200" dirty="0" err="1"/>
              <a:t>ITESM</a:t>
            </a:r>
            <a:r>
              <a:rPr lang="en-US" sz="2200" dirty="0"/>
              <a:t> </a:t>
            </a:r>
            <a:r>
              <a:rPr lang="en-US" sz="2200" dirty="0" err="1"/>
              <a:t>GDA</a:t>
            </a:r>
            <a:r>
              <a:rPr lang="en-US" sz="2200" dirty="0"/>
              <a:t> – 2009.</a:t>
            </a:r>
          </a:p>
          <a:p>
            <a:r>
              <a:rPr lang="en-US" sz="2200" b="1" dirty="0"/>
              <a:t>MSc System-on-Chip </a:t>
            </a:r>
            <a:r>
              <a:rPr lang="en-US" sz="2200" dirty="0"/>
              <a:t>– University of Southampton, UK – 2011.</a:t>
            </a:r>
          </a:p>
          <a:p>
            <a:r>
              <a:rPr lang="en-US" sz="2200" b="1" dirty="0"/>
              <a:t>PhD Electronic Eng. – </a:t>
            </a:r>
            <a:r>
              <a:rPr lang="en-US" sz="2200" dirty="0"/>
              <a:t>University of Southampton, UK – 2016.</a:t>
            </a:r>
          </a:p>
          <a:p>
            <a:pPr marL="914400" lvl="2" indent="-457200"/>
            <a:r>
              <a:rPr lang="en-US" sz="1800" dirty="0"/>
              <a:t>Digital integrated circuit design for wireless communications.</a:t>
            </a:r>
          </a:p>
          <a:p>
            <a:r>
              <a:rPr lang="en-US" sz="2200" b="1" dirty="0"/>
              <a:t>Digital IC Design Engineer </a:t>
            </a:r>
            <a:r>
              <a:rPr lang="en-US" sz="2200" dirty="0"/>
              <a:t>– </a:t>
            </a:r>
            <a:r>
              <a:rPr lang="en-US" sz="2200" dirty="0" err="1"/>
              <a:t>Accelercomm</a:t>
            </a:r>
            <a:r>
              <a:rPr lang="en-US" sz="2200" dirty="0"/>
              <a:t>, UK – 2017 – 2018.</a:t>
            </a:r>
          </a:p>
          <a:p>
            <a:r>
              <a:rPr lang="en-US" sz="2200" b="1" dirty="0"/>
              <a:t>IP Logic </a:t>
            </a:r>
            <a:r>
              <a:rPr lang="en-US" sz="2400" b="1" dirty="0"/>
              <a:t>Design Engineer </a:t>
            </a:r>
            <a:r>
              <a:rPr lang="en-US" sz="2400" dirty="0"/>
              <a:t>– Intel </a:t>
            </a:r>
            <a:r>
              <a:rPr lang="en-US" sz="2400" dirty="0" err="1"/>
              <a:t>GDC</a:t>
            </a:r>
            <a:r>
              <a:rPr lang="en-US" sz="2400" dirty="0"/>
              <a:t> – 2018 – present.</a:t>
            </a:r>
            <a:endParaRPr lang="en-GB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82CD63-2056-4AEA-86E5-1DC47B1C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Lecturer</a:t>
            </a:r>
            <a:r>
              <a:rPr lang="en-GB" dirty="0"/>
              <a:t>’s 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983CB-0027-4F4C-8BA0-3CEAF1AD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7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292B74-7A2F-40CF-8737-54E9B1FA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Methodology, structure &amp; evaluation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53C1D-5014-4839-8BCE-9F7693C9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7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C1BE01-8C25-4118-B33C-ABDDF3CD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Project-based learning.</a:t>
            </a:r>
          </a:p>
          <a:p>
            <a:r>
              <a:rPr lang="en-US" dirty="0"/>
              <a:t>Self-based learning.</a:t>
            </a:r>
          </a:p>
          <a:p>
            <a:pPr lvl="1"/>
            <a:r>
              <a:rPr lang="en-US" dirty="0"/>
              <a:t>Prepare before lectures by completing reading materials.</a:t>
            </a:r>
          </a:p>
          <a:p>
            <a:pPr lvl="1"/>
            <a:r>
              <a:rPr lang="en-US" b="1" dirty="0">
                <a:solidFill>
                  <a:srgbClr val="3333B2"/>
                </a:solidFill>
              </a:rPr>
              <a:t>Independent research.</a:t>
            </a:r>
          </a:p>
          <a:p>
            <a:r>
              <a:rPr lang="en-US" dirty="0"/>
              <a:t>Office hours for solving specific questions.</a:t>
            </a:r>
          </a:p>
          <a:p>
            <a:pPr lvl="1"/>
            <a:r>
              <a:rPr lang="en-US" dirty="0"/>
              <a:t>Intended to provide quick guidance.</a:t>
            </a:r>
          </a:p>
          <a:p>
            <a:pPr lvl="1"/>
            <a:r>
              <a:rPr lang="en-US" dirty="0"/>
              <a:t>Not for solving assignments.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FEB6E7-C86E-4220-9439-1CBAAFC0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15CEC-06C4-4A21-8FC0-76C1FE5F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6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EBDEE6-F7EB-442C-9EC8-5B671D06B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TC2009B comprises three modules.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Digital design.</a:t>
            </a:r>
          </a:p>
          <a:p>
            <a:pPr lvl="1"/>
            <a:r>
              <a:rPr lang="en-US" dirty="0"/>
              <a:t>Prof. Isaac Pérez Andrade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Computer architecture.</a:t>
            </a:r>
          </a:p>
          <a:p>
            <a:pPr lvl="1"/>
            <a:r>
              <a:rPr lang="en-US" dirty="0"/>
              <a:t>Prof. Isaac Pérez Andrade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Microcontrollers.</a:t>
            </a:r>
          </a:p>
          <a:p>
            <a:pPr lvl="1"/>
            <a:r>
              <a:rPr lang="en-US" dirty="0"/>
              <a:t>Prof. Miguel Angel Trujillo </a:t>
            </a:r>
            <a:r>
              <a:rPr lang="en-US" dirty="0" err="1"/>
              <a:t>Jacobo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6AAFFF-0228-4A85-86AB-474FC72E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BD2BE-7F63-4FB5-9710-D5DADBF5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E7B875-D748-4455-8DFE-8BAC0026A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914400"/>
            <a:ext cx="5383658" cy="333177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D0CC8AA-9447-40A6-BB8C-1D370015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Evaluation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B2FE1-E913-4E0D-AC0A-5B9126C3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9448BD-B8B3-4579-99CA-A48473935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962400"/>
            <a:ext cx="8839200" cy="22938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D54A7A-53DA-437C-BF84-DC9BB477E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275" y="1180791"/>
            <a:ext cx="21431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0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B75170-9EEE-492C-933E-FDCFECF32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b="1" dirty="0">
              <a:solidFill>
                <a:srgbClr val="3333B2"/>
              </a:solidFill>
            </a:endParaRPr>
          </a:p>
          <a:p>
            <a:r>
              <a:rPr lang="es-MX" b="1" dirty="0">
                <a:solidFill>
                  <a:srgbClr val="3333B2"/>
                </a:solidFill>
              </a:rPr>
              <a:t>SIIT0102</a:t>
            </a:r>
            <a:r>
              <a:rPr lang="es-MX" dirty="0"/>
              <a:t>. </a:t>
            </a:r>
            <a:r>
              <a:rPr lang="es-ES" b="0" i="0" dirty="0">
                <a:solidFill>
                  <a:srgbClr val="2D3B45"/>
                </a:solidFill>
                <a:effectLst/>
              </a:rPr>
              <a:t>Demostración del funcionamiento de sistemas y dispositivos ingenieriles.</a:t>
            </a:r>
          </a:p>
          <a:p>
            <a:r>
              <a:rPr lang="es-ES" b="1" dirty="0">
                <a:solidFill>
                  <a:srgbClr val="3333B2"/>
                </a:solidFill>
              </a:rPr>
              <a:t>STE0403</a:t>
            </a:r>
            <a:r>
              <a:rPr lang="es-ES" dirty="0">
                <a:solidFill>
                  <a:srgbClr val="2D3B45"/>
                </a:solidFill>
              </a:rPr>
              <a:t>. Diseña prototipos.</a:t>
            </a:r>
          </a:p>
          <a:p>
            <a:r>
              <a:rPr lang="es-ES" b="1" dirty="0">
                <a:solidFill>
                  <a:srgbClr val="3333B2"/>
                </a:solidFill>
              </a:rPr>
              <a:t>STE0404</a:t>
            </a:r>
            <a:r>
              <a:rPr lang="es-ES" dirty="0">
                <a:solidFill>
                  <a:srgbClr val="2D3B45"/>
                </a:solidFill>
              </a:rPr>
              <a:t>. Valida tecnologías.</a:t>
            </a:r>
          </a:p>
          <a:p>
            <a:r>
              <a:rPr lang="es-ES" b="1" dirty="0">
                <a:solidFill>
                  <a:srgbClr val="3333B2"/>
                </a:solidFill>
              </a:rPr>
              <a:t>STE0405</a:t>
            </a:r>
            <a:r>
              <a:rPr lang="es-ES" dirty="0">
                <a:solidFill>
                  <a:srgbClr val="2D3B45"/>
                </a:solidFill>
              </a:rPr>
              <a:t>. Administra proyectos.</a:t>
            </a:r>
          </a:p>
          <a:p>
            <a:r>
              <a:rPr lang="es-ES" b="1" dirty="0">
                <a:solidFill>
                  <a:srgbClr val="3333B2"/>
                </a:solidFill>
              </a:rPr>
              <a:t>SEG0302</a:t>
            </a:r>
            <a:r>
              <a:rPr lang="es-ES" dirty="0">
                <a:solidFill>
                  <a:srgbClr val="2D3B45"/>
                </a:solidFill>
              </a:rPr>
              <a:t>. Colaboración</a:t>
            </a:r>
          </a:p>
          <a:p>
            <a:r>
              <a:rPr lang="es-ES" b="1" dirty="0">
                <a:solidFill>
                  <a:srgbClr val="3333B2"/>
                </a:solidFill>
              </a:rPr>
              <a:t>SEG0403</a:t>
            </a:r>
            <a:r>
              <a:rPr lang="es-ES" dirty="0">
                <a:solidFill>
                  <a:srgbClr val="2D3B45"/>
                </a:solidFill>
              </a:rPr>
              <a:t>. Integridad</a:t>
            </a:r>
          </a:p>
          <a:p>
            <a:r>
              <a:rPr lang="es-ES" b="1" dirty="0">
                <a:solidFill>
                  <a:srgbClr val="3333B2"/>
                </a:solidFill>
              </a:rPr>
              <a:t>SEG0603</a:t>
            </a:r>
            <a:r>
              <a:rPr lang="es-ES" dirty="0">
                <a:solidFill>
                  <a:srgbClr val="2D3B45"/>
                </a:solidFill>
              </a:rPr>
              <a:t>. Comprensión de otros códigos.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8D5F6C-02EC-4DAE-B9B9-E098223D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Competences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9605D-DA00-4802-8DBA-D3E7544E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2097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_Presentation_templat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CMU Sans Serif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Reciprocal Lattice</Template>
  <TotalTime>0</TotalTime>
  <Words>613</Words>
  <Application>Microsoft Office PowerPoint</Application>
  <PresentationFormat>On-screen Show (4:3)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CMU Serif</vt:lpstr>
      <vt:lpstr>Microsoft Sans Serif</vt:lpstr>
      <vt:lpstr>Beamer_Presentation_template</vt:lpstr>
      <vt:lpstr>TC2009B Design with microcontrollers &amp; Computer architecture</vt:lpstr>
      <vt:lpstr>Objective</vt:lpstr>
      <vt:lpstr>Lecturers</vt:lpstr>
      <vt:lpstr>Lecturer’s background</vt:lpstr>
      <vt:lpstr>Methodology, structure &amp; evaluation</vt:lpstr>
      <vt:lpstr>Methodology</vt:lpstr>
      <vt:lpstr>Structure</vt:lpstr>
      <vt:lpstr>Evaluation</vt:lpstr>
      <vt:lpstr>Competences</vt:lpstr>
      <vt:lpstr>Course contents</vt:lpstr>
      <vt:lpstr>Module 1. Digital Design</vt:lpstr>
      <vt:lpstr>Module 2. Computer architecture</vt:lpstr>
      <vt:lpstr>Module 3. Microcontrollers</vt:lpstr>
      <vt:lpstr>Resources</vt:lpstr>
      <vt:lpstr>Suggested literature</vt:lpstr>
      <vt:lpstr>Contact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2017-08-08T09:50:48Z</dcterms:created>
  <dcterms:modified xsi:type="dcterms:W3CDTF">2021-10-30T00:53:23Z</dcterms:modified>
</cp:coreProperties>
</file>