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0" r:id="rId2"/>
    <p:sldId id="341" r:id="rId3"/>
    <p:sldId id="410" r:id="rId4"/>
    <p:sldId id="407" r:id="rId5"/>
    <p:sldId id="412" r:id="rId6"/>
    <p:sldId id="409" r:id="rId7"/>
    <p:sldId id="408" r:id="rId8"/>
    <p:sldId id="411" r:id="rId9"/>
    <p:sldId id="337" r:id="rId10"/>
    <p:sldId id="405" r:id="rId11"/>
    <p:sldId id="413" r:id="rId12"/>
    <p:sldId id="370" r:id="rId13"/>
    <p:sldId id="414" r:id="rId14"/>
    <p:sldId id="371" r:id="rId15"/>
    <p:sldId id="374" r:id="rId16"/>
    <p:sldId id="372" r:id="rId17"/>
    <p:sldId id="294" r:id="rId18"/>
    <p:sldId id="373" r:id="rId19"/>
    <p:sldId id="295" r:id="rId20"/>
    <p:sldId id="296" r:id="rId21"/>
    <p:sldId id="375" r:id="rId22"/>
    <p:sldId id="376" r:id="rId23"/>
    <p:sldId id="301" r:id="rId24"/>
    <p:sldId id="415" r:id="rId25"/>
    <p:sldId id="297" r:id="rId26"/>
    <p:sldId id="418" r:id="rId27"/>
    <p:sldId id="416" r:id="rId28"/>
    <p:sldId id="417" r:id="rId29"/>
    <p:sldId id="419" r:id="rId30"/>
    <p:sldId id="420" r:id="rId31"/>
    <p:sldId id="298" r:id="rId32"/>
    <p:sldId id="382" r:id="rId33"/>
    <p:sldId id="300" r:id="rId34"/>
    <p:sldId id="378" r:id="rId35"/>
    <p:sldId id="302" r:id="rId36"/>
    <p:sldId id="383" r:id="rId37"/>
    <p:sldId id="303" r:id="rId38"/>
    <p:sldId id="380" r:id="rId39"/>
    <p:sldId id="404" r:id="rId40"/>
    <p:sldId id="392" r:id="rId41"/>
    <p:sldId id="394" r:id="rId42"/>
    <p:sldId id="395" r:id="rId43"/>
    <p:sldId id="396" r:id="rId44"/>
    <p:sldId id="333" r:id="rId45"/>
    <p:sldId id="397" r:id="rId46"/>
    <p:sldId id="304" r:id="rId47"/>
    <p:sldId id="381" r:id="rId48"/>
    <p:sldId id="306" r:id="rId49"/>
    <p:sldId id="384" r:id="rId50"/>
    <p:sldId id="402" r:id="rId51"/>
    <p:sldId id="385" r:id="rId52"/>
    <p:sldId id="386" r:id="rId53"/>
    <p:sldId id="387" r:id="rId54"/>
    <p:sldId id="388" r:id="rId55"/>
    <p:sldId id="389" r:id="rId56"/>
    <p:sldId id="403" r:id="rId57"/>
    <p:sldId id="308" r:id="rId58"/>
    <p:sldId id="390" r:id="rId59"/>
    <p:sldId id="310" r:id="rId60"/>
    <p:sldId id="39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3" d="100"/>
          <a:sy n="103" d="100"/>
        </p:scale>
        <p:origin x="12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2.xml"/><Relationship Id="rId7" Type="http://schemas.openxmlformats.org/officeDocument/2006/relationships/slide" Target="slides/slide34.xml"/><Relationship Id="rId2" Type="http://schemas.openxmlformats.org/officeDocument/2006/relationships/slide" Target="slides/slide21.xml"/><Relationship Id="rId1" Type="http://schemas.openxmlformats.org/officeDocument/2006/relationships/slide" Target="slides/slide20.xml"/><Relationship Id="rId6" Type="http://schemas.openxmlformats.org/officeDocument/2006/relationships/slide" Target="slides/slide33.xml"/><Relationship Id="rId11" Type="http://schemas.openxmlformats.org/officeDocument/2006/relationships/slide" Target="slides/slide38.xml"/><Relationship Id="rId5" Type="http://schemas.openxmlformats.org/officeDocument/2006/relationships/slide" Target="slides/slide32.xml"/><Relationship Id="rId10" Type="http://schemas.openxmlformats.org/officeDocument/2006/relationships/slide" Target="slides/slide37.xml"/><Relationship Id="rId4" Type="http://schemas.openxmlformats.org/officeDocument/2006/relationships/slide" Target="slides/slide31.xml"/><Relationship Id="rId9" Type="http://schemas.openxmlformats.org/officeDocument/2006/relationships/slide" Target="slides/slide36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–126</a:t>
          </a:r>
          <a:r>
            <a:rPr lang="en-US" dirty="0"/>
            <a:t> ≈ ±1.2 × 10</a:t>
          </a:r>
          <a:r>
            <a:rPr lang="en-US" baseline="30000" dirty="0"/>
            <a:t>–38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+127</a:t>
          </a:r>
          <a:r>
            <a:rPr lang="en-US" dirty="0"/>
            <a:t> ≈ ±3.4 × 10</a:t>
          </a:r>
          <a:r>
            <a:rPr lang="en-US" baseline="30000" dirty="0"/>
            <a:t>+38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1.0015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1067" t="-15625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–126</a:t>
          </a:r>
          <a:r>
            <a:rPr lang="en-US" sz="2000" kern="1200" dirty="0"/>
            <a:t> ≈ ±1.2 × 10</a:t>
          </a:r>
          <a:r>
            <a:rPr lang="en-US" sz="2000" kern="1200" baseline="30000" dirty="0"/>
            <a:t>–38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+127</a:t>
          </a:r>
          <a:r>
            <a:rPr lang="en-US" sz="2000" kern="1200" dirty="0"/>
            <a:t> ≈ ±3.4 × 10</a:t>
          </a:r>
          <a:r>
            <a:rPr lang="en-US" sz="2000" kern="1200" baseline="30000" dirty="0"/>
            <a:t>+38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1.0015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(3 + 127) 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with no over/underflow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(no change)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60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29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Computer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Fixed-point and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5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Fixed-point and floating-point numbers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decimal number </a:t>
                </a:r>
                <a:r>
                  <a:rPr lang="en-GB" i="1" dirty="0"/>
                  <a:t>D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decimal number 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12345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13.59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85497-7068-46CB-9769-0ED0CE3D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about real numbers?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2938-9EB3-468F-A433-80A009C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65A7-A853-441B-A264-A8F5718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</a:t>
                </a:r>
                <a:r>
                  <a:rPr lang="en-AU" altLang="en-US" dirty="0">
                    <a:sym typeface="Symbol" panose="05050102010706020507" pitchFamily="18" charset="2"/>
                  </a:rPr>
                  <a:t></a:t>
                </a:r>
                <a:r>
                  <a:rPr lang="en-AU" altLang="en-US" dirty="0"/>
                  <a:t> number of bits for representing integer part.</a:t>
                </a:r>
              </a:p>
              <a:p>
                <a:pPr lvl="2"/>
                <a:r>
                  <a:rPr lang="en-AU" altLang="en-US" dirty="0"/>
                  <a:t>n </a:t>
                </a:r>
                <a:r>
                  <a:rPr lang="en-AU" altLang="en-US" dirty="0">
                    <a:sym typeface="Symbol" panose="05050102010706020507" pitchFamily="18" charset="2"/>
                  </a:rPr>
                  <a:t>  </a:t>
                </a:r>
                <a:r>
                  <a:rPr lang="en-AU" altLang="en-US" dirty="0"/>
                  <a:t>number of bits for representing non-integer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real numbers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Qm.n example:</a:t>
                </a:r>
              </a:p>
              <a:p>
                <a:pPr lvl="1"/>
                <a:r>
                  <a:rPr lang="en-GB" dirty="0"/>
                  <a:t>What is the range of Q4.4 representation?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4−1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4−1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d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=[−8, +7.9375]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Qm.n</a:t>
                </a:r>
                <a:r>
                  <a:rPr lang="en-GB" dirty="0"/>
                  <a:t> example:</a:t>
                </a:r>
              </a:p>
              <a:p>
                <a:pPr lvl="1"/>
                <a:r>
                  <a:rPr lang="en-GB" dirty="0"/>
                  <a:t>What is the decimal value of the Q4.4 number 1000.0001?</a:t>
                </a:r>
              </a:p>
              <a:p>
                <a:pPr lvl="2"/>
                <a:r>
                  <a:rPr lang="en-GB" dirty="0"/>
                  <a:t>We first take the 2’s complement of the number</a:t>
                </a:r>
              </a:p>
              <a:p>
                <a:pPr lvl="3"/>
                <a:r>
                  <a:rPr lang="en-GB" dirty="0"/>
                  <a:t>0111.1111, which is 7.9375 in decimal</a:t>
                </a:r>
              </a:p>
              <a:p>
                <a:pPr lvl="2"/>
                <a:r>
                  <a:rPr lang="en-GB" dirty="0"/>
                  <a:t>Therefore, Q4.4 1000.0001 represents –7.9375 decimal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A9599D-1D9B-4B92-8458-2A5D4C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754A-34D3-493E-807B-993EB98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endParaRPr lang="en-GB" altLang="en-US" sz="2400" dirty="0"/>
          </a:p>
          <a:p>
            <a:r>
              <a:rPr lang="en-GB" altLang="en-US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 real-world applications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(fractional 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79+110=189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we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dirty="0"/>
                  <a:t>Base with</a:t>
                </a:r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AU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AU" altLang="en-US" dirty="0"/>
                  <a:t> is in the range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r>
                  <a:rPr lang="en-AU" altLang="en-US" dirty="0"/>
                  <a:t> </a:t>
                </a:r>
                <a:r>
                  <a:rPr lang="en-AU" altLang="en-US" dirty="0">
                    <a:sym typeface="Symbol" panose="05050102010706020507" pitchFamily="18" charset="2"/>
                  </a:rPr>
                  <a:t> 1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≤9</m:t>
                    </m:r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37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5240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4148"/>
              <a:gd name="adj4" fmla="val -1674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0488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not normalized</a:t>
            </a:r>
            <a:endParaRPr lang="en-AU" altLang="en-US" sz="18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39192"/>
              <a:gd name="adj4" fmla="val -1207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7899"/>
              <a:gd name="adj4" fmla="val -812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/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BC06E7-A900-496C-BFF7-D1B058222D37}"/>
              </a:ext>
            </a:extLst>
          </p:cNvPr>
          <p:cNvCxnSpPr>
            <a:cxnSpLocks/>
          </p:cNvCxnSpPr>
          <p:nvPr/>
        </p:nvCxnSpPr>
        <p:spPr>
          <a:xfrm flipH="1">
            <a:off x="5181600" y="5105400"/>
            <a:ext cx="609600" cy="284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8" grpId="0" animBg="1"/>
      <p:bldP spid="10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	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1023</a:t>
                </a: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20288"/>
              <a:gd name="adj4" fmla="val -227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0FA015-D6BC-4269-B6B0-F3F91669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0.5</m:t>
                        </m:r>
                      </m:e>
                      <m:sub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  <m:r>
                      <a:rPr lang="en-GB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+0.1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+1.0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alt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GB" alt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sign: 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mantissa: 0 (normalized)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exponent: -1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000" b="0" i="1" dirty="0">
                  <a:solidFill>
                    <a:srgbClr val="00B05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75DED976-1068-4539-A027-FF99973B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0578A43-B0B3-49F9-BCC5-7C0BBD17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65C1A69-0879-45E6-A487-74352ADA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0914F9A-6FB8-4BEA-9912-56F91D9F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81AEECCF-8EF9-4F49-A999-94A37989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0AA0324-A34A-4385-B894-2BAB722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4">
            <a:extLst>
              <a:ext uri="{FF2B5EF4-FFF2-40B4-BE49-F238E27FC236}">
                <a16:creationId xmlns:a16="http://schemas.microsoft.com/office/drawing/2014/main" id="{7F6F7C3A-785A-4EFC-955D-BE6BC43F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C7F25A6-CC38-4B92-A7CF-F5BE3C20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242646C-562C-4E7A-95CB-0B6823AE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B0401B9-AD35-4C43-B307-91D084F3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C1523243-EAFD-48BE-A3BF-04E2AEDD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6CAD87-C97C-456B-B135-EEC4DF3A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×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7030A0"/>
                </a:solidFill>
              </a:rPr>
              <a:t>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>
                <a:solidFill>
                  <a:schemeClr val="accent6">
                    <a:lumMod val="75000"/>
                  </a:schemeClr>
                </a:solidFill>
              </a:rPr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biased exponent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 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5.625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5.625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101.101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5.625 = (–1)</a:t>
                </a:r>
                <a:r>
                  <a:rPr lang="en-US" altLang="en-US" baseline="300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/>
                  <a:t> ×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01101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× 2</a:t>
                </a:r>
                <a:r>
                  <a:rPr lang="en-US" alt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rgbClr val="00B050"/>
                    </a:solidFill>
                  </a:rPr>
                  <a:t>sign = 0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chemeClr val="accent4"/>
                    </a:solidFill>
                  </a:rPr>
                  <a:t>mantissa</a:t>
                </a:r>
                <a:r>
                  <a:rPr lang="en-US" altLang="en-US" dirty="0"/>
                  <a:t> = 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</a:t>
                </a:r>
                <a:r>
                  <a:rPr lang="en-US" altLang="en-US" baseline="-25000" dirty="0"/>
                  <a:t>2</a:t>
                </a:r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1"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biased exponent =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dirty="0"/>
                  <a:t>+ bias</a:t>
                </a:r>
              </a:p>
              <a:p>
                <a:pPr lvl="2" eaLnBrk="1" hangingPunct="1"/>
                <a:r>
                  <a:rPr lang="en-US" altLang="en-US" dirty="0"/>
                  <a:t>Single: 2 + 127 = 129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lvl="2" eaLnBrk="1" hangingPunct="1"/>
                <a:r>
                  <a:rPr lang="en-US" altLang="en-US" dirty="0"/>
                  <a:t>Double: 2 + 1023 = 1024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Single: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 </a:t>
                </a:r>
              </a:p>
              <a:p>
                <a:pPr eaLnBrk="1" hangingPunct="1"/>
                <a:r>
                  <a:rPr lang="en-US" altLang="en-US" dirty="0"/>
                  <a:t>Double: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0110100…00</a:t>
                </a:r>
              </a:p>
            </p:txBody>
          </p:sp>
        </mc:Choice>
        <mc:Fallback xmlns="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 number is represented by the single-precision float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	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01000000000000000000000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1"/>
                    </a:solidFill>
                  </a:rPr>
                  <a:t>biased exponent = 10000001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= 129</a:t>
                </a:r>
                <a:endParaRPr lang="en-US" altLang="en-US" dirty="0">
                  <a:solidFill>
                    <a:srgbClr val="00B05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</a:rPr>
                  <a:t>mantissa = 01000…00</a:t>
                </a:r>
                <a:r>
                  <a:rPr lang="en-US" alt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altLang="en-US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(–1)</m:t>
                    </m:r>
                  </m:oMath>
                </a14:m>
                <a:r>
                  <a:rPr lang="en-US" altLang="en-US" baseline="30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2</a:t>
                </a:r>
                <a:r>
                  <a:rPr lang="en-US" altLang="en-US" baseline="30000" dirty="0"/>
                  <a:t>(</a:t>
                </a:r>
                <a:r>
                  <a:rPr lang="en-US" altLang="en-US" baseline="30000" dirty="0">
                    <a:solidFill>
                      <a:srgbClr val="0070C0"/>
                    </a:solidFill>
                  </a:rPr>
                  <a:t>129</a:t>
                </a:r>
                <a:r>
                  <a:rPr lang="en-US" altLang="en-US" baseline="30000" dirty="0"/>
                  <a:t> – 127)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(–1) × 1.25 × </m:t>
                    </m:r>
                  </m:oMath>
                </a14:m>
                <a:r>
                  <a:rPr lang="en-US" altLang="en-US" dirty="0"/>
                  <a:t>2</a:t>
                </a:r>
                <a:r>
                  <a:rPr lang="en-US" altLang="en-US" baseline="30000" dirty="0"/>
                  <a:t>2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–5.0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EFE11DA-DA10-436C-9DE6-FE9FFFF3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C7F449-21F5-412A-B0BF-B52E0EB1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9D6293-6775-4F20-862E-20907FE0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82BEEC-92FF-4ADD-AC1D-19223F67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03D5A4D-3C8A-40B4-8EE7-C5DAB563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0D62474-D8A0-4925-8D6B-32AAAE50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880" y="1071721"/>
            <a:ext cx="633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FB9F2DB3-8913-483C-8449-FCB510EC93DE}"/>
              </a:ext>
            </a:extLst>
          </p:cNvPr>
          <p:cNvSpPr>
            <a:spLocks/>
          </p:cNvSpPr>
          <p:nvPr/>
        </p:nvSpPr>
        <p:spPr bwMode="auto">
          <a:xfrm>
            <a:off x="6048629" y="4903725"/>
            <a:ext cx="2234692" cy="685800"/>
          </a:xfrm>
          <a:prstGeom prst="borderCallout1">
            <a:avLst>
              <a:gd name="adj1" fmla="val 28458"/>
              <a:gd name="adj2" fmla="val -5051"/>
              <a:gd name="adj3" fmla="val -7050"/>
              <a:gd name="adj4" fmla="val -124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Remember that this 1 is always implied!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 =&gt; 0x449a5200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     =&gt; 0x41ff0000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  =&gt; 0xc35b2000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4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 =&gt; -438.25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 =&gt; 4.015625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 =&gt; 10.0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0E8F9-27A0-4348-944F-A746BD56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is information represented in digital systems?</a:t>
            </a:r>
          </a:p>
          <a:p>
            <a:endParaRPr lang="en-GB" dirty="0"/>
          </a:p>
          <a:p>
            <a:r>
              <a:rPr lang="en-GB" dirty="0"/>
              <a:t>How do computers represent information?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8D7DC5-0E08-46D6-A1EB-57C7929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digital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CBF4-2BDD-4B0C-8BD0-3EE814B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7ADF97-DB5C-483F-91B3-11348D47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38CFB8-A203-4E54-90D0-11C0EC63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B777F-0643-4AD7-B357-E1C5986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3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51716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Single: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→≈7</m:t>
                    </m:r>
                  </m:oMath>
                </a14:m>
                <a:r>
                  <a:rPr lang="en-US" altLang="en-US" dirty="0"/>
                  <a:t> decimal digits</a:t>
                </a:r>
              </a:p>
              <a:p>
                <a:pPr lvl="1"/>
                <a:r>
                  <a:rPr lang="en-US" altLang="en-US" dirty="0"/>
                  <a:t>Double: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dirty="0"/>
                  <a:t> decimal digits</a:t>
                </a:r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altLang="en-US" dirty="0"/>
              </a:p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>
                    <a:solidFill>
                      <a:srgbClr val="0070C0"/>
                    </a:solidFill>
                  </a:rPr>
                  <a:t>Biased exponent</a:t>
                </a:r>
                <a:r>
                  <a:rPr lang="en-US" altLang="en-US" dirty="0"/>
                  <a:t> is 0.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1"/>
            <a:ext cx="8382000" cy="3581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4987925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AD-3D9D-49A4-AD1E-27D4A00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rounding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107D-D1AF-4979-9DC2-54B526F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Fixed-point representation</a:t>
            </a:r>
          </a:p>
          <a:p>
            <a:pPr lvl="1"/>
            <a:r>
              <a:rPr lang="en-GB" dirty="0"/>
              <a:t>Integers – limited precision</a:t>
            </a:r>
          </a:p>
          <a:p>
            <a:pPr lvl="1"/>
            <a:r>
              <a:rPr lang="en-GB" dirty="0"/>
              <a:t>Non-integers – limited precision</a:t>
            </a:r>
          </a:p>
          <a:p>
            <a:endParaRPr lang="en-GB" dirty="0"/>
          </a:p>
          <a:p>
            <a:r>
              <a:rPr lang="en-GB" dirty="0"/>
              <a:t>Floating-point representation</a:t>
            </a:r>
          </a:p>
          <a:p>
            <a:pPr lvl="1"/>
            <a:r>
              <a:rPr lang="en-GB" dirty="0"/>
              <a:t>Real-world numbers</a:t>
            </a:r>
          </a:p>
          <a:p>
            <a:pPr lvl="1"/>
            <a:r>
              <a:rPr lang="en-GB" dirty="0"/>
              <a:t>Extremely large or extremely small numbers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4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floating-point.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altLang="en-US" sz="24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4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application.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precision, even in double-precision floating-point representation.</a:t>
            </a:r>
          </a:p>
          <a:p>
            <a:pPr lvl="1" eaLnBrk="1" hangingPunct="1"/>
            <a:r>
              <a:rPr lang="en-AU" altLang="en-US" dirty="0"/>
              <a:t>Need to account for this in programs.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11B0-DFE6-4C3E-9573-694EE99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444B-A1EF-44CE-90BF-C33E162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3598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blipFill>
                <a:blip r:embed="rId8"/>
                <a:stretch>
                  <a:fillRect l="-1309" t="-4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8FEBC-78F4-406A-AB5D-C602C347C6D8}"/>
              </a:ext>
            </a:extLst>
          </p:cNvPr>
          <p:cNvSpPr txBox="1"/>
          <p:nvPr/>
        </p:nvSpPr>
        <p:spPr>
          <a:xfrm>
            <a:off x="2479394" y="57589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Rounding up to 3 decimal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4DA-712A-4846-AA82-E0D4DE94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63B50-D1DC-44D2-8338-4E0689EB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5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50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24225"/>
            <a:ext cx="5257800" cy="23145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FE6-6369-42D0-B7B6-B197FC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F5578-3AFD-435E-A26A-4C51AA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biased 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Unsigned.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Sign &amp; magnitude.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One’s complement.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Two’s complement.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F5958-074B-447E-90A4-DD3275FD8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6768523" cy="52117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C2D25-9362-4542-BD99-EA70B29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7BBC-7E6E-4937-87F0-34D950B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919130-AB5C-4E2F-8523-84BB969851E1}"/>
              </a:ext>
            </a:extLst>
          </p:cNvPr>
          <p:cNvSpPr/>
          <p:nvPr/>
        </p:nvSpPr>
        <p:spPr>
          <a:xfrm>
            <a:off x="1295400" y="3657600"/>
            <a:ext cx="57150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Unsigned.</a:t>
            </a:r>
          </a:p>
          <a:p>
            <a:r>
              <a:rPr lang="en-GB" dirty="0"/>
              <a:t>Sign &amp; magnitude.</a:t>
            </a:r>
          </a:p>
          <a:p>
            <a:r>
              <a:rPr lang="en-GB" dirty="0"/>
              <a:t>One’s complement.</a:t>
            </a:r>
          </a:p>
          <a:p>
            <a:r>
              <a:rPr lang="en-GB" dirty="0"/>
              <a:t>Two’s complement.</a:t>
            </a:r>
          </a:p>
          <a:p>
            <a:endParaRPr lang="en-GB" dirty="0"/>
          </a:p>
          <a:p>
            <a:r>
              <a:rPr lang="en-GB" dirty="0"/>
              <a:t>From all these binary integer representations, which one is most used in computer systems?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342900"/>
                <a:r>
                  <a:rPr lang="en-GB" dirty="0"/>
                  <a:t>For example, an 8-bit two’s complement number </a:t>
                </a:r>
                <a:r>
                  <a:rPr lang="en-GB" sz="3200" dirty="0"/>
                  <a:t>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 r="-2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3006</Words>
  <Application>Microsoft Office PowerPoint</Application>
  <PresentationFormat>On-screen Show (4:3)</PresentationFormat>
  <Paragraphs>724</Paragraphs>
  <Slides>60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Microsoft Sans Serif</vt:lpstr>
      <vt:lpstr>Symbol</vt:lpstr>
      <vt:lpstr>Times New Roman</vt:lpstr>
      <vt:lpstr>Wingdings</vt:lpstr>
      <vt:lpstr>Beamer_Presentation_template</vt:lpstr>
      <vt:lpstr>TC2009B: Digital Design Fixed-point and floating-point numbers</vt:lpstr>
      <vt:lpstr>References</vt:lpstr>
      <vt:lpstr>Numbers is digital systems</vt:lpstr>
      <vt:lpstr>Numbers is computer systems</vt:lpstr>
      <vt:lpstr>Fixed-point representation</vt:lpstr>
      <vt:lpstr>Fixed-point integer representation</vt:lpstr>
      <vt:lpstr>Signed integer representation</vt:lpstr>
      <vt:lpstr>Fixed-point integer representation</vt:lpstr>
      <vt:lpstr>Two’s complement integer range</vt:lpstr>
      <vt:lpstr>Two’s complement integer range</vt:lpstr>
      <vt:lpstr>Fixed-point numbers</vt:lpstr>
      <vt:lpstr>Fixed-point real numbers</vt:lpstr>
      <vt:lpstr>Fixed-point real numbers</vt:lpstr>
      <vt:lpstr>Fixed-point in real-world applications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Floating-point example</vt:lpstr>
      <vt:lpstr>Floating-point exercises</vt:lpstr>
      <vt:lpstr>Floating-point exercises</vt:lpstr>
      <vt:lpstr>Floating-point exercises</vt:lpstr>
      <vt:lpstr>Floating-point exercises</vt:lpstr>
      <vt:lpstr>Floating-point exercises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rounding</vt:lpstr>
      <vt:lpstr>Floating-point rounding</vt:lpstr>
      <vt:lpstr>Floating-point rounding</vt:lpstr>
      <vt:lpstr>Floating-point rounding</vt:lpstr>
      <vt:lpstr>Floating-point rounding</vt:lpstr>
      <vt:lpstr>Concluding remarks</vt:lpstr>
      <vt:lpstr>Floating-point addition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multiplication</vt:lpstr>
      <vt:lpstr>Floating-point arithmetic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2021-10-30T00:53:19Z</dcterms:modified>
</cp:coreProperties>
</file>