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0" r:id="rId2"/>
    <p:sldId id="341" r:id="rId3"/>
    <p:sldId id="361" r:id="rId4"/>
    <p:sldId id="342" r:id="rId5"/>
    <p:sldId id="344" r:id="rId6"/>
    <p:sldId id="345" r:id="rId7"/>
    <p:sldId id="346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60" r:id="rId22"/>
    <p:sldId id="359" r:id="rId23"/>
    <p:sldId id="364" r:id="rId24"/>
    <p:sldId id="36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18" d="100"/>
          <a:sy n="118" d="100"/>
        </p:scale>
        <p:origin x="13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Computer arithmetic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Digital design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TC2009B: Digital design</a:t>
            </a:r>
            <a:br>
              <a:rPr lang="en-GB" sz="3600" dirty="0"/>
            </a:br>
            <a:r>
              <a:rPr lang="en-GB" sz="3600" dirty="0"/>
              <a:t>Addition &amp; Subtraction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architecture: Computer arithmetic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BD21E0-42F2-49FA-B889-B64BEBA2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+mj-lt"/>
                <a:cs typeface="Arial" charset="0"/>
              </a:rPr>
              <a:t>Now use column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propagate</a:t>
            </a:r>
            <a:r>
              <a:rPr lang="en-US" dirty="0">
                <a:latin typeface="+mj-lt"/>
                <a:cs typeface="Arial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+mj-lt"/>
                <a:cs typeface="Arial" charset="0"/>
              </a:rPr>
              <a:t>generate</a:t>
            </a:r>
            <a:r>
              <a:rPr lang="en-US" dirty="0">
                <a:latin typeface="+mj-lt"/>
                <a:cs typeface="Arial" charset="0"/>
              </a:rPr>
              <a:t> signals to compute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block propagate </a:t>
            </a:r>
            <a:r>
              <a:rPr lang="en-US" dirty="0">
                <a:latin typeface="+mj-lt"/>
                <a:cs typeface="Arial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+mj-lt"/>
                <a:cs typeface="Arial" charset="0"/>
              </a:rPr>
              <a:t>block</a:t>
            </a:r>
            <a:r>
              <a:rPr lang="en-US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+mj-lt"/>
                <a:cs typeface="Arial" charset="0"/>
              </a:rPr>
              <a:t>generate</a:t>
            </a:r>
            <a:r>
              <a:rPr lang="en-US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dirty="0">
                <a:latin typeface="+mj-lt"/>
                <a:cs typeface="Arial" charset="0"/>
              </a:rPr>
              <a:t>signals for k-bit blocks, </a:t>
            </a:r>
            <a:r>
              <a:rPr lang="en-US" i="1" dirty="0">
                <a:latin typeface="+mj-lt"/>
                <a:cs typeface="Arial" charset="0"/>
              </a:rPr>
              <a:t>i.e.</a:t>
            </a:r>
            <a:r>
              <a:rPr lang="en-US" dirty="0">
                <a:latin typeface="+mj-lt"/>
                <a:cs typeface="Arial" charset="0"/>
              </a:rPr>
              <a:t>:</a:t>
            </a:r>
          </a:p>
          <a:p>
            <a:pPr lvl="1"/>
            <a:endParaRPr lang="en-US" dirty="0">
              <a:latin typeface="+mj-lt"/>
              <a:cs typeface="Arial" charset="0"/>
            </a:endParaRPr>
          </a:p>
          <a:p>
            <a:pPr lvl="1"/>
            <a:r>
              <a:rPr lang="en-US" dirty="0">
                <a:latin typeface="+mj-lt"/>
                <a:cs typeface="Arial" charset="0"/>
              </a:rPr>
              <a:t>Compute if a k-bit group will propagate a carry in (to the block) to the carry out (of the block)</a:t>
            </a:r>
          </a:p>
          <a:p>
            <a:pPr lvl="1"/>
            <a:endParaRPr lang="en-US" dirty="0">
              <a:latin typeface="+mj-lt"/>
              <a:cs typeface="Arial" charset="0"/>
            </a:endParaRPr>
          </a:p>
          <a:p>
            <a:pPr lvl="1"/>
            <a:r>
              <a:rPr lang="en-US" dirty="0">
                <a:latin typeface="+mj-lt"/>
                <a:cs typeface="Arial" charset="0"/>
              </a:rPr>
              <a:t>Compute if a k-bit group will generate a carry out (of the block)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C4EEF0-BEEF-46AF-B67E-71FD80EB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Carry-lookahead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A1C7-E6A9-4686-9108-173B494E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9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BC3FC-9CB7-4AC9-B4C7-B0171276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/>
              <a:t>Example</a:t>
            </a:r>
            <a:r>
              <a:rPr lang="en-US" dirty="0"/>
              <a:t>: Block propagate and generate signals for 4-bit blocks (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baseline="-25000" dirty="0">
                <a:solidFill>
                  <a:srgbClr val="7030A0"/>
                </a:solidFill>
              </a:rPr>
              <a:t>3:0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baseline="-25000" dirty="0">
                <a:solidFill>
                  <a:srgbClr val="00B050"/>
                </a:solidFill>
              </a:rPr>
              <a:t>3:0</a:t>
            </a:r>
            <a:r>
              <a:rPr lang="en-US" dirty="0"/>
              <a:t>):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b="1" i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/>
              <a:t>Generally</a:t>
            </a:r>
            <a:r>
              <a:rPr lang="en-US" dirty="0"/>
              <a:t>,</a:t>
            </a:r>
            <a:endParaRPr lang="en-US" sz="2400" dirty="0"/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800" b="1" i="1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b="1" i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…</a:t>
            </a:r>
            <a:r>
              <a:rPr lang="en-US" sz="2800" b="1" i="1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j</a:t>
            </a:r>
            <a:endParaRPr lang="en-US" sz="2800" b="1" i="1" baseline="-25000" dirty="0">
              <a:solidFill>
                <a:srgbClr val="7030A0"/>
              </a:solidFill>
              <a:latin typeface="Times New Roman" pitchFamily="18" charset="0"/>
              <a:cs typeface="Arial" charset="0"/>
            </a:endParaRP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400" b="1" i="1" dirty="0" err="1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 err="1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i-1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i-1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i-2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i-2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i-3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i-3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(…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j+1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j+1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sz="2000" b="1" i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 err="1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C530D-7F1D-4A48-AA8E-7DE569A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Carry-lookahead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A669D-16A6-45D1-B822-F5953F1F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C59566-00E7-44D8-896D-E019717B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Carry-lookahead with 4 blocks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5692B-D307-4946-A869-80CBE2C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0D8657-9189-421C-85B5-5E63190C1546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2301346"/>
              </p:ext>
            </p:extLst>
          </p:nvPr>
        </p:nvGraphicFramePr>
        <p:xfrm>
          <a:off x="1447800" y="813000"/>
          <a:ext cx="6248400" cy="567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4" imgW="3914640" imgH="3552480" progId="Visio.Drawing.6">
                  <p:embed/>
                </p:oleObj>
              </mc:Choice>
              <mc:Fallback>
                <p:oleObj name="VISIO" r:id="rId4" imgW="3914640" imgH="3552480" progId="Visio.Drawing.6">
                  <p:embed/>
                  <p:pic>
                    <p:nvPicPr>
                      <p:cNvPr id="93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13000"/>
                        <a:ext cx="6248400" cy="5670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05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695851-51F5-44BE-A0DC-561FC83B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Step 1: </a:t>
            </a:r>
            <a:r>
              <a:rPr lang="en-US" sz="2800" dirty="0">
                <a:latin typeface="+mj-lt"/>
                <a:cs typeface="Arial" charset="0"/>
              </a:rPr>
              <a:t>Compute </a:t>
            </a:r>
            <a:r>
              <a:rPr lang="en-US" sz="2800" i="1" dirty="0">
                <a:solidFill>
                  <a:srgbClr val="00B050"/>
                </a:solidFill>
                <a:latin typeface="+mj-lt"/>
                <a:cs typeface="Arial" charset="0"/>
              </a:rPr>
              <a:t>G</a:t>
            </a:r>
            <a:r>
              <a:rPr lang="en-US" sz="2800" i="1" baseline="-25000" dirty="0">
                <a:solidFill>
                  <a:srgbClr val="00B050"/>
                </a:solidFill>
                <a:latin typeface="+mj-lt"/>
                <a:cs typeface="Arial" charset="0"/>
              </a:rPr>
              <a:t>i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i="1" dirty="0">
                <a:solidFill>
                  <a:srgbClr val="7030A0"/>
                </a:solidFill>
                <a:latin typeface="+mj-lt"/>
                <a:cs typeface="Arial" charset="0"/>
              </a:rPr>
              <a:t>P</a:t>
            </a:r>
            <a:r>
              <a:rPr lang="en-US" sz="2800" i="1" baseline="-25000" dirty="0">
                <a:solidFill>
                  <a:srgbClr val="7030A0"/>
                </a:solidFill>
                <a:latin typeface="+mj-lt"/>
                <a:cs typeface="Arial" charset="0"/>
              </a:rPr>
              <a:t>i</a:t>
            </a:r>
            <a:r>
              <a:rPr lang="en-US" sz="2800" dirty="0">
                <a:latin typeface="+mj-lt"/>
                <a:cs typeface="Arial" charset="0"/>
              </a:rPr>
              <a:t> for all columns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Step 2:</a:t>
            </a:r>
            <a:r>
              <a:rPr lang="en-US" sz="2800" dirty="0">
                <a:latin typeface="+mj-lt"/>
                <a:cs typeface="Arial" charset="0"/>
              </a:rPr>
              <a:t> Compute </a:t>
            </a:r>
            <a:r>
              <a:rPr lang="en-US" sz="2800" i="1" dirty="0">
                <a:solidFill>
                  <a:srgbClr val="00B050"/>
                </a:solidFill>
                <a:latin typeface="+mj-lt"/>
                <a:cs typeface="Arial" charset="0"/>
              </a:rPr>
              <a:t>G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i="1" dirty="0">
                <a:solidFill>
                  <a:srgbClr val="7030A0"/>
                </a:solidFill>
                <a:latin typeface="+mj-lt"/>
                <a:cs typeface="Arial" charset="0"/>
              </a:rPr>
              <a:t>P</a:t>
            </a:r>
            <a:r>
              <a:rPr lang="en-US" sz="2800" dirty="0">
                <a:latin typeface="+mj-lt"/>
                <a:cs typeface="Arial" charset="0"/>
              </a:rPr>
              <a:t> for </a:t>
            </a:r>
            <a:r>
              <a:rPr lang="en-US" sz="2800" i="1" dirty="0">
                <a:latin typeface="+mj-lt"/>
                <a:cs typeface="Arial" charset="0"/>
              </a:rPr>
              <a:t>k</a:t>
            </a:r>
            <a:r>
              <a:rPr lang="en-US" sz="2800" dirty="0">
                <a:latin typeface="+mj-lt"/>
                <a:cs typeface="Arial" charset="0"/>
              </a:rPr>
              <a:t>-bit blocks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Step 3: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i="1" dirty="0" err="1">
                <a:latin typeface="+mj-lt"/>
                <a:cs typeface="Arial" charset="0"/>
              </a:rPr>
              <a:t>C</a:t>
            </a:r>
            <a:r>
              <a:rPr lang="en-US" sz="2800" i="1" baseline="-25000" dirty="0" err="1">
                <a:latin typeface="+mj-lt"/>
                <a:cs typeface="Arial" charset="0"/>
              </a:rPr>
              <a:t>in</a:t>
            </a:r>
            <a:r>
              <a:rPr lang="en-US" sz="2800" dirty="0">
                <a:latin typeface="+mj-lt"/>
                <a:cs typeface="Arial" charset="0"/>
              </a:rPr>
              <a:t> propagates through each </a:t>
            </a:r>
            <a:r>
              <a:rPr lang="en-US" sz="2800" i="1" dirty="0">
                <a:latin typeface="+mj-lt"/>
                <a:cs typeface="Arial" charset="0"/>
              </a:rPr>
              <a:t>k</a:t>
            </a:r>
            <a:r>
              <a:rPr lang="en-US" sz="2800" dirty="0">
                <a:latin typeface="+mj-lt"/>
                <a:cs typeface="Arial" charset="0"/>
              </a:rPr>
              <a:t>-bit propagate/generate logic (meanwhile computing sums)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Step 4:</a:t>
            </a:r>
            <a:r>
              <a:rPr lang="en-US" sz="2800" dirty="0">
                <a:latin typeface="+mj-lt"/>
                <a:cs typeface="Arial" charset="0"/>
              </a:rPr>
              <a:t> Compute sum for most significant k-bit block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28C07D-68C5-42DE-AA04-52D74EC4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Carry-lookahead addition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F31F8-6DD1-40A9-A3F0-B8A3055F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8879A-5ECB-4767-B96E-76A0C621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CLA with </a:t>
            </a:r>
            <a:r>
              <a:rPr lang="en-US" sz="2400" i="1" dirty="0">
                <a:latin typeface="+mj-lt"/>
                <a:cs typeface="Arial" charset="0"/>
              </a:rPr>
              <a:t>k</a:t>
            </a:r>
            <a:r>
              <a:rPr lang="en-US" sz="2400" dirty="0">
                <a:latin typeface="+mj-lt"/>
                <a:cs typeface="Arial" charset="0"/>
              </a:rPr>
              <a:t>-bit blocks: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CLA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block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N/k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– 1)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AND_OR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FA</a:t>
            </a:r>
            <a:endParaRPr lang="en-US" sz="32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400" dirty="0">
              <a:latin typeface="+mj-lt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dirty="0">
                <a:latin typeface="+mj-lt"/>
                <a:cs typeface="Arial" charset="0"/>
              </a:rPr>
              <a:t>where: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dirty="0">
                <a:latin typeface="Times New Roman" pitchFamily="18" charset="0"/>
                <a:cs typeface="Arial" charset="0"/>
              </a:rPr>
              <a:t>: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delay to generate all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G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latin typeface="+mj-lt"/>
                <a:cs typeface="Arial" charset="0"/>
              </a:rPr>
              <a:t>delay to generate all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sz="20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 and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AND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_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OR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latin typeface="+mj-lt"/>
                <a:cs typeface="Arial" charset="0"/>
              </a:rPr>
              <a:t>delay from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in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to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ou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of final AND/OR gate in </a:t>
            </a:r>
            <a:r>
              <a:rPr lang="en-US" sz="2000" i="1" dirty="0">
                <a:latin typeface="+mj-lt"/>
                <a:cs typeface="Arial" charset="0"/>
              </a:rPr>
              <a:t>k</a:t>
            </a:r>
            <a:r>
              <a:rPr lang="en-US" sz="2000" dirty="0">
                <a:latin typeface="+mj-lt"/>
                <a:cs typeface="Arial" charset="0"/>
              </a:rPr>
              <a:t>-bit CLA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An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carry-lookahead adder is generally much faster than a ripple-carry adder 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  &gt; 16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033B53-C609-44EC-A92C-EF3B5BA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Carry-lookahead adder delay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EF04-857E-44AD-803A-4F41F685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382E00-4847-412E-B091-D6ED151FAC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latin typeface="+mj-lt"/>
                    <a:cs typeface="Arial" charset="0"/>
                  </a:rPr>
                  <a:t>Computes carry in (</a:t>
                </a:r>
                <a:r>
                  <a:rPr lang="en-US" sz="2800" i="1" dirty="0">
                    <a:latin typeface="+mj-lt"/>
                    <a:cs typeface="Arial" charset="0"/>
                  </a:rPr>
                  <a:t>C</a:t>
                </a:r>
                <a:r>
                  <a:rPr lang="en-US" sz="2800" i="1" baseline="-25000" dirty="0">
                    <a:latin typeface="+mj-lt"/>
                    <a:cs typeface="Arial" charset="0"/>
                  </a:rPr>
                  <a:t>i</a:t>
                </a:r>
                <a:r>
                  <a:rPr lang="en-US" sz="2800" baseline="-25000" dirty="0">
                    <a:latin typeface="+mj-lt"/>
                    <a:cs typeface="Arial" charset="0"/>
                  </a:rPr>
                  <a:t>-1</a:t>
                </a:r>
                <a:r>
                  <a:rPr lang="en-US" sz="2800" dirty="0">
                    <a:latin typeface="+mj-lt"/>
                    <a:cs typeface="Arial" charset="0"/>
                  </a:rPr>
                  <a:t>) for each column, then computes sum:</a:t>
                </a:r>
              </a:p>
              <a:p>
                <a:pPr marL="0" indent="0">
                  <a:spcBef>
                    <a:spcPct val="20000"/>
                  </a:spcBef>
                  <a:buNone/>
                </a:pPr>
                <a:r>
                  <a:rPr lang="en-US" sz="2800" i="1" dirty="0">
                    <a:latin typeface="Times New Roman" pitchFamily="18" charset="0"/>
                    <a:cs typeface="Arial" charset="0"/>
                  </a:rPr>
                  <a:t>	</a:t>
                </a:r>
                <a:r>
                  <a:rPr lang="en-US" sz="2800" b="1" i="1" dirty="0">
                    <a:latin typeface="Times New Roman" pitchFamily="18" charset="0"/>
                    <a:cs typeface="Arial" charset="0"/>
                  </a:rPr>
                  <a:t>		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</a:t>
                </a:r>
                <a:r>
                  <a:rPr lang="en-US" sz="3200" b="1" i="1" baseline="-25000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32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A</a:t>
                </a:r>
                <a:r>
                  <a:rPr lang="en-US" sz="3200" b="1" i="1" baseline="-25000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:r>
                  <a:rPr lang="en-US" sz="3200" b="1" dirty="0">
                    <a:solidFill>
                      <a:srgbClr val="0070C0"/>
                    </a:solidFill>
                    <a:latin typeface="Symbol" pitchFamily="18" charset="2"/>
                    <a:cs typeface="Arial" charset="0"/>
                  </a:rPr>
                  <a:t>Å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B</a:t>
                </a:r>
                <a:r>
                  <a:rPr lang="en-US" sz="3200" b="1" i="1" baseline="-25000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n-US" sz="32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:r>
                  <a:rPr lang="en-US" sz="3200" b="1" dirty="0">
                    <a:solidFill>
                      <a:srgbClr val="0070C0"/>
                    </a:solidFill>
                    <a:latin typeface="Symbol" pitchFamily="18" charset="2"/>
                    <a:cs typeface="Arial" charset="0"/>
                  </a:rPr>
                  <a:t>Å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C</a:t>
                </a:r>
                <a:r>
                  <a:rPr lang="en-US" sz="3200" b="1" i="1" baseline="-25000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endParaRPr lang="en-US" sz="3200" b="1" dirty="0">
                  <a:solidFill>
                    <a:srgbClr val="0070C0"/>
                  </a:solidFill>
                  <a:latin typeface="Times New Roman" pitchFamily="18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latin typeface="+mj-lt"/>
                    <a:cs typeface="Arial" charset="0"/>
                  </a:rPr>
                  <a:t>It computes C</a:t>
                </a:r>
                <a:r>
                  <a:rPr lang="en-US" sz="2800" i="1" baseline="-25000" dirty="0">
                    <a:latin typeface="+mj-lt"/>
                    <a:cs typeface="Arial" charset="0"/>
                  </a:rPr>
                  <a:t>i-1</a:t>
                </a:r>
                <a:r>
                  <a:rPr lang="en-US" sz="2800" dirty="0">
                    <a:latin typeface="+mj-lt"/>
                    <a:cs typeface="Arial" charset="0"/>
                  </a:rPr>
                  <a:t> by:</a:t>
                </a:r>
              </a:p>
              <a:p>
                <a:pPr marL="685800" lvl="1">
                  <a:buFontTx/>
                  <a:buChar char="•"/>
                </a:pPr>
                <a:r>
                  <a:rPr lang="en-US" dirty="0">
                    <a:latin typeface="+mj-lt"/>
                    <a:cs typeface="Arial" charset="0"/>
                  </a:rPr>
                  <a:t>Computing </a:t>
                </a:r>
                <a:r>
                  <a:rPr lang="en-US" i="1" dirty="0">
                    <a:latin typeface="+mj-lt"/>
                    <a:cs typeface="Arial" charset="0"/>
                  </a:rPr>
                  <a:t>G</a:t>
                </a:r>
                <a:r>
                  <a:rPr lang="en-US" dirty="0">
                    <a:latin typeface="+mj-lt"/>
                    <a:cs typeface="Arial" charset="0"/>
                  </a:rPr>
                  <a:t> and </a:t>
                </a:r>
                <a:r>
                  <a:rPr lang="en-US" i="1" dirty="0">
                    <a:latin typeface="+mj-lt"/>
                    <a:cs typeface="Arial" charset="0"/>
                  </a:rPr>
                  <a:t>P</a:t>
                </a:r>
                <a:r>
                  <a:rPr lang="en-US" dirty="0">
                    <a:latin typeface="+mj-lt"/>
                    <a:cs typeface="Arial" charset="0"/>
                  </a:rPr>
                  <a:t> for 1-, 2-, 4-, 8-bit blocks, etc. until all </a:t>
                </a:r>
                <a:r>
                  <a:rPr lang="en-US" i="1" dirty="0">
                    <a:latin typeface="+mj-lt"/>
                    <a:cs typeface="Arial" charset="0"/>
                  </a:rPr>
                  <a:t>G</a:t>
                </a:r>
                <a:r>
                  <a:rPr lang="en-US" i="1" baseline="-25000" dirty="0">
                    <a:latin typeface="+mj-lt"/>
                    <a:cs typeface="Arial" charset="0"/>
                  </a:rPr>
                  <a:t>i</a:t>
                </a:r>
                <a:r>
                  <a:rPr lang="en-US" dirty="0">
                    <a:latin typeface="+mj-lt"/>
                    <a:cs typeface="Arial" charset="0"/>
                  </a:rPr>
                  <a:t> (carry in) known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800" dirty="0">
                    <a:latin typeface="+mj-lt"/>
                    <a:cs typeface="Arial" charset="0"/>
                  </a:rPr>
                  <a:t> stages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382E00-4847-412E-B091-D6ED151FA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419C734-A89D-4FC6-97B8-A398955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AF7D-A81B-4DFD-B5F9-EA0EE4A0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C7EEAE-A878-4F22-834C-B2A68111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Carry is either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generated</a:t>
            </a:r>
            <a:r>
              <a:rPr lang="en-US" sz="2400" dirty="0">
                <a:latin typeface="+mj-lt"/>
                <a:cs typeface="Arial" charset="0"/>
              </a:rPr>
              <a:t> in a column or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propagated</a:t>
            </a:r>
            <a:r>
              <a:rPr lang="en-US" sz="2400" dirty="0">
                <a:latin typeface="+mj-lt"/>
                <a:cs typeface="Arial" charset="0"/>
              </a:rPr>
              <a:t> from a previous column.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Column -1 holds </a:t>
            </a:r>
            <a:r>
              <a:rPr lang="en-US" sz="2400" i="1" dirty="0" err="1">
                <a:latin typeface="+mj-lt"/>
                <a:cs typeface="Arial" charset="0"/>
              </a:rPr>
              <a:t>C</a:t>
            </a:r>
            <a:r>
              <a:rPr lang="en-US" sz="2400" baseline="-25000" dirty="0" err="1">
                <a:latin typeface="+mj-lt"/>
                <a:cs typeface="Arial" charset="0"/>
              </a:rPr>
              <a:t>in</a:t>
            </a:r>
            <a:r>
              <a:rPr lang="en-US" sz="2400" dirty="0">
                <a:latin typeface="+mj-lt"/>
                <a:cs typeface="Arial" charset="0"/>
              </a:rPr>
              <a:t>, so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in</a:t>
            </a:r>
            <a:endParaRPr lang="en-US" sz="2600" b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Carry in into column </a:t>
            </a:r>
            <a:r>
              <a:rPr lang="en-US" sz="2400" i="1" dirty="0" err="1">
                <a:latin typeface="+mj-lt"/>
                <a:cs typeface="Arial" charset="0"/>
              </a:rPr>
              <a:t>i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dirty="0">
                <a:latin typeface="+mj-lt"/>
                <a:cs typeface="Arial" charset="0"/>
              </a:rPr>
              <a:t>carry out of column </a:t>
            </a:r>
            <a:r>
              <a:rPr lang="en-US" sz="2400" i="1" dirty="0">
                <a:latin typeface="+mj-lt"/>
                <a:cs typeface="Arial" charset="0"/>
              </a:rPr>
              <a:t>i-1</a:t>
            </a:r>
            <a:r>
              <a:rPr lang="en-US" sz="2400" dirty="0">
                <a:latin typeface="+mj-lt"/>
                <a:cs typeface="Arial" charset="0"/>
              </a:rPr>
              <a:t>: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-1:-1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generate signal spanning columns </a:t>
            </a:r>
            <a:r>
              <a:rPr lang="en-US" sz="2400" i="1" dirty="0">
                <a:latin typeface="+mj-lt"/>
                <a:cs typeface="Arial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-1 to 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Sum equation: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B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Goal:</a:t>
            </a:r>
            <a:r>
              <a:rPr lang="en-US" sz="2400" dirty="0">
                <a:latin typeface="+mj-lt"/>
                <a:cs typeface="Arial" charset="0"/>
              </a:rPr>
              <a:t> Quickly compute </a:t>
            </a:r>
            <a:r>
              <a:rPr lang="en-US" sz="2400" dirty="0">
                <a:latin typeface="Times New Roman" pitchFamily="18" charset="0"/>
                <a:cs typeface="Arial" charset="0"/>
              </a:rPr>
              <a:t>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2:-1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3:-1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4:-1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5:-1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… </a:t>
            </a:r>
            <a:r>
              <a:rPr lang="en-US" sz="2400" dirty="0">
                <a:latin typeface="+mj-lt"/>
                <a:cs typeface="Arial" charset="0"/>
              </a:rPr>
              <a:t>(called </a:t>
            </a:r>
            <a:r>
              <a:rPr lang="en-US" sz="2400" b="1" i="1" dirty="0">
                <a:latin typeface="+mj-lt"/>
                <a:cs typeface="Arial" charset="0"/>
              </a:rPr>
              <a:t>prefixes</a:t>
            </a:r>
            <a:r>
              <a:rPr lang="en-US" sz="2400" i="1" dirty="0">
                <a:latin typeface="+mj-lt"/>
                <a:cs typeface="Arial" charset="0"/>
              </a:rPr>
              <a:t>)        </a:t>
            </a: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dirty="0">
                <a:latin typeface="Times New Roman" pitchFamily="18" charset="0"/>
                <a:cs typeface="Arial" charset="0"/>
              </a:rPr>
              <a:t>,     C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   C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400" dirty="0">
                <a:latin typeface="Times New Roman" pitchFamily="18" charset="0"/>
                <a:cs typeface="Arial" charset="0"/>
              </a:rPr>
              <a:t>,    C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3</a:t>
            </a:r>
            <a:r>
              <a:rPr lang="en-US" sz="2400" dirty="0">
                <a:latin typeface="Times New Roman" pitchFamily="18" charset="0"/>
                <a:cs typeface="Arial" charset="0"/>
              </a:rPr>
              <a:t>,    C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4</a:t>
            </a:r>
            <a:r>
              <a:rPr lang="en-US" sz="2400" dirty="0">
                <a:latin typeface="Times New Roman" pitchFamily="18" charset="0"/>
                <a:cs typeface="Arial" charset="0"/>
              </a:rPr>
              <a:t>,     C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5</a:t>
            </a:r>
            <a:r>
              <a:rPr lang="en-US" sz="2400" dirty="0">
                <a:latin typeface="Times New Roman" pitchFamily="18" charset="0"/>
                <a:cs typeface="Arial" charset="0"/>
              </a:rPr>
              <a:t>,)</a:t>
            </a:r>
            <a:endParaRPr lang="en-US" sz="2400" i="1" dirty="0">
              <a:latin typeface="+mj-lt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42DCF4-4CDA-4AEC-807A-C46530AE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1A4B-8A43-43F6-919D-3CAAFC39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1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F0A18-49AC-497E-83EE-D03C862D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Generate and propagate signals for a block spanning bits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+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	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-1:j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In words: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+mj-lt"/>
                <a:cs typeface="Arial" charset="0"/>
              </a:rPr>
              <a:t>Generate:</a:t>
            </a:r>
            <a:r>
              <a:rPr lang="en-US" sz="2400" dirty="0">
                <a:latin typeface="+mj-lt"/>
                <a:cs typeface="Arial" charset="0"/>
              </a:rPr>
              <a:t> block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will generate a carry if: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upper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generates a carry or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upper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propagates a carry generated in lower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-1: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+mj-lt"/>
                <a:cs typeface="Arial" charset="0"/>
              </a:rPr>
              <a:t>Propagate: </a:t>
            </a:r>
            <a:r>
              <a:rPr lang="en-US" sz="2400" dirty="0">
                <a:latin typeface="+mj-lt"/>
                <a:cs typeface="Arial" charset="0"/>
              </a:rPr>
              <a:t>block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will propagate a carry if </a:t>
            </a:r>
            <a:r>
              <a:rPr lang="en-US" sz="2400" i="1" dirty="0">
                <a:latin typeface="+mj-lt"/>
                <a:cs typeface="Arial" charset="0"/>
              </a:rPr>
              <a:t>both</a:t>
            </a:r>
            <a:r>
              <a:rPr lang="en-US" sz="2400" dirty="0">
                <a:latin typeface="+mj-lt"/>
                <a:cs typeface="Arial" charset="0"/>
              </a:rPr>
              <a:t> the upper and lower parts propagate the carry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308F9-D3BB-4215-9B3D-152E7AD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34879-4C5D-4F7B-A283-392FB268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F6255F-E8F3-4C18-9B7B-10ED4B26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prefix 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E794-8B69-4AEC-ABA5-586D0456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5530F3D-3705-4B14-ACC6-E35A36270803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132101"/>
              </p:ext>
            </p:extLst>
          </p:nvPr>
        </p:nvGraphicFramePr>
        <p:xfrm>
          <a:off x="1676400" y="791161"/>
          <a:ext cx="5791200" cy="575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4" imgW="4029120" imgH="4003560" progId="Visio.Drawing.6">
                  <p:embed/>
                </p:oleObj>
              </mc:Choice>
              <mc:Fallback>
                <p:oleObj name="VISIO" r:id="rId4" imgW="4029120" imgH="4003560" progId="Visio.Drawing.6">
                  <p:embed/>
                  <p:pic>
                    <p:nvPicPr>
                      <p:cNvPr id="939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91161"/>
                        <a:ext cx="5791200" cy="575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73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0F031C-86DC-446B-95AE-543EABC0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PA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log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N(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prefix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XOR</a:t>
            </a:r>
            <a:endParaRPr lang="en-US" sz="32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delay to produce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(AND or </a:t>
            </a:r>
            <a:r>
              <a:rPr lang="en-US" sz="2800" dirty="0" err="1">
                <a:latin typeface="+mj-lt"/>
                <a:cs typeface="Arial" charset="0"/>
              </a:rPr>
              <a:t>OR</a:t>
            </a:r>
            <a:r>
              <a:rPr lang="en-US" sz="2800" dirty="0">
                <a:latin typeface="+mj-lt"/>
                <a:cs typeface="Arial" charset="0"/>
              </a:rPr>
              <a:t> gate)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prefix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delay of black prefix cell (AND-OR gate)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4A2329-4A28-48CC-984D-2B585666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 delay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8E692-D775-443A-9A0D-A90B1823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4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7804E-AD58-41FC-A1B3-37EF6C55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latin typeface="+mj-lt"/>
                <a:cs typeface="Arial" charset="0"/>
              </a:rPr>
              <a:t>Compare delay of 32-bit adder structures: ripple-carry, carry-lookahead, and prefix adders</a:t>
            </a:r>
          </a:p>
          <a:p>
            <a:r>
              <a:rPr lang="en-US" dirty="0">
                <a:latin typeface="+mj-lt"/>
                <a:cs typeface="Arial" charset="0"/>
              </a:rPr>
              <a:t>Carry-lookahead</a:t>
            </a:r>
            <a:r>
              <a:rPr lang="en-US" sz="2800" dirty="0">
                <a:latin typeface="+mj-lt"/>
                <a:cs typeface="Arial" charset="0"/>
              </a:rPr>
              <a:t> has 4-bit blocks</a:t>
            </a:r>
          </a:p>
          <a:p>
            <a:r>
              <a:rPr lang="en-US" sz="2800" dirty="0">
                <a:latin typeface="+mj-lt"/>
                <a:cs typeface="Arial" charset="0"/>
              </a:rPr>
              <a:t>2-input gate delay = 100 </a:t>
            </a:r>
            <a:r>
              <a:rPr lang="en-US" sz="2800" dirty="0" err="1">
                <a:latin typeface="+mj-lt"/>
                <a:cs typeface="Arial" charset="0"/>
              </a:rPr>
              <a:t>ps</a:t>
            </a:r>
            <a:r>
              <a:rPr lang="en-US" sz="2800" dirty="0">
                <a:latin typeface="+mj-lt"/>
                <a:cs typeface="Arial" charset="0"/>
              </a:rPr>
              <a:t>; </a:t>
            </a:r>
          </a:p>
          <a:p>
            <a:r>
              <a:rPr lang="en-US" sz="2800" dirty="0">
                <a:latin typeface="+mj-lt"/>
                <a:cs typeface="Arial" charset="0"/>
              </a:rPr>
              <a:t>full adder delay = 300 </a:t>
            </a:r>
            <a:r>
              <a:rPr lang="en-US" sz="2800" dirty="0" err="1">
                <a:latin typeface="+mj-lt"/>
                <a:cs typeface="Arial" charset="0"/>
              </a:rPr>
              <a:t>ps</a:t>
            </a:r>
            <a:endParaRPr lang="en-US" sz="9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ripple</a:t>
            </a:r>
            <a:r>
              <a:rPr lang="en-US" sz="2800" dirty="0">
                <a:latin typeface="Times New Roman" pitchFamily="18" charset="0"/>
                <a:cs typeface="Arial" charset="0"/>
              </a:rPr>
              <a:t> 	=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Nt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FA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= 32(300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r>
              <a:rPr lang="en-US" sz="2800" dirty="0">
                <a:latin typeface="Times New Roman" pitchFamily="18" charset="0"/>
                <a:cs typeface="Arial" charset="0"/>
              </a:rPr>
              <a:t>)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9.6 ns</a:t>
            </a: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CLA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	=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dirty="0">
                <a:latin typeface="Times New Roman" pitchFamily="18" charset="0"/>
                <a:cs typeface="Arial" charset="0"/>
              </a:rPr>
              <a:t>(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N/k</a:t>
            </a:r>
            <a:r>
              <a:rPr lang="en-US" sz="2800" dirty="0">
                <a:latin typeface="Times New Roman" pitchFamily="18" charset="0"/>
                <a:cs typeface="Arial" charset="0"/>
              </a:rPr>
              <a:t> – 1)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AND_OR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kt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FA</a:t>
            </a:r>
            <a:endParaRPr lang="en-US" sz="2800" i="1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800" dirty="0">
                <a:latin typeface="Times New Roman" pitchFamily="18" charset="0"/>
                <a:cs typeface="Arial" charset="0"/>
              </a:rPr>
              <a:t>= [100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dirty="0">
                <a:latin typeface="Times New Roman" pitchFamily="18" charset="0"/>
                <a:cs typeface="Arial" charset="0"/>
              </a:rPr>
              <a:t>600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dirty="0">
                <a:latin typeface="Times New Roman" pitchFamily="18" charset="0"/>
                <a:cs typeface="Arial" charset="0"/>
              </a:rPr>
              <a:t>(7)200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</a:t>
            </a:r>
            <a:r>
              <a:rPr lang="en-US" sz="2800" dirty="0">
                <a:latin typeface="Times New Roman" pitchFamily="18" charset="0"/>
                <a:cs typeface="Arial" charset="0"/>
              </a:rPr>
              <a:t> 4(300)]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endParaRPr lang="en-US" sz="2800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800" dirty="0">
                <a:latin typeface="Times New Roman" pitchFamily="18" charset="0"/>
                <a:cs typeface="Arial" charset="0"/>
              </a:rPr>
              <a:t>=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3.3 ns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PA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	=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dirty="0">
                <a:latin typeface="Times New Roman" pitchFamily="18" charset="0"/>
                <a:cs typeface="Arial" charset="0"/>
              </a:rPr>
              <a:t>log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N(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prefix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XOR</a:t>
            </a:r>
            <a:endParaRPr lang="en-US" sz="2800" i="1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baseline="-25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800" dirty="0">
                <a:latin typeface="Times New Roman" pitchFamily="18" charset="0"/>
                <a:cs typeface="Arial" charset="0"/>
              </a:rPr>
              <a:t>= [100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dirty="0">
                <a:latin typeface="Times New Roman" pitchFamily="18" charset="0"/>
                <a:cs typeface="Arial" charset="0"/>
              </a:rPr>
              <a:t>log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32(200)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+ 100]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1.2 ns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F252E-8E2D-42EF-A9C7-5EB06D8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 delay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35E5-13D8-4A98-88CB-11DA7419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6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3B52-27A1-4ABD-9C09-486B4787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arithmetic circuits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47345-90A1-45DF-9AA8-791D82C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A3ADF-3238-41B3-AC02-C25C25D4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C5423-D3AB-4325-8D58-861BDB5F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65A691A-24D3-432C-A963-3EED199AA7D6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2162214"/>
              </p:ext>
            </p:extLst>
          </p:nvPr>
        </p:nvGraphicFramePr>
        <p:xfrm>
          <a:off x="686230" y="770945"/>
          <a:ext cx="7771540" cy="571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4" imgW="1942560" imgH="1428840" progId="Visio.Drawing.6">
                  <p:embed/>
                </p:oleObj>
              </mc:Choice>
              <mc:Fallback>
                <p:oleObj name="VISIO" r:id="rId4" imgW="1942560" imgH="1428840" progId="Visio.Drawing.6">
                  <p:embed/>
                  <p:pic>
                    <p:nvPicPr>
                      <p:cNvPr id="92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30" y="770945"/>
                        <a:ext cx="7771540" cy="571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17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D50C2-C648-4839-B872-185D13BF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D6A91-F88C-46BB-86D3-C5DA08A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6742BC9-D2A0-44E9-A3A3-B584AF8BEA85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2629692"/>
              </p:ext>
            </p:extLst>
          </p:nvPr>
        </p:nvGraphicFramePr>
        <p:xfrm>
          <a:off x="117231" y="935276"/>
          <a:ext cx="8909538" cy="53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4" imgW="2836080" imgH="1689480" progId="Visio.Drawing.6">
                  <p:embed/>
                </p:oleObj>
              </mc:Choice>
              <mc:Fallback>
                <p:oleObj name="VISIO" r:id="rId4" imgW="2836080" imgH="1689480" progId="Visio.Drawing.6">
                  <p:embed/>
                  <p:pic>
                    <p:nvPicPr>
                      <p:cNvPr id="92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1" y="935276"/>
                        <a:ext cx="8909538" cy="5304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82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0243A0-0C52-48FB-8DD1-655D3D4F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an adder/subtractor circuit reutilizing adder’s </a:t>
            </a:r>
            <a:r>
              <a:rPr lang="en-US" dirty="0" err="1"/>
              <a:t>HW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AC6BCE-4443-4BAD-A731-DF23B030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Adder/subtractor circuit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789B4-EBE8-476A-9E6D-1109EF19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1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6DF84-EDA7-4C20-B77B-E4263D8F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9338A-EF92-4920-ACBF-8070AEB1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0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8708C-E771-42E2-BFFE-634DA22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1-bit adders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1F5FE-DE64-4D76-BE6B-D34EA20A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EFD5F0C7-6B37-4C72-A27D-D92BB6FF80A9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703908"/>
              </p:ext>
            </p:extLst>
          </p:nvPr>
        </p:nvGraphicFramePr>
        <p:xfrm>
          <a:off x="1866900" y="780700"/>
          <a:ext cx="5410200" cy="573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917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780700"/>
                        <a:ext cx="5410200" cy="573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69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8708C-E771-42E2-BFFE-634DA22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1-bit adders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1F5FE-DE64-4D76-BE6B-D34EA20A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8953790-B860-4638-AA13-47AADE11753E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773061"/>
              </p:ext>
            </p:extLst>
          </p:nvPr>
        </p:nvGraphicFramePr>
        <p:xfrm>
          <a:off x="1866900" y="802047"/>
          <a:ext cx="5410200" cy="573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1124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802047"/>
                        <a:ext cx="5410200" cy="573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29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8708C-E771-42E2-BFFE-634DA22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1-bit adders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1F5FE-DE64-4D76-BE6B-D34EA20A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8D4C35E-ADC7-4617-B109-F7BDF40F9779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4643213"/>
              </p:ext>
            </p:extLst>
          </p:nvPr>
        </p:nvGraphicFramePr>
        <p:xfrm>
          <a:off x="1876768" y="791161"/>
          <a:ext cx="5390464" cy="571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1122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768" y="791161"/>
                        <a:ext cx="5390464" cy="571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0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ECCA5E-5293-4E03-BAB7-B92C5FDF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Types of carry propagate adders (CPAs):</a:t>
            </a:r>
          </a:p>
          <a:p>
            <a:pPr marL="685800" lvl="1"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Ripple-carry (slow)</a:t>
            </a:r>
          </a:p>
          <a:p>
            <a:pPr marL="685800" lvl="1"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Carry-lookahead (fast)</a:t>
            </a:r>
          </a:p>
          <a:p>
            <a:pPr marL="685800" lvl="1"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Prefix (faster)</a:t>
            </a:r>
          </a:p>
          <a:p>
            <a:pPr marL="342900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Carry-lookahead and prefix adders faster for large adders but require more hardware             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C4C46-FC38-49D2-AAD5-E7EBE78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Multibit adders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3B8A-1BEB-421C-A780-336C33A4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B2CCC33-3D54-414B-A0D6-6C72D3C66FC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3501512"/>
              </p:ext>
            </p:extLst>
          </p:nvPr>
        </p:nvGraphicFramePr>
        <p:xfrm>
          <a:off x="2895600" y="3698920"/>
          <a:ext cx="3352800" cy="245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4" imgW="1050120" imgH="802080" progId="Visio.Drawing.6">
                  <p:embed/>
                </p:oleObj>
              </mc:Choice>
              <mc:Fallback>
                <p:oleObj name="VISIO" r:id="rId4" imgW="1050120" imgH="802080" progId="Visio.Drawing.6">
                  <p:embed/>
                  <p:pic>
                    <p:nvPicPr>
                      <p:cNvPr id="918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98920"/>
                        <a:ext cx="3352800" cy="245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2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D57FA2-D169-4878-B09B-06BD54C4D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600" dirty="0">
                    <a:latin typeface="+mj-lt"/>
                    <a:cs typeface="Arial" charset="0"/>
                  </a:rPr>
                  <a:t>Chain 1-bit adders together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600" dirty="0">
                    <a:latin typeface="+mj-lt"/>
                    <a:cs typeface="Arial" charset="0"/>
                  </a:rPr>
                  <a:t>Carry ripples through entire chain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600" dirty="0">
                    <a:latin typeface="+mj-lt"/>
                    <a:cs typeface="Arial" charset="0"/>
                  </a:rPr>
                  <a:t>Disadvantage: </a:t>
                </a:r>
                <a:r>
                  <a:rPr lang="en-US" sz="2600" b="1" dirty="0">
                    <a:solidFill>
                      <a:srgbClr val="0070C0"/>
                    </a:solidFill>
                    <a:latin typeface="+mj-lt"/>
                    <a:cs typeface="Arial" charset="0"/>
                  </a:rPr>
                  <a:t>slow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𝑟𝑖𝑝𝑝𝑙𝑒</m:t>
                        </m:r>
                      </m:sub>
                    </m:sSub>
                    <m:r>
                      <a:rPr lang="en-GB" sz="2600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GB" sz="2600" b="0" i="1" smtClean="0">
                        <a:latin typeface="Cambria Math" panose="02040503050406030204" pitchFamily="18" charset="0"/>
                        <a:cs typeface="Arial" charset="0"/>
                      </a:rPr>
                      <m:t>𝑁</m:t>
                    </m:r>
                    <m:sSub>
                      <m:sSubPr>
                        <m:ctrlP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𝐹𝐴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  <a:cs typeface="Arial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Arial" charset="0"/>
                  </a:rPr>
                  <a:t> is the delay of a 1-bit full adder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D57FA2-D169-4878-B09B-06BD54C4D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3BAC3A-FB62-45BD-8E8A-612ECE5A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Ripple-Carry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C1F0-2175-4CAC-98D8-A77F8E77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77A9FF-9986-439E-A927-C8BDE3F072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6856849"/>
              </p:ext>
            </p:extLst>
          </p:nvPr>
        </p:nvGraphicFramePr>
        <p:xfrm>
          <a:off x="-61111" y="2509043"/>
          <a:ext cx="9266221" cy="202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5" imgW="3135960" imgH="684360" progId="Visio.Drawing.6">
                  <p:embed/>
                </p:oleObj>
              </mc:Choice>
              <mc:Fallback>
                <p:oleObj name="VISIO" r:id="rId5" imgW="3135960" imgH="684360" progId="Visio.Drawing.6">
                  <p:embed/>
                  <p:pic>
                    <p:nvPicPr>
                      <p:cNvPr id="919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1111" y="2509043"/>
                        <a:ext cx="9266221" cy="2022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1A4637-8019-49D6-B496-B4E2BA2360EE}"/>
              </a:ext>
            </a:extLst>
          </p:cNvPr>
          <p:cNvSpPr txBox="1"/>
          <p:nvPr/>
        </p:nvSpPr>
        <p:spPr>
          <a:xfrm>
            <a:off x="4114800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57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0A2D0-BED2-437C-910E-096F7B89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solidFill>
                  <a:srgbClr val="00B050"/>
                </a:solidFill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solidFill>
                  <a:srgbClr val="7030A0"/>
                </a:solidFill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>
                <a:latin typeface="+mj-lt"/>
                <a:cs typeface="Arial" charset="0"/>
              </a:rPr>
              <a:t>G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solidFill>
                  <a:srgbClr val="00B050"/>
                </a:solidFill>
                <a:latin typeface="+mj-lt"/>
                <a:cs typeface="Arial" charset="0"/>
              </a:rPr>
              <a:t>Generate</a:t>
            </a:r>
            <a:r>
              <a:rPr lang="en-US" sz="1800" b="1" dirty="0">
                <a:latin typeface="+mj-lt"/>
                <a:cs typeface="Arial" charset="0"/>
              </a:rPr>
              <a:t>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and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</a:t>
            </a:r>
          </a:p>
          <a:p>
            <a:pPr marL="914400" lvl="2" indent="0" algn="ctr">
              <a:spcBef>
                <a:spcPct val="20000"/>
              </a:spcBef>
              <a:buNone/>
            </a:pPr>
            <a:r>
              <a:rPr lang="en-US" sz="30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+mj-lt"/>
                <a:cs typeface="Arial" charset="0"/>
              </a:rPr>
              <a:t>Propagate</a:t>
            </a:r>
            <a:r>
              <a:rPr lang="en-US" sz="1800" b="1" dirty="0">
                <a:latin typeface="+mj-lt"/>
                <a:cs typeface="Arial" charset="0"/>
              </a:rPr>
              <a:t>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propagate a carry in into the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or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is 1.</a:t>
            </a:r>
          </a:p>
          <a:p>
            <a:pPr marL="914400" lvl="2" indent="0" algn="ctr">
              <a:spcBef>
                <a:spcPct val="20000"/>
              </a:spcBef>
              <a:buNone/>
            </a:pP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Carry out:</a:t>
            </a:r>
            <a:r>
              <a:rPr lang="en-US" sz="1800" dirty="0">
                <a:latin typeface="+mj-lt"/>
                <a:cs typeface="Arial" charset="0"/>
              </a:rPr>
              <a:t> The carry out of 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(</a:t>
            </a:r>
            <a:r>
              <a:rPr lang="en-US" sz="1800" i="1" dirty="0">
                <a:latin typeface="+mj-lt"/>
                <a:cs typeface="Arial" charset="0"/>
              </a:rPr>
              <a:t>C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) is:</a:t>
            </a:r>
          </a:p>
          <a:p>
            <a:pPr marL="914400" lvl="2" indent="0" algn="ctr">
              <a:spcBef>
                <a:spcPct val="20000"/>
              </a:spcBef>
              <a:buNone/>
            </a:pP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30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139F38-899F-4A44-BBCB-E2A83EE0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Carry-lookahead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43941-2E59-479A-884D-A14CA818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47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1074</Words>
  <Application>Microsoft Office PowerPoint</Application>
  <PresentationFormat>On-screen Show (4:3)</PresentationFormat>
  <Paragraphs>148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 Math</vt:lpstr>
      <vt:lpstr>CMU Sans Serif</vt:lpstr>
      <vt:lpstr>CMU Serif</vt:lpstr>
      <vt:lpstr>Microsoft Sans Serif</vt:lpstr>
      <vt:lpstr>Symbol</vt:lpstr>
      <vt:lpstr>Times New Roman</vt:lpstr>
      <vt:lpstr>Beamer_Presentation_template</vt:lpstr>
      <vt:lpstr>VISIO</vt:lpstr>
      <vt:lpstr>TC2009B: Digital design Addition &amp; Subtraction</vt:lpstr>
      <vt:lpstr>References</vt:lpstr>
      <vt:lpstr>Adder</vt:lpstr>
      <vt:lpstr>1-bit adders</vt:lpstr>
      <vt:lpstr>1-bit adders</vt:lpstr>
      <vt:lpstr>1-bit adders</vt:lpstr>
      <vt:lpstr>Multibit adders</vt:lpstr>
      <vt:lpstr>Ripple-Carry adder</vt:lpstr>
      <vt:lpstr>Carry-lookahead adder</vt:lpstr>
      <vt:lpstr>Carry-lookahead adder</vt:lpstr>
      <vt:lpstr>Carry-lookahead adder</vt:lpstr>
      <vt:lpstr>32-bit Carry-lookahead with 4 blocks</vt:lpstr>
      <vt:lpstr>Carry-lookahead addition</vt:lpstr>
      <vt:lpstr>Carry-lookahead adder delay</vt:lpstr>
      <vt:lpstr>Prefix adder</vt:lpstr>
      <vt:lpstr>Prefix adder</vt:lpstr>
      <vt:lpstr>Prefix adder</vt:lpstr>
      <vt:lpstr>16-bit prefix adder</vt:lpstr>
      <vt:lpstr>Prefix adder delay</vt:lpstr>
      <vt:lpstr>Adder delay comparison</vt:lpstr>
      <vt:lpstr>Misc arithmetic circuits</vt:lpstr>
      <vt:lpstr>Subtractor</vt:lpstr>
      <vt:lpstr>Comparator</vt:lpstr>
      <vt:lpstr>Adder/subtractor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2021-11-01T19:49:11Z</dcterms:modified>
</cp:coreProperties>
</file>