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6.xml" ContentType="application/vnd.openxmlformats-officedocument.presentationml.notesSlide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80" r:id="rId2"/>
    <p:sldId id="341" r:id="rId3"/>
    <p:sldId id="410" r:id="rId4"/>
    <p:sldId id="407" r:id="rId5"/>
    <p:sldId id="412" r:id="rId6"/>
    <p:sldId id="409" r:id="rId7"/>
    <p:sldId id="408" r:id="rId8"/>
    <p:sldId id="411" r:id="rId9"/>
    <p:sldId id="337" r:id="rId10"/>
    <p:sldId id="405" r:id="rId11"/>
    <p:sldId id="421" r:id="rId12"/>
    <p:sldId id="413" r:id="rId13"/>
    <p:sldId id="370" r:id="rId14"/>
    <p:sldId id="414" r:id="rId15"/>
    <p:sldId id="371" r:id="rId16"/>
    <p:sldId id="374" r:id="rId17"/>
    <p:sldId id="372" r:id="rId18"/>
    <p:sldId id="294" r:id="rId19"/>
    <p:sldId id="373" r:id="rId20"/>
    <p:sldId id="295" r:id="rId21"/>
    <p:sldId id="296" r:id="rId22"/>
    <p:sldId id="375" r:id="rId23"/>
    <p:sldId id="376" r:id="rId24"/>
    <p:sldId id="301" r:id="rId25"/>
    <p:sldId id="415" r:id="rId26"/>
    <p:sldId id="297" r:id="rId27"/>
    <p:sldId id="418" r:id="rId28"/>
    <p:sldId id="416" r:id="rId29"/>
    <p:sldId id="417" r:id="rId30"/>
    <p:sldId id="419" r:id="rId31"/>
    <p:sldId id="298" r:id="rId32"/>
    <p:sldId id="382" r:id="rId33"/>
    <p:sldId id="300" r:id="rId34"/>
    <p:sldId id="378" r:id="rId35"/>
    <p:sldId id="302" r:id="rId36"/>
    <p:sldId id="383" r:id="rId37"/>
    <p:sldId id="303" r:id="rId38"/>
    <p:sldId id="380" r:id="rId39"/>
    <p:sldId id="404" r:id="rId40"/>
    <p:sldId id="392" r:id="rId41"/>
    <p:sldId id="394" r:id="rId42"/>
    <p:sldId id="395" r:id="rId43"/>
    <p:sldId id="396" r:id="rId44"/>
    <p:sldId id="333" r:id="rId45"/>
    <p:sldId id="397" r:id="rId46"/>
    <p:sldId id="304" r:id="rId47"/>
    <p:sldId id="381" r:id="rId48"/>
    <p:sldId id="306" r:id="rId49"/>
    <p:sldId id="384" r:id="rId50"/>
    <p:sldId id="402" r:id="rId51"/>
    <p:sldId id="385" r:id="rId52"/>
    <p:sldId id="386" r:id="rId53"/>
    <p:sldId id="387" r:id="rId54"/>
    <p:sldId id="388" r:id="rId55"/>
    <p:sldId id="389" r:id="rId56"/>
    <p:sldId id="403" r:id="rId57"/>
    <p:sldId id="308" r:id="rId58"/>
    <p:sldId id="390" r:id="rId59"/>
    <p:sldId id="310" r:id="rId60"/>
    <p:sldId id="391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B2"/>
    <a:srgbClr val="CE7876"/>
    <a:srgbClr val="B8DEF1"/>
    <a:srgbClr val="B9DEF1"/>
    <a:srgbClr val="02A1D7"/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57" autoAdjust="0"/>
  </p:normalViewPr>
  <p:slideViewPr>
    <p:cSldViewPr>
      <p:cViewPr varScale="1">
        <p:scale>
          <a:sx n="103" d="100"/>
          <a:sy n="103" d="100"/>
        </p:scale>
        <p:origin x="17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5.xml"/><Relationship Id="rId3" Type="http://schemas.openxmlformats.org/officeDocument/2006/relationships/slide" Target="slides/slide23.xml"/><Relationship Id="rId7" Type="http://schemas.openxmlformats.org/officeDocument/2006/relationships/slide" Target="slides/slide34.xml"/><Relationship Id="rId2" Type="http://schemas.openxmlformats.org/officeDocument/2006/relationships/slide" Target="slides/slide22.xml"/><Relationship Id="rId1" Type="http://schemas.openxmlformats.org/officeDocument/2006/relationships/slide" Target="slides/slide21.xml"/><Relationship Id="rId6" Type="http://schemas.openxmlformats.org/officeDocument/2006/relationships/slide" Target="slides/slide33.xml"/><Relationship Id="rId11" Type="http://schemas.openxmlformats.org/officeDocument/2006/relationships/slide" Target="slides/slide38.xml"/><Relationship Id="rId5" Type="http://schemas.openxmlformats.org/officeDocument/2006/relationships/slide" Target="slides/slide32.xml"/><Relationship Id="rId10" Type="http://schemas.openxmlformats.org/officeDocument/2006/relationships/slide" Target="slides/slide37.xml"/><Relationship Id="rId4" Type="http://schemas.openxmlformats.org/officeDocument/2006/relationships/slide" Target="slides/slide31.xml"/><Relationship Id="rId9" Type="http://schemas.openxmlformats.org/officeDocument/2006/relationships/slide" Target="slides/slide36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image" Target="../media/image31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77E6D76-F214-4ECD-8AEF-DF44647B8152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Exponents 00000000 and 11111111 reserved</a:t>
          </a:r>
        </a:p>
      </dgm:t>
    </dgm:pt>
    <dgm:pt modelId="{02953742-265E-4941-BFDC-2BAE8A5A5579}" type="parTrans" cxnId="{E9325EB5-2CCF-4D51-849D-D8BB2FFF81A6}">
      <dgm:prSet/>
      <dgm:spPr/>
      <dgm:t>
        <a:bodyPr/>
        <a:lstStyle/>
        <a:p>
          <a:endParaRPr lang="en-US"/>
        </a:p>
      </dgm:t>
    </dgm:pt>
    <dgm:pt modelId="{6A1F0DAE-0303-437D-A43A-0E89E92847D6}" type="sibTrans" cxnId="{E9325EB5-2CCF-4D51-849D-D8BB2FFF81A6}">
      <dgm:prSet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00000001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1 – 127 = –126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5D9CC33A-DE0C-4695-8C85-52EE4275519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000…00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= 1.0</a:t>
          </a:r>
        </a:p>
      </dgm:t>
    </dgm:pt>
    <dgm:pt modelId="{ADD6EB9B-08BB-4EBB-8B19-1D0D78CF63B3}" type="parTrans" cxnId="{2824D027-6B34-4993-AFEA-2D62800D22E1}">
      <dgm:prSet/>
      <dgm:spPr/>
      <dgm:t>
        <a:bodyPr/>
        <a:lstStyle/>
        <a:p>
          <a:endParaRPr lang="en-US"/>
        </a:p>
      </dgm:t>
    </dgm:pt>
    <dgm:pt modelId="{F1BF28B9-5A5D-4103-AC01-B0AAAF42AB14}" type="sibTrans" cxnId="{2824D027-6B34-4993-AFEA-2D62800D22E1}">
      <dgm:prSet/>
      <dgm:spPr/>
      <dgm:t>
        <a:bodyPr/>
        <a:lstStyle/>
        <a:p>
          <a:endParaRPr lang="en-US"/>
        </a:p>
      </dgm:t>
    </dgm:pt>
    <dgm:pt modelId="{ED4437B8-81B0-456A-ACE6-EE951BF2697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±1.0 × 2</a:t>
          </a:r>
          <a:r>
            <a:rPr lang="en-US" baseline="30000" dirty="0"/>
            <a:t>–126</a:t>
          </a:r>
          <a:r>
            <a:rPr lang="en-US" dirty="0"/>
            <a:t> ≈ ±1.2 × 10</a:t>
          </a:r>
          <a:r>
            <a:rPr lang="en-US" baseline="30000" dirty="0"/>
            <a:t>–38</a:t>
          </a:r>
          <a:endParaRPr lang="en-US" dirty="0"/>
        </a:p>
      </dgm:t>
    </dgm:pt>
    <dgm:pt modelId="{10510687-FDBD-4BAC-B039-4E190BB586D1}" type="parTrans" cxnId="{AD8DDF90-F721-4B5A-AD2A-9ED934926462}">
      <dgm:prSet/>
      <dgm:spPr/>
      <dgm:t>
        <a:bodyPr/>
        <a:lstStyle/>
        <a:p>
          <a:endParaRPr lang="en-US"/>
        </a:p>
      </dgm:t>
    </dgm:pt>
    <dgm:pt modelId="{C95A9024-F864-4463-ACC8-C2F4AC9EE66E}" type="sibTrans" cxnId="{AD8DDF90-F721-4B5A-AD2A-9ED934926462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11111110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254 – 127 = +127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26410932-83F7-4BC7-AED5-DD507C87FF0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111…11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≈ 2.0</a:t>
          </a:r>
        </a:p>
      </dgm:t>
    </dgm:pt>
    <dgm:pt modelId="{4330B6DE-10D3-45BD-AD68-046A84D95438}" type="parTrans" cxnId="{31EF32AF-4892-45D4-9CF3-2B1F47DDC95C}">
      <dgm:prSet/>
      <dgm:spPr/>
      <dgm:t>
        <a:bodyPr/>
        <a:lstStyle/>
        <a:p>
          <a:endParaRPr lang="en-US"/>
        </a:p>
      </dgm:t>
    </dgm:pt>
    <dgm:pt modelId="{29E152D9-0EF2-419A-BB81-10863AFADF91}" type="sibTrans" cxnId="{31EF32AF-4892-45D4-9CF3-2B1F47DDC95C}">
      <dgm:prSet/>
      <dgm:spPr/>
      <dgm:t>
        <a:bodyPr/>
        <a:lstStyle/>
        <a:p>
          <a:endParaRPr lang="en-US"/>
        </a:p>
      </dgm:t>
    </dgm:pt>
    <dgm:pt modelId="{50E685AA-A091-4EBB-9F04-7D407989BF1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±2.0 × 2</a:t>
          </a:r>
          <a:r>
            <a:rPr lang="en-US" baseline="30000" dirty="0"/>
            <a:t>+127</a:t>
          </a:r>
          <a:r>
            <a:rPr lang="en-US" dirty="0"/>
            <a:t> ≈ ±3.4 × 10</a:t>
          </a:r>
          <a:r>
            <a:rPr lang="en-US" baseline="30000" dirty="0"/>
            <a:t>+38</a:t>
          </a:r>
          <a:endParaRPr lang="en-US" dirty="0"/>
        </a:p>
      </dgm:t>
    </dgm:pt>
    <dgm:pt modelId="{EC3F9C71-B245-497D-A25C-91FE7DF04092}" type="parTrans" cxnId="{6565FB2C-4367-45B8-B0BD-8F3F38A8F63E}">
      <dgm:prSet/>
      <dgm:spPr/>
      <dgm:t>
        <a:bodyPr/>
        <a:lstStyle/>
        <a:p>
          <a:endParaRPr lang="en-US"/>
        </a:p>
      </dgm:t>
    </dgm:pt>
    <dgm:pt modelId="{61FAD60E-1ACE-4ABE-9665-0AADF6E3282D}" type="sibTrans" cxnId="{6565FB2C-4367-45B8-B0BD-8F3F38A8F63E}">
      <dgm:prSet/>
      <dgm:spPr/>
      <dgm:t>
        <a:bodyPr/>
        <a:lstStyle/>
        <a:p>
          <a:endParaRPr lang="en-US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082FC772-6032-41DA-8477-307C2DC10253}" type="pres">
      <dgm:prSet presAssocID="{777E6D76-F214-4ECD-8AEF-DF44647B8152}" presName="linNode" presStyleCnt="0"/>
      <dgm:spPr/>
    </dgm:pt>
    <dgm:pt modelId="{D17920CD-6433-4D46-A2F9-59482F7FFE35}" type="pres">
      <dgm:prSet presAssocID="{777E6D76-F214-4ECD-8AEF-DF44647B8152}" presName="parentText" presStyleLbl="node1" presStyleIdx="0" presStyleCnt="3" custScaleX="277778" custScaleY="53534">
        <dgm:presLayoutVars>
          <dgm:chMax val="1"/>
          <dgm:bulletEnabled val="1"/>
        </dgm:presLayoutVars>
      </dgm:prSet>
      <dgm:spPr/>
    </dgm:pt>
    <dgm:pt modelId="{C9EC2B39-BB67-4A97-9BDA-F30ADCA90CBB}" type="pres">
      <dgm:prSet presAssocID="{6A1F0DAE-0303-437D-A43A-0E89E92847D6}" presName="sp" presStyleCnt="0"/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824D027-6B34-4993-AFEA-2D62800D22E1}" srcId="{0A695861-CCD3-4F2F-8274-CAB113F8BAA7}" destId="{5D9CC33A-DE0C-4695-8C85-52EE4275519F}" srcOrd="1" destOrd="0" parTransId="{ADD6EB9B-08BB-4EBB-8B19-1D0D78CF63B3}" sibTransId="{F1BF28B9-5A5D-4103-AC01-B0AAAF42AB14}"/>
    <dgm:cxn modelId="{6565FB2C-4367-45B8-B0BD-8F3F38A8F63E}" srcId="{490261A9-CF44-48AF-B104-462342EB3A4D}" destId="{50E685AA-A091-4EBB-9F04-7D407989BF1A}" srcOrd="2" destOrd="0" parTransId="{EC3F9C71-B245-497D-A25C-91FE7DF04092}" sibTransId="{61FAD60E-1ACE-4ABE-9665-0AADF6E3282D}"/>
    <dgm:cxn modelId="{06649D3C-6CF9-454D-9A17-53198968C061}" type="presOf" srcId="{5D9CC33A-DE0C-4695-8C85-52EE4275519F}" destId="{E1F82960-A79C-4FAB-82BD-05052FF53A86}" srcOrd="0" destOrd="1" presId="urn:microsoft.com/office/officeart/2005/8/layout/vList5"/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27B68644-CF9C-4D6A-98C1-863555196399}" type="presOf" srcId="{50E685AA-A091-4EBB-9F04-7D407989BF1A}" destId="{049A6D4B-1261-4685-8686-900A6553305A}" srcOrd="0" destOrd="2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5794F268-AFD9-430E-BF87-E51DB58F90C2}" type="presOf" srcId="{777E6D76-F214-4ECD-8AEF-DF44647B8152}" destId="{D17920CD-6433-4D46-A2F9-59482F7FFE35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700EBD7D-60A8-4E9F-AA5E-37DC34501CF4}" type="presOf" srcId="{ED4437B8-81B0-456A-ACE6-EE951BF2697D}" destId="{E1F82960-A79C-4FAB-82BD-05052FF53A86}" srcOrd="0" destOrd="2" presId="urn:microsoft.com/office/officeart/2005/8/layout/vList5"/>
    <dgm:cxn modelId="{AD8DDF90-F721-4B5A-AD2A-9ED934926462}" srcId="{0A695861-CCD3-4F2F-8274-CAB113F8BAA7}" destId="{ED4437B8-81B0-456A-ACE6-EE951BF2697D}" srcOrd="2" destOrd="0" parTransId="{10510687-FDBD-4BAC-B039-4E190BB586D1}" sibTransId="{C95A9024-F864-4463-ACC8-C2F4AC9EE66E}"/>
    <dgm:cxn modelId="{8382E993-9C5D-4064-B133-4CE2A572EE1F}" srcId="{02DE525C-3D2D-44EA-A7CB-1D65AAE47C3C}" destId="{0A695861-CCD3-4F2F-8274-CAB113F8BAA7}" srcOrd="1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2" destOrd="0" parTransId="{0C28F030-6846-4B63-9974-7CBF676DAEED}" sibTransId="{B45FF289-BD0E-4A3A-B41E-676E2DF0A88E}"/>
    <dgm:cxn modelId="{31EF32AF-4892-45D4-9CF3-2B1F47DDC95C}" srcId="{490261A9-CF44-48AF-B104-462342EB3A4D}" destId="{26410932-83F7-4BC7-AED5-DD507C87FF00}" srcOrd="1" destOrd="0" parTransId="{4330B6DE-10D3-45BD-AD68-046A84D95438}" sibTransId="{29E152D9-0EF2-419A-BB81-10863AFADF91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E9325EB5-2CCF-4D51-849D-D8BB2FFF81A6}" srcId="{02DE525C-3D2D-44EA-A7CB-1D65AAE47C3C}" destId="{777E6D76-F214-4ECD-8AEF-DF44647B8152}" srcOrd="0" destOrd="0" parTransId="{02953742-265E-4941-BFDC-2BAE8A5A5579}" sibTransId="{6A1F0DAE-0303-437D-A43A-0E89E92847D6}"/>
    <dgm:cxn modelId="{CF5666C5-6AE6-4C1E-AC9B-28601B839358}" type="presOf" srcId="{26410932-83F7-4BC7-AED5-DD507C87FF00}" destId="{049A6D4B-1261-4685-8686-900A6553305A}" srcOrd="0" destOrd="1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6A515C-C407-44CD-96B8-D71A07FF9173}" type="presParOf" srcId="{52E16C98-405E-4B9D-9998-C1E26B29BEA4}" destId="{082FC772-6032-41DA-8477-307C2DC10253}" srcOrd="0" destOrd="0" presId="urn:microsoft.com/office/officeart/2005/8/layout/vList5"/>
    <dgm:cxn modelId="{A8527138-93CA-4A7F-8218-EA57269BC09C}" type="presParOf" srcId="{082FC772-6032-41DA-8477-307C2DC10253}" destId="{D17920CD-6433-4D46-A2F9-59482F7FFE35}" srcOrd="0" destOrd="0" presId="urn:microsoft.com/office/officeart/2005/8/layout/vList5"/>
    <dgm:cxn modelId="{FD83E42D-E5D7-41A2-BC2F-593DE43A4E38}" type="presParOf" srcId="{52E16C98-405E-4B9D-9998-C1E26B29BEA4}" destId="{C9EC2B39-BB67-4A97-9BDA-F30ADCA90CBB}" srcOrd="1" destOrd="0" presId="urn:microsoft.com/office/officeart/2005/8/layout/vList5"/>
    <dgm:cxn modelId="{39AA9C7C-EB98-4CF4-B70A-3449FC7BD834}" type="presParOf" srcId="{52E16C98-405E-4B9D-9998-C1E26B29BEA4}" destId="{832E22BF-2C45-47E6-87A0-77815910F0ED}" srcOrd="2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3" destOrd="0" presId="urn:microsoft.com/office/officeart/2005/8/layout/vList5"/>
    <dgm:cxn modelId="{878EF6ED-7AF1-480F-898C-E34586DA49CD}" type="presParOf" srcId="{52E16C98-405E-4B9D-9998-C1E26B29BEA4}" destId="{8F1300EB-1B69-45FA-83A5-344B7AD89590}" srcOrd="4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BDFA000-F626-4E3B-A4D8-699259EFE04F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r>
            <a: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D628486-78AA-4867-A20F-27543475D3B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711C2D4-251F-49F0-8EE6-ECD549BFD7A8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14CC34-A5E1-47F7-8DAC-ACBD0308BF18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0E1CC5-948E-4933-986A-17FB9B2EF9AB}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BDFA000-F626-4E3B-A4D8-699259EFE04F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D628486-78AA-4867-A20F-27543475D3B7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711C2D4-251F-49F0-8EE6-ECD549BFD7A8}">
      <dgm:prSet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14CC34-A5E1-47F7-8DAC-ACBD0308BF18}">
      <dgm:prSet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0E1CC5-948E-4933-986A-17FB9B2EF9AB}">
      <dgm:prSet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C3DA973-BF55-4092-82AE-9A03341FDB14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649D0C6C-05F0-4181-84D7-A040E00CE5EB}" type="par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FFD76DD-9589-4D2D-B2E4-9AC50A3F7500}" type="sib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BE56581-96AD-4652-98D4-8131A83274CB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4D3172B5-5823-4E83-9AB6-96B4C6DB4345}" type="par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C460C23-F9D6-4197-9387-D0806552B752}" type="sib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45487A-0E16-4B85-B148-4DD2B7808DA4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D68D717D-8C1A-4623-8DBA-52D13CDBB4E7}" type="par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7100A4B-FA63-4DEE-A2EF-2A5F929DF54F}" type="sib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761178-E603-4A4C-9436-7F3C01052D7F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BC3981A0-37AB-47F2-89C8-6E6348E70CCE}" type="par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47F163-0DF1-49B5-83B6-645F0A8E1F64}" type="sib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 custScaleY="108153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393760A-6360-4098-9689-76CB60E886C0}" srcId="{074772C5-DC5B-4580-8DD7-EA555BE926D2}" destId="{1BE56581-96AD-4652-98D4-8131A83274CB}" srcOrd="1" destOrd="0" parTransId="{4D3172B5-5823-4E83-9AB6-96B4C6DB4345}" sibTransId="{5C460C23-F9D6-4197-9387-D0806552B752}"/>
    <dgm:cxn modelId="{9ABAEB0B-31BE-4A7E-8816-6D49DD4F0305}" type="presOf" srcId="{3C3DA973-BF55-4092-82AE-9A03341FDB14}" destId="{D5A6B896-62AC-457C-881A-C00E3C3CC961}" srcOrd="0" destOrd="1" presId="urn:microsoft.com/office/officeart/2005/8/layout/vList5"/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76FA042E-8043-4EDB-91F6-7956E78625A1}" srcId="{0B067C9D-F4EB-494C-BF9D-3CFCC2CDEDD7}" destId="{3C3DA973-BF55-4092-82AE-9A03341FDB14}" srcOrd="1" destOrd="0" parTransId="{649D0C6C-05F0-4181-84D7-A040E00CE5EB}" sibTransId="{3FFD76DD-9589-4D2D-B2E4-9AC50A3F7500}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06D91A36-67DD-4707-9067-7ADD0A685558}" srcId="{0B067C9D-F4EB-494C-BF9D-3CFCC2CDEDD7}" destId="{87761178-E603-4A4C-9436-7F3C01052D7F}" srcOrd="2" destOrd="0" parTransId="{BC3981A0-37AB-47F2-89C8-6E6348E70CCE}" sibTransId="{2F47F163-0DF1-49B5-83B6-645F0A8E1F64}"/>
    <dgm:cxn modelId="{44B71A3B-63C9-4B10-A89C-6430BDB3D239}" type="presOf" srcId="{6F45487A-0E16-4B85-B148-4DD2B7808DA4}" destId="{8FB4FF84-9541-4DCF-8338-76116EE0C47A}" srcOrd="0" destOrd="2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D3ACB756-C5C9-4B42-B88F-08C4B9CB5546}" srcId="{C4937F4C-8D5F-4945-B8CB-99475FBF83BC}" destId="{6F45487A-0E16-4B85-B148-4DD2B7808DA4}" srcOrd="2" destOrd="0" parTransId="{D68D717D-8C1A-4623-8DBA-52D13CDBB4E7}" sibTransId="{17100A4B-FA63-4DEE-A2EF-2A5F929DF54F}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608CC0B1-73F3-4A21-9490-ECF6A3C17DA4}" type="presOf" srcId="{1BE56581-96AD-4652-98D4-8131A83274CB}" destId="{2BC11B32-484D-4312-8270-C599644C5B68}" srcOrd="0" destOrd="1" presId="urn:microsoft.com/office/officeart/2005/8/layout/vList5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4C192BBC-99A6-4610-8C4C-F0175355F08E}" type="presOf" srcId="{87761178-E603-4A4C-9436-7F3C01052D7F}" destId="{D5A6B896-62AC-457C-881A-C00E3C3CC961}" srcOrd="0" destOrd="2" presId="urn:microsoft.com/office/officeart/2005/8/layout/vList5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77E6D76-F214-4ECD-8AEF-DF44647B8152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Exponents 00000000000 and 11111111111 reserved</a:t>
          </a:r>
        </a:p>
      </dgm:t>
    </dgm:pt>
    <dgm:pt modelId="{02953742-265E-4941-BFDC-2BAE8A5A5579}" type="parTrans" cxnId="{E9325EB5-2CCF-4D51-849D-D8BB2FFF81A6}">
      <dgm:prSet/>
      <dgm:spPr/>
      <dgm:t>
        <a:bodyPr/>
        <a:lstStyle/>
        <a:p>
          <a:endParaRPr lang="en-US"/>
        </a:p>
      </dgm:t>
    </dgm:pt>
    <dgm:pt modelId="{6A1F0DAE-0303-437D-A43A-0E89E92847D6}" type="sibTrans" cxnId="{E9325EB5-2CCF-4D51-849D-D8BB2FFF81A6}">
      <dgm:prSet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00000000001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1 – 1023 = –1022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5D9CC33A-DE0C-4695-8C85-52EE4275519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000…00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= 1.0</a:t>
          </a:r>
        </a:p>
      </dgm:t>
    </dgm:pt>
    <dgm:pt modelId="{ADD6EB9B-08BB-4EBB-8B19-1D0D78CF63B3}" type="parTrans" cxnId="{2824D027-6B34-4993-AFEA-2D62800D22E1}">
      <dgm:prSet/>
      <dgm:spPr/>
      <dgm:t>
        <a:bodyPr/>
        <a:lstStyle/>
        <a:p>
          <a:endParaRPr lang="en-US"/>
        </a:p>
      </dgm:t>
    </dgm:pt>
    <dgm:pt modelId="{F1BF28B9-5A5D-4103-AC01-B0AAAF42AB14}" type="sibTrans" cxnId="{2824D027-6B34-4993-AFEA-2D62800D22E1}">
      <dgm:prSet/>
      <dgm:spPr/>
      <dgm:t>
        <a:bodyPr/>
        <a:lstStyle/>
        <a:p>
          <a:endParaRPr lang="en-US"/>
        </a:p>
      </dgm:t>
    </dgm:pt>
    <dgm:pt modelId="{ED4437B8-81B0-456A-ACE6-EE951BF2697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±1.0 × 2</a:t>
          </a:r>
          <a:r>
            <a:rPr lang="en-US" baseline="30000" dirty="0"/>
            <a:t>–1022</a:t>
          </a:r>
          <a:r>
            <a:rPr lang="en-US" dirty="0"/>
            <a:t> ≈ ±2.2 × 10</a:t>
          </a:r>
          <a:r>
            <a:rPr lang="en-US" baseline="30000" dirty="0"/>
            <a:t>–308</a:t>
          </a:r>
          <a:endParaRPr lang="en-US" dirty="0"/>
        </a:p>
      </dgm:t>
    </dgm:pt>
    <dgm:pt modelId="{10510687-FDBD-4BAC-B039-4E190BB586D1}" type="parTrans" cxnId="{AD8DDF90-F721-4B5A-AD2A-9ED934926462}">
      <dgm:prSet/>
      <dgm:spPr/>
      <dgm:t>
        <a:bodyPr/>
        <a:lstStyle/>
        <a:p>
          <a:endParaRPr lang="en-US"/>
        </a:p>
      </dgm:t>
    </dgm:pt>
    <dgm:pt modelId="{C95A9024-F864-4463-ACC8-C2F4AC9EE66E}" type="sibTrans" cxnId="{AD8DDF90-F721-4B5A-AD2A-9ED934926462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11111111110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2046 – 1023 = +1023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26410932-83F7-4BC7-AED5-DD507C87FF0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111…11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≈ 2.0</a:t>
          </a:r>
        </a:p>
      </dgm:t>
    </dgm:pt>
    <dgm:pt modelId="{4330B6DE-10D3-45BD-AD68-046A84D95438}" type="parTrans" cxnId="{31EF32AF-4892-45D4-9CF3-2B1F47DDC95C}">
      <dgm:prSet/>
      <dgm:spPr/>
      <dgm:t>
        <a:bodyPr/>
        <a:lstStyle/>
        <a:p>
          <a:endParaRPr lang="en-US"/>
        </a:p>
      </dgm:t>
    </dgm:pt>
    <dgm:pt modelId="{29E152D9-0EF2-419A-BB81-10863AFADF91}" type="sibTrans" cxnId="{31EF32AF-4892-45D4-9CF3-2B1F47DDC95C}">
      <dgm:prSet/>
      <dgm:spPr/>
      <dgm:t>
        <a:bodyPr/>
        <a:lstStyle/>
        <a:p>
          <a:endParaRPr lang="en-US"/>
        </a:p>
      </dgm:t>
    </dgm:pt>
    <dgm:pt modelId="{50E685AA-A091-4EBB-9F04-7D407989BF1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±2.0 × 2</a:t>
          </a:r>
          <a:r>
            <a:rPr lang="en-US" baseline="30000" dirty="0"/>
            <a:t>+1023</a:t>
          </a:r>
          <a:r>
            <a:rPr lang="en-US" dirty="0"/>
            <a:t> ≈ ±1.8 × 10</a:t>
          </a:r>
          <a:r>
            <a:rPr lang="en-US" baseline="30000" dirty="0"/>
            <a:t>+308</a:t>
          </a:r>
          <a:endParaRPr lang="en-US" dirty="0"/>
        </a:p>
      </dgm:t>
    </dgm:pt>
    <dgm:pt modelId="{EC3F9C71-B245-497D-A25C-91FE7DF04092}" type="parTrans" cxnId="{6565FB2C-4367-45B8-B0BD-8F3F38A8F63E}">
      <dgm:prSet/>
      <dgm:spPr/>
      <dgm:t>
        <a:bodyPr/>
        <a:lstStyle/>
        <a:p>
          <a:endParaRPr lang="en-US"/>
        </a:p>
      </dgm:t>
    </dgm:pt>
    <dgm:pt modelId="{61FAD60E-1ACE-4ABE-9665-0AADF6E3282D}" type="sibTrans" cxnId="{6565FB2C-4367-45B8-B0BD-8F3F38A8F63E}">
      <dgm:prSet/>
      <dgm:spPr/>
      <dgm:t>
        <a:bodyPr/>
        <a:lstStyle/>
        <a:p>
          <a:endParaRPr lang="en-US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082FC772-6032-41DA-8477-307C2DC10253}" type="pres">
      <dgm:prSet presAssocID="{777E6D76-F214-4ECD-8AEF-DF44647B8152}" presName="linNode" presStyleCnt="0"/>
      <dgm:spPr/>
    </dgm:pt>
    <dgm:pt modelId="{D17920CD-6433-4D46-A2F9-59482F7FFE35}" type="pres">
      <dgm:prSet presAssocID="{777E6D76-F214-4ECD-8AEF-DF44647B8152}" presName="parentText" presStyleLbl="node1" presStyleIdx="0" presStyleCnt="3" custScaleX="277778" custScaleY="53534">
        <dgm:presLayoutVars>
          <dgm:chMax val="1"/>
          <dgm:bulletEnabled val="1"/>
        </dgm:presLayoutVars>
      </dgm:prSet>
      <dgm:spPr/>
    </dgm:pt>
    <dgm:pt modelId="{C9EC2B39-BB67-4A97-9BDA-F30ADCA90CBB}" type="pres">
      <dgm:prSet presAssocID="{6A1F0DAE-0303-437D-A43A-0E89E92847D6}" presName="sp" presStyleCnt="0"/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824D027-6B34-4993-AFEA-2D62800D22E1}" srcId="{0A695861-CCD3-4F2F-8274-CAB113F8BAA7}" destId="{5D9CC33A-DE0C-4695-8C85-52EE4275519F}" srcOrd="1" destOrd="0" parTransId="{ADD6EB9B-08BB-4EBB-8B19-1D0D78CF63B3}" sibTransId="{F1BF28B9-5A5D-4103-AC01-B0AAAF42AB14}"/>
    <dgm:cxn modelId="{6565FB2C-4367-45B8-B0BD-8F3F38A8F63E}" srcId="{490261A9-CF44-48AF-B104-462342EB3A4D}" destId="{50E685AA-A091-4EBB-9F04-7D407989BF1A}" srcOrd="2" destOrd="0" parTransId="{EC3F9C71-B245-497D-A25C-91FE7DF04092}" sibTransId="{61FAD60E-1ACE-4ABE-9665-0AADF6E3282D}"/>
    <dgm:cxn modelId="{06649D3C-6CF9-454D-9A17-53198968C061}" type="presOf" srcId="{5D9CC33A-DE0C-4695-8C85-52EE4275519F}" destId="{E1F82960-A79C-4FAB-82BD-05052FF53A86}" srcOrd="0" destOrd="1" presId="urn:microsoft.com/office/officeart/2005/8/layout/vList5"/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27B68644-CF9C-4D6A-98C1-863555196399}" type="presOf" srcId="{50E685AA-A091-4EBB-9F04-7D407989BF1A}" destId="{049A6D4B-1261-4685-8686-900A6553305A}" srcOrd="0" destOrd="2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5794F268-AFD9-430E-BF87-E51DB58F90C2}" type="presOf" srcId="{777E6D76-F214-4ECD-8AEF-DF44647B8152}" destId="{D17920CD-6433-4D46-A2F9-59482F7FFE35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700EBD7D-60A8-4E9F-AA5E-37DC34501CF4}" type="presOf" srcId="{ED4437B8-81B0-456A-ACE6-EE951BF2697D}" destId="{E1F82960-A79C-4FAB-82BD-05052FF53A86}" srcOrd="0" destOrd="2" presId="urn:microsoft.com/office/officeart/2005/8/layout/vList5"/>
    <dgm:cxn modelId="{AD8DDF90-F721-4B5A-AD2A-9ED934926462}" srcId="{0A695861-CCD3-4F2F-8274-CAB113F8BAA7}" destId="{ED4437B8-81B0-456A-ACE6-EE951BF2697D}" srcOrd="2" destOrd="0" parTransId="{10510687-FDBD-4BAC-B039-4E190BB586D1}" sibTransId="{C95A9024-F864-4463-ACC8-C2F4AC9EE66E}"/>
    <dgm:cxn modelId="{8382E993-9C5D-4064-B133-4CE2A572EE1F}" srcId="{02DE525C-3D2D-44EA-A7CB-1D65AAE47C3C}" destId="{0A695861-CCD3-4F2F-8274-CAB113F8BAA7}" srcOrd="1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2" destOrd="0" parTransId="{0C28F030-6846-4B63-9974-7CBF676DAEED}" sibTransId="{B45FF289-BD0E-4A3A-B41E-676E2DF0A88E}"/>
    <dgm:cxn modelId="{31EF32AF-4892-45D4-9CF3-2B1F47DDC95C}" srcId="{490261A9-CF44-48AF-B104-462342EB3A4D}" destId="{26410932-83F7-4BC7-AED5-DD507C87FF00}" srcOrd="1" destOrd="0" parTransId="{4330B6DE-10D3-45BD-AD68-046A84D95438}" sibTransId="{29E152D9-0EF2-419A-BB81-10863AFADF91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E9325EB5-2CCF-4D51-849D-D8BB2FFF81A6}" srcId="{02DE525C-3D2D-44EA-A7CB-1D65AAE47C3C}" destId="{777E6D76-F214-4ECD-8AEF-DF44647B8152}" srcOrd="0" destOrd="0" parTransId="{02953742-265E-4941-BFDC-2BAE8A5A5579}" sibTransId="{6A1F0DAE-0303-437D-A43A-0E89E92847D6}"/>
    <dgm:cxn modelId="{CF5666C5-6AE6-4C1E-AC9B-28601B839358}" type="presOf" srcId="{26410932-83F7-4BC7-AED5-DD507C87FF00}" destId="{049A6D4B-1261-4685-8686-900A6553305A}" srcOrd="0" destOrd="1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6A515C-C407-44CD-96B8-D71A07FF9173}" type="presParOf" srcId="{52E16C98-405E-4B9D-9998-C1E26B29BEA4}" destId="{082FC772-6032-41DA-8477-307C2DC10253}" srcOrd="0" destOrd="0" presId="urn:microsoft.com/office/officeart/2005/8/layout/vList5"/>
    <dgm:cxn modelId="{A8527138-93CA-4A7F-8218-EA57269BC09C}" type="presParOf" srcId="{082FC772-6032-41DA-8477-307C2DC10253}" destId="{D17920CD-6433-4D46-A2F9-59482F7FFE35}" srcOrd="0" destOrd="0" presId="urn:microsoft.com/office/officeart/2005/8/layout/vList5"/>
    <dgm:cxn modelId="{FD83E42D-E5D7-41A2-BC2F-593DE43A4E38}" type="presParOf" srcId="{52E16C98-405E-4B9D-9998-C1E26B29BEA4}" destId="{C9EC2B39-BB67-4A97-9BDA-F30ADCA90CBB}" srcOrd="1" destOrd="0" presId="urn:microsoft.com/office/officeart/2005/8/layout/vList5"/>
    <dgm:cxn modelId="{39AA9C7C-EB98-4CF4-B70A-3449FC7BD834}" type="presParOf" srcId="{52E16C98-405E-4B9D-9998-C1E26B29BEA4}" destId="{832E22BF-2C45-47E6-87A0-77815910F0ED}" srcOrd="2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3" destOrd="0" presId="urn:microsoft.com/office/officeart/2005/8/layout/vList5"/>
    <dgm:cxn modelId="{878EF6ED-7AF1-480F-898C-E34586DA49CD}" type="presParOf" srcId="{52E16C98-405E-4B9D-9998-C1E26B29BEA4}" destId="{8F1300EB-1B69-45FA-83A5-344B7AD89590}" srcOrd="4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denormalized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3F8E1EB-AAB2-42EA-830B-C33A0F112BF9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−45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3F8E1EB-AAB2-42EA-830B-C33A0F112BF9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2^(−23)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2^(−126)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1.4×10〗^(</a:t>
              </a:r>
              <a:r>
                <a:rPr lang="en-GB" b="0" i="0">
                  <a:latin typeface="Cambria Math" panose="02040503050406030204" pitchFamily="18" charset="0"/>
                </a:rPr>
                <a:t>−45)</a:t>
              </a:r>
              <a:endParaRPr lang="en-US" dirty="0"/>
            </a:p>
          </dgm:t>
        </dgm:pt>
      </mc:Fallback>
    </mc:AlternateConten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denormalized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7395F07-45B4-4BBE-9FB9-0C4AA9E089E4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−23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1.17×10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−38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7395F07-45B4-4BBE-9FB9-0C4AA9E089E4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±(1−2^(−23) )×2^(−126)≈±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1.17×10〗^(</a:t>
              </a:r>
              <a:r>
                <a:rPr lang="en-GB" b="0" i="0">
                  <a:latin typeface="Cambria Math" panose="02040503050406030204" pitchFamily="18" charset="0"/>
                </a:rPr>
                <a:t>−38)</a:t>
              </a:r>
              <a:endParaRPr lang="en-US" dirty="0"/>
            </a:p>
          </dgm:t>
        </dgm:pt>
      </mc:Fallback>
    </mc:AlternateConten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BB92741-D53C-4108-B606-B6C3D7FC0A21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−1022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4.9×10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−324</m:t>
                      </m:r>
                    </m:sup>
                  </m:sSup>
                </m:oMath>
              </a14:m>
              <a:endParaRPr lang="en-GB" dirty="0"/>
            </a:p>
          </dgm:t>
        </dgm:pt>
      </mc:Choice>
      <mc:Fallback xmlns="">
        <dgm:pt modelId="{7BB92741-D53C-4108-B606-B6C3D7FC0A21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2^(−52)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2^(−1022)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4.9×10〗^(</a:t>
              </a:r>
              <a:r>
                <a:rPr lang="en-GB" b="0" i="0">
                  <a:latin typeface="Cambria Math" panose="02040503050406030204" pitchFamily="18" charset="0"/>
                </a:rPr>
                <a:t>−324)</a:t>
              </a:r>
              <a:endParaRPr lang="en-GB" dirty="0"/>
            </a:p>
          </dgm:t>
        </dgm:pt>
      </mc:Fallback>
    </mc:AlternateContent>
    <dgm:pt modelId="{9FEB1888-16DD-4660-B3D5-AC27920AA54A}" type="parTrans" cxnId="{6C768CD8-FA50-4726-95B5-2DA7C436C81E}">
      <dgm:prSet/>
      <dgm:spPr/>
      <dgm:t>
        <a:bodyPr/>
        <a:lstStyle/>
        <a:p>
          <a:endParaRPr lang="en-GB"/>
        </a:p>
      </dgm:t>
    </dgm:pt>
    <dgm:pt modelId="{6F46B338-9947-4EAE-9A40-30C58FEB5219}" type="sibTrans" cxnId="{6C768CD8-FA50-4726-95B5-2DA7C436C81E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450214FD-93D8-44F8-B4EF-C9E038091F19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022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2.22×10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−308</m:t>
                      </m:r>
                    </m:sup>
                  </m:sSup>
                </m:oMath>
              </a14:m>
              <a:endParaRPr lang="en-GB"/>
            </a:p>
          </dgm:t>
        </dgm:pt>
      </mc:Choice>
      <mc:Fallback xmlns="">
        <dgm:pt modelId="{450214FD-93D8-44F8-B4EF-C9E038091F19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±(1−2^(−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52) 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×2^(−1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022)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2.22×10〗^(</a:t>
              </a:r>
              <a:r>
                <a:rPr lang="en-GB" b="0" i="0">
                  <a:latin typeface="Cambria Math" panose="02040503050406030204" pitchFamily="18" charset="0"/>
                </a:rPr>
                <a:t>−308)</a:t>
              </a:r>
              <a:endParaRPr lang="en-GB"/>
            </a:p>
          </dgm:t>
        </dgm:pt>
      </mc:Fallback>
    </mc:AlternateContent>
    <dgm:pt modelId="{14DCC95F-B91C-483D-9E11-1039C1B377D6}" type="parTrans" cxnId="{40C38C73-360B-4189-80B8-5668AA2D9733}">
      <dgm:prSet/>
      <dgm:spPr/>
      <dgm:t>
        <a:bodyPr/>
        <a:lstStyle/>
        <a:p>
          <a:endParaRPr lang="en-GB"/>
        </a:p>
      </dgm:t>
    </dgm:pt>
    <dgm:pt modelId="{8CB0030C-9E8B-421B-983C-5982B34DDAC0}" type="sibTrans" cxnId="{40C38C73-360B-4189-80B8-5668AA2D9733}">
      <dgm:prSet/>
      <dgm:spPr/>
      <dgm:t>
        <a:bodyPr/>
        <a:lstStyle/>
        <a:p>
          <a:endParaRPr lang="en-GB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40C38C73-360B-4189-80B8-5668AA2D9733}" srcId="{490261A9-CF44-48AF-B104-462342EB3A4D}" destId="{450214FD-93D8-44F8-B4EF-C9E038091F19}" srcOrd="1" destOrd="0" parTransId="{14DCC95F-B91C-483D-9E11-1039C1B377D6}" sibTransId="{8CB0030C-9E8B-421B-983C-5982B34DDAC0}"/>
    <dgm:cxn modelId="{8382E993-9C5D-4064-B133-4CE2A572EE1F}" srcId="{02DE525C-3D2D-44EA-A7CB-1D65AAE47C3C}" destId="{0A695861-CCD3-4F2F-8274-CAB113F8BAA7}" srcOrd="0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1" destOrd="0" parTransId="{0C28F030-6846-4B63-9974-7CBF676DAEED}" sibTransId="{B45FF289-BD0E-4A3A-B41E-676E2DF0A88E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6C768CD8-FA50-4726-95B5-2DA7C436C81E}" srcId="{0A695861-CCD3-4F2F-8274-CAB113F8BAA7}" destId="{7BB92741-D53C-4108-B606-B6C3D7FC0A21}" srcOrd="1" destOrd="0" parTransId="{9FEB1888-16DD-4660-B3D5-AC27920AA54A}" sibTransId="{6F46B338-9947-4EAE-9A40-30C58FEB5219}"/>
    <dgm:cxn modelId="{E2DDF9D8-B94A-4791-B4D3-ED53EFDBB033}" type="presOf" srcId="{7BB92741-D53C-4108-B606-B6C3D7FC0A21}" destId="{E1F82960-A79C-4FAB-82BD-05052FF53A86}" srcOrd="0" destOrd="1" presId="urn:microsoft.com/office/officeart/2005/8/layout/vList5"/>
    <dgm:cxn modelId="{F03251EA-ECC8-4B89-A800-25C7FD230C01}" type="presOf" srcId="{450214FD-93D8-44F8-B4EF-C9E038091F19}" destId="{049A6D4B-1261-4685-8686-900A6553305A}" srcOrd="0" destOrd="1" presId="urn:microsoft.com/office/officeart/2005/8/layout/vList5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AA9C7C-EB98-4CF4-B70A-3449FC7BD834}" type="presParOf" srcId="{52E16C98-405E-4B9D-9998-C1E26B29BEA4}" destId="{832E22BF-2C45-47E6-87A0-77815910F0ED}" srcOrd="0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1" destOrd="0" presId="urn:microsoft.com/office/officeart/2005/8/layout/vList5"/>
    <dgm:cxn modelId="{878EF6ED-7AF1-480F-898C-E34586DA49CD}" type="presParOf" srcId="{52E16C98-405E-4B9D-9998-C1E26B29BEA4}" destId="{8F1300EB-1B69-45FA-83A5-344B7AD89590}" srcOrd="2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/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/>
        </a:p>
      </dgm:t>
    </dgm:pt>
    <dgm:pt modelId="{0D20E265-1210-4145-894E-559E753243D5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l"/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/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/>
        </a:p>
      </dgm:t>
    </dgm:pt>
    <dgm:pt modelId="{41ADE9CA-4E67-4256-9119-F4E83CC8FF74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1800" dirty="0">
              <a:latin typeface="+mn-lt"/>
            </a:rPr>
            <a:t>9.999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+ 0.016 × 10</a:t>
          </a:r>
          <a:r>
            <a:rPr lang="en-US" sz="1800" baseline="30000" dirty="0">
              <a:latin typeface="+mn-lt"/>
            </a:rPr>
            <a:t>1</a:t>
          </a:r>
          <a:endParaRPr lang="en-US" sz="1800" dirty="0">
            <a:latin typeface="+mn-lt"/>
          </a:endParaRPr>
        </a:p>
      </dgm:t>
    </dgm:pt>
    <dgm:pt modelId="{E104B058-9497-4229-8CFC-EBA4C1063C67}" type="parTrans" cxnId="{0A3B72A6-417A-4F9B-8596-E3E8652E228F}">
      <dgm:prSet/>
      <dgm:spPr/>
      <dgm:t>
        <a:bodyPr/>
        <a:lstStyle/>
        <a:p>
          <a:endParaRPr lang="en-US"/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/>
        </a:p>
      </dgm:t>
    </dgm:pt>
    <dgm:pt modelId="{0E1FC01D-027E-47C6-BB13-A3A34DA54367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1800" dirty="0">
              <a:latin typeface="+mn-lt"/>
            </a:rPr>
            <a:t>9.999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+ </a:t>
          </a:r>
          <a:r>
            <a:rPr lang="en-US" sz="2000" dirty="0">
              <a:latin typeface="+mn-lt"/>
            </a:rPr>
            <a:t>0.016</a:t>
          </a:r>
          <a:r>
            <a:rPr lang="en-US" sz="1800" dirty="0">
              <a:latin typeface="+mn-lt"/>
            </a:rPr>
            <a:t>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= 10.015 × 10</a:t>
          </a:r>
          <a:r>
            <a:rPr lang="en-US" sz="1800" baseline="30000" dirty="0">
              <a:latin typeface="+mn-lt"/>
            </a:rPr>
            <a:t>1</a:t>
          </a:r>
          <a:endParaRPr lang="en-US" sz="1800" dirty="0">
            <a:latin typeface="+mn-lt"/>
          </a:endParaRPr>
        </a:p>
      </dgm:t>
    </dgm:pt>
    <dgm:pt modelId="{99975D89-37F4-4345-AEE4-532798D6A6B7}" type="parTrans" cxnId="{4561D462-3E5C-4055-9E4F-984F9ACD4952}">
      <dgm:prSet/>
      <dgm:spPr/>
      <dgm:t>
        <a:bodyPr/>
        <a:lstStyle/>
        <a:p>
          <a:endParaRPr lang="en-US"/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/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/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/>
        </a:p>
      </dgm:t>
    </dgm:pt>
    <dgm:pt modelId="{A1FA837B-7A76-4A8A-8A12-FA5D2E8EA757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2000" dirty="0">
              <a:latin typeface="+mn-lt"/>
            </a:rPr>
            <a:t>1.0015 × 10</a:t>
          </a:r>
          <a:r>
            <a:rPr lang="en-US" sz="2000" baseline="30000" dirty="0">
              <a:latin typeface="+mn-lt"/>
            </a:rPr>
            <a:t>2</a:t>
          </a:r>
          <a:endParaRPr lang="en-US" sz="2000" dirty="0">
            <a:latin typeface="+mn-lt"/>
          </a:endParaRPr>
        </a:p>
      </dgm:t>
    </dgm:pt>
    <dgm:pt modelId="{12ACAC34-8538-4ACF-BD36-C19966DAACCC}" type="parTrans" cxnId="{504C8265-9443-4E05-91A1-F7B4FC859E32}">
      <dgm:prSet/>
      <dgm:spPr/>
      <dgm:t>
        <a:bodyPr/>
        <a:lstStyle/>
        <a:p>
          <a:endParaRPr lang="en-US"/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/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/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/>
        </a:p>
      </dgm:t>
    </dgm:pt>
    <dgm:pt modelId="{5FA8F5B6-9185-47B8-BA50-F47655C7FD6F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2000" dirty="0">
              <a:latin typeface="+mn-lt"/>
            </a:rPr>
            <a:t>1.002 × 10</a:t>
          </a:r>
          <a:r>
            <a:rPr lang="en-US" sz="2000" baseline="30000" dirty="0">
              <a:latin typeface="+mn-lt"/>
            </a:rPr>
            <a:t>2</a:t>
          </a:r>
          <a:endParaRPr lang="en-US" sz="2000" dirty="0">
            <a:latin typeface="+mn-lt"/>
          </a:endParaRPr>
        </a:p>
      </dgm:t>
    </dgm:pt>
    <dgm:pt modelId="{734F37A5-D6FC-4465-A9B1-BB626D2BF44A}" type="parTrans" cxnId="{7F97EBFC-3A91-4A9D-AC7E-65A7B029D6CE}">
      <dgm:prSet/>
      <dgm:spPr/>
      <dgm:t>
        <a:bodyPr/>
        <a:lstStyle/>
        <a:p>
          <a:endParaRPr lang="en-US"/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/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/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/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denormalized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blipFill>
          <a:blip xmlns:r="http://schemas.openxmlformats.org/officeDocument/2006/relationships" r:embed="rId1"/>
          <a:stretch>
            <a:fillRect l="-158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denormalized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blipFill>
          <a:blip xmlns:r="http://schemas.openxmlformats.org/officeDocument/2006/relationships" r:embed="rId2"/>
          <a:stretch>
            <a:fillRect l="-158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7BB92741-D53C-4108-B606-B6C3D7FC0A21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9FEB1888-16DD-4660-B3D5-AC27920AA54A}" type="parTrans" cxnId="{6C768CD8-FA50-4726-95B5-2DA7C436C81E}">
      <dgm:prSet/>
      <dgm:spPr/>
      <dgm:t>
        <a:bodyPr/>
        <a:lstStyle/>
        <a:p>
          <a:endParaRPr lang="en-GB"/>
        </a:p>
      </dgm:t>
    </dgm:pt>
    <dgm:pt modelId="{6F46B338-9947-4EAE-9A40-30C58FEB5219}" type="sibTrans" cxnId="{6C768CD8-FA50-4726-95B5-2DA7C436C81E}">
      <dgm:prSet/>
      <dgm:spPr/>
      <dgm:t>
        <a:bodyPr/>
        <a:lstStyle/>
        <a:p>
          <a:endParaRPr lang="en-GB"/>
        </a:p>
      </dgm:t>
    </dgm:pt>
    <dgm:pt modelId="{450214FD-93D8-44F8-B4EF-C9E038091F19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4DCC95F-B91C-483D-9E11-1039C1B377D6}" type="parTrans" cxnId="{40C38C73-360B-4189-80B8-5668AA2D9733}">
      <dgm:prSet/>
      <dgm:spPr/>
      <dgm:t>
        <a:bodyPr/>
        <a:lstStyle/>
        <a:p>
          <a:endParaRPr lang="en-GB"/>
        </a:p>
      </dgm:t>
    </dgm:pt>
    <dgm:pt modelId="{8CB0030C-9E8B-421B-983C-5982B34DDAC0}" type="sibTrans" cxnId="{40C38C73-360B-4189-80B8-5668AA2D9733}">
      <dgm:prSet/>
      <dgm:spPr/>
      <dgm:t>
        <a:bodyPr/>
        <a:lstStyle/>
        <a:p>
          <a:endParaRPr lang="en-GB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40C38C73-360B-4189-80B8-5668AA2D9733}" srcId="{490261A9-CF44-48AF-B104-462342EB3A4D}" destId="{450214FD-93D8-44F8-B4EF-C9E038091F19}" srcOrd="1" destOrd="0" parTransId="{14DCC95F-B91C-483D-9E11-1039C1B377D6}" sibTransId="{8CB0030C-9E8B-421B-983C-5982B34DDAC0}"/>
    <dgm:cxn modelId="{8382E993-9C5D-4064-B133-4CE2A572EE1F}" srcId="{02DE525C-3D2D-44EA-A7CB-1D65AAE47C3C}" destId="{0A695861-CCD3-4F2F-8274-CAB113F8BAA7}" srcOrd="0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1" destOrd="0" parTransId="{0C28F030-6846-4B63-9974-7CBF676DAEED}" sibTransId="{B45FF289-BD0E-4A3A-B41E-676E2DF0A88E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6C768CD8-FA50-4726-95B5-2DA7C436C81E}" srcId="{0A695861-CCD3-4F2F-8274-CAB113F8BAA7}" destId="{7BB92741-D53C-4108-B606-B6C3D7FC0A21}" srcOrd="1" destOrd="0" parTransId="{9FEB1888-16DD-4660-B3D5-AC27920AA54A}" sibTransId="{6F46B338-9947-4EAE-9A40-30C58FEB5219}"/>
    <dgm:cxn modelId="{E2DDF9D8-B94A-4791-B4D3-ED53EFDBB033}" type="presOf" srcId="{7BB92741-D53C-4108-B606-B6C3D7FC0A21}" destId="{E1F82960-A79C-4FAB-82BD-05052FF53A86}" srcOrd="0" destOrd="1" presId="urn:microsoft.com/office/officeart/2005/8/layout/vList5"/>
    <dgm:cxn modelId="{F03251EA-ECC8-4B89-A800-25C7FD230C01}" type="presOf" srcId="{450214FD-93D8-44F8-B4EF-C9E038091F19}" destId="{049A6D4B-1261-4685-8686-900A6553305A}" srcOrd="0" destOrd="1" presId="urn:microsoft.com/office/officeart/2005/8/layout/vList5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AA9C7C-EB98-4CF4-B70A-3449FC7BD834}" type="presParOf" srcId="{52E16C98-405E-4B9D-9998-C1E26B29BEA4}" destId="{832E22BF-2C45-47E6-87A0-77815910F0ED}" srcOrd="0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1" destOrd="0" presId="urn:microsoft.com/office/officeart/2005/8/layout/vList5"/>
    <dgm:cxn modelId="{878EF6ED-7AF1-480F-898C-E34586DA49CD}" type="presParOf" srcId="{52E16C98-405E-4B9D-9998-C1E26B29BEA4}" destId="{8F1300EB-1B69-45FA-83A5-344B7AD89590}" srcOrd="2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20E265-1210-4145-894E-559E753243D5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41ADE9CA-4E67-4256-9119-F4E83CC8FF74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1.000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−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0.1110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41ADE9CA-4E67-4256-9119-F4E83CC8FF74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</a:rPr>
                <a:t>1.000</a:t>
              </a:r>
              <a:r>
                <a:rPr lang="en-US" sz="2000" b="0" i="0">
                  <a:latin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−1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+ −〖0.1110〗_2×2^(−1)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E104B058-9497-4229-8CFC-EBA4C1063C67}" type="par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0E1FC01D-027E-47C6-BB13-A3A34DA5436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1.000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+ –0.111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= 0.001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0E1FC01D-027E-47C6-BB13-A3A34DA5436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altLang="en-US" sz="1600" i="0" dirty="0">
                  <a:latin typeface="Cambria Math" panose="02040503050406030204" pitchFamily="18" charset="0"/>
                </a:rPr>
                <a:t>1.000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 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+ –0.111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 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= 0.001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99975D89-37F4-4345-AEE4-532798D6A6B7}" type="par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1FA837B-7A76-4A8A-8A12-FA5D2E8EA75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1FA837B-7A76-4A8A-8A12-FA5D2E8EA75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</a:rPr>
                <a:t>1.0</a:t>
              </a:r>
              <a:r>
                <a:rPr lang="en-US" sz="2000" b="0" i="0">
                  <a:latin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−4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2ACAC34-8538-4ACF-BD36-C19966DAACCC}" type="par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5FA8F5B6-9185-47B8-BA50-F47655C7FD6F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=0.0625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5FA8F5B6-9185-47B8-BA50-F47655C7FD6F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1.0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−4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=0.0625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734F37A5-D6FC-4465-A9B1-BB626D2BF44A}" type="par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BDFA000-F626-4E3B-A4D8-699259EFE04F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1.110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× 9.200 ×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8BDFA000-F626-4E3B-A4D8-699259EFE04F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1.110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10</a:t>
              </a:r>
              <a:r>
                <a:rPr lang="en-US" sz="1800" i="0" dirty="0">
                  <a:latin typeface="Cambria Math" panose="02040503050406030204" pitchFamily="18" charset="0"/>
                </a:rPr>
                <a:t> × 9.200 × </a:t>
              </a:r>
              <a:r>
                <a:rPr lang="en-GB" sz="1800" b="0" i="0" dirty="0">
                  <a:latin typeface="Cambria Math" panose="02040503050406030204" pitchFamily="18" charset="0"/>
                </a:rPr>
                <a:t>10</a:t>
              </a:r>
              <a:r>
                <a:rPr lang="en-US" sz="1800" b="0" i="0" dirty="0">
                  <a:latin typeface="Cambria Math" panose="02040503050406030204" pitchFamily="18" charset="0"/>
                </a:rPr>
                <a:t>^(</a:t>
              </a:r>
              <a:r>
                <a:rPr lang="en-GB" sz="1800" b="0" i="0" dirty="0">
                  <a:latin typeface="Cambria Math" panose="02040503050406030204" pitchFamily="18" charset="0"/>
                </a:rPr>
                <a:t>−5</a:t>
              </a:r>
              <a:r>
                <a:rPr lang="en-US" sz="1800" b="0" i="0" dirty="0">
                  <a:latin typeface="Cambria Math" panose="02040503050406030204" pitchFamily="18" charset="0"/>
                </a:rPr>
                <a:t>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r>
            <a: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1.110 × 9.200 = 10.212  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 10.212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5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1.110 × 9.200 = 10.212  </a:t>
              </a:r>
              <a:r>
                <a:rPr lang="en-US" sz="1800" i="0" dirty="0">
                  <a:latin typeface="Cambria Math" panose="02040503050406030204" pitchFamily="18" charset="0"/>
                  <a:sym typeface="Symbol" panose="05050102010706020507" pitchFamily="18" charset="2"/>
                </a:rPr>
                <a:t></a:t>
              </a:r>
              <a:r>
                <a:rPr lang="en-US" sz="1800" i="0" dirty="0">
                  <a:latin typeface="Cambria Math" panose="02040503050406030204" pitchFamily="18" charset="0"/>
                </a:rPr>
                <a:t>  10.212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5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711C2D4-251F-49F0-8EE6-ECD549BFD7A8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1.0212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711C2D4-251F-49F0-8EE6-ECD549BFD7A8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1.0212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14CC34-A5E1-47F7-8DAC-ACBD0308BF18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1.021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7614CC34-A5E1-47F7-8DAC-ACBD0308BF18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1.021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0E1CC5-948E-4933-986A-17FB9B2EF9AB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+1.021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0E1CC5-948E-4933-986A-17FB9B2EF9AB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+1.021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20E265-1210-4145-894E-559E753243D5}">
      <dgm:prSet custT="1"/>
      <dgm:spPr>
        <a:blipFill>
          <a:blip xmlns:r="http://schemas.openxmlformats.org/officeDocument/2006/relationships" r:embed="rId1"/>
          <a:stretch>
            <a:fillRect l="-1067" t="-15625"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1ADE9CA-4E67-4256-9119-F4E83CC8FF74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E104B058-9497-4229-8CFC-EBA4C1063C67}" type="par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E1FC01D-027E-47C6-BB13-A3A34DA5436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9975D89-37F4-4345-AEE4-532798D6A6B7}" type="par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1FA837B-7A76-4A8A-8A12-FA5D2E8EA757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2ACAC34-8538-4ACF-BD36-C19966DAACCC}" type="par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FA8F5B6-9185-47B8-BA50-F47655C7FD6F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734F37A5-D6FC-4465-A9B1-BB626D2BF44A}" type="par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BDFA000-F626-4E3B-A4D8-699259EFE04F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14:m>
                <m:oMath xmlns:m="http://schemas.openxmlformats.org/officeDocument/2006/math">
                  <m:r>
                    <a:rPr lang="en-GB" altLang="en-US" sz="1800" b="0" i="1" dirty="0" smtClean="0">
                      <a:solidFill>
                        <a:srgbClr val="3333B2"/>
                      </a:solidFill>
                      <a:latin typeface="Cambria Math" panose="02040503050406030204" pitchFamily="18" charset="0"/>
                    </a:rPr>
                    <m:t>−14.25</m:t>
                  </m:r>
                  <m:r>
                    <a:rPr lang="en-US" altLang="en-US" sz="1800" i="1" dirty="0" smtClean="0">
                      <a:latin typeface="Cambria Math" panose="02040503050406030204" pitchFamily="18" charset="0"/>
                    </a:rPr>
                    <m:t> ×</m:t>
                  </m:r>
                  <m:r>
                    <a:rPr lang="en-GB" altLang="en-US" sz="1800" b="0" i="1" dirty="0" smtClean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  <m:t>3.125</m:t>
                  </m:r>
                </m:oMath>
              </a14:m>
              <a:r>
                <a:rPr lang="en-US" sz="18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1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 decimal, or</a:t>
              </a:r>
            </a:p>
          </dgm:t>
        </dgm:pt>
      </mc:Choice>
      <mc:Fallback xmlns="">
        <dgm:pt modelId="{8BDFA000-F626-4E3B-A4D8-699259EFE04F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−14.25</a:t>
              </a:r>
              <a:r>
                <a:rPr lang="en-US" altLang="en-US" sz="1800" i="0" dirty="0">
                  <a:latin typeface="Cambria Math" panose="02040503050406030204" pitchFamily="18" charset="0"/>
                </a:rPr>
                <a:t> ×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3.125</a:t>
              </a:r>
              <a:r>
                <a:rPr lang="en-US" sz="18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1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 decimal, or</a:t>
              </a:r>
            </a:p>
          </dgm:t>
        </dgm:pt>
      </mc:Fallback>
    </mc:AlternateConten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pPr algn="l"/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Unbiased: </a:t>
          </a:r>
          <a:r>
            <a:rPr lang="en-US" altLang="en-US" sz="16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</a:t>
          </a:r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+ </a:t>
          </a:r>
          <a:r>
            <a:rPr lang="en-US" altLang="en-US" sz="16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</a:t>
          </a:r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= 4</a:t>
          </a:r>
          <a:endParaRPr lang="en-US" sz="16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FD9E59-7952-4329-8D6E-E15B1740EC55}">
          <dgm:prSet custT="1"/>
          <dgm:spPr/>
          <dgm:t>
            <a:bodyPr/>
            <a:lstStyle/>
            <a:p>
              <a:pPr algn="l"/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Biased: </a:t>
              </a:r>
              <a:r>
                <a:rPr lang="en-US" altLang="en-US" sz="1600" dirty="0">
                  <a:solidFill>
                    <a:srgbClr val="3333B2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(3 + 127) </a:t>
              </a:r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</a:t>
              </a:r>
              <a:r>
                <a:rPr lang="en-US" altLang="en-US" sz="16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(1 + 127)</a:t>
              </a:r>
              <a14:m>
                <m:oMath xmlns:m="http://schemas.openxmlformats.org/officeDocument/2006/math">
                  <m:r>
                    <a:rPr lang="en-US" altLang="en-US" sz="160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−127</m:t>
                  </m:r>
                </m:oMath>
              </a14:m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FD9E59-7952-4329-8D6E-E15B1740EC55}">
          <dgm:prSet custT="1"/>
          <dgm:spPr/>
          <dgm:t>
            <a:bodyPr/>
            <a:lstStyle/>
            <a:p>
              <a:pPr algn="l"/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Biased: </a:t>
              </a:r>
              <a:r>
                <a:rPr lang="en-US" altLang="en-US" sz="1600" dirty="0">
                  <a:solidFill>
                    <a:srgbClr val="3333B2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(3 + 127) </a:t>
              </a:r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</a:t>
              </a:r>
              <a:r>
                <a:rPr lang="en-US" altLang="en-US" sz="16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(1 + 127)</a:t>
              </a:r>
              <a:r>
                <a:rPr lang="en-US" altLang="en-US" sz="160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−127</a:t>
              </a:r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4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en-US" sz="14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400" i="1" baseline="-25000" dirty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1.1</m:t>
                    </m:r>
                    <m:r>
                      <a:rPr lang="en-GB" altLang="en-US" sz="1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en-US" sz="1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4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</a:t>
              </a:r>
              <a:r>
                <a:rPr lang="en-US" altLang="en-US" sz="14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1.</a:t>
              </a: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11</a:t>
              </a:r>
              <a:r>
                <a:rPr lang="en-US" altLang="en-US" sz="14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00</a:t>
              </a: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400" i="0" baseline="-2500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400" i="0" dirty="0">
                  <a:latin typeface="Cambria Math" panose="02040503050406030204" pitchFamily="18" charset="0"/>
                </a:rPr>
                <a:t>×</a:t>
              </a:r>
              <a:r>
                <a:rPr lang="en-US" altLang="en-US" sz="14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1.1</a:t>
              </a:r>
              <a:r>
                <a:rPr lang="en-GB" altLang="en-US" sz="14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00</a:t>
              </a:r>
              <a:r>
                <a:rPr lang="en-US" altLang="en-US" sz="14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400" i="0" baseline="-2500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711C2D4-251F-49F0-8EE6-ECD549BFD7A8}">
          <dgm:prSet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1.</m:t>
                  </m:r>
                  <m:r>
                    <a:rPr lang="en-GB" altLang="en-US" b="0" i="1" dirty="0" smtClean="0">
                      <a:latin typeface="Cambria Math" panose="02040503050406030204" pitchFamily="18" charset="0"/>
                    </a:rPr>
                    <m:t>0110010001</m:t>
                  </m:r>
                  <m:r>
                    <a:rPr lang="en-US" altLang="en-US" i="1" baseline="-25000" dirty="0">
                      <a:latin typeface="Cambria Math" panose="02040503050406030204" pitchFamily="18" charset="0"/>
                    </a:rPr>
                    <m:t>2</m:t>
                  </m:r>
                  <m:r>
                    <a:rPr lang="en-US" altLang="en-US" i="1" dirty="0"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altLang="en-US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MX" alt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sup>
                  </m:sSup>
                </m:oMath>
              </a14:m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with no over/underflow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711C2D4-251F-49F0-8EE6-ECD549BFD7A8}">
          <dgm:prSet/>
          <dgm:spPr/>
          <dgm:t>
            <a:bodyPr/>
            <a:lstStyle/>
            <a:p>
              <a:pPr algn="ctr"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with no over/underflow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14CC34-A5E1-47F7-8DAC-ACBD0308BF18}">
          <dgm:prSet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1.</m:t>
                  </m:r>
                  <m:r>
                    <a:rPr lang="en-GB" altLang="en-US" b="0" i="1" dirty="0" smtClean="0">
                      <a:latin typeface="Cambria Math" panose="02040503050406030204" pitchFamily="18" charset="0"/>
                    </a:rPr>
                    <m:t>0110010001</m:t>
                  </m:r>
                  <m:r>
                    <a:rPr lang="en-US" altLang="en-US" i="1" baseline="-25000" dirty="0">
                      <a:latin typeface="Cambria Math" panose="02040503050406030204" pitchFamily="18" charset="0"/>
                    </a:rPr>
                    <m:t>2</m:t>
                  </m:r>
                  <m:r>
                    <a:rPr lang="en-US" altLang="en-US" i="1" dirty="0"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altLang="en-US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MX" alt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sup>
                  </m:sSup>
                </m:oMath>
              </a14:m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(no change)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7614CC34-A5E1-47F7-8DAC-ACBD0308BF18}">
          <dgm:prSet/>
          <dgm:spPr/>
          <dgm:t>
            <a:bodyPr/>
            <a:lstStyle/>
            <a:p>
              <a:pPr algn="ctr"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(no change)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0E1CC5-948E-4933-986A-17FB9B2EF9AB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–1.</m:t>
                    </m:r>
                    <m:r>
                      <a:rPr lang="en-GB" altLang="en-US" b="0" i="1" dirty="0" smtClean="0">
                        <a:latin typeface="Cambria Math" panose="02040503050406030204" pitchFamily="18" charset="0"/>
                      </a:rPr>
                      <m:t>0110010001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–</m:t>
                    </m:r>
                    <m:r>
                      <a:rPr lang="en-GB" altLang="en-US" b="0" i="1" dirty="0" smtClean="0">
                        <a:latin typeface="Cambria Math" panose="02040503050406030204" pitchFamily="18" charset="0"/>
                      </a:rPr>
                      <m:t>44.53125</m:t>
                    </m:r>
                  </m:oMath>
                </m:oMathPara>
              </a14:m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0E1CC5-948E-4933-986A-17FB9B2EF9AB}">
          <dgm:prSet/>
          <dgm:spPr/>
          <dgm:t>
            <a:bodyPr/>
            <a:lstStyle/>
            <a:p>
              <a:pPr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–1.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i="0" dirty="0">
                  <a:latin typeface="Cambria Math" panose="02040503050406030204" pitchFamily="18" charset="0"/>
                </a:rPr>
                <a:t>= –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44.53125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3C3DA973-BF55-4092-82AE-9A03341FDB14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10.110010001</m:t>
                        </m:r>
                      </m:e>
                      <m:sub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3C3DA973-BF55-4092-82AE-9A03341FDB14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en-US" sz="1400" i="0" dirty="0">
                  <a:latin typeface="Cambria Math" panose="02040503050406030204" pitchFamily="18" charset="0"/>
                </a:rPr>
                <a:t>= 〖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10.110010001</a:t>
              </a:r>
              <a:r>
                <a:rPr lang="en-US" altLang="en-US" sz="1400" b="0" i="0" dirty="0">
                  <a:latin typeface="Cambria Math" panose="02040503050406030204" pitchFamily="18" charset="0"/>
                </a:rPr>
                <a:t>〗_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2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649D0C6C-05F0-4181-84D7-A040E00CE5EB}" type="par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FFD76DD-9589-4D2D-B2E4-9AC50A3F7500}" type="sib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1BE56581-96AD-4652-98D4-8131A83274CB}">
          <dgm:prSet custT="1"/>
          <dgm:spPr/>
          <dgm:t>
            <a:bodyPr/>
            <a:lstStyle/>
            <a:p>
              <a:pPr algn="l"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 i="1" baseline="-250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8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8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1.1</m:t>
                    </m:r>
                    <m:r>
                      <a:rPr lang="en-GB" altLang="en-US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001</m:t>
                    </m:r>
                    <m:r>
                      <a:rPr lang="en-US" altLang="en-US" sz="1800" i="1" baseline="-250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1BE56581-96AD-4652-98D4-8131A83274CB}">
          <dgm:prSet custT="1"/>
          <dgm:spPr/>
          <dgm:t>
            <a:bodyPr/>
            <a:lstStyle/>
            <a:p>
              <a:pPr algn="l">
                <a:buFont typeface="Arial" panose="020B0604020202020204" pitchFamily="34" charset="0"/>
                <a:buNone/>
              </a:pP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1.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11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00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800" i="0" baseline="-2500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×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^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3</a:t>
              </a:r>
              <a:r>
                <a:rPr lang="en-US" altLang="en-US" sz="1800" i="0" dirty="0">
                  <a:latin typeface="Cambria Math" panose="02040503050406030204" pitchFamily="18" charset="0"/>
                </a:rPr>
                <a:t>×</a:t>
              </a:r>
              <a:r>
                <a:rPr lang="en-US" altLang="en-US" sz="18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1.1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001</a:t>
              </a:r>
              <a:r>
                <a:rPr lang="en-US" altLang="en-US" sz="1800" i="0" baseline="-2500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×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^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4D3172B5-5823-4E83-9AB6-96B4C6DB4345}" type="par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C460C23-F9D6-4197-9387-D0806552B752}" type="sib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F45487A-0E16-4B85-B148-4DD2B7808DA4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= 4 + 254 – 127 = 4 + 127</m:t>
                    </m:r>
                  </m:oMath>
                </m:oMathPara>
              </a14:m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6F45487A-0E16-4B85-B148-4DD2B7808DA4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en-US" sz="1600" i="0" dirty="0">
                  <a:latin typeface="Cambria Math" panose="02040503050406030204" pitchFamily="18" charset="0"/>
                </a:rPr>
                <a:t>= 4 + 254 – 127 = 4 + 127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D68D717D-8C1A-4623-8DBA-52D13CDBB4E7}" type="par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7100A4B-FA63-4DEE-A2EF-2A5F929DF54F}" type="sib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7761178-E603-4A4C-9436-7F3C01052D7F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  </m:t>
                    </m:r>
                    <m:r>
                      <a:rPr lang="en-GB" altLang="en-US" sz="1400" b="0" i="1" dirty="0" smtClean="0">
                        <a:latin typeface="Cambria Math" panose="02040503050406030204" pitchFamily="18" charset="0"/>
                      </a:rPr>
                      <m:t>10.110010001</m:t>
                    </m:r>
                    <m:r>
                      <a:rPr lang="en-US" altLang="en-US" sz="1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m:oMathPara>
              </a14:m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87761178-E603-4A4C-9436-7F3C01052D7F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en-US" sz="1400" i="0" dirty="0">
                  <a:latin typeface="Cambria Math" panose="02040503050406030204" pitchFamily="18" charset="0"/>
                  <a:sym typeface="Symbol" panose="05050102010706020507" pitchFamily="18" charset="2"/>
                </a:rPr>
                <a:t>  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10.110010001</a:t>
              </a:r>
              <a:r>
                <a:rPr lang="en-US" altLang="en-US" sz="14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400" i="0" dirty="0">
                  <a:latin typeface="Cambria Math" panose="02040503050406030204" pitchFamily="18" charset="0"/>
                </a:rPr>
                <a:t>×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400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4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BC3981A0-37AB-47F2-89C8-6E6348E70CCE}" type="par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47F163-0DF1-49B5-83B6-645F0A8E1F64}" type="sib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 custScaleY="108153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393760A-6360-4098-9689-76CB60E886C0}" srcId="{074772C5-DC5B-4580-8DD7-EA555BE926D2}" destId="{1BE56581-96AD-4652-98D4-8131A83274CB}" srcOrd="1" destOrd="0" parTransId="{4D3172B5-5823-4E83-9AB6-96B4C6DB4345}" sibTransId="{5C460C23-F9D6-4197-9387-D0806552B752}"/>
    <dgm:cxn modelId="{9ABAEB0B-31BE-4A7E-8816-6D49DD4F0305}" type="presOf" srcId="{3C3DA973-BF55-4092-82AE-9A03341FDB14}" destId="{D5A6B896-62AC-457C-881A-C00E3C3CC961}" srcOrd="0" destOrd="1" presId="urn:microsoft.com/office/officeart/2005/8/layout/vList5"/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76FA042E-8043-4EDB-91F6-7956E78625A1}" srcId="{0B067C9D-F4EB-494C-BF9D-3CFCC2CDEDD7}" destId="{3C3DA973-BF55-4092-82AE-9A03341FDB14}" srcOrd="1" destOrd="0" parTransId="{649D0C6C-05F0-4181-84D7-A040E00CE5EB}" sibTransId="{3FFD76DD-9589-4D2D-B2E4-9AC50A3F7500}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06D91A36-67DD-4707-9067-7ADD0A685558}" srcId="{0B067C9D-F4EB-494C-BF9D-3CFCC2CDEDD7}" destId="{87761178-E603-4A4C-9436-7F3C01052D7F}" srcOrd="2" destOrd="0" parTransId="{BC3981A0-37AB-47F2-89C8-6E6348E70CCE}" sibTransId="{2F47F163-0DF1-49B5-83B6-645F0A8E1F64}"/>
    <dgm:cxn modelId="{44B71A3B-63C9-4B10-A89C-6430BDB3D239}" type="presOf" srcId="{6F45487A-0E16-4B85-B148-4DD2B7808DA4}" destId="{8FB4FF84-9541-4DCF-8338-76116EE0C47A}" srcOrd="0" destOrd="2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D3ACB756-C5C9-4B42-B88F-08C4B9CB5546}" srcId="{C4937F4C-8D5F-4945-B8CB-99475FBF83BC}" destId="{6F45487A-0E16-4B85-B148-4DD2B7808DA4}" srcOrd="2" destOrd="0" parTransId="{D68D717D-8C1A-4623-8DBA-52D13CDBB4E7}" sibTransId="{17100A4B-FA63-4DEE-A2EF-2A5F929DF54F}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608CC0B1-73F3-4A21-9490-ECF6A3C17DA4}" type="presOf" srcId="{1BE56581-96AD-4652-98D4-8131A83274CB}" destId="{2BC11B32-484D-4312-8270-C599644C5B68}" srcOrd="0" destOrd="1" presId="urn:microsoft.com/office/officeart/2005/8/layout/vList5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4C192BBC-99A6-4610-8C4C-F0175355F08E}" type="presOf" srcId="{87761178-E603-4A4C-9436-7F3C01052D7F}" destId="{D5A6B896-62AC-457C-881A-C00E3C3CC961}" srcOrd="0" destOrd="2" presId="urn:microsoft.com/office/officeart/2005/8/layout/vList5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920CD-6433-4D46-A2F9-59482F7FFE35}">
      <dsp:nvSpPr>
        <dsp:cNvPr id="0" name=""/>
        <dsp:cNvSpPr/>
      </dsp:nvSpPr>
      <dsp:spPr>
        <a:xfrm>
          <a:off x="0" y="433"/>
          <a:ext cx="8373821" cy="1058535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Exponents 00000000 and 11111111 reserved</a:t>
          </a:r>
        </a:p>
      </dsp:txBody>
      <dsp:txXfrm>
        <a:off x="51673" y="52106"/>
        <a:ext cx="8270475" cy="955189"/>
      </dsp:txXfrm>
    </dsp:sp>
    <dsp:sp modelId="{E1F82960-A79C-4FAB-82BD-05052FF53A86}">
      <dsp:nvSpPr>
        <dsp:cNvPr id="0" name=""/>
        <dsp:cNvSpPr/>
      </dsp:nvSpPr>
      <dsp:spPr>
        <a:xfrm rot="5400000">
          <a:off x="4908834" y="-535747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00000001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1 – 127 = –126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000…00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= 1.0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±1.0 × 2</a:t>
          </a:r>
          <a:r>
            <a:rPr lang="en-US" sz="2000" kern="1200" baseline="30000" dirty="0"/>
            <a:t>–126</a:t>
          </a:r>
          <a:r>
            <a:rPr lang="en-US" sz="2000" kern="1200" dirty="0"/>
            <a:t> ≈ ±1.2 × 10</a:t>
          </a:r>
          <a:r>
            <a:rPr lang="en-US" sz="2000" kern="1200" baseline="30000" dirty="0"/>
            <a:t>–38</a:t>
          </a:r>
          <a:endParaRPr lang="en-US" sz="2000" kern="1200" dirty="0"/>
        </a:p>
      </dsp:txBody>
      <dsp:txXfrm rot="-5400000">
        <a:off x="3017520" y="1432787"/>
        <a:ext cx="5287260" cy="1427411"/>
      </dsp:txXfrm>
    </dsp:sp>
    <dsp:sp modelId="{566A3ED4-17B1-43DE-AE20-ABF14674C83E}">
      <dsp:nvSpPr>
        <dsp:cNvPr id="0" name=""/>
        <dsp:cNvSpPr/>
      </dsp:nvSpPr>
      <dsp:spPr>
        <a:xfrm>
          <a:off x="0" y="115783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value</a:t>
          </a:r>
        </a:p>
      </dsp:txBody>
      <dsp:txXfrm>
        <a:off x="96525" y="1254359"/>
        <a:ext cx="2824470" cy="1784264"/>
      </dsp:txXfrm>
    </dsp:sp>
    <dsp:sp modelId="{049A6D4B-1261-4685-8686-900A6553305A}">
      <dsp:nvSpPr>
        <dsp:cNvPr id="0" name=""/>
        <dsp:cNvSpPr/>
      </dsp:nvSpPr>
      <dsp:spPr>
        <a:xfrm rot="5400000">
          <a:off x="4908834" y="1540432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11111110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254 – 127 = +127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111…11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≈ 2.0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±2.0 × 2</a:t>
          </a:r>
          <a:r>
            <a:rPr lang="en-US" sz="2000" kern="1200" baseline="30000" dirty="0"/>
            <a:t>+127</a:t>
          </a:r>
          <a:r>
            <a:rPr lang="en-US" sz="2000" kern="1200" dirty="0"/>
            <a:t> ≈ ±3.4 × 10</a:t>
          </a:r>
          <a:r>
            <a:rPr lang="en-US" sz="2000" kern="1200" baseline="30000" dirty="0"/>
            <a:t>+38</a:t>
          </a:r>
          <a:endParaRPr lang="en-US" sz="2000" kern="1200" dirty="0"/>
        </a:p>
      </dsp:txBody>
      <dsp:txXfrm rot="-5400000">
        <a:off x="3017520" y="3508966"/>
        <a:ext cx="5287260" cy="1427411"/>
      </dsp:txXfrm>
    </dsp:sp>
    <dsp:sp modelId="{F038B1A2-21DB-4D54-964D-97E013AC6B09}">
      <dsp:nvSpPr>
        <dsp:cNvPr id="0" name=""/>
        <dsp:cNvSpPr/>
      </dsp:nvSpPr>
      <dsp:spPr>
        <a:xfrm>
          <a:off x="0" y="323401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value</a:t>
          </a:r>
        </a:p>
      </dsp:txBody>
      <dsp:txXfrm>
        <a:off x="96525" y="3330539"/>
        <a:ext cx="2824470" cy="1784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920CD-6433-4D46-A2F9-59482F7FFE35}">
      <dsp:nvSpPr>
        <dsp:cNvPr id="0" name=""/>
        <dsp:cNvSpPr/>
      </dsp:nvSpPr>
      <dsp:spPr>
        <a:xfrm>
          <a:off x="0" y="433"/>
          <a:ext cx="8373821" cy="1058535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Exponents 00000000000 and 11111111111 reserved</a:t>
          </a:r>
        </a:p>
      </dsp:txBody>
      <dsp:txXfrm>
        <a:off x="51673" y="52106"/>
        <a:ext cx="8270475" cy="955189"/>
      </dsp:txXfrm>
    </dsp:sp>
    <dsp:sp modelId="{E1F82960-A79C-4FAB-82BD-05052FF53A86}">
      <dsp:nvSpPr>
        <dsp:cNvPr id="0" name=""/>
        <dsp:cNvSpPr/>
      </dsp:nvSpPr>
      <dsp:spPr>
        <a:xfrm rot="5400000">
          <a:off x="4908834" y="-535747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00000000001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1 – 1023 = –1022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000…00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= 1.0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±1.0 × 2</a:t>
          </a:r>
          <a:r>
            <a:rPr lang="en-US" sz="2000" kern="1200" baseline="30000" dirty="0"/>
            <a:t>–1022</a:t>
          </a:r>
          <a:r>
            <a:rPr lang="en-US" sz="2000" kern="1200" dirty="0"/>
            <a:t> ≈ ±2.2 × 10</a:t>
          </a:r>
          <a:r>
            <a:rPr lang="en-US" sz="2000" kern="1200" baseline="30000" dirty="0"/>
            <a:t>–308</a:t>
          </a:r>
          <a:endParaRPr lang="en-US" sz="2000" kern="1200" dirty="0"/>
        </a:p>
      </dsp:txBody>
      <dsp:txXfrm rot="-5400000">
        <a:off x="3017520" y="1432787"/>
        <a:ext cx="5287260" cy="1427411"/>
      </dsp:txXfrm>
    </dsp:sp>
    <dsp:sp modelId="{566A3ED4-17B1-43DE-AE20-ABF14674C83E}">
      <dsp:nvSpPr>
        <dsp:cNvPr id="0" name=""/>
        <dsp:cNvSpPr/>
      </dsp:nvSpPr>
      <dsp:spPr>
        <a:xfrm>
          <a:off x="0" y="115783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value</a:t>
          </a:r>
        </a:p>
      </dsp:txBody>
      <dsp:txXfrm>
        <a:off x="96525" y="1254359"/>
        <a:ext cx="2824470" cy="1784264"/>
      </dsp:txXfrm>
    </dsp:sp>
    <dsp:sp modelId="{049A6D4B-1261-4685-8686-900A6553305A}">
      <dsp:nvSpPr>
        <dsp:cNvPr id="0" name=""/>
        <dsp:cNvSpPr/>
      </dsp:nvSpPr>
      <dsp:spPr>
        <a:xfrm rot="5400000">
          <a:off x="4908834" y="1540432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11111111110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2046 – 1023 = +1023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111…11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≈ 2.0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±2.0 × 2</a:t>
          </a:r>
          <a:r>
            <a:rPr lang="en-US" sz="2000" kern="1200" baseline="30000" dirty="0"/>
            <a:t>+1023</a:t>
          </a:r>
          <a:r>
            <a:rPr lang="en-US" sz="2000" kern="1200" dirty="0"/>
            <a:t> ≈ ±1.8 × 10</a:t>
          </a:r>
          <a:r>
            <a:rPr lang="en-US" sz="2000" kern="1200" baseline="30000" dirty="0"/>
            <a:t>+308</a:t>
          </a:r>
          <a:endParaRPr lang="en-US" sz="2000" kern="1200" dirty="0"/>
        </a:p>
      </dsp:txBody>
      <dsp:txXfrm rot="-5400000">
        <a:off x="3017520" y="3508966"/>
        <a:ext cx="5287260" cy="1427411"/>
      </dsp:txXfrm>
    </dsp:sp>
    <dsp:sp modelId="{F038B1A2-21DB-4D54-964D-97E013AC6B09}">
      <dsp:nvSpPr>
        <dsp:cNvPr id="0" name=""/>
        <dsp:cNvSpPr/>
      </dsp:nvSpPr>
      <dsp:spPr>
        <a:xfrm>
          <a:off x="0" y="323401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value</a:t>
          </a:r>
        </a:p>
      </dsp:txBody>
      <dsp:txXfrm>
        <a:off x="96525" y="3330539"/>
        <a:ext cx="2824470" cy="1784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82960-A79C-4FAB-82BD-05052FF53A86}">
      <dsp:nvSpPr>
        <dsp:cNvPr id="0" name=""/>
        <dsp:cNvSpPr/>
      </dsp:nvSpPr>
      <dsp:spPr>
        <a:xfrm rot="5400000">
          <a:off x="4682855" y="-1411045"/>
          <a:ext cx="2033809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Single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−23</m:t>
                      </m:r>
                    </m:sup>
                  </m:sSup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−126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1.4×10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−45</m:t>
                  </m:r>
                </m:sup>
              </m:sSup>
            </m:oMath>
          </a14:m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Double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−52</m:t>
                      </m:r>
                    </m:sup>
                  </m:sSup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−1022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4.9×10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−324</m:t>
                  </m:r>
                </m:sup>
              </m:sSup>
            </m:oMath>
          </a14:m>
          <a:endParaRPr lang="en-GB" sz="2100" kern="1200" dirty="0"/>
        </a:p>
      </dsp:txBody>
      <dsp:txXfrm rot="-5400000">
        <a:off x="3017520" y="353572"/>
        <a:ext cx="5265198" cy="1835245"/>
      </dsp:txXfrm>
    </dsp:sp>
    <dsp:sp modelId="{566A3ED4-17B1-43DE-AE20-ABF14674C83E}">
      <dsp:nvSpPr>
        <dsp:cNvPr id="0" name=""/>
        <dsp:cNvSpPr/>
      </dsp:nvSpPr>
      <dsp:spPr>
        <a:xfrm>
          <a:off x="0" y="63"/>
          <a:ext cx="3017520" cy="254226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denormalized value</a:t>
          </a:r>
        </a:p>
      </dsp:txBody>
      <dsp:txXfrm>
        <a:off x="124103" y="124166"/>
        <a:ext cx="2769314" cy="2294055"/>
      </dsp:txXfrm>
    </dsp:sp>
    <dsp:sp modelId="{049A6D4B-1261-4685-8686-900A6553305A}">
      <dsp:nvSpPr>
        <dsp:cNvPr id="0" name=""/>
        <dsp:cNvSpPr/>
      </dsp:nvSpPr>
      <dsp:spPr>
        <a:xfrm rot="5400000">
          <a:off x="4682855" y="1258328"/>
          <a:ext cx="2033809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Single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d>
                    <m:d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</m:e>
                  </m:d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−126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1.17×10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−38</m:t>
                  </m:r>
                </m:sup>
              </m:sSup>
            </m:oMath>
          </a14:m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Double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d>
                    <m:d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1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sup>
                      </m:sSup>
                    </m:e>
                  </m:d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022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2.22×10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−308</m:t>
                  </m:r>
                </m:sup>
              </m:sSup>
            </m:oMath>
          </a14:m>
          <a:endParaRPr lang="en-GB" sz="2100" kern="1200"/>
        </a:p>
      </dsp:txBody>
      <dsp:txXfrm rot="-5400000">
        <a:off x="3017520" y="3022945"/>
        <a:ext cx="5265198" cy="1835245"/>
      </dsp:txXfrm>
    </dsp:sp>
    <dsp:sp modelId="{F038B1A2-21DB-4D54-964D-97E013AC6B09}">
      <dsp:nvSpPr>
        <dsp:cNvPr id="0" name=""/>
        <dsp:cNvSpPr/>
      </dsp:nvSpPr>
      <dsp:spPr>
        <a:xfrm>
          <a:off x="0" y="2669438"/>
          <a:ext cx="3017520" cy="254226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denormalized value</a:t>
          </a:r>
        </a:p>
      </dsp:txBody>
      <dsp:txXfrm>
        <a:off x="124103" y="2793541"/>
        <a:ext cx="2769314" cy="2294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0AD74-5224-4FEA-B200-C4FF746D474E}">
      <dsp:nvSpPr>
        <dsp:cNvPr id="0" name=""/>
        <dsp:cNvSpPr/>
      </dsp:nvSpPr>
      <dsp:spPr>
        <a:xfrm>
          <a:off x="0" y="3462268"/>
          <a:ext cx="1514475" cy="75745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13792" rIns="10770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0" y="3462268"/>
        <a:ext cx="1514475" cy="757459"/>
      </dsp:txXfrm>
    </dsp:sp>
    <dsp:sp modelId="{EEB0EA8A-12DB-4DA6-82EE-6153BF182592}">
      <dsp:nvSpPr>
        <dsp:cNvPr id="0" name=""/>
        <dsp:cNvSpPr/>
      </dsp:nvSpPr>
      <dsp:spPr>
        <a:xfrm>
          <a:off x="1514474" y="3462268"/>
          <a:ext cx="4543425" cy="7574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1.002 × 10</a:t>
          </a:r>
          <a:r>
            <a:rPr lang="en-US" sz="2000" kern="1200" baseline="30000" dirty="0">
              <a:latin typeface="+mn-lt"/>
            </a:rPr>
            <a:t>2</a:t>
          </a:r>
          <a:endParaRPr lang="en-US" sz="2000" kern="1200" dirty="0">
            <a:latin typeface="+mn-lt"/>
          </a:endParaRPr>
        </a:p>
      </dsp:txBody>
      <dsp:txXfrm>
        <a:off x="1514474" y="3462268"/>
        <a:ext cx="4543425" cy="757459"/>
      </dsp:txXfrm>
    </dsp:sp>
    <dsp:sp modelId="{34B87A81-2E45-4303-B9A2-C356E34063DF}">
      <dsp:nvSpPr>
        <dsp:cNvPr id="0" name=""/>
        <dsp:cNvSpPr/>
      </dsp:nvSpPr>
      <dsp:spPr>
        <a:xfrm rot="10800000">
          <a:off x="0" y="2308657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92456" rIns="10770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 rot="-10800000">
        <a:off x="0" y="2308657"/>
        <a:ext cx="1514475" cy="757232"/>
      </dsp:txXfrm>
    </dsp:sp>
    <dsp:sp modelId="{F6FEC890-AFE0-4395-A688-BF5A633CA828}">
      <dsp:nvSpPr>
        <dsp:cNvPr id="0" name=""/>
        <dsp:cNvSpPr/>
      </dsp:nvSpPr>
      <dsp:spPr>
        <a:xfrm>
          <a:off x="1514474" y="2308657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1.0015 × 10</a:t>
          </a:r>
          <a:r>
            <a:rPr lang="en-US" sz="2000" kern="1200" baseline="30000" dirty="0">
              <a:latin typeface="+mn-lt"/>
            </a:rPr>
            <a:t>2</a:t>
          </a:r>
          <a:endParaRPr lang="en-US" sz="2000" kern="1200" dirty="0">
            <a:latin typeface="+mn-lt"/>
          </a:endParaRPr>
        </a:p>
      </dsp:txBody>
      <dsp:txXfrm>
        <a:off x="1514474" y="2308657"/>
        <a:ext cx="4543425" cy="757232"/>
      </dsp:txXfrm>
    </dsp:sp>
    <dsp:sp modelId="{F542466F-C71C-4D26-B777-64E684D086A2}">
      <dsp:nvSpPr>
        <dsp:cNvPr id="0" name=""/>
        <dsp:cNvSpPr/>
      </dsp:nvSpPr>
      <dsp:spPr>
        <a:xfrm rot="10800000">
          <a:off x="0" y="1155046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sp:txBody>
      <dsp:txXfrm rot="-10800000">
        <a:off x="0" y="1155046"/>
        <a:ext cx="1514475" cy="757232"/>
      </dsp:txXfrm>
    </dsp:sp>
    <dsp:sp modelId="{5938D677-27D8-498F-938F-BFA51BDAB4A2}">
      <dsp:nvSpPr>
        <dsp:cNvPr id="0" name=""/>
        <dsp:cNvSpPr/>
      </dsp:nvSpPr>
      <dsp:spPr>
        <a:xfrm>
          <a:off x="1514474" y="1155046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9.999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+ </a:t>
          </a:r>
          <a:r>
            <a:rPr lang="en-US" sz="2000" kern="1200" dirty="0">
              <a:latin typeface="+mn-lt"/>
            </a:rPr>
            <a:t>0.016</a:t>
          </a:r>
          <a:r>
            <a:rPr lang="en-US" sz="1800" kern="1200" dirty="0">
              <a:latin typeface="+mn-lt"/>
            </a:rPr>
            <a:t>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= 10.015 × 10</a:t>
          </a:r>
          <a:r>
            <a:rPr lang="en-US" sz="1800" kern="1200" baseline="30000" dirty="0">
              <a:latin typeface="+mn-lt"/>
            </a:rPr>
            <a:t>1</a:t>
          </a:r>
          <a:endParaRPr lang="en-US" sz="1800" kern="1200" dirty="0">
            <a:latin typeface="+mn-lt"/>
          </a:endParaRPr>
        </a:p>
      </dsp:txBody>
      <dsp:txXfrm>
        <a:off x="1514474" y="1155046"/>
        <a:ext cx="4543425" cy="757232"/>
      </dsp:txXfrm>
    </dsp:sp>
    <dsp:sp modelId="{763245A0-2D20-4B32-BC52-A1E7BB4467E9}">
      <dsp:nvSpPr>
        <dsp:cNvPr id="0" name=""/>
        <dsp:cNvSpPr/>
      </dsp:nvSpPr>
      <dsp:spPr>
        <a:xfrm rot="10800000">
          <a:off x="0" y="1435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sp:txBody>
      <dsp:txXfrm rot="-10800000">
        <a:off x="0" y="1435"/>
        <a:ext cx="1514475" cy="757232"/>
      </dsp:txXfrm>
    </dsp:sp>
    <dsp:sp modelId="{6ABFAA3B-FA42-41EA-A28B-B1ABF59910C1}">
      <dsp:nvSpPr>
        <dsp:cNvPr id="0" name=""/>
        <dsp:cNvSpPr/>
      </dsp:nvSpPr>
      <dsp:spPr>
        <a:xfrm>
          <a:off x="1514474" y="1435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9.999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+ 0.016 × 10</a:t>
          </a:r>
          <a:r>
            <a:rPr lang="en-US" sz="1800" kern="1200" baseline="30000" dirty="0">
              <a:latin typeface="+mn-lt"/>
            </a:rPr>
            <a:t>1</a:t>
          </a:r>
          <a:endParaRPr lang="en-US" sz="1800" kern="1200" dirty="0">
            <a:latin typeface="+mn-lt"/>
          </a:endParaRPr>
        </a:p>
      </dsp:txBody>
      <dsp:txXfrm>
        <a:off x="1514474" y="1435"/>
        <a:ext cx="4543425" cy="7572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0AD74-5224-4FEA-B200-C4FF746D474E}">
      <dsp:nvSpPr>
        <dsp:cNvPr id="0" name=""/>
        <dsp:cNvSpPr/>
      </dsp:nvSpPr>
      <dsp:spPr>
        <a:xfrm>
          <a:off x="0" y="3462268"/>
          <a:ext cx="1514475" cy="75745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13792" rIns="10770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0" y="3462268"/>
        <a:ext cx="1514475" cy="757459"/>
      </dsp:txXfrm>
    </dsp:sp>
    <dsp:sp modelId="{EEB0EA8A-12DB-4DA6-82EE-6153BF182592}">
      <dsp:nvSpPr>
        <dsp:cNvPr id="0" name=""/>
        <dsp:cNvSpPr/>
      </dsp:nvSpPr>
      <dsp:spPr>
        <a:xfrm>
          <a:off x="1514474" y="3462268"/>
          <a:ext cx="4543425" cy="7574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sup>
                </m:sSup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=0.0625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3462268"/>
        <a:ext cx="4543425" cy="757459"/>
      </dsp:txXfrm>
    </dsp:sp>
    <dsp:sp modelId="{34B87A81-2E45-4303-B9A2-C356E34063DF}">
      <dsp:nvSpPr>
        <dsp:cNvPr id="0" name=""/>
        <dsp:cNvSpPr/>
      </dsp:nvSpPr>
      <dsp:spPr>
        <a:xfrm rot="10800000">
          <a:off x="0" y="2308657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92456" rIns="10770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 rot="-10800000">
        <a:off x="0" y="2308657"/>
        <a:ext cx="1514475" cy="757232"/>
      </dsp:txXfrm>
    </dsp:sp>
    <dsp:sp modelId="{F6FEC890-AFE0-4395-A688-BF5A633CA828}">
      <dsp:nvSpPr>
        <dsp:cNvPr id="0" name=""/>
        <dsp:cNvSpPr/>
      </dsp:nvSpPr>
      <dsp:spPr>
        <a:xfrm>
          <a:off x="1514474" y="2308657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1.0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2308657"/>
        <a:ext cx="4543425" cy="757232"/>
      </dsp:txXfrm>
    </dsp:sp>
    <dsp:sp modelId="{F542466F-C71C-4D26-B777-64E684D086A2}">
      <dsp:nvSpPr>
        <dsp:cNvPr id="0" name=""/>
        <dsp:cNvSpPr/>
      </dsp:nvSpPr>
      <dsp:spPr>
        <a:xfrm rot="10800000">
          <a:off x="0" y="1155046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sp:txBody>
      <dsp:txXfrm rot="-10800000">
        <a:off x="0" y="1155046"/>
        <a:ext cx="1514475" cy="757232"/>
      </dsp:txXfrm>
    </dsp:sp>
    <dsp:sp modelId="{5938D677-27D8-498F-938F-BFA51BDAB4A2}">
      <dsp:nvSpPr>
        <dsp:cNvPr id="0" name=""/>
        <dsp:cNvSpPr/>
      </dsp:nvSpPr>
      <dsp:spPr>
        <a:xfrm>
          <a:off x="1514474" y="1155046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03200" rIns="92162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1.000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+ –0.111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= 0.001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1155046"/>
        <a:ext cx="4543425" cy="757232"/>
      </dsp:txXfrm>
    </dsp:sp>
    <dsp:sp modelId="{763245A0-2D20-4B32-BC52-A1E7BB4467E9}">
      <dsp:nvSpPr>
        <dsp:cNvPr id="0" name=""/>
        <dsp:cNvSpPr/>
      </dsp:nvSpPr>
      <dsp:spPr>
        <a:xfrm rot="10800000">
          <a:off x="0" y="1435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sp:txBody>
      <dsp:txXfrm rot="-10800000">
        <a:off x="0" y="1435"/>
        <a:ext cx="1514475" cy="757232"/>
      </dsp:txXfrm>
    </dsp:sp>
    <dsp:sp modelId="{6ABFAA3B-FA42-41EA-A28B-B1ABF59910C1}">
      <dsp:nvSpPr>
        <dsp:cNvPr id="0" name=""/>
        <dsp:cNvSpPr/>
      </dsp:nvSpPr>
      <dsp:spPr>
        <a:xfrm>
          <a:off x="1514474" y="1435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1.000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+ −</m:t>
                </m:r>
                <m:sSub>
                  <m:sSubPr>
                    <m:ctrlP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0.1110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1435"/>
        <a:ext cx="4543425" cy="7572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1B32-484D-4312-8270-C599644C5B68}">
      <dsp:nvSpPr>
        <dsp:cNvPr id="0" name=""/>
        <dsp:cNvSpPr/>
      </dsp:nvSpPr>
      <dsp:spPr>
        <a:xfrm rot="5400000">
          <a:off x="3863726" y="-155696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1.110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10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 × 9.200 × </m:t>
                </m:r>
                <m:sSup>
                  <m:sSupPr>
                    <m:ctrlPr>
                      <a:rPr lang="en-US" sz="18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sz="1800" b="0" i="1" kern="1200" dirty="0" smtClean="0"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lang="en-GB" sz="1800" b="0" i="1" kern="1200" dirty="0" smtClean="0">
                        <a:latin typeface="Cambria Math" panose="02040503050406030204" pitchFamily="18" charset="0"/>
                      </a:rPr>
                      <m:t>−5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17322"/>
        <a:ext cx="3917660" cy="601643"/>
      </dsp:txXfrm>
    </dsp:sp>
    <dsp:sp modelId="{66560283-F537-47B8-BD28-B26D7626877D}">
      <dsp:nvSpPr>
        <dsp:cNvPr id="0" name=""/>
        <dsp:cNvSpPr/>
      </dsp:nvSpPr>
      <dsp:spPr>
        <a:xfrm>
          <a:off x="0" y="143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sp:txBody>
      <dsp:txXfrm>
        <a:off x="40684" y="42115"/>
        <a:ext cx="2140624" cy="752056"/>
      </dsp:txXfrm>
    </dsp:sp>
    <dsp:sp modelId="{8FB4FF84-9541-4DCF-8338-76116EE0C47A}">
      <dsp:nvSpPr>
        <dsp:cNvPr id="0" name=""/>
        <dsp:cNvSpPr/>
      </dsp:nvSpPr>
      <dsp:spPr>
        <a:xfrm rot="5400000">
          <a:off x="3863726" y="-68186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sp:txBody>
      <dsp:txXfrm rot="-5400000">
        <a:off x="2221992" y="992417"/>
        <a:ext cx="3917660" cy="601643"/>
      </dsp:txXfrm>
    </dsp:sp>
    <dsp:sp modelId="{536A44EA-C091-4D1C-B8E5-35CAA673AD8C}">
      <dsp:nvSpPr>
        <dsp:cNvPr id="0" name=""/>
        <dsp:cNvSpPr/>
      </dsp:nvSpPr>
      <dsp:spPr>
        <a:xfrm>
          <a:off x="0" y="876526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sp:txBody>
      <dsp:txXfrm>
        <a:off x="40684" y="917210"/>
        <a:ext cx="2140624" cy="752056"/>
      </dsp:txXfrm>
    </dsp:sp>
    <dsp:sp modelId="{D5A6B896-62AC-457C-881A-C00E3C3CC961}">
      <dsp:nvSpPr>
        <dsp:cNvPr id="0" name=""/>
        <dsp:cNvSpPr/>
      </dsp:nvSpPr>
      <dsp:spPr>
        <a:xfrm rot="5400000">
          <a:off x="3863726" y="193229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1.110 × 9.200 = 10.212  </m:t>
                </m:r>
                <m:r>
                  <a:rPr lang="en-US" sz="1800" i="1" kern="12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m:t>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  10.212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5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867511"/>
        <a:ext cx="3917660" cy="601643"/>
      </dsp:txXfrm>
    </dsp:sp>
    <dsp:sp modelId="{7985BD6F-3876-4ED9-94C8-9DA24E3BFB33}">
      <dsp:nvSpPr>
        <dsp:cNvPr id="0" name=""/>
        <dsp:cNvSpPr/>
      </dsp:nvSpPr>
      <dsp:spPr>
        <a:xfrm>
          <a:off x="0" y="175162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sp:txBody>
      <dsp:txXfrm>
        <a:off x="40684" y="1792305"/>
        <a:ext cx="2140624" cy="752056"/>
      </dsp:txXfrm>
    </dsp:sp>
    <dsp:sp modelId="{66820ECD-5B8E-4987-A8F7-E6E0975A5017}">
      <dsp:nvSpPr>
        <dsp:cNvPr id="0" name=""/>
        <dsp:cNvSpPr/>
      </dsp:nvSpPr>
      <dsp:spPr>
        <a:xfrm rot="5400000">
          <a:off x="3863726" y="106832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1.0212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2742607"/>
        <a:ext cx="3917660" cy="601643"/>
      </dsp:txXfrm>
    </dsp:sp>
    <dsp:sp modelId="{BABF937C-7B3C-4613-8850-A4FAD3CBC09D}">
      <dsp:nvSpPr>
        <dsp:cNvPr id="0" name=""/>
        <dsp:cNvSpPr/>
      </dsp:nvSpPr>
      <dsp:spPr>
        <a:xfrm>
          <a:off x="0" y="262671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>
        <a:off x="40684" y="2667401"/>
        <a:ext cx="2140624" cy="752056"/>
      </dsp:txXfrm>
    </dsp:sp>
    <dsp:sp modelId="{3E708D84-0835-46BE-A8F1-36235E6BFECB}">
      <dsp:nvSpPr>
        <dsp:cNvPr id="0" name=""/>
        <dsp:cNvSpPr/>
      </dsp:nvSpPr>
      <dsp:spPr>
        <a:xfrm rot="5400000">
          <a:off x="3863726" y="194342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1.021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3617702"/>
        <a:ext cx="3917660" cy="601643"/>
      </dsp:txXfrm>
    </dsp:sp>
    <dsp:sp modelId="{BEF14FE8-7DDB-4102-ADF3-64A99C8685BD}">
      <dsp:nvSpPr>
        <dsp:cNvPr id="0" name=""/>
        <dsp:cNvSpPr/>
      </dsp:nvSpPr>
      <dsp:spPr>
        <a:xfrm>
          <a:off x="0" y="3501812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40684" y="3542496"/>
        <a:ext cx="2140624" cy="752056"/>
      </dsp:txXfrm>
    </dsp:sp>
    <dsp:sp modelId="{DE8028A6-0233-45E1-A8E5-6D4B34BA4C7F}">
      <dsp:nvSpPr>
        <dsp:cNvPr id="0" name=""/>
        <dsp:cNvSpPr/>
      </dsp:nvSpPr>
      <dsp:spPr>
        <a:xfrm rot="5400000">
          <a:off x="3863726" y="281851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+1.021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4492797"/>
        <a:ext cx="3917660" cy="601643"/>
      </dsp:txXfrm>
    </dsp:sp>
    <dsp:sp modelId="{0A566347-B97D-4C15-811A-8FB861CC7309}">
      <dsp:nvSpPr>
        <dsp:cNvPr id="0" name=""/>
        <dsp:cNvSpPr/>
      </dsp:nvSpPr>
      <dsp:spPr>
        <a:xfrm>
          <a:off x="0" y="437690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sp:txBody>
      <dsp:txXfrm>
        <a:off x="40684" y="4417591"/>
        <a:ext cx="2140624" cy="752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1B32-484D-4312-8270-C599644C5B68}">
      <dsp:nvSpPr>
        <dsp:cNvPr id="0" name=""/>
        <dsp:cNvSpPr/>
      </dsp:nvSpPr>
      <dsp:spPr>
        <a:xfrm rot="5400000">
          <a:off x="3863726" y="-155696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GB" altLang="en-US" sz="1800" b="0" i="1" kern="1200" dirty="0" smtClean="0">
                  <a:solidFill>
                    <a:srgbClr val="3333B2"/>
                  </a:solidFill>
                  <a:latin typeface="Cambria Math" panose="02040503050406030204" pitchFamily="18" charset="0"/>
                </a:rPr>
                <m:t>−14.25</m:t>
              </m:r>
              <m:r>
                <a:rPr lang="en-US" altLang="en-US" sz="1800" i="1" kern="1200" dirty="0" smtClean="0">
                  <a:latin typeface="Cambria Math" panose="02040503050406030204" pitchFamily="18" charset="0"/>
                </a:rPr>
                <m:t> ×</m:t>
              </m:r>
              <m:r>
                <a:rPr lang="en-GB" altLang="en-US" sz="1800" b="0" i="1" kern="1200" dirty="0" smtClean="0">
                  <a:solidFill>
                    <a:srgbClr val="00B050"/>
                  </a:solidFill>
                  <a:latin typeface="Cambria Math" panose="02040503050406030204" pitchFamily="18" charset="0"/>
                </a:rPr>
                <m:t>3.125</m:t>
              </m:r>
            </m:oMath>
          </a14:m>
          <a:r>
            <a:rPr lang="en-US" sz="18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</a:t>
          </a: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 decimal, 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1.</m:t>
                </m:r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800" i="1" kern="1200" baseline="-250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80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800" b="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800" b="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r>
                  <a:rPr lang="en-US" altLang="en-US" sz="1800" i="1" kern="1200" dirty="0" smtClean="0">
                    <a:latin typeface="Cambria Math" panose="02040503050406030204" pitchFamily="18" charset="0"/>
                  </a:rPr>
                  <m:t>×</m:t>
                </m:r>
                <m:r>
                  <a:rPr lang="en-US" altLang="en-US" sz="18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1.1</m:t>
                </m:r>
                <m:r>
                  <a:rPr lang="en-GB" altLang="en-US" sz="1800" b="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001</m:t>
                </m:r>
                <m:r>
                  <a:rPr lang="en-US" altLang="en-US" sz="1800" i="1" kern="1200" baseline="-250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8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80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800" b="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800" b="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17322"/>
        <a:ext cx="3917660" cy="601643"/>
      </dsp:txXfrm>
    </dsp:sp>
    <dsp:sp modelId="{66560283-F537-47B8-BD28-B26D7626877D}">
      <dsp:nvSpPr>
        <dsp:cNvPr id="0" name=""/>
        <dsp:cNvSpPr/>
      </dsp:nvSpPr>
      <dsp:spPr>
        <a:xfrm>
          <a:off x="0" y="143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sp:txBody>
      <dsp:txXfrm>
        <a:off x="40684" y="42115"/>
        <a:ext cx="2140624" cy="752056"/>
      </dsp:txXfrm>
    </dsp:sp>
    <dsp:sp modelId="{8FB4FF84-9541-4DCF-8338-76116EE0C47A}">
      <dsp:nvSpPr>
        <dsp:cNvPr id="0" name=""/>
        <dsp:cNvSpPr/>
      </dsp:nvSpPr>
      <dsp:spPr>
        <a:xfrm rot="5400000">
          <a:off x="3836546" y="-681865"/>
          <a:ext cx="721098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Unbiased: </a:t>
          </a:r>
          <a:r>
            <a:rPr lang="en-US" altLang="en-US" sz="1600" kern="12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+ </a:t>
          </a:r>
          <a:r>
            <a:rPr lang="en-US" altLang="en-US" sz="16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= 4</a:t>
          </a:r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Biased: </a:t>
          </a:r>
          <a:r>
            <a:rPr lang="en-US" altLang="en-US" sz="1600" kern="12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(3 + 127) 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+ </a:t>
          </a:r>
          <a:r>
            <a:rPr lang="en-US" altLang="en-US" sz="16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(1 + 127)</a:t>
          </a:r>
          <a14:m xmlns:a14="http://schemas.microsoft.com/office/drawing/2010/main">
            <m:oMath xmlns:m="http://schemas.openxmlformats.org/officeDocument/2006/math">
              <m:r>
                <a:rPr lang="en-US" altLang="en-US" sz="160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−127</m:t>
              </m:r>
            </m:oMath>
          </a14:m>
          <a:endParaRPr lang="en-US" sz="1600" kern="1200" dirty="0">
            <a:solidFill>
              <a:schemeClr val="tx1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= 4 + 254 – 127 = 4 + 127</m:t>
                </m:r>
              </m:oMath>
            </m:oMathPara>
          </a14:m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967890"/>
        <a:ext cx="3915007" cy="650696"/>
      </dsp:txXfrm>
    </dsp:sp>
    <dsp:sp modelId="{536A44EA-C091-4D1C-B8E5-35CAA673AD8C}">
      <dsp:nvSpPr>
        <dsp:cNvPr id="0" name=""/>
        <dsp:cNvSpPr/>
      </dsp:nvSpPr>
      <dsp:spPr>
        <a:xfrm>
          <a:off x="0" y="876526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sp:txBody>
      <dsp:txXfrm>
        <a:off x="40684" y="917210"/>
        <a:ext cx="2140624" cy="752056"/>
      </dsp:txXfrm>
    </dsp:sp>
    <dsp:sp modelId="{D5A6B896-62AC-457C-881A-C00E3C3CC961}">
      <dsp:nvSpPr>
        <dsp:cNvPr id="0" name=""/>
        <dsp:cNvSpPr/>
      </dsp:nvSpPr>
      <dsp:spPr>
        <a:xfrm rot="5400000">
          <a:off x="3863726" y="193229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lang="en-US" altLang="en-US" sz="14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1.</m:t>
                </m:r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lang="en-US" altLang="en-US" sz="14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400" i="1" kern="1200" baseline="-25000" dirty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400" i="1" kern="1200" dirty="0">
                    <a:latin typeface="Cambria Math" panose="02040503050406030204" pitchFamily="18" charset="0"/>
                  </a:rPr>
                  <m:t>×</m:t>
                </m:r>
                <m:r>
                  <a:rPr lang="en-US" altLang="en-US" sz="14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1.1</m:t>
                </m:r>
                <m:r>
                  <a:rPr lang="en-GB" altLang="en-US" sz="1400" b="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US" altLang="en-US" sz="14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400" i="1" kern="1200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2</m:t>
                </m:r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400" i="1" kern="1200" dirty="0" smtClean="0">
                    <a:latin typeface="Cambria Math" panose="02040503050406030204" pitchFamily="18" charset="0"/>
                  </a:rPr>
                  <m:t>= </m:t>
                </m:r>
                <m:sSub>
                  <m:sSubPr>
                    <m:ctrlPr>
                      <a:rPr lang="en-US" altLang="en-US" sz="14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10.110010001</m:t>
                    </m:r>
                  </m:e>
                  <m:sub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400" i="1" kern="1200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m:t>  </m:t>
                </m:r>
                <m:r>
                  <a:rPr lang="en-GB" altLang="en-US" sz="1400" b="0" i="1" kern="1200" dirty="0" smtClean="0">
                    <a:latin typeface="Cambria Math" panose="02040503050406030204" pitchFamily="18" charset="0"/>
                  </a:rPr>
                  <m:t>10.110010001</m:t>
                </m:r>
                <m:r>
                  <a:rPr lang="en-US" altLang="en-US" sz="1400" i="1" kern="1200" baseline="-25000" dirty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400" i="1" kern="1200" dirty="0"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4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4</m:t>
                    </m:r>
                  </m:sup>
                </m:sSup>
              </m:oMath>
            </m:oMathPara>
          </a14:m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867511"/>
        <a:ext cx="3917660" cy="601643"/>
      </dsp:txXfrm>
    </dsp:sp>
    <dsp:sp modelId="{7985BD6F-3876-4ED9-94C8-9DA24E3BFB33}">
      <dsp:nvSpPr>
        <dsp:cNvPr id="0" name=""/>
        <dsp:cNvSpPr/>
      </dsp:nvSpPr>
      <dsp:spPr>
        <a:xfrm>
          <a:off x="0" y="175162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sp:txBody>
      <dsp:txXfrm>
        <a:off x="40684" y="1792305"/>
        <a:ext cx="2140624" cy="752056"/>
      </dsp:txXfrm>
    </dsp:sp>
    <dsp:sp modelId="{66820ECD-5B8E-4987-A8F7-E6E0975A5017}">
      <dsp:nvSpPr>
        <dsp:cNvPr id="0" name=""/>
        <dsp:cNvSpPr/>
      </dsp:nvSpPr>
      <dsp:spPr>
        <a:xfrm rot="5400000">
          <a:off x="3863726" y="106832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altLang="en-US" sz="1700" i="1" kern="1200" dirty="0" smtClean="0">
                  <a:latin typeface="Cambria Math" panose="02040503050406030204" pitchFamily="18" charset="0"/>
                </a:rPr>
                <m:t>1.</m:t>
              </m:r>
              <m:r>
                <a:rPr lang="en-GB" altLang="en-US" sz="1700" b="0" i="1" kern="1200" dirty="0" smtClean="0">
                  <a:latin typeface="Cambria Math" panose="02040503050406030204" pitchFamily="18" charset="0"/>
                </a:rPr>
                <m:t>0110010001</m:t>
              </m:r>
              <m:r>
                <a:rPr lang="en-US" altLang="en-US" sz="1700" i="1" kern="1200" baseline="-25000" dirty="0">
                  <a:latin typeface="Cambria Math" panose="02040503050406030204" pitchFamily="18" charset="0"/>
                </a:rPr>
                <m:t>2</m:t>
              </m:r>
              <m:r>
                <a:rPr lang="en-US" altLang="en-US" sz="1700" i="1" kern="1200" dirty="0"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US" altLang="en-US" sz="170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MX" altLang="en-US" sz="17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GB" altLang="en-US" sz="1700" b="0" i="1" kern="1200" dirty="0" smtClean="0">
                      <a:latin typeface="Cambria Math" panose="02040503050406030204" pitchFamily="18" charset="0"/>
                    </a:rPr>
                    <m:t>5</m:t>
                  </m:r>
                </m:sup>
              </m:sSup>
            </m:oMath>
          </a14:m>
          <a:r>
            <a:rPr lang="en-US" alt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with no over/underflow</a:t>
          </a:r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2742607"/>
        <a:ext cx="3917660" cy="601643"/>
      </dsp:txXfrm>
    </dsp:sp>
    <dsp:sp modelId="{BABF937C-7B3C-4613-8850-A4FAD3CBC09D}">
      <dsp:nvSpPr>
        <dsp:cNvPr id="0" name=""/>
        <dsp:cNvSpPr/>
      </dsp:nvSpPr>
      <dsp:spPr>
        <a:xfrm>
          <a:off x="0" y="262671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>
        <a:off x="40684" y="2667401"/>
        <a:ext cx="2140624" cy="752056"/>
      </dsp:txXfrm>
    </dsp:sp>
    <dsp:sp modelId="{3E708D84-0835-46BE-A8F1-36235E6BFECB}">
      <dsp:nvSpPr>
        <dsp:cNvPr id="0" name=""/>
        <dsp:cNvSpPr/>
      </dsp:nvSpPr>
      <dsp:spPr>
        <a:xfrm rot="5400000">
          <a:off x="3863726" y="194342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altLang="en-US" sz="1700" i="1" kern="1200" dirty="0" smtClean="0">
                  <a:latin typeface="Cambria Math" panose="02040503050406030204" pitchFamily="18" charset="0"/>
                </a:rPr>
                <m:t>1.</m:t>
              </m:r>
              <m:r>
                <a:rPr lang="en-GB" altLang="en-US" sz="1700" b="0" i="1" kern="1200" dirty="0" smtClean="0">
                  <a:latin typeface="Cambria Math" panose="02040503050406030204" pitchFamily="18" charset="0"/>
                </a:rPr>
                <m:t>0110010001</m:t>
              </m:r>
              <m:r>
                <a:rPr lang="en-US" altLang="en-US" sz="1700" i="1" kern="1200" baseline="-25000" dirty="0">
                  <a:latin typeface="Cambria Math" panose="02040503050406030204" pitchFamily="18" charset="0"/>
                </a:rPr>
                <m:t>2</m:t>
              </m:r>
              <m:r>
                <a:rPr lang="en-US" altLang="en-US" sz="1700" i="1" kern="1200" dirty="0"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US" altLang="en-US" sz="170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MX" altLang="en-US" sz="17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GB" altLang="en-US" sz="1700" b="0" i="1" kern="1200" dirty="0" smtClean="0">
                      <a:latin typeface="Cambria Math" panose="02040503050406030204" pitchFamily="18" charset="0"/>
                    </a:rPr>
                    <m:t>5</m:t>
                  </m:r>
                </m:sup>
              </m:sSup>
            </m:oMath>
          </a14:m>
          <a:r>
            <a:rPr lang="en-US" alt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(no change)</a:t>
          </a:r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3617702"/>
        <a:ext cx="3917660" cy="601643"/>
      </dsp:txXfrm>
    </dsp:sp>
    <dsp:sp modelId="{BEF14FE8-7DDB-4102-ADF3-64A99C8685BD}">
      <dsp:nvSpPr>
        <dsp:cNvPr id="0" name=""/>
        <dsp:cNvSpPr/>
      </dsp:nvSpPr>
      <dsp:spPr>
        <a:xfrm>
          <a:off x="0" y="3501812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40684" y="3542496"/>
        <a:ext cx="2140624" cy="752056"/>
      </dsp:txXfrm>
    </dsp:sp>
    <dsp:sp modelId="{DE8028A6-0233-45E1-A8E5-6D4B34BA4C7F}">
      <dsp:nvSpPr>
        <dsp:cNvPr id="0" name=""/>
        <dsp:cNvSpPr/>
      </dsp:nvSpPr>
      <dsp:spPr>
        <a:xfrm rot="5400000">
          <a:off x="3863726" y="281851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700" i="1" kern="1200" dirty="0" smtClean="0">
                    <a:latin typeface="Cambria Math" panose="02040503050406030204" pitchFamily="18" charset="0"/>
                  </a:rPr>
                  <m:t>–1.</m:t>
                </m:r>
                <m:r>
                  <a:rPr lang="en-GB" altLang="en-US" sz="1700" b="0" i="1" kern="1200" dirty="0" smtClean="0">
                    <a:latin typeface="Cambria Math" panose="02040503050406030204" pitchFamily="18" charset="0"/>
                  </a:rPr>
                  <m:t>0110010001</m:t>
                </m:r>
                <m:r>
                  <a:rPr lang="en-US" altLang="en-US" sz="1700" i="1" kern="1200" baseline="-25000" dirty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700" i="1" kern="1200" dirty="0"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7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s-MX" altLang="en-US" sz="17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700" b="0" i="1" kern="1200" dirty="0" smtClean="0">
                        <a:latin typeface="Cambria Math" panose="02040503050406030204" pitchFamily="18" charset="0"/>
                      </a:rPr>
                      <m:t>5</m:t>
                    </m:r>
                  </m:sup>
                </m:sSup>
                <m:r>
                  <a:rPr lang="en-US" altLang="en-US" sz="1700" i="1" kern="1200" dirty="0" smtClean="0">
                    <a:latin typeface="Cambria Math" panose="02040503050406030204" pitchFamily="18" charset="0"/>
                  </a:rPr>
                  <m:t>= –</m:t>
                </m:r>
                <m:r>
                  <a:rPr lang="en-GB" altLang="en-US" sz="1700" b="0" i="1" kern="1200" dirty="0" smtClean="0">
                    <a:latin typeface="Cambria Math" panose="02040503050406030204" pitchFamily="18" charset="0"/>
                  </a:rPr>
                  <m:t>44.53125</m:t>
                </m:r>
              </m:oMath>
            </m:oMathPara>
          </a14:m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4492797"/>
        <a:ext cx="3917660" cy="601643"/>
      </dsp:txXfrm>
    </dsp:sp>
    <dsp:sp modelId="{0A566347-B97D-4C15-811A-8FB861CC7309}">
      <dsp:nvSpPr>
        <dsp:cNvPr id="0" name=""/>
        <dsp:cNvSpPr/>
      </dsp:nvSpPr>
      <dsp:spPr>
        <a:xfrm>
          <a:off x="0" y="437690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sp:txBody>
      <dsp:txXfrm>
        <a:off x="40684" y="4417591"/>
        <a:ext cx="2140624" cy="752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259F816-6B99-4794-A036-5E437AFBCD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3E3AA6F-C611-467D-B950-3D7FD51D30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DA421-0343-4894-AC38-AFF013D55C80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BD1CC3E4-106F-4F99-9D02-26A231D529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9BB19C0C-3422-408A-BFF1-6B114117D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005CF-27DC-45FE-8FCA-BBCC09D8F1AB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B383D500-804A-4C92-85BF-1212655DF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35299D7C-FFA0-4FBC-9029-183CD58E6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93BF1B8-2C65-4532-ACD0-895E3A5226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1462FFC-F95B-4C8A-B569-C68EA118B6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8F6041-DE42-4686-87C1-EE5597C9C31F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215BB75D-2715-4D77-B50D-089E5CDF11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0D5D01E7-941F-44F4-93EB-749BD983B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1EE23-5C0C-41B5-A7C2-6DE6E9201FC0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82FE7BC7-A871-4101-BA98-A5F7E40B07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E853D594-C0E3-41FD-B0A8-3869DFA47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9BC2576-383C-40FC-9002-E6122195EE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2ACFE16-C0C0-42AF-AD7B-80C73C3E36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A2356-0D02-45FE-BA8A-898D3C65427E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DB077CA5-10A1-4048-8299-C88E7873A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01221DA3-4602-44D9-9440-25F23BAF3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69278-5A96-41C3-B175-CB94E5696DA8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BD16EEAB-9785-40FE-8579-42BF094FA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0AB2D109-3D14-4F41-AF9F-7355C5BCA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9BC2576-383C-40FC-9002-E6122195EE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2ACFE16-C0C0-42AF-AD7B-80C73C3E36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A2356-0D02-45FE-BA8A-898D3C65427E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DB077CA5-10A1-4048-8299-C88E7873A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01221DA3-4602-44D9-9440-25F23BAF3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69278-5A96-41C3-B175-CB94E5696DA8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BD16EEAB-9785-40FE-8579-42BF094FA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0AB2D109-3D14-4F41-AF9F-7355C5BCA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4FFC241-571F-432F-9971-EFAF80077C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CCD7816-EE92-429C-89D1-A465F1EA49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56BF28-B8CB-430C-B0B4-CEAFB2E98749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FD4AAD55-BFE2-408B-937E-1113D75470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54EC876D-6276-48DF-AA1B-7E93B8CD8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AF27FC-D141-49F2-A029-7939826AC27D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DB3A7ED1-EE95-4F6C-81C6-011DF824F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DC1453D5-CE55-4C53-A502-DB9B3493F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6F93AED-1D6E-4B7A-9847-DE5AD81736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3331850-4159-439C-8E32-A098515EAC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5005F-19A0-46E3-8A5F-70F1821A371A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E4B7E252-053A-4B64-B32B-F5EB254A65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9F21CA4C-B783-4C27-A8E6-634CB2146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82AEB-36D6-46A7-9E59-36E2828677C0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ED743948-959C-47EF-9FDB-7ACB1C33E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0829D5CE-20A7-402F-8E0D-AB43BE1EB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6F93AED-1D6E-4B7A-9847-DE5AD81736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3331850-4159-439C-8E32-A098515EAC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5005F-19A0-46E3-8A5F-70F1821A371A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E4B7E252-053A-4B64-B32B-F5EB254A65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9F21CA4C-B783-4C27-A8E6-634CB2146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82AEB-36D6-46A7-9E59-36E2828677C0}" type="slidenum">
              <a:rPr lang="en-AU" altLang="en-US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ED743948-959C-47EF-9FDB-7ACB1C33E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0829D5CE-20A7-402F-8E0D-AB43BE1EB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DD8BECB-8013-4185-A42B-24D632E7F1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404C832-A2BF-4E0D-9D67-B2A9978A97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3CAA54-8910-4F2E-AF4B-61088DF8092F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2537492F-F249-4B8E-A483-975FA79440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0C825CC9-D7B9-4C75-8BCE-FDC0E5231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86C5F0-8383-4975-AE7D-1B68CC04F157}" type="slidenum">
              <a:rPr lang="en-AU" altLang="en-US">
                <a:latin typeface="Times New Roman" panose="02020603050405020304" pitchFamily="18" charset="0"/>
              </a:rPr>
              <a:pPr/>
              <a:t>44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>
            <a:extLst>
              <a:ext uri="{FF2B5EF4-FFF2-40B4-BE49-F238E27FC236}">
                <a16:creationId xmlns:a16="http://schemas.microsoft.com/office/drawing/2014/main" id="{8F565BED-83D5-4854-9C6F-D1745921C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>
            <a:extLst>
              <a:ext uri="{FF2B5EF4-FFF2-40B4-BE49-F238E27FC236}">
                <a16:creationId xmlns:a16="http://schemas.microsoft.com/office/drawing/2014/main" id="{EB8BFB03-EF2D-483B-9336-8B5887AD1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97EC5F-1EB9-40A5-BB95-640C050F5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DA23FFC-67D9-4A39-80C5-D16A1A9C64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A72CC-F37E-4EC1-897F-FC591F8B15CE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7F739C6B-9134-4E39-8F7C-F4AEB44928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803A36D-2FDC-4405-B17B-20464FFDB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B2554-9BEB-45BD-8412-E1A2B6963A94}" type="slidenum">
              <a:rPr lang="en-AU" altLang="en-US">
                <a:latin typeface="Times New Roman" panose="02020603050405020304" pitchFamily="18" charset="0"/>
              </a:rPr>
              <a:pPr/>
              <a:t>46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518605F-A700-4213-BCC4-3EA4935A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E63E331-4132-4F61-867B-8450D7914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97EC5F-1EB9-40A5-BB95-640C050F5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DA23FFC-67D9-4A39-80C5-D16A1A9C64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A72CC-F37E-4EC1-897F-FC591F8B15CE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7F739C6B-9134-4E39-8F7C-F4AEB44928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803A36D-2FDC-4405-B17B-20464FFDB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B2554-9BEB-45BD-8412-E1A2B6963A94}" type="slidenum">
              <a:rPr lang="en-AU" altLang="en-US">
                <a:latin typeface="Times New Roman" panose="02020603050405020304" pitchFamily="18" charset="0"/>
              </a:rPr>
              <a:pPr/>
              <a:t>47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518605F-A700-4213-BCC4-3EA4935A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E63E331-4132-4F61-867B-8450D7914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D7EE3EF-6724-4A49-858D-3989168961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DF1A1F7-5B74-4E4D-8C77-459BA4CA0B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C4C6B8-9DD5-46D3-A453-AA2781C8C721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0356980E-07B6-4F28-B7DE-B0D1C2E9B3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275E27DA-CC6D-4E58-B1EF-108F62727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BDC21-1034-4256-B4FA-9A7015EE3A4C}" type="slidenum">
              <a:rPr lang="en-AU" altLang="en-US">
                <a:latin typeface="Times New Roman" panose="02020603050405020304" pitchFamily="18" charset="0"/>
              </a:rPr>
              <a:pPr/>
              <a:t>48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8D58A91F-23CD-4449-9A63-B08CCFB78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44488BA4-11ED-47F2-9197-2C3A54D4C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49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30372C-058A-4450-8472-A4839C28A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F1C20D-876E-4835-9344-4BDF30B7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2395D-436F-4223-9189-115764238CE1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9F1D7CC-F7A4-4FDB-81C4-CAC0ADC56E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C2D7EA0A-77C1-45CE-8741-534B199A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885E8-26B6-4C61-8536-A6A6487F4539}" type="slidenum">
              <a:rPr lang="en-AU" altLang="en-US">
                <a:latin typeface="Times New Roman" panose="02020603050405020304" pitchFamily="18" charset="0"/>
              </a:rPr>
              <a:pPr/>
              <a:t>57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338B4A6A-E75E-4001-AB8F-C4C829C1C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E7173585-1DFD-4768-A93F-A1D1BED2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30372C-058A-4450-8472-A4839C28A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F1C20D-876E-4835-9344-4BDF30B7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2395D-436F-4223-9189-115764238CE1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9F1D7CC-F7A4-4FDB-81C4-CAC0ADC56E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C2D7EA0A-77C1-45CE-8741-534B199A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885E8-26B6-4C61-8536-A6A6487F4539}" type="slidenum">
              <a:rPr lang="en-AU" altLang="en-US">
                <a:latin typeface="Times New Roman" panose="02020603050405020304" pitchFamily="18" charset="0"/>
              </a:rPr>
              <a:pPr/>
              <a:t>58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338B4A6A-E75E-4001-AB8F-C4C829C1C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E7173585-1DFD-4768-A93F-A1D1BED2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59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60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09220DF-1DED-42C1-9111-0872065E2C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961478-1B25-4C0C-80CB-A40745285B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C0E9A7-1056-4CF9-880C-0B3F37770236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E1BD940B-ADBF-4213-9F06-DC03D65B68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83F8F262-1323-4426-A0E7-0210D1CE9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35E77-A6E9-4584-BF83-B1F09512A702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6A49886A-1D2A-4F1D-909F-2778BF5B0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DF00CD38-8268-4D89-A4CB-22F2A0372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259F816-6B99-4794-A036-5E437AFBCD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3E3AA6F-C611-467D-B950-3D7FD51D30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DA421-0343-4894-AC38-AFF013D55C80}" type="datetime3">
              <a:rPr lang="en-AU" altLang="en-US" smtClean="0">
                <a:latin typeface="Times New Roman" panose="02020603050405020304" pitchFamily="18" charset="0"/>
              </a:rPr>
              <a:pPr/>
              <a:t>2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BD1CC3E4-106F-4F99-9D02-26A231D529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9BB19C0C-3422-408A-BFF1-6B114117D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005CF-27DC-45FE-8FCA-BBCC09D8F1AB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B383D500-804A-4C92-85BF-1212655DF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35299D7C-FFA0-4FBC-9029-183CD58E6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990600"/>
            <a:ext cx="8229600" cy="16002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57200" y="9906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TC2009B</a:t>
            </a:r>
            <a:br>
              <a:rPr lang="en-US" dirty="0"/>
            </a:br>
            <a:r>
              <a:rPr lang="en-GB" dirty="0"/>
              <a:t>Microcontrollers &amp; Computer architecture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Guadalajara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August – December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Computer architecture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Fixed-point and Floating-point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1D1-1CD0-4635-879D-7FA4B608ED76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omwiki.org/wiki/Fixed_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ta.twi.tudelft.nl/users/vuik/wi211/disaster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image" Target="../media/image6.jpeg"/><Relationship Id="rId3" Type="http://schemas.openxmlformats.org/officeDocument/2006/relationships/image" Target="../media/image35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9.xml"/><Relationship Id="rId7" Type="http://schemas.microsoft.com/office/2007/relationships/diagramDrawing" Target="../diagrams/drawing7.xml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TC2009B: Digital Design</a:t>
            </a:r>
            <a:br>
              <a:rPr lang="en-GB" sz="3600" dirty="0"/>
            </a:br>
            <a:r>
              <a:rPr lang="en-GB" sz="3600" dirty="0"/>
              <a:t>Fixed-point and floating-point numbers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Digital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B00306-7C04-4535-8132-D10534C0D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Q: What’s the minimum number of bits </a:t>
                </a:r>
                <a:r>
                  <a:rPr lang="en-GB" i="1" dirty="0"/>
                  <a:t>N </a:t>
                </a:r>
                <a:r>
                  <a:rPr lang="en-GB" dirty="0"/>
                  <a:t>required for representing decimal number </a:t>
                </a:r>
                <a:r>
                  <a:rPr lang="en-GB" i="1" dirty="0"/>
                  <a:t>D</a:t>
                </a:r>
                <a:r>
                  <a:rPr lang="en-GB" dirty="0"/>
                  <a:t>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Example: How many bits are required for representing the decimal number 12345?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12345</m:t>
                            </m:r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13.59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B00306-7C04-4535-8132-D10534C0D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7C1583-50A5-40B7-B362-1700931A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Bits required for representing decimals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B6C6D-A586-490F-8A8F-F3A0125E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B00306-7C04-4535-8132-D10534C0D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Q: What’s the minimum number of bits </a:t>
                </a:r>
                <a:r>
                  <a:rPr lang="en-GB" i="1" dirty="0"/>
                  <a:t>N </a:t>
                </a:r>
                <a:r>
                  <a:rPr lang="en-GB" dirty="0"/>
                  <a:t>required for representing fractional number </a:t>
                </a:r>
                <a:r>
                  <a:rPr lang="en-GB" i="1" dirty="0"/>
                  <a:t>F</a:t>
                </a:r>
                <a:r>
                  <a:rPr lang="en-GB" dirty="0"/>
                  <a:t>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Example: How many bits are required for representing the fractional number 0.12345?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12345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−3.3219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=0.0625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B00306-7C04-4535-8132-D10534C0D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7C1583-50A5-40B7-B362-1700931A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Bits required for representing decimals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B6C6D-A586-490F-8A8F-F3A0125E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4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C85497-7068-46CB-9769-0ED0CE3D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about real numbers?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D2938-9EB3-468F-A433-80A009C6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65A7-A853-441B-A264-A8F57187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6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Real numbers may not be represented with integer numbers. 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integer </a:t>
                </a:r>
                <a:r>
                  <a:rPr lang="en-US" altLang="en-US" dirty="0" err="1">
                    <a:latin typeface="Consolas" panose="020B0609020204030204" pitchFamily="49" charset="0"/>
                  </a:rPr>
                  <a:t>a,b</a:t>
                </a:r>
                <a:r>
                  <a:rPr lang="en-US" altLang="en-US" dirty="0">
                    <a:latin typeface="Consolas" panose="020B0609020204030204" pitchFamily="49" charset="0"/>
                  </a:rPr>
                  <a:t>;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a = 1.5;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b = a + a; </a:t>
                </a:r>
                <a:r>
                  <a:rPr lang="en-US" altLang="en-US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b = ?</a:t>
                </a:r>
                <a:endParaRPr lang="en-US" altLang="en-US" dirty="0"/>
              </a:p>
              <a:p>
                <a:r>
                  <a:rPr lang="en-AU" altLang="en-US" dirty="0"/>
                  <a:t>Fixed-point representation allows real number representation with limited precision.</a:t>
                </a:r>
              </a:p>
              <a:p>
                <a:pPr lvl="1"/>
                <a:r>
                  <a:rPr lang="en-AU" altLang="en-US" dirty="0"/>
                  <a:t> </a:t>
                </a:r>
                <a:r>
                  <a:rPr lang="en-AU" altLang="en-US" dirty="0" err="1"/>
                  <a:t>Qm.n</a:t>
                </a:r>
                <a:r>
                  <a:rPr lang="en-AU" altLang="en-US" dirty="0"/>
                  <a:t> representation</a:t>
                </a:r>
              </a:p>
              <a:p>
                <a:pPr lvl="2"/>
                <a:r>
                  <a:rPr lang="en-AU" altLang="en-US" dirty="0"/>
                  <a:t>m </a:t>
                </a:r>
                <a:r>
                  <a:rPr lang="en-AU" altLang="en-US" dirty="0">
                    <a:sym typeface="Symbol" panose="05050102010706020507" pitchFamily="18" charset="2"/>
                  </a:rPr>
                  <a:t></a:t>
                </a:r>
                <a:r>
                  <a:rPr lang="en-AU" altLang="en-US" dirty="0"/>
                  <a:t> number of bits for representing integer part.</a:t>
                </a:r>
              </a:p>
              <a:p>
                <a:pPr lvl="2"/>
                <a:r>
                  <a:rPr lang="en-AU" altLang="en-US" dirty="0"/>
                  <a:t>n </a:t>
                </a:r>
                <a:r>
                  <a:rPr lang="en-AU" altLang="en-US" dirty="0">
                    <a:sym typeface="Symbol" panose="05050102010706020507" pitchFamily="18" charset="2"/>
                  </a:rPr>
                  <a:t>  </a:t>
                </a:r>
                <a:r>
                  <a:rPr lang="en-AU" altLang="en-US" dirty="0"/>
                  <a:t>number of bits for representing non-integer part.</a:t>
                </a:r>
              </a:p>
              <a:p>
                <a:pPr lvl="2"/>
                <a:r>
                  <a:rPr lang="en-AU" altLang="en-US" dirty="0"/>
                  <a:t>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AU" altLang="en-US" dirty="0"/>
              </a:p>
              <a:p>
                <a:pPr lvl="2"/>
                <a:r>
                  <a:rPr lang="en-AU" altLang="en-US" dirty="0"/>
                  <a:t>Resolution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Fixed-point real numbers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90EEBD-D94B-4688-9BAB-98DAB68BC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Qm.n example:</a:t>
                </a:r>
              </a:p>
              <a:p>
                <a:pPr lvl="1"/>
                <a:r>
                  <a:rPr lang="en-GB" dirty="0"/>
                  <a:t>What is the range of Q4.4 representation?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4−1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4−1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e>
                    </m:d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=[−8, +7.9375]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Qm.n</a:t>
                </a:r>
                <a:r>
                  <a:rPr lang="en-GB" dirty="0"/>
                  <a:t> example:</a:t>
                </a:r>
              </a:p>
              <a:p>
                <a:pPr lvl="1"/>
                <a:r>
                  <a:rPr lang="en-GB" dirty="0"/>
                  <a:t>What is the decimal value of the Q4.4 number 1000.0001?</a:t>
                </a:r>
              </a:p>
              <a:p>
                <a:pPr lvl="2"/>
                <a:r>
                  <a:rPr lang="en-GB" dirty="0"/>
                  <a:t>We first take the 2’s complement of the number</a:t>
                </a:r>
              </a:p>
              <a:p>
                <a:pPr lvl="3"/>
                <a:r>
                  <a:rPr lang="en-GB" dirty="0"/>
                  <a:t>0111.1111, which is 7.9375 in decimal</a:t>
                </a:r>
              </a:p>
              <a:p>
                <a:pPr lvl="2"/>
                <a:r>
                  <a:rPr lang="en-GB" dirty="0"/>
                  <a:t>Therefore, Q4.4 1000.0001 represents –7.9375 decimal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90EEBD-D94B-4688-9BAB-98DAB68B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3A9599D-1D9B-4B92-8458-2A5D4C3A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real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3754A-34D3-493E-807B-993EB98C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>
            <a:extLst>
              <a:ext uri="{FF2B5EF4-FFF2-40B4-BE49-F238E27FC236}">
                <a16:creationId xmlns:a16="http://schemas.microsoft.com/office/drawing/2014/main" id="{4123BB5A-F095-43BB-98E3-2ABE0E288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Fixed-point representation is suitable for embedded applications requiring limited degree of fractional precision.</a:t>
            </a:r>
          </a:p>
          <a:p>
            <a:pPr lvl="1"/>
            <a:r>
              <a:rPr lang="en-GB" altLang="en-US" dirty="0"/>
              <a:t>DOOM (1993 videogame) originally used a Q16.16 format for all non-integer operations </a:t>
            </a:r>
            <a:r>
              <a:rPr lang="en-GB" alt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https://doomwiki.org/wiki/Fixed_point</a:t>
            </a:r>
            <a:endParaRPr lang="en-GB" altLang="en-US" sz="2000" dirty="0">
              <a:solidFill>
                <a:srgbClr val="0070C0"/>
              </a:solidFill>
            </a:endParaRPr>
          </a:p>
          <a:p>
            <a:endParaRPr lang="en-GB" altLang="en-US" sz="2400" dirty="0"/>
          </a:p>
          <a:p>
            <a:r>
              <a:rPr lang="en-GB" altLang="en-US" dirty="0"/>
              <a:t>What about high-precision applications?</a:t>
            </a:r>
          </a:p>
          <a:p>
            <a:endParaRPr lang="en-GB" altLang="en-US" dirty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Fixed-point in real-world applications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7D4F54-7CC4-4F52-A70E-43BB50B35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382000" cy="52117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Example:</a:t>
                </a:r>
              </a:p>
              <a:p>
                <a:pPr lvl="1"/>
                <a:r>
                  <a:rPr lang="en-GB" dirty="0"/>
                  <a:t>Consider Avogadro’s number: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6.022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How many bits would you need to represent Avogadro’s number?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6.022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dirty="0"/>
                  <a:t>79</a:t>
                </a:r>
              </a:p>
              <a:p>
                <a:pPr lvl="1"/>
                <a:r>
                  <a:rPr lang="en-GB" dirty="0"/>
                  <a:t>What about a very small number such as Planck’s constant: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6.62607004 × 10</m:t>
                    </m:r>
                    <m:r>
                      <m:rPr>
                        <m:nor/>
                      </m:rPr>
                      <a:rPr lang="en-GB" baseline="30000"/>
                      <m:t>−34</m:t>
                    </m:r>
                    <m:r>
                      <m:rPr>
                        <m:nor/>
                      </m:rPr>
                      <a:rPr lang="en-GB"/>
                      <m:t> </m:t>
                    </m:r>
                    <m:r>
                      <m:rPr>
                        <m:nor/>
                      </m:rPr>
                      <a:rPr lang="en-GB" b="0" i="0" smtClean="0"/>
                      <m:t>J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GB" b="0" i="0" smtClean="0"/>
                      <m:t>s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How many bits (fractional fixed-point) would you need to represent Planck’s constant?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GB" sz="2000"/>
                                            <m:t>6.62607004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×10</m:t>
                                          </m:r>
                                        </m:e>
                                        <m:sup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−34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/>
                  <a:t>We would need at least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79+111=190</m:t>
                    </m:r>
                  </m:oMath>
                </a14:m>
                <a:r>
                  <a:rPr lang="en-GB" dirty="0"/>
                  <a:t> bits for representing both numbers.</a:t>
                </a:r>
              </a:p>
              <a:p>
                <a:pPr lvl="2"/>
                <a:r>
                  <a:rPr lang="en-GB" dirty="0"/>
                  <a:t>Not feasible, waste of resources.</a:t>
                </a:r>
              </a:p>
              <a:p>
                <a:pPr lvl="2"/>
                <a:r>
                  <a:rPr lang="en-GB" dirty="0"/>
                  <a:t>What if we need even smaller or larger numbers?</a:t>
                </a:r>
              </a:p>
              <a:p>
                <a:pPr marL="914400" lvl="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7D4F54-7CC4-4F52-A70E-43BB50B35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382000" cy="5211763"/>
              </a:xfrm>
              <a:blipFill>
                <a:blip r:embed="rId2"/>
                <a:stretch>
                  <a:fillRect l="-1745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AE3AB0D-FDE9-44B0-A509-C725A862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896BC-5981-4868-80C9-007B94EC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A22-D09B-46F2-A166-E8C514A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E4E9-9180-4EE7-A61D-D0B0167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AU" altLang="en-US" dirty="0"/>
                  <a:t>Scientific notation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𝟏𝟐𝟑𝟒𝟓</m:t>
                    </m:r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alt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endParaRPr lang="en-AU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𝟏𝟐𝟑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𝟒𝟓𝟔</m:t>
                    </m:r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alt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AU" altLang="en-US" dirty="0"/>
              </a:p>
              <a:p>
                <a:pPr lvl="2"/>
                <a:r>
                  <a:rPr lang="en-AU" altLang="en-US" b="1" dirty="0">
                    <a:solidFill>
                      <a:srgbClr val="00B050"/>
                    </a:solidFill>
                  </a:rPr>
                  <a:t>Sign</a:t>
                </a:r>
              </a:p>
              <a:p>
                <a:pPr lvl="2"/>
                <a:r>
                  <a:rPr lang="en-AU" altLang="en-US" b="1" dirty="0">
                    <a:solidFill>
                      <a:schemeClr val="accent4"/>
                    </a:solidFill>
                  </a:rPr>
                  <a:t>Mantissa/significant</a:t>
                </a:r>
              </a:p>
              <a:p>
                <a:pPr lvl="2"/>
                <a:r>
                  <a:rPr lang="en-AU" altLang="en-US" dirty="0"/>
                  <a:t>Base with</a:t>
                </a:r>
                <a:r>
                  <a:rPr lang="en-AU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AU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Exponent</a:t>
                </a:r>
              </a:p>
              <a:p>
                <a:r>
                  <a:rPr lang="en-AU" altLang="en-US" dirty="0"/>
                  <a:t>Normalized scientific notation</a:t>
                </a:r>
              </a:p>
              <a:p>
                <a:pPr lvl="1"/>
                <a:r>
                  <a:rPr lang="en-AU" altLang="en-US" dirty="0"/>
                  <a:t>Absolute value of integer part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AU" altLang="en-US" dirty="0"/>
                  <a:t> is in the range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d>
                          <m:dPr>
                            <m:begChr m:val=""/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</m:d>
                  </m:oMath>
                </a14:m>
                <a:r>
                  <a:rPr lang="en-AU" altLang="en-US" dirty="0"/>
                  <a:t> </a:t>
                </a:r>
                <a:r>
                  <a:rPr lang="en-AU" altLang="en-US" dirty="0">
                    <a:sym typeface="Symbol" panose="05050102010706020507" pitchFamily="18" charset="2"/>
                  </a:rPr>
                  <a:t> 1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≤9</m:t>
                    </m:r>
                  </m:oMath>
                </a14:m>
                <a:endParaRPr lang="en-AU" altLang="en-US" dirty="0"/>
              </a:p>
              <a:p>
                <a:r>
                  <a:rPr lang="en-AU" altLang="en-US" dirty="0"/>
                  <a:t>Binary numbers may also be represented in scientific notation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37" r="-1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3076AE4C-85A0-42F9-B930-28315EA3851D}"/>
              </a:ext>
            </a:extLst>
          </p:cNvPr>
          <p:cNvSpPr>
            <a:spLocks/>
          </p:cNvSpPr>
          <p:nvPr/>
        </p:nvSpPr>
        <p:spPr bwMode="auto">
          <a:xfrm>
            <a:off x="6019800" y="1524000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14148"/>
              <a:gd name="adj4" fmla="val -1674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35846" name="AutoShape 5">
            <a:extLst>
              <a:ext uri="{FF2B5EF4-FFF2-40B4-BE49-F238E27FC236}">
                <a16:creationId xmlns:a16="http://schemas.microsoft.com/office/drawing/2014/main" id="{0E717F4C-DDED-4D38-BAE0-840BBAD95661}"/>
              </a:ext>
            </a:extLst>
          </p:cNvPr>
          <p:cNvSpPr>
            <a:spLocks/>
          </p:cNvSpPr>
          <p:nvPr/>
        </p:nvSpPr>
        <p:spPr bwMode="auto">
          <a:xfrm>
            <a:off x="6019800" y="2048877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3484"/>
              <a:gd name="adj4" fmla="val -1428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not normalized</a:t>
            </a:r>
            <a:endParaRPr lang="en-AU" altLang="en-US" sz="1800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27FF42B-EC85-4A54-B4DB-DECEACD9A791}"/>
              </a:ext>
            </a:extLst>
          </p:cNvPr>
          <p:cNvSpPr>
            <a:spLocks/>
          </p:cNvSpPr>
          <p:nvPr/>
        </p:nvSpPr>
        <p:spPr bwMode="auto">
          <a:xfrm>
            <a:off x="7178675" y="5389562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39192"/>
              <a:gd name="adj4" fmla="val -1207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7559B96-BFB5-488D-9940-19680A150FC8}"/>
              </a:ext>
            </a:extLst>
          </p:cNvPr>
          <p:cNvSpPr>
            <a:spLocks/>
          </p:cNvSpPr>
          <p:nvPr/>
        </p:nvSpPr>
        <p:spPr bwMode="auto">
          <a:xfrm>
            <a:off x="6894512" y="59229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7899"/>
              <a:gd name="adj4" fmla="val -812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 normalized</a:t>
            </a:r>
            <a:endParaRPr lang="en-AU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CF6FD9-7CD6-4DBA-AC9A-87E14CF3DE3E}"/>
                  </a:ext>
                </a:extLst>
              </p:cNvPr>
              <p:cNvSpPr txBox="1"/>
              <p:nvPr/>
            </p:nvSpPr>
            <p:spPr>
              <a:xfrm>
                <a:off x="5791200" y="4876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CF6FD9-7CD6-4DBA-AC9A-87E14CF3D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876800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BC06E7-A900-496C-BFF7-D1B058222D37}"/>
              </a:ext>
            </a:extLst>
          </p:cNvPr>
          <p:cNvCxnSpPr>
            <a:cxnSpLocks/>
          </p:cNvCxnSpPr>
          <p:nvPr/>
        </p:nvCxnSpPr>
        <p:spPr>
          <a:xfrm flipH="1">
            <a:off x="5181600" y="5105400"/>
            <a:ext cx="609600" cy="284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  <p:bldP spid="8" grpId="0" animBg="1"/>
      <p:bldP spid="10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As the name suggest, binary point is not fixed.</a:t>
                </a:r>
              </a:p>
              <a:p>
                <a:pPr eaLnBrk="1" hangingPunct="1"/>
                <a:r>
                  <a:rPr lang="en-US" altLang="en-US" dirty="0"/>
                  <a:t>Representation for non-integral numbers</a:t>
                </a:r>
              </a:p>
              <a:p>
                <a:pPr lvl="1" eaLnBrk="1" hangingPunct="1"/>
                <a:r>
                  <a:rPr lang="en-US" altLang="en-US" dirty="0"/>
                  <a:t>Including very small and very large numbers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GB" alt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sign</m:t>
                        </m:r>
                      </m:sup>
                    </m:sSup>
                    <m:r>
                      <a:rPr lang="en-GB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</m:t>
                    </m:r>
                    <m:r>
                      <m:rPr>
                        <m:sty m:val="p"/>
                      </m:rPr>
                      <a:rPr lang="en-GB" altLang="en-US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mantissa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altLang="en-US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exponent</m:t>
                            </m:r>
                            <m:r>
                              <a:rPr lang="en-GB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bias</m:t>
                            </m:r>
                          </m:e>
                        </m:d>
                      </m:sup>
                    </m:sSup>
                  </m:oMath>
                </a14:m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For simplicity, we’ll show the exponent in decimal.</a:t>
                </a:r>
              </a:p>
              <a:p>
                <a:pPr eaLnBrk="1" hangingPunct="1"/>
                <a:r>
                  <a:rPr lang="en-US" altLang="en-US" dirty="0"/>
                  <a:t>Programming languages refer to this representation as </a:t>
                </a:r>
                <a:r>
                  <a:rPr lang="en-US" alt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float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altLang="en-US" dirty="0"/>
                  <a:t> types.</a:t>
                </a:r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>
            <a:extLst>
              <a:ext uri="{FF2B5EF4-FFF2-40B4-BE49-F238E27FC236}">
                <a16:creationId xmlns:a16="http://schemas.microsoft.com/office/drawing/2014/main" id="{A62C1210-314E-44B0-8B53-7004B83BC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Defined by IEEE Std 754-1985</a:t>
            </a:r>
          </a:p>
          <a:p>
            <a:pPr eaLnBrk="1" hangingPunct="1"/>
            <a:r>
              <a:rPr lang="en-US" altLang="en-US" dirty="0"/>
              <a:t>Developed in response to divergence of representations</a:t>
            </a:r>
          </a:p>
          <a:p>
            <a:pPr lvl="1" eaLnBrk="1" hangingPunct="1"/>
            <a:r>
              <a:rPr lang="en-US" altLang="en-US" dirty="0"/>
              <a:t>Portability issues for scientific code</a:t>
            </a:r>
          </a:p>
          <a:p>
            <a:pPr eaLnBrk="1" hangingPunct="1"/>
            <a:r>
              <a:rPr lang="en-US" altLang="en-US" dirty="0"/>
              <a:t>Now almost universally adopted</a:t>
            </a:r>
          </a:p>
          <a:p>
            <a:pPr eaLnBrk="1" hangingPunct="1"/>
            <a:r>
              <a:rPr lang="en-US" altLang="en-US" dirty="0"/>
              <a:t>Two representations</a:t>
            </a:r>
          </a:p>
          <a:p>
            <a:pPr lvl="1" eaLnBrk="1" hangingPunct="1"/>
            <a:r>
              <a:rPr lang="en-US" altLang="en-US" dirty="0"/>
              <a:t>Single precision (32-bit)</a:t>
            </a:r>
          </a:p>
          <a:p>
            <a:pPr lvl="1" eaLnBrk="1" hangingPunct="1"/>
            <a:r>
              <a:rPr lang="en-US" altLang="en-US" dirty="0"/>
              <a:t>Double precision (64-bit) </a:t>
            </a:r>
          </a:p>
          <a:p>
            <a:r>
              <a:rPr lang="en-US" altLang="en-US" dirty="0"/>
              <a:t>Simplifies exchange of data, arithmetic and increases accuracy.</a:t>
            </a:r>
          </a:p>
          <a:p>
            <a:endParaRPr lang="en-AU" altLang="en-US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3219CDF-706E-4A38-B0FF-F9BD0FB63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standard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B4E28-E645-4EF0-810D-DF633734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rgbClr val="00B050"/>
                    </a:solidFill>
                  </a:rPr>
                  <a:t>sign</a:t>
                </a:r>
                <a:r>
                  <a:rPr lang="en-US" altLang="en-US" sz="2400" dirty="0"/>
                  <a:t>: (0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 non-negative, 1  negative)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Significand: </a:t>
                </a:r>
                <a14:m>
                  <m:oMath xmlns:m="http://schemas.openxmlformats.org/officeDocument/2006/math">
                    <m:r>
                      <a:rPr lang="en-GB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GB" altLang="en-US" sz="24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mantissa</m:t>
                    </m:r>
                  </m:oMath>
                </a14:m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Normalized significand: </a:t>
                </a:r>
                <a14:m>
                  <m:oMath xmlns:m="http://schemas.openxmlformats.org/officeDocument/2006/math">
                    <m:r>
                      <a:rPr lang="es-MX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1.0 </m:t>
                    </m:r>
                    <m:r>
                      <a:rPr lang="es-MX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s-MX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alt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significand</m:t>
                        </m:r>
                      </m:e>
                    </m:d>
                    <m:r>
                      <a:rPr lang="es-MX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&lt;2.0</m:t>
                    </m:r>
                  </m:oMath>
                </a14:m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biased exponent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=</a:t>
                </a:r>
                <a:r>
                  <a:rPr lang="en-US" altLang="en-US" sz="2400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exponent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+ bias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Ensures exponent is unsigned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Single: bias = 127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Double: bias = 1023</a:t>
                </a: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671CB31E-8191-467D-BED8-9B644D94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3BEEA86C-4A8E-444B-8707-35E996B3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0262DFFA-6E74-402C-9F72-BE23A5FB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2E934A3A-278C-4354-9899-B94F9E13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2197100"/>
                <a:ext cx="5867400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2197100"/>
                <a:ext cx="5867400" cy="546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7">
            <a:extLst>
              <a:ext uri="{FF2B5EF4-FFF2-40B4-BE49-F238E27FC236}">
                <a16:creationId xmlns:a16="http://schemas.microsoft.com/office/drawing/2014/main" id="{EFEF7759-D2B4-4264-87DA-121E5FB0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12" y="1071721"/>
            <a:ext cx="652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35C8E5C-4007-4E42-AC0B-A38CFD9693E8}"/>
              </a:ext>
            </a:extLst>
          </p:cNvPr>
          <p:cNvSpPr>
            <a:spLocks/>
          </p:cNvSpPr>
          <p:nvPr/>
        </p:nvSpPr>
        <p:spPr bwMode="auto">
          <a:xfrm>
            <a:off x="7265543" y="1884362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120288"/>
              <a:gd name="adj4" fmla="val -2276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Implicit 1</a:t>
            </a:r>
            <a:endParaRPr lang="en-AU" altLang="en-US" sz="18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690FA015-D6BC-4269-B6B0-F3F91669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4" y="1447799"/>
            <a:ext cx="158432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0">
            <a:no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biased exponent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uiExpand="1" build="p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399"/>
                <a:ext cx="8382000" cy="5591129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First example: 0.5 to single-precision floating-point</a:t>
                </a:r>
              </a:p>
              <a:p>
                <a:pPr marL="457200" lvl="1" indent="0" algn="ctr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s-MX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0.5</m:t>
                        </m:r>
                      </m:e>
                      <m:sub>
                        <m:r>
                          <a:rPr lang="es-MX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sub>
                    </m:sSub>
                    <m:r>
                      <a:rPr lang="en-GB" alt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+0.1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GB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+1.0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GB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sSup>
                      <m:sSup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alt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p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GB" alt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marL="457200" lvl="1" indent="0" algn="ctr">
                  <a:lnSpc>
                    <a:spcPct val="80000"/>
                  </a:lnSpc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For simplification, we are using decimal notation for the exponent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From this, we can gather the following information: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sign: 0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mantissa: 0 (normalized)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exponent: -1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Everything together: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biased exponent</a:t>
                </a:r>
                <a:r>
                  <a:rPr lang="en-US" altLang="en-US" dirty="0"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−1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+127=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126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01111110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Normalized floating-point:</a:t>
                </a:r>
              </a:p>
              <a:p>
                <a:pPr marL="914400" lvl="2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126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127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sz="2000" b="0" i="1" dirty="0">
                  <a:solidFill>
                    <a:srgbClr val="00B050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GB" altLang="en-US" sz="3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3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01111110</m:t>
                      </m:r>
                      <m:r>
                        <a:rPr lang="en-GB" altLang="en-US" sz="3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00000000000000000000000</m:t>
                      </m:r>
                    </m:oMath>
                  </m:oMathPara>
                </a14:m>
                <a:endParaRPr lang="en-US" altLang="en-US" sz="3000" dirty="0"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en-US" sz="3000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399"/>
                <a:ext cx="8382000" cy="5591129"/>
              </a:xfrm>
              <a:blipFill>
                <a:blip r:embed="rId3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4">
            <a:extLst>
              <a:ext uri="{FF2B5EF4-FFF2-40B4-BE49-F238E27FC236}">
                <a16:creationId xmlns:a16="http://schemas.microsoft.com/office/drawing/2014/main" id="{75DED976-1068-4539-A027-FF99973BA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0578A43-B0B3-49F9-BCC5-7C0BBD17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265C1A69-0879-45E6-A487-74352ADA5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00914F9A-6FB8-4BEA-9912-56F91D9FE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81AEECCF-8EF9-4F49-A999-94A379897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12" y="1071721"/>
            <a:ext cx="652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50AA0324-A34A-4385-B894-2BAB722E7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4" y="1447799"/>
            <a:ext cx="158432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0">
            <a:no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biased exponent</a:t>
            </a:r>
          </a:p>
        </p:txBody>
      </p:sp>
    </p:spTree>
    <p:extLst>
      <p:ext uri="{BB962C8B-B14F-4D97-AF65-F5344CB8AC3E}">
        <p14:creationId xmlns:p14="http://schemas.microsoft.com/office/powerpoint/2010/main" val="31869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First example: 0.5 to single-precision floating-point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0.5</m:t>
                          </m:r>
                        </m:e>
                        <m:sub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sub>
                      </m:sSub>
                      <m:r>
                        <a:rPr lang="en-GB" altLang="en-US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126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127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GB" alt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01111110</m:t>
                      </m:r>
                      <m:r>
                        <a:rPr lang="en-GB" alt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00000000000000000000000</m:t>
                      </m:r>
                    </m:oMath>
                  </m:oMathPara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What about 0.5 in double-precision?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s-MX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0.5</m:t>
                          </m:r>
                        </m:e>
                        <m:sub>
                          <m:r>
                            <a:rPr lang="es-MX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sub>
                      </m:sSub>
                      <m:r>
                        <a:rPr lang="en-GB" altLang="en-US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GB" alt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022</m:t>
                              </m:r>
                              <m:r>
                                <a:rPr lang="en-GB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GB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023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alt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GB" alt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GB" alt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111</m:t>
                    </m:r>
                    <m:r>
                      <a:rPr lang="en-GB" alt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1111110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dirty="0">
                    <a:solidFill>
                      <a:schemeClr val="accent4"/>
                    </a:solidFill>
                    <a:sym typeface="Symbol" panose="05050102010706020507" pitchFamily="18" charset="2"/>
                  </a:rPr>
                  <a:t>0000000000000000000000000000000000000000000000000000</a:t>
                </a:r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4">
            <a:extLst>
              <a:ext uri="{FF2B5EF4-FFF2-40B4-BE49-F238E27FC236}">
                <a16:creationId xmlns:a16="http://schemas.microsoft.com/office/drawing/2014/main" id="{385C74AA-BAA7-4B41-B819-68B8762441CE}"/>
              </a:ext>
            </a:extLst>
          </p:cNvPr>
          <p:cNvSpPr>
            <a:spLocks/>
          </p:cNvSpPr>
          <p:nvPr/>
        </p:nvSpPr>
        <p:spPr bwMode="auto">
          <a:xfrm>
            <a:off x="6705600" y="3200400"/>
            <a:ext cx="2234692" cy="914400"/>
          </a:xfrm>
          <a:prstGeom prst="borderCallout1">
            <a:avLst>
              <a:gd name="adj1" fmla="val 28458"/>
              <a:gd name="adj2" fmla="val -5051"/>
              <a:gd name="adj3" fmla="val 19617"/>
              <a:gd name="adj4" fmla="val -107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This 1 is not actually required here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23CF04-7523-43B1-AF25-F489595ED21D}"/>
              </a:ext>
            </a:extLst>
          </p:cNvPr>
          <p:cNvCxnSpPr/>
          <p:nvPr/>
        </p:nvCxnSpPr>
        <p:spPr>
          <a:xfrm flipH="1">
            <a:off x="4400931" y="3486801"/>
            <a:ext cx="2209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4">
            <a:extLst>
              <a:ext uri="{FF2B5EF4-FFF2-40B4-BE49-F238E27FC236}">
                <a16:creationId xmlns:a16="http://schemas.microsoft.com/office/drawing/2014/main" id="{7F6F7C3A-785A-4EFC-955D-BE6BC43F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6C7F25A6-CC38-4B92-A7CF-F5BE3C200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4242646C-562C-4E7A-95CB-0B6823AE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0B0401B9-AD35-4C43-B307-91D084F30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C1523243-EAFD-48BE-A3BF-04E2AEDD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12" y="1071721"/>
            <a:ext cx="652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D86CAD87-C97C-456B-B135-EEC4DF3A6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4" y="1447799"/>
            <a:ext cx="158432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0">
            <a:no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biased exponent</a:t>
            </a:r>
          </a:p>
        </p:txBody>
      </p:sp>
    </p:spTree>
    <p:extLst>
      <p:ext uri="{BB962C8B-B14F-4D97-AF65-F5344CB8AC3E}">
        <p14:creationId xmlns:p14="http://schemas.microsoft.com/office/powerpoint/2010/main" val="305204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>
            <a:extLst>
              <a:ext uri="{FF2B5EF4-FFF2-40B4-BE49-F238E27FC236}">
                <a16:creationId xmlns:a16="http://schemas.microsoft.com/office/drawing/2014/main" id="{A2551827-D7B7-48AA-B443-E63263DA6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Represent –0.75</a:t>
            </a:r>
          </a:p>
          <a:p>
            <a:pPr lvl="1" eaLnBrk="1" hangingPunct="1"/>
            <a:r>
              <a:rPr lang="en-US" altLang="en-US" dirty="0"/>
              <a:t>–0.75 = (–1)</a:t>
            </a:r>
            <a:r>
              <a:rPr lang="en-US" altLang="en-US" baseline="30000" dirty="0">
                <a:solidFill>
                  <a:srgbClr val="00B050"/>
                </a:solidFill>
              </a:rPr>
              <a:t>1</a:t>
            </a:r>
            <a:r>
              <a:rPr lang="en-US" altLang="en-US" dirty="0"/>
              <a:t> × 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.</a:t>
            </a:r>
            <a:r>
              <a:rPr lang="en-US" altLang="en-US" dirty="0">
                <a:solidFill>
                  <a:srgbClr val="7030A0"/>
                </a:solidFill>
              </a:rPr>
              <a:t>1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>
                <a:solidFill>
                  <a:schemeClr val="accent6">
                    <a:lumMod val="75000"/>
                  </a:schemeClr>
                </a:solidFill>
              </a:rPr>
              <a:t>–1</a:t>
            </a:r>
          </a:p>
          <a:p>
            <a:pPr lvl="1" eaLnBrk="1" hangingPunct="1"/>
            <a:r>
              <a:rPr lang="en-US" altLang="en-US" dirty="0">
                <a:solidFill>
                  <a:srgbClr val="00B050"/>
                </a:solidFill>
              </a:rPr>
              <a:t>sign = 1</a:t>
            </a:r>
          </a:p>
          <a:p>
            <a:pPr lvl="1" eaLnBrk="1" hangingPunct="1"/>
            <a:r>
              <a:rPr lang="en-US" altLang="en-US" dirty="0">
                <a:solidFill>
                  <a:schemeClr val="accent4"/>
                </a:solidFill>
              </a:rPr>
              <a:t>mantissa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  <a:r>
              <a:rPr lang="en-US" altLang="en-US" baseline="-25000" dirty="0"/>
              <a:t>2</a:t>
            </a:r>
            <a:endParaRPr lang="en-US" altLang="en-US" dirty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accent1"/>
                </a:solidFill>
              </a:rPr>
              <a:t>biased exponent =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–1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+ bias</a:t>
            </a:r>
          </a:p>
          <a:p>
            <a:pPr lvl="2" eaLnBrk="1" hangingPunct="1"/>
            <a:r>
              <a:rPr lang="en-US" altLang="en-US" dirty="0"/>
              <a:t>Single: –1 + 127 = 126 = </a:t>
            </a:r>
            <a:r>
              <a:rPr lang="en-US" altLang="en-US" dirty="0">
                <a:solidFill>
                  <a:schemeClr val="accent1"/>
                </a:solidFill>
              </a:rPr>
              <a:t>01111110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Double: –1 + 1023 = 1022 = </a:t>
            </a:r>
            <a:r>
              <a:rPr lang="en-US" altLang="en-US" dirty="0">
                <a:solidFill>
                  <a:schemeClr val="accent1"/>
                </a:solidFill>
              </a:rPr>
              <a:t>01111111110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eaLnBrk="1" hangingPunct="1"/>
            <a:r>
              <a:rPr lang="en-US" altLang="en-US" dirty="0"/>
              <a:t>Single: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chemeClr val="accent1"/>
                </a:solidFill>
              </a:rPr>
              <a:t>01111110</a:t>
            </a:r>
            <a:r>
              <a:rPr lang="en-US" altLang="en-US" dirty="0">
                <a:solidFill>
                  <a:schemeClr val="accent4"/>
                </a:solidFill>
              </a:rPr>
              <a:t>1000…00 </a:t>
            </a:r>
          </a:p>
          <a:p>
            <a:pPr eaLnBrk="1" hangingPunct="1"/>
            <a:r>
              <a:rPr lang="en-US" altLang="en-US" dirty="0"/>
              <a:t>Double: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chemeClr val="accent1"/>
                </a:solidFill>
              </a:rPr>
              <a:t>01111111110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65B372F-50EA-4845-B6C9-324E96457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50F3-3F01-4503-809B-8AFF0776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Rectangle 3">
                <a:extLst>
                  <a:ext uri="{FF2B5EF4-FFF2-40B4-BE49-F238E27FC236}">
                    <a16:creationId xmlns:a16="http://schemas.microsoft.com/office/drawing/2014/main" id="{A2551827-D7B7-48AA-B443-E63263DA6A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Represent 5.625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5.625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101.101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5.625 = (–1)</a:t>
                </a:r>
                <a:r>
                  <a:rPr lang="en-US" altLang="en-US" baseline="30000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en-US" dirty="0"/>
                  <a:t> ×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dirty="0"/>
                  <a:t>.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01101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× 2</a:t>
                </a:r>
                <a:r>
                  <a:rPr lang="en-US" altLang="en-US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</a:p>
              <a:p>
                <a:pPr lvl="1" eaLnBrk="1" hangingPunct="1"/>
                <a:r>
                  <a:rPr lang="en-US" altLang="en-US" dirty="0">
                    <a:solidFill>
                      <a:srgbClr val="00B050"/>
                    </a:solidFill>
                  </a:rPr>
                  <a:t>sign = 0</a:t>
                </a:r>
              </a:p>
              <a:p>
                <a:pPr lvl="1" eaLnBrk="1" hangingPunct="1"/>
                <a:r>
                  <a:rPr lang="en-US" altLang="en-US" dirty="0">
                    <a:solidFill>
                      <a:schemeClr val="accent4"/>
                    </a:solidFill>
                  </a:rPr>
                  <a:t>mantissa</a:t>
                </a:r>
                <a:r>
                  <a:rPr lang="en-US" altLang="en-US" dirty="0"/>
                  <a:t> = </a:t>
                </a:r>
                <a:r>
                  <a:rPr lang="en-US" altLang="en-US" dirty="0">
                    <a:solidFill>
                      <a:schemeClr val="accent4"/>
                    </a:solidFill>
                  </a:rPr>
                  <a:t>01101000000000000000000</a:t>
                </a:r>
                <a:r>
                  <a:rPr lang="en-US" altLang="en-US" baseline="-25000" dirty="0"/>
                  <a:t>2</a:t>
                </a:r>
                <a:endParaRPr lang="en-US" altLang="en-US" dirty="0">
                  <a:solidFill>
                    <a:schemeClr val="folHlink"/>
                  </a:solidFill>
                </a:endParaRPr>
              </a:p>
              <a:p>
                <a:pPr lvl="1" eaLnBrk="1" hangingPunct="1"/>
                <a:r>
                  <a:rPr lang="en-US" altLang="en-US" dirty="0">
                    <a:solidFill>
                      <a:schemeClr val="accent1"/>
                    </a:solidFill>
                  </a:rPr>
                  <a:t>biased exponent = 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en-US" dirty="0"/>
                  <a:t>+ bias</a:t>
                </a:r>
              </a:p>
              <a:p>
                <a:pPr lvl="2" eaLnBrk="1" hangingPunct="1"/>
                <a:r>
                  <a:rPr lang="en-US" altLang="en-US" dirty="0"/>
                  <a:t>Single: 2 + 127 = 129 =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10000001</a:t>
                </a:r>
                <a:r>
                  <a:rPr lang="en-US" altLang="en-US" baseline="-25000" dirty="0"/>
                  <a:t>2</a:t>
                </a:r>
                <a:endParaRPr lang="en-US" altLang="en-US" dirty="0"/>
              </a:p>
              <a:p>
                <a:pPr lvl="2" eaLnBrk="1" hangingPunct="1"/>
                <a:r>
                  <a:rPr lang="en-US" altLang="en-US" dirty="0"/>
                  <a:t>Double: 2 + 1023 = 1024 =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10000000001</a:t>
                </a:r>
                <a:r>
                  <a:rPr lang="en-US" altLang="en-US" baseline="-25000" dirty="0"/>
                  <a:t>2</a:t>
                </a:r>
                <a:endParaRPr lang="en-US" altLang="en-US" dirty="0"/>
              </a:p>
              <a:p>
                <a:pPr eaLnBrk="1" hangingPunct="1"/>
                <a:r>
                  <a:rPr lang="en-US" altLang="en-US" dirty="0"/>
                  <a:t>Single: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10000001</a:t>
                </a:r>
                <a:r>
                  <a:rPr lang="en-US" altLang="en-US" dirty="0">
                    <a:solidFill>
                      <a:schemeClr val="accent4"/>
                    </a:solidFill>
                  </a:rPr>
                  <a:t>01101000000000000000000 </a:t>
                </a:r>
              </a:p>
              <a:p>
                <a:pPr eaLnBrk="1" hangingPunct="1"/>
                <a:r>
                  <a:rPr lang="en-US" altLang="en-US" dirty="0"/>
                  <a:t>Double: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10000000001</a:t>
                </a:r>
                <a:r>
                  <a:rPr lang="en-US" altLang="en-US" dirty="0">
                    <a:solidFill>
                      <a:schemeClr val="accent4"/>
                    </a:solidFill>
                  </a:rPr>
                  <a:t>0110100…00</a:t>
                </a:r>
              </a:p>
            </p:txBody>
          </p:sp>
        </mc:Choice>
        <mc:Fallback xmlns="">
          <p:sp>
            <p:nvSpPr>
              <p:cNvPr id="48132" name="Rectangle 3">
                <a:extLst>
                  <a:ext uri="{FF2B5EF4-FFF2-40B4-BE49-F238E27FC236}">
                    <a16:creationId xmlns:a16="http://schemas.microsoft.com/office/drawing/2014/main" id="{A2551827-D7B7-48AA-B443-E63263DA6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1" name="Rectangle 2">
            <a:extLst>
              <a:ext uri="{FF2B5EF4-FFF2-40B4-BE49-F238E27FC236}">
                <a16:creationId xmlns:a16="http://schemas.microsoft.com/office/drawing/2014/main" id="{D65B372F-50EA-4845-B6C9-324E96457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50F3-3F01-4503-809B-8AFF0776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3">
                <a:extLst>
                  <a:ext uri="{FF2B5EF4-FFF2-40B4-BE49-F238E27FC236}">
                    <a16:creationId xmlns:a16="http://schemas.microsoft.com/office/drawing/2014/main" id="{C4C2246E-5428-4F02-832D-8A8BCBCA9A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What number is represented by the single-precision float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solidFill>
                      <a:schemeClr val="hlink"/>
                    </a:solidFill>
                  </a:rPr>
                  <a:t>	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10000001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01000000000000000000000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</a:rPr>
                  <a:t>sign = 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accent1"/>
                    </a:solidFill>
                  </a:rPr>
                  <a:t>biased exponent = 10000001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 = 129</a:t>
                </a:r>
                <a:endParaRPr lang="en-US" altLang="en-US" dirty="0">
                  <a:solidFill>
                    <a:srgbClr val="00B050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7030A0"/>
                    </a:solidFill>
                  </a:rPr>
                  <a:t>mantissa = 01000…00</a:t>
                </a:r>
                <a:r>
                  <a:rPr lang="en-US" altLang="en-US" baseline="-25000" dirty="0">
                    <a:solidFill>
                      <a:srgbClr val="7030A0"/>
                    </a:solidFill>
                  </a:rPr>
                  <a:t>2</a:t>
                </a:r>
                <a:endParaRPr lang="en-US" altLang="en-US" dirty="0">
                  <a:solidFill>
                    <a:srgbClr val="7030A0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(–1)</m:t>
                    </m:r>
                  </m:oMath>
                </a14:m>
                <a:r>
                  <a:rPr lang="en-US" altLang="en-US" baseline="30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/>
                  <a:t> (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dirty="0"/>
                  <a:t>.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)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/>
                  <a:t> 2</a:t>
                </a:r>
                <a:r>
                  <a:rPr lang="en-US" altLang="en-US" baseline="30000" dirty="0"/>
                  <a:t>(</a:t>
                </a:r>
                <a:r>
                  <a:rPr lang="en-US" altLang="en-US" baseline="30000" dirty="0">
                    <a:solidFill>
                      <a:srgbClr val="0070C0"/>
                    </a:solidFill>
                  </a:rPr>
                  <a:t>129</a:t>
                </a:r>
                <a:r>
                  <a:rPr lang="en-US" altLang="en-US" baseline="30000" dirty="0"/>
                  <a:t> – 127)</a:t>
                </a:r>
                <a:endParaRPr lang="en-US" altLang="en-US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(–1) × 1.25 × </m:t>
                    </m:r>
                  </m:oMath>
                </a14:m>
                <a:r>
                  <a:rPr lang="en-US" altLang="en-US" dirty="0"/>
                  <a:t>2</a:t>
                </a:r>
                <a:r>
                  <a:rPr lang="en-US" altLang="en-US" baseline="30000" dirty="0"/>
                  <a:t>2</a:t>
                </a:r>
                <a:endParaRPr lang="en-US" altLang="en-US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–5.0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0180" name="Rectangle 3">
                <a:extLst>
                  <a:ext uri="{FF2B5EF4-FFF2-40B4-BE49-F238E27FC236}">
                    <a16:creationId xmlns:a16="http://schemas.microsoft.com/office/drawing/2014/main" id="{C4C2246E-5428-4F02-832D-8A8BCBCA9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79" name="Rectangle 2">
            <a:extLst>
              <a:ext uri="{FF2B5EF4-FFF2-40B4-BE49-F238E27FC236}">
                <a16:creationId xmlns:a16="http://schemas.microsoft.com/office/drawing/2014/main" id="{A3E11054-C0CC-497E-8D7C-0A5929F5C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12FED-FFA7-486A-875F-915C2210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26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EFE11DA-DA10-436C-9DE6-FE9FFFF3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1C7F449-21F5-412A-B0BF-B52E0EB1F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4478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exponent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19D6293-6775-4F20-862E-20907FE0E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4682BEEC-92FF-4ADD-AC1D-19223F67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603D5A4D-3C8A-40B4-8EE7-C5DAB563D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B0D62474-D8A0-4925-8D6B-32AAAE50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880" y="1071721"/>
            <a:ext cx="633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FB9F2DB3-8913-483C-8449-FCB510EC93DE}"/>
              </a:ext>
            </a:extLst>
          </p:cNvPr>
          <p:cNvSpPr>
            <a:spLocks/>
          </p:cNvSpPr>
          <p:nvPr/>
        </p:nvSpPr>
        <p:spPr bwMode="auto">
          <a:xfrm>
            <a:off x="6048629" y="4903725"/>
            <a:ext cx="2234692" cy="685800"/>
          </a:xfrm>
          <a:prstGeom prst="borderCallout1">
            <a:avLst>
              <a:gd name="adj1" fmla="val 28458"/>
              <a:gd name="adj2" fmla="val -5051"/>
              <a:gd name="adj3" fmla="val -7050"/>
              <a:gd name="adj4" fmla="val -124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Remember that this 1 is always implied!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9AD33-A9E9-433F-A5F6-E0B0EEB2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real numbers to floating-point representation.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1234.5625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31.875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-219.125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AB959-97FC-4F53-B16D-BF7019B7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exercises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A220-4924-4C86-A417-9284BD6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9AD33-A9E9-433F-A5F6-E0B0EEB2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real numbers to floating-point representation.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1234.5625 =&gt; 0x449a5200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31.875     =&gt; 0x41ff0000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-219.125  =&gt; 0xc35b2000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AB959-97FC-4F53-B16D-BF7019B7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exercises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A220-4924-4C86-A417-9284BD6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4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9AD33-A9E9-433F-A5F6-E0B0EEB2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the following floating-point numbers to real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0xc3db2000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0x40808000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0x41200000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AB959-97FC-4F53-B16D-BF7019B7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exercises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A220-4924-4C86-A417-9284BD6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E0E8F9-27A0-4348-944F-A746BD56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How is information represented in digital systems?</a:t>
            </a:r>
          </a:p>
          <a:p>
            <a:endParaRPr lang="en-GB" dirty="0"/>
          </a:p>
          <a:p>
            <a:r>
              <a:rPr lang="en-GB" dirty="0"/>
              <a:t>How do computers represent information?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8D7DC5-0E08-46D6-A1EB-57C79298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Numbers is digital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1CBF4-2BDD-4B0C-8BD0-3EE814B1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9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9AD33-A9E9-433F-A5F6-E0B0EEB2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the following floating-point numbers to real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0xc3db2000 =&gt; -438.25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0x40808000 =&gt; 4.015625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0x41200000 =&gt; 10.0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AB959-97FC-4F53-B16D-BF7019B7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exercises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A220-4924-4C86-A417-9284BD6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03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Single precision range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31</a:t>
            </a:fld>
            <a:endParaRPr lang="en-US"/>
          </a:p>
        </p:txBody>
      </p:sp>
      <p:graphicFrame>
        <p:nvGraphicFramePr>
          <p:cNvPr id="41990" name="Rectangle 7">
            <a:extLst>
              <a:ext uri="{FF2B5EF4-FFF2-40B4-BE49-F238E27FC236}">
                <a16:creationId xmlns:a16="http://schemas.microsoft.com/office/drawing/2014/main" id="{C2562DA3-092B-4DB2-90A0-6F122F7F6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551716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Double precision range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32</a:t>
            </a:fld>
            <a:endParaRPr lang="en-US"/>
          </a:p>
        </p:txBody>
      </p:sp>
      <p:graphicFrame>
        <p:nvGraphicFramePr>
          <p:cNvPr id="41990" name="Rectangle 7">
            <a:extLst>
              <a:ext uri="{FF2B5EF4-FFF2-40B4-BE49-F238E27FC236}">
                <a16:creationId xmlns:a16="http://schemas.microsoft.com/office/drawing/2014/main" id="{C2562DA3-092B-4DB2-90A0-6F122F7F6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940191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913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Relative precision</a:t>
                </a:r>
              </a:p>
              <a:p>
                <a:pPr lvl="1" eaLnBrk="1" hangingPunct="1"/>
                <a:r>
                  <a:rPr lang="en-US" altLang="en-US" dirty="0"/>
                  <a:t>Single: approx.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→≈7</m:t>
                    </m:r>
                  </m:oMath>
                </a14:m>
                <a:r>
                  <a:rPr lang="en-US" altLang="en-US" dirty="0"/>
                  <a:t> decimal digits</a:t>
                </a:r>
              </a:p>
              <a:p>
                <a:pPr lvl="1"/>
                <a:r>
                  <a:rPr lang="en-US" altLang="en-US" dirty="0"/>
                  <a:t>Double: approx.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→≈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en-US" dirty="0"/>
                  <a:t> decimal digits</a:t>
                </a:r>
              </a:p>
            </p:txBody>
          </p:sp>
        </mc:Choice>
        <mc:Fallback xmlns="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4">
            <a:extLst>
              <a:ext uri="{FF2B5EF4-FFF2-40B4-BE49-F238E27FC236}">
                <a16:creationId xmlns:a16="http://schemas.microsoft.com/office/drawing/2014/main" id="{41EDFAEF-6A32-4DFC-B8D9-A2C1C6B9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precision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4D9C8-A7E6-4977-9602-DA8357F6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GB" altLang="en-US" dirty="0"/>
              </a:p>
              <a:p>
                <a:r>
                  <a:rPr lang="en-GB" altLang="en-US" dirty="0"/>
                  <a:t>Denormal</a:t>
                </a:r>
                <a:r>
                  <a:rPr lang="en-US" altLang="en-US" dirty="0"/>
                  <a:t> numbers</a:t>
                </a:r>
              </a:p>
              <a:p>
                <a:pPr lvl="1"/>
                <a:r>
                  <a:rPr lang="en-US" altLang="en-US" dirty="0"/>
                  <a:t>In </a:t>
                </a:r>
                <a:r>
                  <a:rPr lang="en-GB" altLang="en-US" dirty="0"/>
                  <a:t>normalised</a:t>
                </a:r>
                <a:r>
                  <a:rPr lang="en-US" altLang="en-US" dirty="0"/>
                  <a:t> numbers, significand have an implicit leading 1 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/>
                  <a:t>Denormal numbers have a leading 0 in the significand.</a:t>
                </a:r>
              </a:p>
              <a:p>
                <a:pPr lvl="1"/>
                <a:r>
                  <a:rPr lang="en-US" altLang="en-US" dirty="0">
                    <a:solidFill>
                      <a:srgbClr val="0070C0"/>
                    </a:solidFill>
                  </a:rPr>
                  <a:t>Biased exponent</a:t>
                </a:r>
                <a:r>
                  <a:rPr lang="en-US" altLang="en-US" dirty="0"/>
                  <a:t> is 0.</a:t>
                </a:r>
              </a:p>
              <a:p>
                <a:pPr lvl="1"/>
                <a:r>
                  <a:rPr lang="en-US" altLang="en-US" dirty="0"/>
                  <a:t>These numbers allow to represent numbers smaller than the smaller </a:t>
                </a:r>
                <a:r>
                  <a:rPr lang="en-GB" altLang="en-US" dirty="0"/>
                  <a:t>normalised</a:t>
                </a:r>
                <a:r>
                  <a:rPr lang="en-US" altLang="en-US" dirty="0"/>
                  <a:t> number, as well as special representation such as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r>
                  <a:rPr lang="en-US" altLang="en-US" dirty="0"/>
                  <a:t> and </a:t>
                </a:r>
                <a:r>
                  <a:rPr lang="en-US" altLang="en-US" dirty="0" err="1"/>
                  <a:t>NaN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/>
                  <a:t>).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r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99169767-C0F3-488E-B9D9-3BD945E878CE}"/>
                  </a:ext>
                </a:extLst>
              </p:cNvPr>
              <p:cNvSpPr txBox="1"/>
              <p:nvPr/>
            </p:nvSpPr>
            <p:spPr bwMode="auto">
              <a:xfrm>
                <a:off x="1562100" y="25996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99169767-C0F3-488E-B9D9-3BD945E8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2100" y="25996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4">
            <a:extLst>
              <a:ext uri="{FF2B5EF4-FFF2-40B4-BE49-F238E27FC236}">
                <a16:creationId xmlns:a16="http://schemas.microsoft.com/office/drawing/2014/main" id="{41EDFAEF-6A32-4DFC-B8D9-A2C1C6B9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special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4D9C8-A7E6-4977-9602-DA8357F6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44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10">
            <a:extLst>
              <a:ext uri="{FF2B5EF4-FFF2-40B4-BE49-F238E27FC236}">
                <a16:creationId xmlns:a16="http://schemas.microsoft.com/office/drawing/2014/main" id="{480A6FD1-D91D-4815-93CF-359F08210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14401"/>
            <a:ext cx="8382000" cy="35814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Smaller than normal numbers.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Zero</a:t>
            </a:r>
          </a:p>
          <a:p>
            <a:pPr lvl="1"/>
            <a:r>
              <a:rPr lang="en-US" altLang="en-US" dirty="0"/>
              <a:t>sign = 0,1</a:t>
            </a:r>
          </a:p>
          <a:p>
            <a:pPr lvl="1"/>
            <a:r>
              <a:rPr lang="en-US" altLang="en-US" dirty="0"/>
              <a:t>biased exponent = 0</a:t>
            </a:r>
          </a:p>
          <a:p>
            <a:pPr lvl="1"/>
            <a:r>
              <a:rPr lang="en-US" altLang="en-US" dirty="0"/>
              <a:t>mantissa = 0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52227" name="Rectangle 9">
            <a:extLst>
              <a:ext uri="{FF2B5EF4-FFF2-40B4-BE49-F238E27FC236}">
                <a16:creationId xmlns:a16="http://schemas.microsoft.com/office/drawing/2014/main" id="{97E114DB-AAE6-4628-8D40-8681B1A35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Denormal numbers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05C1C77-0C61-44C2-98FB-7EE2AE8F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35</a:t>
            </a:fld>
            <a:endParaRPr lang="en-US"/>
          </a:p>
        </p:txBody>
      </p:sp>
      <p:sp>
        <p:nvSpPr>
          <p:cNvPr id="52230" name="AutoShape 7">
            <a:extLst>
              <a:ext uri="{FF2B5EF4-FFF2-40B4-BE49-F238E27FC236}">
                <a16:creationId xmlns:a16="http://schemas.microsoft.com/office/drawing/2014/main" id="{79A44836-7AEB-4411-8678-F4078FD821CE}"/>
              </a:ext>
            </a:extLst>
          </p:cNvPr>
          <p:cNvSpPr>
            <a:spLocks/>
          </p:cNvSpPr>
          <p:nvPr/>
        </p:nvSpPr>
        <p:spPr bwMode="auto">
          <a:xfrm>
            <a:off x="3132138" y="4987925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Two representations of 0.0!</a:t>
            </a:r>
            <a:endParaRPr lang="en-AU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1" name="Object 8">
                <a:extLst>
                  <a:ext uri="{FF2B5EF4-FFF2-40B4-BE49-F238E27FC236}">
                    <a16:creationId xmlns:a16="http://schemas.microsoft.com/office/drawing/2014/main" id="{F0C7D490-293F-41F5-A6FE-F73AD651ABE4}"/>
                  </a:ext>
                </a:extLst>
              </p:cNvPr>
              <p:cNvSpPr txBox="1"/>
              <p:nvPr/>
            </p:nvSpPr>
            <p:spPr bwMode="auto">
              <a:xfrm>
                <a:off x="1496028" y="914400"/>
                <a:ext cx="6172199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sign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</m:t>
                      </m:r>
                      <m: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mantissa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ias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231" name="Object 8">
                <a:extLst>
                  <a:ext uri="{FF2B5EF4-FFF2-40B4-BE49-F238E27FC236}">
                    <a16:creationId xmlns:a16="http://schemas.microsoft.com/office/drawing/2014/main" id="{F0C7D490-293F-41F5-A6FE-F73AD651A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6028" y="914400"/>
                <a:ext cx="6172199" cy="546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2" name="Object 11">
                <a:extLst>
                  <a:ext uri="{FF2B5EF4-FFF2-40B4-BE49-F238E27FC236}">
                    <a16:creationId xmlns:a16="http://schemas.microsoft.com/office/drawing/2014/main" id="{B2933CFE-5AD8-4DE8-A40A-5D990AF31DC5}"/>
                  </a:ext>
                </a:extLst>
              </p:cNvPr>
              <p:cNvSpPr txBox="1"/>
              <p:nvPr/>
            </p:nvSpPr>
            <p:spPr bwMode="auto">
              <a:xfrm>
                <a:off x="1877028" y="4267200"/>
                <a:ext cx="5410200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sign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×(0+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0)×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ias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=±0.0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232" name="Object 11">
                <a:extLst>
                  <a:ext uri="{FF2B5EF4-FFF2-40B4-BE49-F238E27FC236}">
                    <a16:creationId xmlns:a16="http://schemas.microsoft.com/office/drawing/2014/main" id="{B2933CFE-5AD8-4DE8-A40A-5D990AF31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028" y="4267200"/>
                <a:ext cx="5410200" cy="546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Denormalized numbers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990" name="Rectangle 7">
                <a:extLst>
                  <a:ext uri="{FF2B5EF4-FFF2-40B4-BE49-F238E27FC236}">
                    <a16:creationId xmlns:a16="http://schemas.microsoft.com/office/drawing/2014/main" id="{C2562DA3-092B-4DB2-90A0-6F122F7F6C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2659772"/>
                  </p:ext>
                </p:extLst>
              </p:nvPr>
            </p:nvGraphicFramePr>
            <p:xfrm>
              <a:off x="304800" y="914400"/>
              <a:ext cx="83820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1990" name="Rectangle 7">
                <a:extLst>
                  <a:ext uri="{FF2B5EF4-FFF2-40B4-BE49-F238E27FC236}">
                    <a16:creationId xmlns:a16="http://schemas.microsoft.com/office/drawing/2014/main" id="{C2562DA3-092B-4DB2-90A0-6F122F7F6C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2659772"/>
                  </p:ext>
                </p:extLst>
              </p:nvPr>
            </p:nvGraphicFramePr>
            <p:xfrm>
              <a:off x="304800" y="914400"/>
              <a:ext cx="83820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3470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6" name="Rectangle 5">
                <a:extLst>
                  <a:ext uri="{FF2B5EF4-FFF2-40B4-BE49-F238E27FC236}">
                    <a16:creationId xmlns:a16="http://schemas.microsoft.com/office/drawing/2014/main" id="{D0BD88CF-3420-4390-8573-FD827D2E83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Exponent = 111...1, mantissa = 000...0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endParaRPr lang="en-GB" altLang="en-US" dirty="0">
                  <a:ea typeface="Cambria Math" panose="02040503050406030204" pitchFamily="18" charset="0"/>
                </a:endParaRPr>
              </a:p>
              <a:p>
                <a:pPr lvl="1" eaLnBrk="1" hangingPunct="1"/>
                <a:r>
                  <a:rPr lang="en-US" altLang="en-US" dirty="0"/>
                  <a:t>Can be used in subsequent calculations, avoiding need for overflow check</a:t>
                </a:r>
              </a:p>
              <a:p>
                <a:pPr eaLnBrk="1" hangingPunct="1"/>
                <a:r>
                  <a:rPr lang="en-US" altLang="en-US" dirty="0"/>
                  <a:t>Exponent = 111...1, mantissa ≠ 000...0</a:t>
                </a:r>
              </a:p>
              <a:p>
                <a:pPr lvl="1" eaLnBrk="1" hangingPunct="1"/>
                <a:r>
                  <a:rPr lang="en-US" altLang="en-US" dirty="0"/>
                  <a:t>Not-a-Number (</a:t>
                </a:r>
                <a:r>
                  <a:rPr lang="en-US" altLang="en-US" dirty="0" err="1"/>
                  <a:t>NaN</a:t>
                </a:r>
                <a:r>
                  <a:rPr lang="en-US" altLang="en-US" dirty="0"/>
                  <a:t>)</a:t>
                </a:r>
              </a:p>
              <a:p>
                <a:pPr lvl="1" eaLnBrk="1" hangingPunct="1"/>
                <a:r>
                  <a:rPr lang="en-US" altLang="en-US" dirty="0"/>
                  <a:t>Indicates illegal or undefined result</a:t>
                </a:r>
              </a:p>
              <a:p>
                <a:pPr lvl="2" eaLnBrk="1" hangingPunct="1"/>
                <a:r>
                  <a:rPr lang="en-US" altLang="en-US" dirty="0"/>
                  <a:t>e.g., 0.0 / 0.0</a:t>
                </a:r>
              </a:p>
              <a:p>
                <a:pPr lvl="1" eaLnBrk="1" hangingPunct="1"/>
                <a:r>
                  <a:rPr lang="en-US" altLang="en-US" dirty="0"/>
                  <a:t>Can be used in subsequent calculations</a:t>
                </a:r>
              </a:p>
            </p:txBody>
          </p:sp>
        </mc:Choice>
        <mc:Fallback xmlns="">
          <p:sp>
            <p:nvSpPr>
              <p:cNvPr id="54276" name="Rectangle 5">
                <a:extLst>
                  <a:ext uri="{FF2B5EF4-FFF2-40B4-BE49-F238E27FC236}">
                    <a16:creationId xmlns:a16="http://schemas.microsoft.com/office/drawing/2014/main" id="{D0BD88CF-3420-4390-8573-FD827D2E8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 r="-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5" name="Rectangle 4">
            <a:extLst>
              <a:ext uri="{FF2B5EF4-FFF2-40B4-BE49-F238E27FC236}">
                <a16:creationId xmlns:a16="http://schemas.microsoft.com/office/drawing/2014/main" id="{34C1D7E2-23E3-4B36-89C1-62FAE050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Infinities and NaNs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7D34-996B-4969-B151-2BEFEAC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DF1DE5FD-D82E-42C7-B166-496F6ED217DA}"/>
              </a:ext>
            </a:extLst>
          </p:cNvPr>
          <p:cNvPicPr>
            <a:picLocks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20144"/>
            <a:ext cx="83820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75" name="Rectangle 4">
            <a:extLst>
              <a:ext uri="{FF2B5EF4-FFF2-40B4-BE49-F238E27FC236}">
                <a16:creationId xmlns:a16="http://schemas.microsoft.com/office/drawing/2014/main" id="{34C1D7E2-23E3-4B36-89C1-62FAE050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special formats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7D34-996B-4969-B151-2BEFEAC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366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33AD-3D9D-49A4-AD1E-27D4A005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rounding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A107D-D1AF-4979-9DC2-54B526F8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D861C-DDF7-4942-8125-2D0FE70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Fixed-point representation</a:t>
            </a:r>
          </a:p>
          <a:p>
            <a:pPr lvl="1"/>
            <a:r>
              <a:rPr lang="en-GB" dirty="0"/>
              <a:t>Integers – limited precision</a:t>
            </a:r>
          </a:p>
          <a:p>
            <a:pPr lvl="1"/>
            <a:r>
              <a:rPr lang="en-GB" dirty="0"/>
              <a:t>Non-integers – limited precision</a:t>
            </a:r>
          </a:p>
          <a:p>
            <a:endParaRPr lang="en-GB" dirty="0"/>
          </a:p>
          <a:p>
            <a:r>
              <a:rPr lang="en-GB" dirty="0"/>
              <a:t>Floating-point representation</a:t>
            </a:r>
          </a:p>
          <a:p>
            <a:pPr lvl="1"/>
            <a:r>
              <a:rPr lang="en-GB" dirty="0"/>
              <a:t>Real-world numbers</a:t>
            </a:r>
          </a:p>
          <a:p>
            <a:pPr lvl="1"/>
            <a:r>
              <a:rPr lang="en-GB" dirty="0"/>
              <a:t>Extremely large or extremely small numbers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1610FC-18A5-4A10-9000-4DF12210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Numbers is computer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ED0A-A5BC-4220-A955-E6AE23A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2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AU" altLang="en-US" dirty="0"/>
                  <a:t>Let’s try to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smtClean="0">
                            <a:latin typeface="Cambria Math" panose="02040503050406030204" pitchFamily="18" charset="0"/>
                            <a:ea typeface="Asana Math" panose="02000603000000000000" pitchFamily="2" charset="0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Asana Math" panose="02000603000000000000" pitchFamily="2" charset="0"/>
                            <a:ea typeface="Asana Math" panose="02000603000000000000" pitchFamily="2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smtClean="0">
                            <a:latin typeface="Asana Math" panose="02000603000000000000" pitchFamily="2" charset="0"/>
                            <a:ea typeface="Asana Math" panose="02000603000000000000" pitchFamily="2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AU" altLang="en-US" dirty="0"/>
                  <a:t> in floating-point.</a:t>
                </a:r>
              </a:p>
              <a:p>
                <a:pPr marL="914400" lvl="1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AU" altLang="en-US" dirty="0"/>
                  <a:t> in binary</a:t>
                </a:r>
              </a:p>
              <a:p>
                <a:pPr marL="1371600" lvl="2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Integer part is 0</a:t>
                </a:r>
              </a:p>
              <a:p>
                <a:pPr marL="1371600" lvl="2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Fractional part is: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+0.4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+0.4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  <m:bar>
                        <m:barPr>
                          <m:pos m:val="top"/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0011</m:t>
                          </m:r>
                        </m:e>
                      </m:ba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AU" altLang="en-US" dirty="0"/>
                  <a:t>This sequences repeats infinite times!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AU" altLang="en-US" dirty="0"/>
                  <a:t>0.1 is not a machine number, which means, it may not be exactly represented in a computing system.</a:t>
                </a:r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GB" altLang="en-US" dirty="0"/>
                  <a:t>Our floating-point representation will have to be as close as possible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GB" alt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0.000</m:t>
                          </m:r>
                          <m:r>
                            <a:rPr lang="en-GB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altLang="en-US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10011001100110011001100</m:t>
                          </m:r>
                          <m:r>
                            <a:rPr lang="en-GB" altLang="en-US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11001</m:t>
                          </m:r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sub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en-US" b="0" dirty="0"/>
              </a:p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Remember that mantissa is 23 and 52 bits for single- and double-precision, respectively.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IEEE employs rounding.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If first extra bit is 1, we add 1 to the rest of the mantissa bits – This is rounding up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If first extra bit is 0, we drop all extra bits – This is rounding down.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Special case if extra bits are 1000….000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altLang="en-US" dirty="0"/>
                  <a:t>Round up if last mantissa bit is 1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altLang="en-US" dirty="0"/>
                  <a:t>Round down if last mantissa bit is 0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alt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 r="-945" b="-5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Rounded normalized value:</a:t>
                </a:r>
                <a:endParaRPr lang="en-GB" alt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1001100110011001100110</m:t>
                          </m:r>
                          <m:r>
                            <a:rPr lang="en-GB" altLang="en-US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lnSpc>
                    <a:spcPct val="90000"/>
                  </a:lnSpc>
                  <a:buNone/>
                </a:pPr>
                <a:r>
                  <a:rPr lang="en-GB" altLang="en-US" dirty="0">
                    <a:ea typeface="Cambria Math" panose="02040503050406030204" pitchFamily="18" charset="0"/>
                  </a:rPr>
                  <a:t>We </a:t>
                </a:r>
                <a:r>
                  <a:rPr lang="en-GB" altLang="en-US" dirty="0">
                    <a:solidFill>
                      <a:srgbClr val="FF00FF"/>
                    </a:solidFill>
                    <a:ea typeface="Cambria Math" panose="02040503050406030204" pitchFamily="18" charset="0"/>
                  </a:rPr>
                  <a:t>rounded up</a:t>
                </a:r>
                <a:r>
                  <a:rPr lang="en-GB" altLang="en-US" dirty="0">
                    <a:ea typeface="Cambria Math" panose="02040503050406030204" pitchFamily="18" charset="0"/>
                  </a:rPr>
                  <a:t> for this example</a:t>
                </a:r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1001100110011001100110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123−127</m:t>
                        </m:r>
                      </m:sup>
                    </m:sSup>
                  </m:oMath>
                </a14:m>
                <a:r>
                  <a:rPr lang="en-GB" altLang="en-US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GB" altLang="en-US" dirty="0"/>
                  <a:t>(single)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dirty="0">
                    <a:ea typeface="Cambria Math" panose="02040503050406030204" pitchFamily="18" charset="0"/>
                  </a:rPr>
                  <a:t>Floating-point representation: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alt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Single: </a:t>
                </a:r>
                <a14:m>
                  <m:oMath xmlns:m="http://schemas.openxmlformats.org/officeDocument/2006/math">
                    <m:r>
                      <a:rPr lang="en-GB" alt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alt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0111011 </m:t>
                    </m:r>
                    <m:r>
                      <a:rPr lang="en-GB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10011001100110011001101</m:t>
                    </m:r>
                  </m:oMath>
                </a14:m>
                <a:endParaRPr lang="en-GB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Which represents the value of</a:t>
                </a:r>
                <a:endParaRPr lang="en-GB" alt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0.10000000</a:t>
                </a:r>
                <a:r>
                  <a:rPr lang="en-GB" alt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1490116119384765625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Similarly, double precision represents 0.1 as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sz="2000" b="0" dirty="0">
                    <a:ea typeface="Cambria Math" panose="02040503050406030204" pitchFamily="18" charset="0"/>
                  </a:rPr>
                  <a:t>0.10000000000000000</a:t>
                </a:r>
                <a:r>
                  <a:rPr lang="en-GB" altLang="en-US" sz="20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55511151231257827021181583404541015625</a:t>
                </a:r>
                <a:endParaRPr lang="en-GB" altLang="en-US" sz="2000" b="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7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In your favourite programming language try the following code using float or double data types.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altLang="en-US" sz="2400" b="0" i="1" dirty="0" smtClean="0">
                          <a:latin typeface="Cambria Math" panose="02040503050406030204" pitchFamily="18" charset="0"/>
                        </a:rPr>
                        <m:t>0.1+0.1+0.1==0.3</m:t>
                      </m:r>
                    </m:oMath>
                  </m:oMathPara>
                </a14:m>
                <a:endParaRPr lang="en-GB" altLang="en-US" sz="2400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sz="2400" dirty="0"/>
                  <a:t>Is the result TRUE or FALSE?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sz="2400" b="0" dirty="0"/>
                  <a:t>Problems with accuracy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sz="2000" dirty="0"/>
                  <a:t>Several failures (in some cases with fatal consequences) have been reported due to numerical errors.</a:t>
                </a:r>
                <a:endParaRPr lang="en-GB" altLang="en-US" sz="2000" b="0" dirty="0"/>
              </a:p>
              <a:p>
                <a:pPr marL="457200" lvl="1" indent="0" algn="ctr">
                  <a:lnSpc>
                    <a:spcPct val="90000"/>
                  </a:lnSpc>
                  <a:buNone/>
                </a:pPr>
                <a:r>
                  <a:rPr lang="en-GB" altLang="en-US" sz="2000" b="0" dirty="0">
                    <a:solidFill>
                      <a:srgbClr val="3333B2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http://ta.twi.tudelft.nl/users/vuik/wi211/disasters.html</a:t>
                </a:r>
                <a:endParaRPr lang="en-GB" altLang="en-US" sz="2000" dirty="0">
                  <a:solidFill>
                    <a:srgbClr val="3333B2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GB" altLang="en-US" sz="2000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73" t="-2456" r="-9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>
            <a:extLst>
              <a:ext uri="{FF2B5EF4-FFF2-40B4-BE49-F238E27FC236}">
                <a16:creationId xmlns:a16="http://schemas.microsoft.com/office/drawing/2014/main" id="{649EC60B-476C-4CC6-8448-FFAD31841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Bits have no inherent meaning</a:t>
            </a:r>
          </a:p>
          <a:p>
            <a:pPr lvl="1" eaLnBrk="1" hangingPunct="1"/>
            <a:r>
              <a:rPr lang="en-AU" altLang="en-US" dirty="0"/>
              <a:t>Interpretation depends on the application.</a:t>
            </a:r>
          </a:p>
          <a:p>
            <a:pPr lvl="1" eaLnBrk="1" hangingPunct="1"/>
            <a:endParaRPr lang="en-AU" altLang="en-US" dirty="0"/>
          </a:p>
          <a:p>
            <a:pPr eaLnBrk="1" hangingPunct="1"/>
            <a:r>
              <a:rPr lang="en-AU" altLang="en-US" dirty="0"/>
              <a:t>Computer representations of numbers</a:t>
            </a:r>
          </a:p>
          <a:p>
            <a:pPr lvl="1" eaLnBrk="1" hangingPunct="1"/>
            <a:r>
              <a:rPr lang="en-AU" altLang="en-US" dirty="0"/>
              <a:t>Finite range and precision, even in double-precision floating-point representation.</a:t>
            </a:r>
          </a:p>
          <a:p>
            <a:pPr lvl="1" eaLnBrk="1" hangingPunct="1"/>
            <a:r>
              <a:rPr lang="en-AU" altLang="en-US" dirty="0"/>
              <a:t>Need to account for this in programs.</a:t>
            </a: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DFECBDA-A75E-4E8B-94A6-51B97DABF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Concluding remarks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3AC759B-F67B-4A12-B296-23442053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3E11B0-DFE6-4C3E-9573-694EE99A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addition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7444B-A1EF-44CE-90BF-C33E162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44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>
            <a:extLst>
              <a:ext uri="{FF2B5EF4-FFF2-40B4-BE49-F238E27FC236}">
                <a16:creationId xmlns:a16="http://schemas.microsoft.com/office/drawing/2014/main" id="{A05AC150-5D09-4567-A8B7-F24295FC7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addition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B2D99-8F19-44B9-8231-DA393D5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46</a:t>
            </a:fld>
            <a:endParaRPr lang="en-US"/>
          </a:p>
        </p:txBody>
      </p:sp>
      <p:graphicFrame>
        <p:nvGraphicFramePr>
          <p:cNvPr id="56326" name="Rectangle 5">
            <a:extLst>
              <a:ext uri="{FF2B5EF4-FFF2-40B4-BE49-F238E27FC236}">
                <a16:creationId xmlns:a16="http://schemas.microsoft.com/office/drawing/2014/main" id="{08C982BA-493E-4E93-A35B-FDBAF9035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693598"/>
              </p:ext>
            </p:extLst>
          </p:nvPr>
        </p:nvGraphicFramePr>
        <p:xfrm>
          <a:off x="304800" y="1905000"/>
          <a:ext cx="60579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/>
              <p:nvPr/>
            </p:nvSpPr>
            <p:spPr>
              <a:xfrm>
                <a:off x="304800" y="914400"/>
                <a:ext cx="8382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tx2"/>
                  </a:buClr>
                  <a:buSzPct val="85000"/>
                  <a:buFont typeface="CMU Serif" panose="02000603000000000000" pitchFamily="2" charset="0"/>
                  <a:buChar char="•"/>
                </a:pPr>
                <a:r>
                  <a:rPr lang="en-GB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Consider a decimal example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9.999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+1.610×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8382000" cy="1384995"/>
              </a:xfrm>
              <a:prstGeom prst="rect">
                <a:avLst/>
              </a:prstGeom>
              <a:blipFill>
                <a:blip r:embed="rId8"/>
                <a:stretch>
                  <a:fillRect l="-1309" t="-4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03-14-9780128017333">
            <a:extLst>
              <a:ext uri="{FF2B5EF4-FFF2-40B4-BE49-F238E27FC236}">
                <a16:creationId xmlns:a16="http://schemas.microsoft.com/office/drawing/2014/main" id="{ABBC5114-E068-44BB-8DA8-AD4ECE58A2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9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791161"/>
            <a:ext cx="2781300" cy="57143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8FEBC-78F4-406A-AB5D-C602C347C6D8}"/>
              </a:ext>
            </a:extLst>
          </p:cNvPr>
          <p:cNvSpPr txBox="1"/>
          <p:nvPr/>
        </p:nvSpPr>
        <p:spPr>
          <a:xfrm>
            <a:off x="2479394" y="575893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Rounding up to 3 decimal places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763245A0-2D20-4B32-BC52-A1E7BB446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6ABFAA3B-FA42-41EA-A28B-B1ABF5991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542466F-C71C-4D26-B777-64E684D08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5938D677-27D8-498F-938F-BFA51BDAB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34B87A81-2E45-4303-B9A2-C356E3406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6FEC890-AFE0-4395-A688-BF5A633CA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30AD74-5224-4FEA-B200-C4FF746D4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B0EA8A-12DB-4DA6-82EE-6153BF182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326" grpId="0" uiExpand="1">
        <p:bldSub>
          <a:bldDgm bld="one"/>
        </p:bldSub>
      </p:bldGraphic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/>
              <p:nvPr/>
            </p:nvSpPr>
            <p:spPr>
              <a:xfrm>
                <a:off x="304800" y="774918"/>
                <a:ext cx="8382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tx2"/>
                  </a:buClr>
                  <a:buSzPct val="85000"/>
                  <a:buFont typeface="CMU Serif" panose="02000603000000000000" pitchFamily="2" charset="0"/>
                  <a:buChar char="•"/>
                </a:pPr>
                <a:r>
                  <a:rPr lang="en-GB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Consider a floating-point example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1.000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−</m:t>
                    </m:r>
                    <m:sSup>
                      <m:sSup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1.110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e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altLang="en-US" sz="2000" dirty="0"/>
                  <a:t> </a:t>
                </a:r>
                <a:r>
                  <a:rPr lang="en-GB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(0.5+-0.4375)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74918"/>
                <a:ext cx="8382000" cy="1692771"/>
              </a:xfrm>
              <a:prstGeom prst="rect">
                <a:avLst/>
              </a:prstGeom>
              <a:blipFill>
                <a:blip r:embed="rId3"/>
                <a:stretch>
                  <a:fillRect l="-1309" t="-3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23" name="Rectangle 4">
            <a:extLst>
              <a:ext uri="{FF2B5EF4-FFF2-40B4-BE49-F238E27FC236}">
                <a16:creationId xmlns:a16="http://schemas.microsoft.com/office/drawing/2014/main" id="{A05AC150-5D09-4567-A8B7-F24295FC7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addition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B2D99-8F19-44B9-8231-DA393D5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326" name="Rectangle 5">
                <a:extLst>
                  <a:ext uri="{FF2B5EF4-FFF2-40B4-BE49-F238E27FC236}">
                    <a16:creationId xmlns:a16="http://schemas.microsoft.com/office/drawing/2014/main" id="{08C982BA-493E-4E93-A35B-FDBAF9035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97149"/>
                  </p:ext>
                </p:extLst>
              </p:nvPr>
            </p:nvGraphicFramePr>
            <p:xfrm>
              <a:off x="304800" y="1905000"/>
              <a:ext cx="6057900" cy="42211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56326" name="Rectangle 5">
                <a:extLst>
                  <a:ext uri="{FF2B5EF4-FFF2-40B4-BE49-F238E27FC236}">
                    <a16:creationId xmlns:a16="http://schemas.microsoft.com/office/drawing/2014/main" id="{08C982BA-493E-4E93-A35B-FDBAF9035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97149"/>
                  </p:ext>
                </p:extLst>
              </p:nvPr>
            </p:nvGraphicFramePr>
            <p:xfrm>
              <a:off x="304800" y="1905000"/>
              <a:ext cx="6057900" cy="42211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6" name="Picture 5" descr="f03-14-9780128017333">
            <a:extLst>
              <a:ext uri="{FF2B5EF4-FFF2-40B4-BE49-F238E27FC236}">
                <a16:creationId xmlns:a16="http://schemas.microsoft.com/office/drawing/2014/main" id="{CB69F0B7-A3AE-4DC8-9EF7-7EE140998B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791161"/>
            <a:ext cx="2781300" cy="5714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5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763245A0-2D20-4B32-BC52-A1E7BB446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6ABFAA3B-FA42-41EA-A28B-B1ABF5991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542466F-C71C-4D26-B777-64E684D08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5938D677-27D8-498F-938F-BFA51BDAB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34B87A81-2E45-4303-B9A2-C356E3406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6FEC890-AFE0-4395-A688-BF5A633CA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30AD74-5224-4FEA-B200-C4FF746D4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B0EA8A-12DB-4DA6-82EE-6153BF182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326" grpId="0" uiExpand="1">
        <p:bldSub>
          <a:bldDgm bld="one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>
            <a:extLst>
              <a:ext uri="{FF2B5EF4-FFF2-40B4-BE49-F238E27FC236}">
                <a16:creationId xmlns:a16="http://schemas.microsoft.com/office/drawing/2014/main" id="{AFEA477B-D666-468B-8787-C78B0EFFA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Much more complex than integer adder.</a:t>
            </a:r>
          </a:p>
          <a:p>
            <a:pPr eaLnBrk="1" hangingPunct="1"/>
            <a:r>
              <a:rPr lang="en-US" altLang="en-US" dirty="0"/>
              <a:t>Doing it in one clock cycle would take too long.</a:t>
            </a:r>
          </a:p>
          <a:p>
            <a:pPr lvl="1" eaLnBrk="1" hangingPunct="1"/>
            <a:r>
              <a:rPr lang="en-US" altLang="en-US" dirty="0"/>
              <a:t>Much longer than integer operations.</a:t>
            </a:r>
          </a:p>
          <a:p>
            <a:pPr lvl="1" eaLnBrk="1" hangingPunct="1"/>
            <a:r>
              <a:rPr lang="en-US" altLang="en-US" dirty="0"/>
              <a:t>Slower clock would penalize all instructions.</a:t>
            </a:r>
          </a:p>
          <a:p>
            <a:pPr eaLnBrk="1" hangingPunct="1"/>
            <a:r>
              <a:rPr lang="en-US" altLang="en-US" dirty="0"/>
              <a:t>Floating-point adder usually takes several cycles</a:t>
            </a:r>
          </a:p>
          <a:p>
            <a:pPr lvl="1" eaLnBrk="1" hangingPunct="1"/>
            <a:r>
              <a:rPr lang="en-US" altLang="en-US" dirty="0"/>
              <a:t>Can be pipelined</a:t>
            </a:r>
            <a:endParaRPr lang="en-AU" altLang="en-US" dirty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35E8158-0FD9-46F5-8C98-383869889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38315-BCFA-4B0F-8F22-212C07EB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49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5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14DA-712A-4846-AA82-E0D4DE94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63B50-D1DC-44D2-8338-4E0689EB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95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50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F53CD-C338-4DB1-85DD-2BDDDCC3C4D7}"/>
              </a:ext>
            </a:extLst>
          </p:cNvPr>
          <p:cNvSpPr/>
          <p:nvPr/>
        </p:nvSpPr>
        <p:spPr>
          <a:xfrm>
            <a:off x="152400" y="1371600"/>
            <a:ext cx="4868862" cy="2117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5021262" y="1752600"/>
            <a:ext cx="1379538" cy="609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60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51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F53CD-C338-4DB1-85DD-2BDDDCC3C4D7}"/>
              </a:ext>
            </a:extLst>
          </p:cNvPr>
          <p:cNvSpPr/>
          <p:nvPr/>
        </p:nvSpPr>
        <p:spPr>
          <a:xfrm>
            <a:off x="2667000" y="3459480"/>
            <a:ext cx="1700213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377531" y="2420937"/>
            <a:ext cx="2556669" cy="138906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15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52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446998" y="3038745"/>
            <a:ext cx="1996665" cy="16094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92B567-A15E-415F-9823-0D2F864E60FA}"/>
              </a:ext>
            </a:extLst>
          </p:cNvPr>
          <p:cNvSpPr/>
          <p:nvPr/>
        </p:nvSpPr>
        <p:spPr>
          <a:xfrm>
            <a:off x="528632" y="2802254"/>
            <a:ext cx="3918366" cy="2650809"/>
          </a:xfrm>
          <a:custGeom>
            <a:avLst/>
            <a:gdLst>
              <a:gd name="connsiteX0" fmla="*/ 60960 w 3893820"/>
              <a:gd name="connsiteY0" fmla="*/ 7620 h 2499360"/>
              <a:gd name="connsiteX1" fmla="*/ 1988820 w 3893820"/>
              <a:gd name="connsiteY1" fmla="*/ 0 h 2499360"/>
              <a:gd name="connsiteX2" fmla="*/ 2095500 w 3893820"/>
              <a:gd name="connsiteY2" fmla="*/ 1303020 h 2499360"/>
              <a:gd name="connsiteX3" fmla="*/ 3878580 w 3893820"/>
              <a:gd name="connsiteY3" fmla="*/ 1303020 h 2499360"/>
              <a:gd name="connsiteX4" fmla="*/ 3893820 w 3893820"/>
              <a:gd name="connsiteY4" fmla="*/ 2476500 h 2499360"/>
              <a:gd name="connsiteX5" fmla="*/ 0 w 3893820"/>
              <a:gd name="connsiteY5" fmla="*/ 2499360 h 2499360"/>
              <a:gd name="connsiteX6" fmla="*/ 60960 w 3893820"/>
              <a:gd name="connsiteY6" fmla="*/ 7620 h 2499360"/>
              <a:gd name="connsiteX0" fmla="*/ 0 w 3937635"/>
              <a:gd name="connsiteY0" fmla="*/ 0 h 2506028"/>
              <a:gd name="connsiteX1" fmla="*/ 2032635 w 3937635"/>
              <a:gd name="connsiteY1" fmla="*/ 6668 h 2506028"/>
              <a:gd name="connsiteX2" fmla="*/ 2139315 w 3937635"/>
              <a:gd name="connsiteY2" fmla="*/ 1309688 h 2506028"/>
              <a:gd name="connsiteX3" fmla="*/ 3922395 w 3937635"/>
              <a:gd name="connsiteY3" fmla="*/ 1309688 h 2506028"/>
              <a:gd name="connsiteX4" fmla="*/ 3937635 w 3937635"/>
              <a:gd name="connsiteY4" fmla="*/ 2483168 h 2506028"/>
              <a:gd name="connsiteX5" fmla="*/ 43815 w 3937635"/>
              <a:gd name="connsiteY5" fmla="*/ 2506028 h 2506028"/>
              <a:gd name="connsiteX6" fmla="*/ 0 w 3937635"/>
              <a:gd name="connsiteY6" fmla="*/ 0 h 2506028"/>
              <a:gd name="connsiteX0" fmla="*/ 0 w 3937635"/>
              <a:gd name="connsiteY0" fmla="*/ 0 h 2501266"/>
              <a:gd name="connsiteX1" fmla="*/ 2032635 w 3937635"/>
              <a:gd name="connsiteY1" fmla="*/ 6668 h 2501266"/>
              <a:gd name="connsiteX2" fmla="*/ 2139315 w 3937635"/>
              <a:gd name="connsiteY2" fmla="*/ 1309688 h 2501266"/>
              <a:gd name="connsiteX3" fmla="*/ 3922395 w 3937635"/>
              <a:gd name="connsiteY3" fmla="*/ 1309688 h 2501266"/>
              <a:gd name="connsiteX4" fmla="*/ 3937635 w 3937635"/>
              <a:gd name="connsiteY4" fmla="*/ 2483168 h 2501266"/>
              <a:gd name="connsiteX5" fmla="*/ 953 w 3937635"/>
              <a:gd name="connsiteY5" fmla="*/ 2501266 h 2501266"/>
              <a:gd name="connsiteX6" fmla="*/ 0 w 3937635"/>
              <a:gd name="connsiteY6" fmla="*/ 0 h 2501266"/>
              <a:gd name="connsiteX0" fmla="*/ 0 w 3937635"/>
              <a:gd name="connsiteY0" fmla="*/ 31432 h 2532698"/>
              <a:gd name="connsiteX1" fmla="*/ 2027872 w 3937635"/>
              <a:gd name="connsiteY1" fmla="*/ 0 h 2532698"/>
              <a:gd name="connsiteX2" fmla="*/ 2139315 w 3937635"/>
              <a:gd name="connsiteY2" fmla="*/ 1341120 h 2532698"/>
              <a:gd name="connsiteX3" fmla="*/ 3922395 w 3937635"/>
              <a:gd name="connsiteY3" fmla="*/ 1341120 h 2532698"/>
              <a:gd name="connsiteX4" fmla="*/ 3937635 w 3937635"/>
              <a:gd name="connsiteY4" fmla="*/ 2514600 h 2532698"/>
              <a:gd name="connsiteX5" fmla="*/ 953 w 3937635"/>
              <a:gd name="connsiteY5" fmla="*/ 2532698 h 2532698"/>
              <a:gd name="connsiteX6" fmla="*/ 0 w 3937635"/>
              <a:gd name="connsiteY6" fmla="*/ 31432 h 2532698"/>
              <a:gd name="connsiteX0" fmla="*/ 13341 w 3936688"/>
              <a:gd name="connsiteY0" fmla="*/ 2857 h 2532698"/>
              <a:gd name="connsiteX1" fmla="*/ 2026925 w 3936688"/>
              <a:gd name="connsiteY1" fmla="*/ 0 h 2532698"/>
              <a:gd name="connsiteX2" fmla="*/ 2138368 w 3936688"/>
              <a:gd name="connsiteY2" fmla="*/ 1341120 h 2532698"/>
              <a:gd name="connsiteX3" fmla="*/ 3921448 w 3936688"/>
              <a:gd name="connsiteY3" fmla="*/ 1341120 h 2532698"/>
              <a:gd name="connsiteX4" fmla="*/ 3936688 w 3936688"/>
              <a:gd name="connsiteY4" fmla="*/ 2514600 h 2532698"/>
              <a:gd name="connsiteX5" fmla="*/ 6 w 3936688"/>
              <a:gd name="connsiteY5" fmla="*/ 2532698 h 2532698"/>
              <a:gd name="connsiteX6" fmla="*/ 13341 w 3936688"/>
              <a:gd name="connsiteY6" fmla="*/ 2857 h 2532698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38368 w 3936688"/>
              <a:gd name="connsiteY2" fmla="*/ 1350645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22069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64933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16685"/>
              <a:gd name="connsiteY0" fmla="*/ 12382 h 2542223"/>
              <a:gd name="connsiteX1" fmla="*/ 2150750 w 3916685"/>
              <a:gd name="connsiteY1" fmla="*/ 0 h 2542223"/>
              <a:gd name="connsiteX2" fmla="*/ 2166943 w 3916685"/>
              <a:gd name="connsiteY2" fmla="*/ 1345881 h 2542223"/>
              <a:gd name="connsiteX3" fmla="*/ 3916685 w 3916685"/>
              <a:gd name="connsiteY3" fmla="*/ 1350645 h 2542223"/>
              <a:gd name="connsiteX4" fmla="*/ 3908113 w 3916685"/>
              <a:gd name="connsiteY4" fmla="*/ 2524125 h 2542223"/>
              <a:gd name="connsiteX5" fmla="*/ 6 w 3916685"/>
              <a:gd name="connsiteY5" fmla="*/ 2542223 h 2542223"/>
              <a:gd name="connsiteX6" fmla="*/ 13341 w 3916685"/>
              <a:gd name="connsiteY6" fmla="*/ 12382 h 2542223"/>
              <a:gd name="connsiteX0" fmla="*/ 13341 w 3918366"/>
              <a:gd name="connsiteY0" fmla="*/ 12382 h 2542223"/>
              <a:gd name="connsiteX1" fmla="*/ 2150750 w 3918366"/>
              <a:gd name="connsiteY1" fmla="*/ 0 h 2542223"/>
              <a:gd name="connsiteX2" fmla="*/ 2166943 w 3918366"/>
              <a:gd name="connsiteY2" fmla="*/ 1345881 h 2542223"/>
              <a:gd name="connsiteX3" fmla="*/ 3916685 w 3918366"/>
              <a:gd name="connsiteY3" fmla="*/ 1350645 h 2542223"/>
              <a:gd name="connsiteX4" fmla="*/ 3917638 w 3918366"/>
              <a:gd name="connsiteY4" fmla="*/ 2524125 h 2542223"/>
              <a:gd name="connsiteX5" fmla="*/ 6 w 3918366"/>
              <a:gd name="connsiteY5" fmla="*/ 2542223 h 2542223"/>
              <a:gd name="connsiteX6" fmla="*/ 13341 w 3918366"/>
              <a:gd name="connsiteY6" fmla="*/ 12382 h 25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366" h="2542223">
                <a:moveTo>
                  <a:pt x="13341" y="12382"/>
                </a:moveTo>
                <a:lnTo>
                  <a:pt x="2150750" y="0"/>
                </a:lnTo>
                <a:lnTo>
                  <a:pt x="2166943" y="1345881"/>
                </a:lnTo>
                <a:lnTo>
                  <a:pt x="3916685" y="1350645"/>
                </a:lnTo>
                <a:cubicBezTo>
                  <a:pt x="3913828" y="1741805"/>
                  <a:pt x="3920495" y="2132965"/>
                  <a:pt x="3917638" y="2524125"/>
                </a:cubicBezTo>
                <a:lnTo>
                  <a:pt x="6" y="2542223"/>
                </a:lnTo>
                <a:cubicBezTo>
                  <a:pt x="-312" y="1708468"/>
                  <a:pt x="13659" y="846137"/>
                  <a:pt x="13341" y="12382"/>
                </a:cubicBezTo>
                <a:close/>
              </a:path>
            </a:pathLst>
          </a:custGeom>
          <a:noFill/>
          <a:ln w="38100">
            <a:solidFill>
              <a:srgbClr val="CE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21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53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447000" y="3937000"/>
            <a:ext cx="2639600" cy="7112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55E466-69A9-4170-9853-AFB194E8FB87}"/>
              </a:ext>
            </a:extLst>
          </p:cNvPr>
          <p:cNvSpPr/>
          <p:nvPr/>
        </p:nvSpPr>
        <p:spPr>
          <a:xfrm>
            <a:off x="528632" y="2802254"/>
            <a:ext cx="3918366" cy="2650809"/>
          </a:xfrm>
          <a:custGeom>
            <a:avLst/>
            <a:gdLst>
              <a:gd name="connsiteX0" fmla="*/ 60960 w 3893820"/>
              <a:gd name="connsiteY0" fmla="*/ 7620 h 2499360"/>
              <a:gd name="connsiteX1" fmla="*/ 1988820 w 3893820"/>
              <a:gd name="connsiteY1" fmla="*/ 0 h 2499360"/>
              <a:gd name="connsiteX2" fmla="*/ 2095500 w 3893820"/>
              <a:gd name="connsiteY2" fmla="*/ 1303020 h 2499360"/>
              <a:gd name="connsiteX3" fmla="*/ 3878580 w 3893820"/>
              <a:gd name="connsiteY3" fmla="*/ 1303020 h 2499360"/>
              <a:gd name="connsiteX4" fmla="*/ 3893820 w 3893820"/>
              <a:gd name="connsiteY4" fmla="*/ 2476500 h 2499360"/>
              <a:gd name="connsiteX5" fmla="*/ 0 w 3893820"/>
              <a:gd name="connsiteY5" fmla="*/ 2499360 h 2499360"/>
              <a:gd name="connsiteX6" fmla="*/ 60960 w 3893820"/>
              <a:gd name="connsiteY6" fmla="*/ 7620 h 2499360"/>
              <a:gd name="connsiteX0" fmla="*/ 0 w 3937635"/>
              <a:gd name="connsiteY0" fmla="*/ 0 h 2506028"/>
              <a:gd name="connsiteX1" fmla="*/ 2032635 w 3937635"/>
              <a:gd name="connsiteY1" fmla="*/ 6668 h 2506028"/>
              <a:gd name="connsiteX2" fmla="*/ 2139315 w 3937635"/>
              <a:gd name="connsiteY2" fmla="*/ 1309688 h 2506028"/>
              <a:gd name="connsiteX3" fmla="*/ 3922395 w 3937635"/>
              <a:gd name="connsiteY3" fmla="*/ 1309688 h 2506028"/>
              <a:gd name="connsiteX4" fmla="*/ 3937635 w 3937635"/>
              <a:gd name="connsiteY4" fmla="*/ 2483168 h 2506028"/>
              <a:gd name="connsiteX5" fmla="*/ 43815 w 3937635"/>
              <a:gd name="connsiteY5" fmla="*/ 2506028 h 2506028"/>
              <a:gd name="connsiteX6" fmla="*/ 0 w 3937635"/>
              <a:gd name="connsiteY6" fmla="*/ 0 h 2506028"/>
              <a:gd name="connsiteX0" fmla="*/ 0 w 3937635"/>
              <a:gd name="connsiteY0" fmla="*/ 0 h 2501266"/>
              <a:gd name="connsiteX1" fmla="*/ 2032635 w 3937635"/>
              <a:gd name="connsiteY1" fmla="*/ 6668 h 2501266"/>
              <a:gd name="connsiteX2" fmla="*/ 2139315 w 3937635"/>
              <a:gd name="connsiteY2" fmla="*/ 1309688 h 2501266"/>
              <a:gd name="connsiteX3" fmla="*/ 3922395 w 3937635"/>
              <a:gd name="connsiteY3" fmla="*/ 1309688 h 2501266"/>
              <a:gd name="connsiteX4" fmla="*/ 3937635 w 3937635"/>
              <a:gd name="connsiteY4" fmla="*/ 2483168 h 2501266"/>
              <a:gd name="connsiteX5" fmla="*/ 953 w 3937635"/>
              <a:gd name="connsiteY5" fmla="*/ 2501266 h 2501266"/>
              <a:gd name="connsiteX6" fmla="*/ 0 w 3937635"/>
              <a:gd name="connsiteY6" fmla="*/ 0 h 2501266"/>
              <a:gd name="connsiteX0" fmla="*/ 0 w 3937635"/>
              <a:gd name="connsiteY0" fmla="*/ 31432 h 2532698"/>
              <a:gd name="connsiteX1" fmla="*/ 2027872 w 3937635"/>
              <a:gd name="connsiteY1" fmla="*/ 0 h 2532698"/>
              <a:gd name="connsiteX2" fmla="*/ 2139315 w 3937635"/>
              <a:gd name="connsiteY2" fmla="*/ 1341120 h 2532698"/>
              <a:gd name="connsiteX3" fmla="*/ 3922395 w 3937635"/>
              <a:gd name="connsiteY3" fmla="*/ 1341120 h 2532698"/>
              <a:gd name="connsiteX4" fmla="*/ 3937635 w 3937635"/>
              <a:gd name="connsiteY4" fmla="*/ 2514600 h 2532698"/>
              <a:gd name="connsiteX5" fmla="*/ 953 w 3937635"/>
              <a:gd name="connsiteY5" fmla="*/ 2532698 h 2532698"/>
              <a:gd name="connsiteX6" fmla="*/ 0 w 3937635"/>
              <a:gd name="connsiteY6" fmla="*/ 31432 h 2532698"/>
              <a:gd name="connsiteX0" fmla="*/ 13341 w 3936688"/>
              <a:gd name="connsiteY0" fmla="*/ 2857 h 2532698"/>
              <a:gd name="connsiteX1" fmla="*/ 2026925 w 3936688"/>
              <a:gd name="connsiteY1" fmla="*/ 0 h 2532698"/>
              <a:gd name="connsiteX2" fmla="*/ 2138368 w 3936688"/>
              <a:gd name="connsiteY2" fmla="*/ 1341120 h 2532698"/>
              <a:gd name="connsiteX3" fmla="*/ 3921448 w 3936688"/>
              <a:gd name="connsiteY3" fmla="*/ 1341120 h 2532698"/>
              <a:gd name="connsiteX4" fmla="*/ 3936688 w 3936688"/>
              <a:gd name="connsiteY4" fmla="*/ 2514600 h 2532698"/>
              <a:gd name="connsiteX5" fmla="*/ 6 w 3936688"/>
              <a:gd name="connsiteY5" fmla="*/ 2532698 h 2532698"/>
              <a:gd name="connsiteX6" fmla="*/ 13341 w 3936688"/>
              <a:gd name="connsiteY6" fmla="*/ 2857 h 2532698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38368 w 3936688"/>
              <a:gd name="connsiteY2" fmla="*/ 1350645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22069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64933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16685"/>
              <a:gd name="connsiteY0" fmla="*/ 12382 h 2542223"/>
              <a:gd name="connsiteX1" fmla="*/ 2150750 w 3916685"/>
              <a:gd name="connsiteY1" fmla="*/ 0 h 2542223"/>
              <a:gd name="connsiteX2" fmla="*/ 2166943 w 3916685"/>
              <a:gd name="connsiteY2" fmla="*/ 1345881 h 2542223"/>
              <a:gd name="connsiteX3" fmla="*/ 3916685 w 3916685"/>
              <a:gd name="connsiteY3" fmla="*/ 1350645 h 2542223"/>
              <a:gd name="connsiteX4" fmla="*/ 3908113 w 3916685"/>
              <a:gd name="connsiteY4" fmla="*/ 2524125 h 2542223"/>
              <a:gd name="connsiteX5" fmla="*/ 6 w 3916685"/>
              <a:gd name="connsiteY5" fmla="*/ 2542223 h 2542223"/>
              <a:gd name="connsiteX6" fmla="*/ 13341 w 3916685"/>
              <a:gd name="connsiteY6" fmla="*/ 12382 h 2542223"/>
              <a:gd name="connsiteX0" fmla="*/ 13341 w 3918366"/>
              <a:gd name="connsiteY0" fmla="*/ 12382 h 2542223"/>
              <a:gd name="connsiteX1" fmla="*/ 2150750 w 3918366"/>
              <a:gd name="connsiteY1" fmla="*/ 0 h 2542223"/>
              <a:gd name="connsiteX2" fmla="*/ 2166943 w 3918366"/>
              <a:gd name="connsiteY2" fmla="*/ 1345881 h 2542223"/>
              <a:gd name="connsiteX3" fmla="*/ 3916685 w 3918366"/>
              <a:gd name="connsiteY3" fmla="*/ 1350645 h 2542223"/>
              <a:gd name="connsiteX4" fmla="*/ 3917638 w 3918366"/>
              <a:gd name="connsiteY4" fmla="*/ 2524125 h 2542223"/>
              <a:gd name="connsiteX5" fmla="*/ 6 w 3918366"/>
              <a:gd name="connsiteY5" fmla="*/ 2542223 h 2542223"/>
              <a:gd name="connsiteX6" fmla="*/ 13341 w 3918366"/>
              <a:gd name="connsiteY6" fmla="*/ 12382 h 25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366" h="2542223">
                <a:moveTo>
                  <a:pt x="13341" y="12382"/>
                </a:moveTo>
                <a:lnTo>
                  <a:pt x="2150750" y="0"/>
                </a:lnTo>
                <a:lnTo>
                  <a:pt x="2166943" y="1345881"/>
                </a:lnTo>
                <a:lnTo>
                  <a:pt x="3916685" y="1350645"/>
                </a:lnTo>
                <a:cubicBezTo>
                  <a:pt x="3913828" y="1741805"/>
                  <a:pt x="3920495" y="2132965"/>
                  <a:pt x="3917638" y="2524125"/>
                </a:cubicBezTo>
                <a:lnTo>
                  <a:pt x="6" y="2542223"/>
                </a:lnTo>
                <a:cubicBezTo>
                  <a:pt x="-312" y="1708468"/>
                  <a:pt x="13659" y="846137"/>
                  <a:pt x="13341" y="12382"/>
                </a:cubicBezTo>
                <a:close/>
              </a:path>
            </a:pathLst>
          </a:custGeom>
          <a:noFill/>
          <a:ln w="38100">
            <a:solidFill>
              <a:srgbClr val="CE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08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54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657600" y="4749848"/>
            <a:ext cx="2895600" cy="81275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BBFE13-AA37-42DF-9379-3C8EA7DF48E4}"/>
              </a:ext>
            </a:extLst>
          </p:cNvPr>
          <p:cNvSpPr/>
          <p:nvPr/>
        </p:nvSpPr>
        <p:spPr>
          <a:xfrm>
            <a:off x="1676400" y="5219700"/>
            <a:ext cx="19812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637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55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324225"/>
            <a:ext cx="5257800" cy="23145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219F0-D6BF-4363-A3D9-CA450564485F}"/>
              </a:ext>
            </a:extLst>
          </p:cNvPr>
          <p:cNvSpPr/>
          <p:nvPr/>
        </p:nvSpPr>
        <p:spPr>
          <a:xfrm>
            <a:off x="685800" y="2819400"/>
            <a:ext cx="1143000" cy="10667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95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4FE6-6369-42D0-B7B6-B197FC9E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F5578-3AFD-435E-A26A-4C51AAE3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1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>
            <a:extLst>
              <a:ext uri="{FF2B5EF4-FFF2-40B4-BE49-F238E27FC236}">
                <a16:creationId xmlns:a16="http://schemas.microsoft.com/office/drawing/2014/main" id="{B45B93E7-8238-49FE-9454-22EB1B33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3376-C8AE-4690-8F59-932DA6F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813594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813594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9" name="Picture 8" descr="f03-16-9780128017333">
            <a:extLst>
              <a:ext uri="{FF2B5EF4-FFF2-40B4-BE49-F238E27FC236}">
                <a16:creationId xmlns:a16="http://schemas.microsoft.com/office/drawing/2014/main" id="{414C847A-393B-4C97-8664-2992ED8AAA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29446"/>
            <a:ext cx="2552700" cy="565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560283-F537-47B8-BD28-B26D76268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2BC11B32-484D-4312-8270-C599644C5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536A44EA-C091-4D1C-B8E5-35CAA673A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8FB4FF84-9541-4DCF-8338-76116EE0C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7985BD6F-3876-4ED9-94C8-9DA24E3B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5A6B896-62AC-457C-881A-C00E3C3CC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ABF937C-7B3C-4613-8850-A4FAD3CBC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820ECD-5B8E-4987-A8F7-E6E0975A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EF14FE8-7DDB-4102-ADF3-64A99C868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3E708D84-0835-46BE-A8F1-36235E6BF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0A566347-B97D-4C15-811A-8FB861CC7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E8028A6-0233-45E1-A8E5-6D4B34BA4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4518" grpId="0" uiExpand="1">
        <p:bldSub>
          <a:bldDgm bld="one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>
            <a:extLst>
              <a:ext uri="{FF2B5EF4-FFF2-40B4-BE49-F238E27FC236}">
                <a16:creationId xmlns:a16="http://schemas.microsoft.com/office/drawing/2014/main" id="{B45B93E7-8238-49FE-9454-22EB1B33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3376-C8AE-4690-8F59-932DA6F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194046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194046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9" name="Picture 8" descr="f03-16-9780128017333">
            <a:extLst>
              <a:ext uri="{FF2B5EF4-FFF2-40B4-BE49-F238E27FC236}">
                <a16:creationId xmlns:a16="http://schemas.microsoft.com/office/drawing/2014/main" id="{414C847A-393B-4C97-8664-2992ED8AAA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29446"/>
            <a:ext cx="2552700" cy="5655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719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560283-F537-47B8-BD28-B26D76268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2BC11B32-484D-4312-8270-C599644C5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536A44EA-C091-4D1C-B8E5-35CAA673A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8FB4FF84-9541-4DCF-8338-76116EE0C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7985BD6F-3876-4ED9-94C8-9DA24E3B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5A6B896-62AC-457C-881A-C00E3C3CC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ABF937C-7B3C-4613-8850-A4FAD3CBC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820ECD-5B8E-4987-A8F7-E6E0975A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EF14FE8-7DDB-4102-ADF3-64A99C868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3E708D84-0835-46BE-A8F1-36235E6BF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0A566347-B97D-4C15-811A-8FB861CC7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E8028A6-0233-45E1-A8E5-6D4B34BA4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4518" grpId="0" uiExpand="1">
        <p:bldSub>
          <a:bldDgm bld="one"/>
        </p:bldSub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What’s the floating-point of the previous result?</a:t>
                </a:r>
              </a:p>
              <a:p>
                <a:pPr lvl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−14.25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3.125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alt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−44.53125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  <a:p>
                <a:pPr lv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1.1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001</m:t>
                          </m:r>
                          <m:r>
                            <a:rPr lang="en-US" alt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1.0110010001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rgbClr val="00B050"/>
                    </a:solidFill>
                  </a:rPr>
                  <a:t>sign = 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biased exponent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Single precision: 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5+127 =</m:t>
                    </m:r>
                    <m:r>
                      <a:rPr lang="en-AU" alt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132 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10000100</m:t>
                    </m:r>
                  </m:oMath>
                </a14:m>
                <a:endParaRPr lang="en-AU" altLang="en-US" dirty="0">
                  <a:solidFill>
                    <a:schemeClr val="accent1"/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Double precision: 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5+1023=1028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alt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10000000100</m:t>
                    </m:r>
                  </m:oMath>
                </a14:m>
                <a:r>
                  <a:rPr lang="en-AU" alt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rgbClr val="7030A0"/>
                    </a:solidFill>
                  </a:rPr>
                  <a:t>mantissa = </a:t>
                </a:r>
                <a14:m>
                  <m:oMath xmlns:m="http://schemas.openxmlformats.org/officeDocument/2006/math">
                    <m:r>
                      <a:rPr lang="en-GB" alt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1100100010000000000000</m:t>
                    </m:r>
                  </m:oMath>
                </a14:m>
                <a:endParaRPr lang="en-AU" altLang="en-US" dirty="0">
                  <a:solidFill>
                    <a:srgbClr val="7030A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/>
                  <a:t>Floating point representation:</a:t>
                </a:r>
              </a:p>
              <a:p>
                <a:pPr marL="114300" indent="0" algn="ctr">
                  <a:lnSpc>
                    <a:spcPct val="90000"/>
                  </a:lnSpc>
                  <a:buNone/>
                </a:pPr>
                <a:r>
                  <a:rPr lang="en-AU" altLang="en-US" sz="2400" dirty="0"/>
                  <a:t>Single precision: </a:t>
                </a:r>
                <a14:m>
                  <m:oMath xmlns:m="http://schemas.openxmlformats.org/officeDocument/2006/math">
                    <m:r>
                      <a:rPr lang="en-AU" alt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10000100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1100100010000000000000</m:t>
                    </m:r>
                  </m:oMath>
                </a14:m>
                <a:endParaRPr lang="en-AU" altLang="en-US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457200" lvl="1" indent="0" algn="ctr">
                  <a:lnSpc>
                    <a:spcPct val="90000"/>
                  </a:lnSpc>
                  <a:buNone/>
                </a:pPr>
                <a:r>
                  <a:rPr lang="en-AU" altLang="en-US" dirty="0"/>
                  <a:t>Double precision: </a:t>
                </a:r>
                <a14:m>
                  <m:oMath xmlns:m="http://schemas.openxmlformats.org/officeDocument/2006/math">
                    <m:r>
                      <a:rPr lang="en-AU" alt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10000</m:t>
                    </m:r>
                    <m:r>
                      <a:rPr lang="en-GB" altLang="en-US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0D861C-DDF7-4942-8125-2D0FE701F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Unsigned.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Sign &amp; magnitude.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−(2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One’s complement.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−(2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Two’s complement.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−(2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0D861C-DDF7-4942-8125-2D0FE701F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41610FC-18A5-4A10-9000-4DF12210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integer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ED0A-A5BC-4220-A955-E6AE23A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>
            <a:extLst>
              <a:ext uri="{FF2B5EF4-FFF2-40B4-BE49-F238E27FC236}">
                <a16:creationId xmlns:a16="http://schemas.microsoft.com/office/drawing/2014/main" id="{EEA45C7A-10B5-43B6-93AA-D11FB4962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Floating-point multiplier is of similar complexity to floating-point adder.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But uses a multiplier for significands instead of an adder.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Floating-point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Addition, subtraction, multiplication, division, reciprocal, square-root.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Floating-point </a:t>
            </a:r>
            <a:r>
              <a:rPr lang="en-US" altLang="en-US" dirty="0">
                <a:sym typeface="Symbol" panose="05050102010706020507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Can be pipelined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AU" altLang="en-US" dirty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arithmetic hardware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F5958-074B-447E-90A4-DD3275FD8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14400"/>
            <a:ext cx="6768523" cy="52117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6C2D25-9362-4542-BD99-EA70B296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integer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27BBC-7E6E-4937-87F0-34D950B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919130-AB5C-4E2F-8523-84BB969851E1}"/>
              </a:ext>
            </a:extLst>
          </p:cNvPr>
          <p:cNvSpPr/>
          <p:nvPr/>
        </p:nvSpPr>
        <p:spPr>
          <a:xfrm>
            <a:off x="1295400" y="3657600"/>
            <a:ext cx="57150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8067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D861C-DDF7-4942-8125-2D0FE70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Unsigned.</a:t>
            </a:r>
          </a:p>
          <a:p>
            <a:r>
              <a:rPr lang="en-GB" dirty="0"/>
              <a:t>Sign &amp; magnitude.</a:t>
            </a:r>
          </a:p>
          <a:p>
            <a:r>
              <a:rPr lang="en-GB" dirty="0"/>
              <a:t>One’s complement.</a:t>
            </a:r>
          </a:p>
          <a:p>
            <a:r>
              <a:rPr lang="en-GB" dirty="0"/>
              <a:t>Two’s complement.</a:t>
            </a:r>
          </a:p>
          <a:p>
            <a:endParaRPr lang="en-GB" dirty="0"/>
          </a:p>
          <a:p>
            <a:r>
              <a:rPr lang="en-GB" dirty="0"/>
              <a:t>From all these binary integer representations, which one is most used in computer systems?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1610FC-18A5-4A10-9000-4DF12210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integer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ED0A-A5BC-4220-A955-E6AE23A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Q: What’s the range (minimum and maximum values that can be represented) of an </a:t>
                </a:r>
                <a:r>
                  <a:rPr lang="en-GB" i="1" dirty="0"/>
                  <a:t>N</a:t>
                </a:r>
                <a:r>
                  <a:rPr lang="en-GB" dirty="0"/>
                  <a:t>-bit two’s complement number?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−(2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dirty="0"/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342900"/>
                <a:r>
                  <a:rPr lang="en-GB" dirty="0"/>
                  <a:t>For example, an 8-bit two’s complement number </a:t>
                </a:r>
                <a:r>
                  <a:rPr lang="en-GB" sz="3200" dirty="0"/>
                  <a:t>may represent values in the range</a:t>
                </a:r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−128,127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 r="-2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0CD52-3FA4-41D6-A6B0-A65E5568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Two’s complement integer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061-664D-4C7C-A25A-73C73975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3063</Words>
  <Application>Microsoft Office PowerPoint</Application>
  <PresentationFormat>On-screen Show (4:3)</PresentationFormat>
  <Paragraphs>730</Paragraphs>
  <Slides>60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Asana Math</vt:lpstr>
      <vt:lpstr>Calibri</vt:lpstr>
      <vt:lpstr>Cambria Math</vt:lpstr>
      <vt:lpstr>CMU Sans Serif</vt:lpstr>
      <vt:lpstr>CMU Serif</vt:lpstr>
      <vt:lpstr>Consolas</vt:lpstr>
      <vt:lpstr>Microsoft Sans Serif</vt:lpstr>
      <vt:lpstr>Symbol</vt:lpstr>
      <vt:lpstr>Times New Roman</vt:lpstr>
      <vt:lpstr>Wingdings</vt:lpstr>
      <vt:lpstr>Beamer_Presentation_template</vt:lpstr>
      <vt:lpstr>TC2009B: Digital Design Fixed-point and floating-point numbers</vt:lpstr>
      <vt:lpstr>References</vt:lpstr>
      <vt:lpstr>Numbers is digital systems</vt:lpstr>
      <vt:lpstr>Numbers is computer systems</vt:lpstr>
      <vt:lpstr>Fixed-point representation</vt:lpstr>
      <vt:lpstr>Fixed-point integer representation</vt:lpstr>
      <vt:lpstr>Signed integer representation</vt:lpstr>
      <vt:lpstr>Fixed-point integer representation</vt:lpstr>
      <vt:lpstr>Two’s complement integer range</vt:lpstr>
      <vt:lpstr>Bits required for representing decimals</vt:lpstr>
      <vt:lpstr>Bits required for representing decimals</vt:lpstr>
      <vt:lpstr>Fixed-point numbers</vt:lpstr>
      <vt:lpstr>Fixed-point real numbers</vt:lpstr>
      <vt:lpstr>Fixed-point real numbers</vt:lpstr>
      <vt:lpstr>Fixed-point in real-world applications</vt:lpstr>
      <vt:lpstr>Fixed-point limitations</vt:lpstr>
      <vt:lpstr>Floating-point representation</vt:lpstr>
      <vt:lpstr>Floating-point</vt:lpstr>
      <vt:lpstr>Floating-point</vt:lpstr>
      <vt:lpstr>Floating-point standard</vt:lpstr>
      <vt:lpstr>IEEE Floating-point format</vt:lpstr>
      <vt:lpstr>IEEE Floating-point format</vt:lpstr>
      <vt:lpstr>IEEE Floating-point format</vt:lpstr>
      <vt:lpstr>Floating-point example</vt:lpstr>
      <vt:lpstr>Floating-point example</vt:lpstr>
      <vt:lpstr>Floating-point example</vt:lpstr>
      <vt:lpstr>Floating-point exercises</vt:lpstr>
      <vt:lpstr>Floating-point exercises</vt:lpstr>
      <vt:lpstr>Floating-point exercises</vt:lpstr>
      <vt:lpstr>Floating-point exercises</vt:lpstr>
      <vt:lpstr>Single precision range</vt:lpstr>
      <vt:lpstr>Double precision range</vt:lpstr>
      <vt:lpstr>Floating-point precision</vt:lpstr>
      <vt:lpstr>Floating-point special representation</vt:lpstr>
      <vt:lpstr>Denormal numbers</vt:lpstr>
      <vt:lpstr>Denormalized numbers</vt:lpstr>
      <vt:lpstr>Infinities and NaNs</vt:lpstr>
      <vt:lpstr>Floating-point special formats summary</vt:lpstr>
      <vt:lpstr>Floating-point rounding</vt:lpstr>
      <vt:lpstr>Floating-point rounding</vt:lpstr>
      <vt:lpstr>Floating-point rounding</vt:lpstr>
      <vt:lpstr>Floating-point rounding</vt:lpstr>
      <vt:lpstr>Floating-point rounding</vt:lpstr>
      <vt:lpstr>Concluding remarks</vt:lpstr>
      <vt:lpstr>Floating-point addition</vt:lpstr>
      <vt:lpstr>Floating-point addition</vt:lpstr>
      <vt:lpstr>Floating-point addition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multiplication</vt:lpstr>
      <vt:lpstr>Floating-point multiplication</vt:lpstr>
      <vt:lpstr>Floating-point multiplication</vt:lpstr>
      <vt:lpstr>Floating-point multiplication</vt:lpstr>
      <vt:lpstr>Floating-point arithmetic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2021-11-02T16:29:16Z</dcterms:modified>
</cp:coreProperties>
</file>