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0" r:id="rId2"/>
    <p:sldId id="341" r:id="rId3"/>
    <p:sldId id="269" r:id="rId4"/>
    <p:sldId id="335" r:id="rId5"/>
    <p:sldId id="337" r:id="rId6"/>
    <p:sldId id="338" r:id="rId7"/>
    <p:sldId id="399" r:id="rId8"/>
    <p:sldId id="271" r:id="rId9"/>
    <p:sldId id="339" r:id="rId10"/>
    <p:sldId id="398" r:id="rId11"/>
    <p:sldId id="282" r:id="rId12"/>
    <p:sldId id="340" r:id="rId13"/>
    <p:sldId id="342" r:id="rId14"/>
    <p:sldId id="400" r:id="rId15"/>
    <p:sldId id="403" r:id="rId16"/>
    <p:sldId id="402" r:id="rId17"/>
    <p:sldId id="404" r:id="rId18"/>
    <p:sldId id="284" r:id="rId19"/>
    <p:sldId id="285" r:id="rId20"/>
    <p:sldId id="367" r:id="rId21"/>
    <p:sldId id="286" r:id="rId22"/>
    <p:sldId id="368" r:id="rId23"/>
    <p:sldId id="36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9" r:id="rId34"/>
    <p:sldId id="401" r:id="rId35"/>
    <p:sldId id="289" r:id="rId36"/>
    <p:sldId id="405" r:id="rId37"/>
    <p:sldId id="406" r:id="rId38"/>
    <p:sldId id="407" r:id="rId39"/>
    <p:sldId id="408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57" autoAdjust="0"/>
  </p:normalViewPr>
  <p:slideViewPr>
    <p:cSldViewPr>
      <p:cViewPr varScale="1">
        <p:scale>
          <a:sx n="105" d="100"/>
          <a:sy n="105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0C281-7E14-47F3-B587-D27F2AD7E3E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9ACA40-58C4-4008-A253-D60808F5681D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Operations on integers</a:t>
          </a:r>
        </a:p>
      </dgm:t>
    </dgm:pt>
    <dgm:pt modelId="{0C2B520A-D44D-4848-910E-0B65291F1057}" type="parTrans" cxnId="{DBC950D2-42C9-4746-A51C-6A69ED574737}">
      <dgm:prSet/>
      <dgm:spPr/>
      <dgm:t>
        <a:bodyPr/>
        <a:lstStyle/>
        <a:p>
          <a:endParaRPr lang="en-US"/>
        </a:p>
      </dgm:t>
    </dgm:pt>
    <dgm:pt modelId="{8DD8EE81-6A14-4240-9A57-65054AA29029}" type="sibTrans" cxnId="{DBC950D2-42C9-4746-A51C-6A69ED574737}">
      <dgm:prSet/>
      <dgm:spPr/>
      <dgm:t>
        <a:bodyPr/>
        <a:lstStyle/>
        <a:p>
          <a:endParaRPr lang="en-US"/>
        </a:p>
      </dgm:t>
    </dgm:pt>
    <dgm:pt modelId="{A86259C6-AD05-4B98-AE2F-361F58236E89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Addition and subtraction</a:t>
          </a:r>
        </a:p>
      </dgm:t>
    </dgm:pt>
    <dgm:pt modelId="{2CFAEFC9-2BBC-49D3-945E-80429B183341}" type="parTrans" cxnId="{DF1F602A-B29B-4754-9B16-BD2565FB5D72}">
      <dgm:prSet/>
      <dgm:spPr/>
      <dgm:t>
        <a:bodyPr/>
        <a:lstStyle/>
        <a:p>
          <a:endParaRPr lang="en-US"/>
        </a:p>
      </dgm:t>
    </dgm:pt>
    <dgm:pt modelId="{C148EE40-9E73-453A-B477-53FC900DAA70}" type="sibTrans" cxnId="{DF1F602A-B29B-4754-9B16-BD2565FB5D72}">
      <dgm:prSet/>
      <dgm:spPr/>
      <dgm:t>
        <a:bodyPr/>
        <a:lstStyle/>
        <a:p>
          <a:endParaRPr lang="en-US"/>
        </a:p>
      </dgm:t>
    </dgm:pt>
    <dgm:pt modelId="{7BEA40B6-EAF9-4F8B-8EC2-CCD2E32219B8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Multiplication and division</a:t>
          </a:r>
        </a:p>
      </dgm:t>
    </dgm:pt>
    <dgm:pt modelId="{D2227EA3-41E1-4C28-BBEC-B62982F5C18B}" type="parTrans" cxnId="{3E26BE01-2BD3-467F-BAFF-9C3C33853A71}">
      <dgm:prSet/>
      <dgm:spPr/>
      <dgm:t>
        <a:bodyPr/>
        <a:lstStyle/>
        <a:p>
          <a:endParaRPr lang="en-US"/>
        </a:p>
      </dgm:t>
    </dgm:pt>
    <dgm:pt modelId="{5FC2339C-40FC-410F-AACD-6A9DBC28401B}" type="sibTrans" cxnId="{3E26BE01-2BD3-467F-BAFF-9C3C33853A71}">
      <dgm:prSet/>
      <dgm:spPr/>
      <dgm:t>
        <a:bodyPr/>
        <a:lstStyle/>
        <a:p>
          <a:endParaRPr lang="en-US"/>
        </a:p>
      </dgm:t>
    </dgm:pt>
    <dgm:pt modelId="{E9F58014-DA61-4791-84C8-910F5EB8AA49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Dealing with overflow</a:t>
          </a:r>
        </a:p>
      </dgm:t>
    </dgm:pt>
    <dgm:pt modelId="{4861CB19-D143-46C6-89CC-68DCA9A57A5B}" type="parTrans" cxnId="{D6DB330A-B15C-4A5E-9C4C-6C6C37F3E89E}">
      <dgm:prSet/>
      <dgm:spPr/>
      <dgm:t>
        <a:bodyPr/>
        <a:lstStyle/>
        <a:p>
          <a:endParaRPr lang="en-US"/>
        </a:p>
      </dgm:t>
    </dgm:pt>
    <dgm:pt modelId="{A326496B-CDF1-464A-9758-40D810103517}" type="sibTrans" cxnId="{D6DB330A-B15C-4A5E-9C4C-6C6C37F3E89E}">
      <dgm:prSet/>
      <dgm:spPr/>
      <dgm:t>
        <a:bodyPr/>
        <a:lstStyle/>
        <a:p>
          <a:endParaRPr lang="en-US"/>
        </a:p>
      </dgm:t>
    </dgm:pt>
    <dgm:pt modelId="{0D4863A6-3A9F-4C49-815D-9C10A969157A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Floating-point real numbers</a:t>
          </a:r>
        </a:p>
      </dgm:t>
    </dgm:pt>
    <dgm:pt modelId="{40F46BD4-5A4E-4686-8CB9-A05774CE73FE}" type="parTrans" cxnId="{51B19FB0-E944-414E-83E0-7BD2B4403564}">
      <dgm:prSet/>
      <dgm:spPr/>
      <dgm:t>
        <a:bodyPr/>
        <a:lstStyle/>
        <a:p>
          <a:endParaRPr lang="en-US"/>
        </a:p>
      </dgm:t>
    </dgm:pt>
    <dgm:pt modelId="{8CF80367-4159-4012-ADFB-52C4C744FE7F}" type="sibTrans" cxnId="{51B19FB0-E944-414E-83E0-7BD2B4403564}">
      <dgm:prSet/>
      <dgm:spPr/>
      <dgm:t>
        <a:bodyPr/>
        <a:lstStyle/>
        <a:p>
          <a:endParaRPr lang="en-US"/>
        </a:p>
      </dgm:t>
    </dgm:pt>
    <dgm:pt modelId="{B9CD273E-EBCB-41A0-AC5F-7203DC9AD195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Representation and operations </a:t>
          </a:r>
        </a:p>
      </dgm:t>
    </dgm:pt>
    <dgm:pt modelId="{8F85040A-5621-4A36-8820-D6A3B64A77B2}" type="parTrans" cxnId="{794559A1-D19B-46CF-A510-F5CFDBAE7E9E}">
      <dgm:prSet/>
      <dgm:spPr/>
      <dgm:t>
        <a:bodyPr/>
        <a:lstStyle/>
        <a:p>
          <a:endParaRPr lang="en-US"/>
        </a:p>
      </dgm:t>
    </dgm:pt>
    <dgm:pt modelId="{40E03311-DF0D-4874-AA35-54F7AA38B9A2}" type="sibTrans" cxnId="{794559A1-D19B-46CF-A510-F5CFDBAE7E9E}">
      <dgm:prSet/>
      <dgm:spPr/>
      <dgm:t>
        <a:bodyPr/>
        <a:lstStyle/>
        <a:p>
          <a:endParaRPr lang="en-US"/>
        </a:p>
      </dgm:t>
    </dgm:pt>
    <dgm:pt modelId="{2B59ACCB-C779-404A-9BF5-8C5B797E6486}" type="pres">
      <dgm:prSet presAssocID="{BE80C281-7E14-47F3-B587-D27F2AD7E3EF}" presName="linear" presStyleCnt="0">
        <dgm:presLayoutVars>
          <dgm:dir/>
          <dgm:animLvl val="lvl"/>
          <dgm:resizeHandles val="exact"/>
        </dgm:presLayoutVars>
      </dgm:prSet>
      <dgm:spPr/>
    </dgm:pt>
    <dgm:pt modelId="{D03E2E26-F653-48FA-9AC7-8FBD9EF4B87C}" type="pres">
      <dgm:prSet presAssocID="{379ACA40-58C4-4008-A253-D60808F5681D}" presName="parentLin" presStyleCnt="0"/>
      <dgm:spPr/>
    </dgm:pt>
    <dgm:pt modelId="{262D825B-379C-45C4-8C86-96D49D6CC70D}" type="pres">
      <dgm:prSet presAssocID="{379ACA40-58C4-4008-A253-D60808F5681D}" presName="parentLeftMargin" presStyleLbl="node1" presStyleIdx="0" presStyleCnt="2"/>
      <dgm:spPr/>
    </dgm:pt>
    <dgm:pt modelId="{2F72314C-214C-46B4-A9AB-7E0C8DF5D481}" type="pres">
      <dgm:prSet presAssocID="{379ACA40-58C4-4008-A253-D60808F568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7CEB15-96CE-43EE-9EB9-1A82575F752B}" type="pres">
      <dgm:prSet presAssocID="{379ACA40-58C4-4008-A253-D60808F5681D}" presName="negativeSpace" presStyleCnt="0"/>
      <dgm:spPr/>
    </dgm:pt>
    <dgm:pt modelId="{441C5651-32B3-4D58-844D-372CEFFC3424}" type="pres">
      <dgm:prSet presAssocID="{379ACA40-58C4-4008-A253-D60808F5681D}" presName="childText" presStyleLbl="conFgAcc1" presStyleIdx="0" presStyleCnt="2">
        <dgm:presLayoutVars>
          <dgm:bulletEnabled val="1"/>
        </dgm:presLayoutVars>
      </dgm:prSet>
      <dgm:spPr/>
    </dgm:pt>
    <dgm:pt modelId="{09B31CEB-5BF2-446A-84A2-DA0AC245AD33}" type="pres">
      <dgm:prSet presAssocID="{8DD8EE81-6A14-4240-9A57-65054AA29029}" presName="spaceBetweenRectangles" presStyleCnt="0"/>
      <dgm:spPr/>
    </dgm:pt>
    <dgm:pt modelId="{1BAD5BCF-08A6-4051-BF10-1871772BA02F}" type="pres">
      <dgm:prSet presAssocID="{0D4863A6-3A9F-4C49-815D-9C10A969157A}" presName="parentLin" presStyleCnt="0"/>
      <dgm:spPr/>
    </dgm:pt>
    <dgm:pt modelId="{08364723-2E00-493F-93F7-E10332E528FB}" type="pres">
      <dgm:prSet presAssocID="{0D4863A6-3A9F-4C49-815D-9C10A969157A}" presName="parentLeftMargin" presStyleLbl="node1" presStyleIdx="0" presStyleCnt="2"/>
      <dgm:spPr/>
    </dgm:pt>
    <dgm:pt modelId="{13077FB9-334E-443A-A5EA-DB0E25258ADC}" type="pres">
      <dgm:prSet presAssocID="{0D4863A6-3A9F-4C49-815D-9C10A96915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FC4F03-A48E-4BA6-8EAF-9396D56C4F1C}" type="pres">
      <dgm:prSet presAssocID="{0D4863A6-3A9F-4C49-815D-9C10A969157A}" presName="negativeSpace" presStyleCnt="0"/>
      <dgm:spPr/>
    </dgm:pt>
    <dgm:pt modelId="{A6126A83-A2E6-4783-A431-DD17C81E661C}" type="pres">
      <dgm:prSet presAssocID="{0D4863A6-3A9F-4C49-815D-9C10A96915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E26BE01-2BD3-467F-BAFF-9C3C33853A71}" srcId="{379ACA40-58C4-4008-A253-D60808F5681D}" destId="{7BEA40B6-EAF9-4F8B-8EC2-CCD2E32219B8}" srcOrd="1" destOrd="0" parTransId="{D2227EA3-41E1-4C28-BBEC-B62982F5C18B}" sibTransId="{5FC2339C-40FC-410F-AACD-6A9DBC28401B}"/>
    <dgm:cxn modelId="{D6DB330A-B15C-4A5E-9C4C-6C6C37F3E89E}" srcId="{379ACA40-58C4-4008-A253-D60808F5681D}" destId="{E9F58014-DA61-4791-84C8-910F5EB8AA49}" srcOrd="2" destOrd="0" parTransId="{4861CB19-D143-46C6-89CC-68DCA9A57A5B}" sibTransId="{A326496B-CDF1-464A-9758-40D810103517}"/>
    <dgm:cxn modelId="{DF1F602A-B29B-4754-9B16-BD2565FB5D72}" srcId="{379ACA40-58C4-4008-A253-D60808F5681D}" destId="{A86259C6-AD05-4B98-AE2F-361F58236E89}" srcOrd="0" destOrd="0" parTransId="{2CFAEFC9-2BBC-49D3-945E-80429B183341}" sibTransId="{C148EE40-9E73-453A-B477-53FC900DAA70}"/>
    <dgm:cxn modelId="{B32D1A5B-AE01-425E-A7F5-DC1C449603D2}" type="presOf" srcId="{379ACA40-58C4-4008-A253-D60808F5681D}" destId="{2F72314C-214C-46B4-A9AB-7E0C8DF5D481}" srcOrd="1" destOrd="0" presId="urn:microsoft.com/office/officeart/2005/8/layout/list1"/>
    <dgm:cxn modelId="{1C314F63-5B24-44D0-9F61-93B6DB64764C}" type="presOf" srcId="{A86259C6-AD05-4B98-AE2F-361F58236E89}" destId="{441C5651-32B3-4D58-844D-372CEFFC3424}" srcOrd="0" destOrd="0" presId="urn:microsoft.com/office/officeart/2005/8/layout/list1"/>
    <dgm:cxn modelId="{709BE56E-E366-4EA7-9A33-DD46278D1C02}" type="presOf" srcId="{BE80C281-7E14-47F3-B587-D27F2AD7E3EF}" destId="{2B59ACCB-C779-404A-9BF5-8C5B797E6486}" srcOrd="0" destOrd="0" presId="urn:microsoft.com/office/officeart/2005/8/layout/list1"/>
    <dgm:cxn modelId="{56476F7A-4C67-43C7-ABF0-903CEEAD35CC}" type="presOf" srcId="{379ACA40-58C4-4008-A253-D60808F5681D}" destId="{262D825B-379C-45C4-8C86-96D49D6CC70D}" srcOrd="0" destOrd="0" presId="urn:microsoft.com/office/officeart/2005/8/layout/list1"/>
    <dgm:cxn modelId="{B7AE9F9E-DB74-438A-86EA-A9794C1CC621}" type="presOf" srcId="{0D4863A6-3A9F-4C49-815D-9C10A969157A}" destId="{13077FB9-334E-443A-A5EA-DB0E25258ADC}" srcOrd="1" destOrd="0" presId="urn:microsoft.com/office/officeart/2005/8/layout/list1"/>
    <dgm:cxn modelId="{794559A1-D19B-46CF-A510-F5CFDBAE7E9E}" srcId="{0D4863A6-3A9F-4C49-815D-9C10A969157A}" destId="{B9CD273E-EBCB-41A0-AC5F-7203DC9AD195}" srcOrd="0" destOrd="0" parTransId="{8F85040A-5621-4A36-8820-D6A3B64A77B2}" sibTransId="{40E03311-DF0D-4874-AA35-54F7AA38B9A2}"/>
    <dgm:cxn modelId="{F76E39AA-149A-439C-AF16-A6680956A983}" type="presOf" srcId="{7BEA40B6-EAF9-4F8B-8EC2-CCD2E32219B8}" destId="{441C5651-32B3-4D58-844D-372CEFFC3424}" srcOrd="0" destOrd="1" presId="urn:microsoft.com/office/officeart/2005/8/layout/list1"/>
    <dgm:cxn modelId="{51B19FB0-E944-414E-83E0-7BD2B4403564}" srcId="{BE80C281-7E14-47F3-B587-D27F2AD7E3EF}" destId="{0D4863A6-3A9F-4C49-815D-9C10A969157A}" srcOrd="1" destOrd="0" parTransId="{40F46BD4-5A4E-4686-8CB9-A05774CE73FE}" sibTransId="{8CF80367-4159-4012-ADFB-52C4C744FE7F}"/>
    <dgm:cxn modelId="{3A1A8FB1-668F-41B4-B96A-139499C4CEA2}" type="presOf" srcId="{B9CD273E-EBCB-41A0-AC5F-7203DC9AD195}" destId="{A6126A83-A2E6-4783-A431-DD17C81E661C}" srcOrd="0" destOrd="0" presId="urn:microsoft.com/office/officeart/2005/8/layout/list1"/>
    <dgm:cxn modelId="{6209ADC2-1F44-440E-BEB0-62E87C044095}" type="presOf" srcId="{0D4863A6-3A9F-4C49-815D-9C10A969157A}" destId="{08364723-2E00-493F-93F7-E10332E528FB}" srcOrd="0" destOrd="0" presId="urn:microsoft.com/office/officeart/2005/8/layout/list1"/>
    <dgm:cxn modelId="{DBC950D2-42C9-4746-A51C-6A69ED574737}" srcId="{BE80C281-7E14-47F3-B587-D27F2AD7E3EF}" destId="{379ACA40-58C4-4008-A253-D60808F5681D}" srcOrd="0" destOrd="0" parTransId="{0C2B520A-D44D-4848-910E-0B65291F1057}" sibTransId="{8DD8EE81-6A14-4240-9A57-65054AA29029}"/>
    <dgm:cxn modelId="{F76D3EF7-90BF-4537-9DFF-B49FC675668D}" type="presOf" srcId="{E9F58014-DA61-4791-84C8-910F5EB8AA49}" destId="{441C5651-32B3-4D58-844D-372CEFFC3424}" srcOrd="0" destOrd="2" presId="urn:microsoft.com/office/officeart/2005/8/layout/list1"/>
    <dgm:cxn modelId="{7772C916-F2E0-438F-B5D9-A59232AB5979}" type="presParOf" srcId="{2B59ACCB-C779-404A-9BF5-8C5B797E6486}" destId="{D03E2E26-F653-48FA-9AC7-8FBD9EF4B87C}" srcOrd="0" destOrd="0" presId="urn:microsoft.com/office/officeart/2005/8/layout/list1"/>
    <dgm:cxn modelId="{AE6F26FD-6460-4732-B470-DBAE40EF1E38}" type="presParOf" srcId="{D03E2E26-F653-48FA-9AC7-8FBD9EF4B87C}" destId="{262D825B-379C-45C4-8C86-96D49D6CC70D}" srcOrd="0" destOrd="0" presId="urn:microsoft.com/office/officeart/2005/8/layout/list1"/>
    <dgm:cxn modelId="{F5F4B5BB-C429-4136-8747-7FAA8E48A155}" type="presParOf" srcId="{D03E2E26-F653-48FA-9AC7-8FBD9EF4B87C}" destId="{2F72314C-214C-46B4-A9AB-7E0C8DF5D481}" srcOrd="1" destOrd="0" presId="urn:microsoft.com/office/officeart/2005/8/layout/list1"/>
    <dgm:cxn modelId="{5488BDBB-0164-4656-9E35-B84232ABA742}" type="presParOf" srcId="{2B59ACCB-C779-404A-9BF5-8C5B797E6486}" destId="{977CEB15-96CE-43EE-9EB9-1A82575F752B}" srcOrd="1" destOrd="0" presId="urn:microsoft.com/office/officeart/2005/8/layout/list1"/>
    <dgm:cxn modelId="{C6F93F47-8C0E-4CA0-804E-E09A2BA79714}" type="presParOf" srcId="{2B59ACCB-C779-404A-9BF5-8C5B797E6486}" destId="{441C5651-32B3-4D58-844D-372CEFFC3424}" srcOrd="2" destOrd="0" presId="urn:microsoft.com/office/officeart/2005/8/layout/list1"/>
    <dgm:cxn modelId="{3740FC53-2875-4A76-A801-37F02F57F36F}" type="presParOf" srcId="{2B59ACCB-C779-404A-9BF5-8C5B797E6486}" destId="{09B31CEB-5BF2-446A-84A2-DA0AC245AD33}" srcOrd="3" destOrd="0" presId="urn:microsoft.com/office/officeart/2005/8/layout/list1"/>
    <dgm:cxn modelId="{A0B5E113-7E6B-4419-B45E-24251D702C97}" type="presParOf" srcId="{2B59ACCB-C779-404A-9BF5-8C5B797E6486}" destId="{1BAD5BCF-08A6-4051-BF10-1871772BA02F}" srcOrd="4" destOrd="0" presId="urn:microsoft.com/office/officeart/2005/8/layout/list1"/>
    <dgm:cxn modelId="{E131561E-ADBD-451A-BF94-67514E91FA71}" type="presParOf" srcId="{1BAD5BCF-08A6-4051-BF10-1871772BA02F}" destId="{08364723-2E00-493F-93F7-E10332E528FB}" srcOrd="0" destOrd="0" presId="urn:microsoft.com/office/officeart/2005/8/layout/list1"/>
    <dgm:cxn modelId="{9292C380-1F01-4BA0-B901-99D6942FBC07}" type="presParOf" srcId="{1BAD5BCF-08A6-4051-BF10-1871772BA02F}" destId="{13077FB9-334E-443A-A5EA-DB0E25258ADC}" srcOrd="1" destOrd="0" presId="urn:microsoft.com/office/officeart/2005/8/layout/list1"/>
    <dgm:cxn modelId="{09C724A3-5BCF-4144-9F17-BD9BB698BE9C}" type="presParOf" srcId="{2B59ACCB-C779-404A-9BF5-8C5B797E6486}" destId="{E1FC4F03-A48E-4BA6-8EAF-9396D56C4F1C}" srcOrd="5" destOrd="0" presId="urn:microsoft.com/office/officeart/2005/8/layout/list1"/>
    <dgm:cxn modelId="{07042826-48A5-4694-B4A5-A514B8D7FBD4}" type="presParOf" srcId="{2B59ACCB-C779-404A-9BF5-8C5B797E6486}" destId="{A6126A83-A2E6-4783-A431-DD17C81E66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C5651-32B3-4D58-844D-372CEFFC3424}">
      <dsp:nvSpPr>
        <dsp:cNvPr id="0" name=""/>
        <dsp:cNvSpPr/>
      </dsp:nvSpPr>
      <dsp:spPr>
        <a:xfrm>
          <a:off x="0" y="502750"/>
          <a:ext cx="8382000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687324" rIns="65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Addition and subtraction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Multiplication and division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Dealing with overflow</a:t>
          </a:r>
        </a:p>
      </dsp:txBody>
      <dsp:txXfrm>
        <a:off x="0" y="502750"/>
        <a:ext cx="8382000" cy="2598750"/>
      </dsp:txXfrm>
    </dsp:sp>
    <dsp:sp modelId="{2F72314C-214C-46B4-A9AB-7E0C8DF5D481}">
      <dsp:nvSpPr>
        <dsp:cNvPr id="0" name=""/>
        <dsp:cNvSpPr/>
      </dsp:nvSpPr>
      <dsp:spPr>
        <a:xfrm>
          <a:off x="419100" y="15670"/>
          <a:ext cx="58674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Operations on integers</a:t>
          </a:r>
        </a:p>
      </dsp:txBody>
      <dsp:txXfrm>
        <a:off x="466655" y="63225"/>
        <a:ext cx="5772290" cy="879050"/>
      </dsp:txXfrm>
    </dsp:sp>
    <dsp:sp modelId="{A6126A83-A2E6-4783-A431-DD17C81E661C}">
      <dsp:nvSpPr>
        <dsp:cNvPr id="0" name=""/>
        <dsp:cNvSpPr/>
      </dsp:nvSpPr>
      <dsp:spPr>
        <a:xfrm>
          <a:off x="0" y="3766780"/>
          <a:ext cx="8382000" cy="1429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687324" rIns="65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Representation and operations </a:t>
          </a:r>
        </a:p>
      </dsp:txBody>
      <dsp:txXfrm>
        <a:off x="0" y="3766780"/>
        <a:ext cx="8382000" cy="1429312"/>
      </dsp:txXfrm>
    </dsp:sp>
    <dsp:sp modelId="{13077FB9-334E-443A-A5EA-DB0E25258ADC}">
      <dsp:nvSpPr>
        <dsp:cNvPr id="0" name=""/>
        <dsp:cNvSpPr/>
      </dsp:nvSpPr>
      <dsp:spPr>
        <a:xfrm>
          <a:off x="419100" y="3279700"/>
          <a:ext cx="58674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Floating-point real numbers</a:t>
          </a:r>
        </a:p>
      </dsp:txBody>
      <dsp:txXfrm>
        <a:off x="466655" y="3327255"/>
        <a:ext cx="577229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357ED88-E27B-4CD1-83DF-E1495199E9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F8630E6-CD88-4B57-8F48-8579BD640F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D29B31-1BEF-4019-BD43-704DA4E9FA83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ACAC008B-B11C-468F-9A64-4436511AF6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731625B1-A909-414C-AD0A-8620812DC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146DF-7E46-4137-9D9E-B9DBCB5949D8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68AE232B-E554-4BA5-87B6-C7B99830C7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D24A4116-7408-4A86-803B-DA7FB777D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EC59BD-5535-4D03-8C6E-538ADBCA0E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16C9700-EA28-4247-AA55-5762C46F6E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63C391-13A4-406E-B85C-E9951639DC36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46798E75-AB50-4470-87DD-05A7711D9F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F85E94A1-F7D8-450E-A071-135E1D074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6931A7-FAEC-485A-A246-60821154F6CF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EF6C3E11-D5AA-4E2B-B95A-C8F0E138B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830D90B5-5426-4F8C-A9FF-636B850E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C6728BD-DAAE-4325-BC93-6188B35D30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BEE6944-1B8E-45D5-B9D4-644C4BE62C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29879-B0D7-4177-AB46-D9B6917C6A84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D6B63766-8D16-40FA-8F40-59E0E7B030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22FE2369-B2CA-4A9D-8910-693D9FCB1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049178-036F-432F-9D65-D6F0402AB9C3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B4D5B1B2-03EC-4683-9684-F4EB407E3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E2022072-AE84-4195-920A-CAC1C8E6F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760F31-7F53-4584-878F-7C7BCD2208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D528B3C-3688-47AF-87B3-99B9A2A106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AAD52D-C6D3-486C-90A9-3803E0887CBD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DAE1DBBD-D1D4-4366-9AB3-07627C1364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27F7D22B-D961-4717-9E03-FABAE658B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FCE2F8-B134-4470-B115-F5D1503C918E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F05EBB5E-DC0A-4EE5-BD7A-49EC5B005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AFC4E7F2-F315-4383-8BA6-D3D897151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E15AC6-1F7F-4FAA-A23C-FEBBC5ADFA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4A3A00F-AB68-49C1-AA5E-81BFF3F7E8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1B5196-45A5-4E64-AA79-3EDAAF4B188B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3A8F00F3-0CBC-4597-B3A1-E4BBD9987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F341DD56-06CB-4BD2-9899-AD9289D3B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4641A5-4FD3-461E-B50C-4C1DD4936272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0C802D3E-8626-4AE4-AB7A-6C040E013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9F339A80-BAFF-4406-8A93-AB0E67CD4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DE4473-9700-4D6E-96E0-E5BB250D92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47058BC-E296-497C-BB7F-9A720F37DA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D8EF0-2363-40D4-8E56-43E6875F58CF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15A6C034-F0D2-43C7-A08E-1E92150F18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0100B87A-40D8-4362-B976-2E5AC9579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E73FA1-DD96-49A0-B083-D206982EB35D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8756D079-214F-4CEE-98F1-7E153E68A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E6A56EBB-BA21-49A9-9C04-353F9AD63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5C681E-812B-485B-B264-5EE5EC4C41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417FC51-EA90-4FF8-841A-446F807441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57C7F-EB10-4293-9FC7-EC1F2781D9D6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BB689187-140B-40F0-A3AD-21DF42A5C5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23FF03AD-DCA2-47E5-B7EA-CC9C8DD6A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2B1189-318E-4099-8831-C72FAA239786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EC5C4519-B9D7-46C6-BFA6-DA73AC176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8D9EDE64-9A3C-44FC-9019-CD25C6477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C74169-FB16-46AE-8DFF-880BE8ED8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7E70CD-64AD-4D45-9771-4D2DA44874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4E426-DF4A-4D94-A220-CE061BE3E1A7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DB9E689-CBCE-48AE-94C0-DC698C83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758BDDF7-F36C-4F2F-B5E2-1BFE9A17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409BD-6C17-420C-916B-2A1EE6B4A23E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D6DD557C-45B8-428D-B4FE-D6C55706B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C6E73E2-87C3-40DC-9CBE-5ED084F5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C74169-FB16-46AE-8DFF-880BE8ED8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7E70CD-64AD-4D45-9771-4D2DA44874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4E426-DF4A-4D94-A220-CE061BE3E1A7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DB9E689-CBCE-48AE-94C0-DC698C83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758BDDF7-F36C-4F2F-B5E2-1BFE9A17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409BD-6C17-420C-916B-2A1EE6B4A23E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D6DD557C-45B8-428D-B4FE-D6C55706B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C6E73E2-87C3-40DC-9CBE-5ED084F5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C6BC6-68C4-41F2-B2AB-65B1BB286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DA15-4A4E-4C19-AC78-22E12FB468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9C538-018F-43CF-8C89-A33DFA557B92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74A40E4-CC96-4514-A419-7D39E2B5CE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F82E955-E41A-4BDB-9CAB-444998A3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0395-6158-4489-AABE-C24D336B5A84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1388B63-3600-45C2-9F5C-EBA0B1970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0E4FA111-7AD0-4A74-8106-85C5E158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C6BC6-68C4-41F2-B2AB-65B1BB286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DA15-4A4E-4C19-AC78-22E12FB468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9C538-018F-43CF-8C89-A33DFA557B92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74A40E4-CC96-4514-A419-7D39E2B5CE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F82E955-E41A-4BDB-9CAB-444998A3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0395-6158-4489-AABE-C24D336B5A84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1388B63-3600-45C2-9F5C-EBA0B1970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0E4FA111-7AD0-4A74-8106-85C5E158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400E6ED-A99F-455A-98A9-8950A230F0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CD518BA-EA91-4CF4-AFF5-B383FB07B3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1FC7BD-E43E-4094-BDA8-D4668DE58AC9}" type="datetime3">
              <a:rPr lang="en-AU" altLang="en-US" smtClean="0">
                <a:latin typeface="Times New Roman" panose="02020603050405020304" pitchFamily="18" charset="0"/>
              </a:rPr>
              <a:pPr/>
              <a:t>4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C1673234-A4B3-42B6-9F99-AFFF9C0BCE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2F01EBBF-FE93-48AF-B2B1-B3518DE3D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D658AE-72FE-4BCA-8F2A-53DCEDF91708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E2A17E88-BEAA-4D6C-A20A-A7AA939EE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5CABB110-B2DB-48DF-8F77-17556D5DF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Computer arithmetic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11/4/2021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Digital design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TC2009B: Digital design</a:t>
            </a:r>
            <a:br>
              <a:rPr lang="en-GB" sz="3600" dirty="0"/>
            </a:br>
            <a:r>
              <a:rPr lang="en-GB" sz="3600" dirty="0"/>
              <a:t>Multiplication and Division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architecture: Computer arithmetic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22B-275E-4C35-8161-6B6E6066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069-D250-407A-8236-70F1623F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>
            <a:extLst>
              <a:ext uri="{FF2B5EF4-FFF2-40B4-BE49-F238E27FC236}">
                <a16:creationId xmlns:a16="http://schemas.microsoft.com/office/drawing/2014/main" id="{8B840333-B7DD-4A2B-AF6F-0AFEADAD4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  <a:buNone/>
            </a:pPr>
            <a:r>
              <a:rPr lang="en-US" altLang="en-US" sz="2800" dirty="0"/>
              <a:t>Addition with negation of second operand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+7:	0000 0000 … 0000 0111</a:t>
            </a:r>
            <a:br>
              <a:rPr lang="en-US" altLang="en-US" sz="2400" dirty="0"/>
            </a:br>
            <a:r>
              <a:rPr lang="en-US" altLang="en-US" sz="2400" u="sng" dirty="0"/>
              <a:t>–6:	1111 1111 … 1111 1010</a:t>
            </a:r>
            <a:br>
              <a:rPr lang="en-US" altLang="en-US" sz="2400" dirty="0"/>
            </a:br>
            <a:r>
              <a:rPr lang="en-US" altLang="en-US" sz="2400" dirty="0"/>
              <a:t>+1:	0000 0000 … 0000 0001</a:t>
            </a:r>
          </a:p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Subtracting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or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Subtracting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  <a:p>
            <a:pPr lvl="1" eaLnBrk="1" hangingPunct="1"/>
            <a:r>
              <a:rPr lang="en-US" altLang="en-US" sz="2400" dirty="0"/>
              <a:t>Subtracting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9B8A93FF-6DD0-41A4-B180-0D52CA70E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subtraction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336EF-7FD2-419F-9453-877E114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AC83-2ABD-47B1-A1A1-49FA218D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371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Example: Subtracting two 4-bit two’s complement numbers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</a:t>
            </a:r>
            <a:endParaRPr lang="en-US" altLang="en-US" sz="2400" dirty="0">
              <a:latin typeface="Courier New" panose="02070309020205020404" pitchFamily="49" charset="0"/>
              <a:ea typeface="CMU Typewriter Text" panose="02000309000000000000" pitchFamily="50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7FDF0-861E-46DF-84DE-92E7400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1A2B-7441-4539-8A4B-7113BF9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1FC8F-6A1D-4C16-8771-6E7E4519C99F}"/>
              </a:ext>
            </a:extLst>
          </p:cNvPr>
          <p:cNvSpPr txBox="1"/>
          <p:nvPr/>
        </p:nvSpPr>
        <p:spPr>
          <a:xfrm>
            <a:off x="457200" y="1943412"/>
            <a:ext cx="22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5 – (+1)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-1:  1111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+4: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100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–3 – (+6)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-3:  1101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-6:  1010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111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9B2-FE4C-4532-ACE0-7D54C87664E9}"/>
              </a:ext>
            </a:extLst>
          </p:cNvPr>
          <p:cNvSpPr txBox="1"/>
          <p:nvPr/>
        </p:nvSpPr>
        <p:spPr>
          <a:xfrm>
            <a:off x="4575048" y="1926960"/>
            <a:ext cx="220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–2 – (–5)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-2:  1110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011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7 –(–1)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+7:  0111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+1:  0001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-8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000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+mn-lt"/>
            </a:endParaRPr>
          </a:p>
          <a:p>
            <a:pPr marL="0" indent="0" eaLnBrk="1" hangingPunct="1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D4F6-50DB-48FF-A7F2-338C46C75046}"/>
              </a:ext>
            </a:extLst>
          </p:cNvPr>
          <p:cNvSpPr txBox="1"/>
          <p:nvPr/>
        </p:nvSpPr>
        <p:spPr>
          <a:xfrm>
            <a:off x="475488" y="5588525"/>
            <a:ext cx="71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Overflow: -9 and +8 can not be  represented in 4-bit two’s complement.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EE5ED-B2F4-4C97-A9FE-E0DE155C806B}"/>
              </a:ext>
            </a:extLst>
          </p:cNvPr>
          <p:cNvCxnSpPr>
            <a:cxnSpLocks/>
          </p:cNvCxnSpPr>
          <p:nvPr/>
        </p:nvCxnSpPr>
        <p:spPr>
          <a:xfrm flipV="1">
            <a:off x="2514600" y="4928846"/>
            <a:ext cx="2590800" cy="6596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4100-64BB-4EF3-9AFA-1C4768C5FCD9}"/>
              </a:ext>
            </a:extLst>
          </p:cNvPr>
          <p:cNvCxnSpPr>
            <a:cxnSpLocks/>
          </p:cNvCxnSpPr>
          <p:nvPr/>
        </p:nvCxnSpPr>
        <p:spPr>
          <a:xfrm flipV="1">
            <a:off x="1752600" y="4928847"/>
            <a:ext cx="381000" cy="6596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1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396C0A-21A0-4737-BCFE-5F19744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&amp; subtraction overflow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6AD2-D8F7-400A-A2FC-6A8F2D12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66C3B5-7B04-42E1-91EF-DFF9BEDD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Overflow conditions for additions and subtraction in two’s complement.</a:t>
            </a:r>
          </a:p>
          <a:p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03B789F-E504-4D23-B423-2789A2F6D7CD}"/>
              </a:ext>
            </a:extLst>
          </p:cNvPr>
          <p:cNvPicPr>
            <a:picLocks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4" y="2523664"/>
            <a:ext cx="6799131" cy="1810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835B-C006-48AA-8618-44C7715A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3D7CD-4674-4116-89B4-E99DA5E1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34B2D0CC-E0A9-4FC6-9EF7-5CBF77D9597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3882101"/>
              </p:ext>
            </p:extLst>
          </p:nvPr>
        </p:nvGraphicFramePr>
        <p:xfrm>
          <a:off x="1308980" y="2286000"/>
          <a:ext cx="637364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2223360" imgH="1461600" progId="Visio.Drawing.6">
                  <p:embed/>
                </p:oleObj>
              </mc:Choice>
              <mc:Fallback>
                <p:oleObj name="VISIO" r:id="rId4" imgW="2223360" imgH="1461600" progId="Visio.Drawing.6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34B2D0CC-E0A9-4FC6-9EF7-5CBF77D95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980" y="2286000"/>
                        <a:ext cx="637364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B83FD2-6FDD-417D-B8CF-9FB24695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Partial products </a:t>
            </a:r>
            <a:r>
              <a:rPr lang="en-US" sz="2800" dirty="0"/>
              <a:t>formed by multiplying a single digit of the multiplier with multiplicand</a:t>
            </a:r>
          </a:p>
          <a:p>
            <a:r>
              <a:rPr lang="en-US" sz="2800" b="1" dirty="0"/>
              <a:t>Shifted</a:t>
            </a:r>
            <a:r>
              <a:rPr lang="en-US" sz="2800" dirty="0"/>
              <a:t> partial products </a:t>
            </a:r>
            <a:r>
              <a:rPr lang="en-US" sz="2800" b="1" dirty="0"/>
              <a:t>summed</a:t>
            </a:r>
            <a:r>
              <a:rPr lang="en-US" sz="2800" dirty="0"/>
              <a:t> to form result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8BD53B-47DD-4A8B-8E13-E53BF39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A6E70-3CDF-4183-9BA1-56D606D7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6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1CD98-5C0A-4CC3-BCFB-6E3D2367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14B18-D4CB-4201-9739-0E22DF3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D1215E3-1C31-4963-84C0-9D9491AD2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3" r="56809"/>
          <a:stretch/>
        </p:blipFill>
        <p:spPr bwMode="auto">
          <a:xfrm>
            <a:off x="428784" y="1262625"/>
            <a:ext cx="8286432" cy="47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81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1CD98-5C0A-4CC3-BCFB-6E3D2367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14B18-D4CB-4201-9739-0E22DF3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D1215E3-1C31-4963-84C0-9D9491AD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3" y="2514600"/>
            <a:ext cx="8718737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BEBF31D2-8D7E-4E8B-A81F-DB7D6B44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01" y="865234"/>
            <a:ext cx="92906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90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5851C1D0-408F-41BA-842E-BC016673D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Start with long-multiplication approach</a:t>
            </a:r>
            <a:endParaRPr lang="en-AU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C69D263-1D79-4DDC-B689-D56CCF847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multiplication</a:t>
            </a:r>
            <a:endParaRPr lang="en-AU" altLang="en-US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6FC9159-A425-4528-A559-BBEAC147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  <p:grpSp>
        <p:nvGrpSpPr>
          <p:cNvPr id="15365" name="Group 4">
            <a:extLst>
              <a:ext uri="{FF2B5EF4-FFF2-40B4-BE49-F238E27FC236}">
                <a16:creationId xmlns:a16="http://schemas.microsoft.com/office/drawing/2014/main" id="{8B7B8C27-20DF-45C2-B227-7EEBCEF75873}"/>
              </a:ext>
            </a:extLst>
          </p:cNvPr>
          <p:cNvGrpSpPr>
            <a:grpSpLocks/>
          </p:cNvGrpSpPr>
          <p:nvPr/>
        </p:nvGrpSpPr>
        <p:grpSpPr bwMode="auto">
          <a:xfrm>
            <a:off x="1808162" y="2349502"/>
            <a:ext cx="1519080" cy="2246313"/>
            <a:chOff x="703" y="1616"/>
            <a:chExt cx="771" cy="1415"/>
          </a:xfrm>
        </p:grpSpPr>
        <p:sp>
          <p:nvSpPr>
            <p:cNvPr id="15372" name="Text Box 5">
              <a:extLst>
                <a:ext uri="{FF2B5EF4-FFF2-40B4-BE49-F238E27FC236}">
                  <a16:creationId xmlns:a16="http://schemas.microsoft.com/office/drawing/2014/main" id="{1EB3B330-7720-4549-ABA4-59BBFB22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616"/>
              <a:ext cx="719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×   1001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0000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0000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1000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01001000</a:t>
              </a:r>
              <a:endPara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73" name="Line 6">
              <a:extLst>
                <a:ext uri="{FF2B5EF4-FFF2-40B4-BE49-F238E27FC236}">
                  <a16:creationId xmlns:a16="http://schemas.microsoft.com/office/drawing/2014/main" id="{C01A39BC-490B-4D6A-ACD0-675C4F415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7">
              <a:extLst>
                <a:ext uri="{FF2B5EF4-FFF2-40B4-BE49-F238E27FC236}">
                  <a16:creationId xmlns:a16="http://schemas.microsoft.com/office/drawing/2014/main" id="{F2518BB6-F254-4169-898F-F7A753062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66" name="Text Box 9">
            <a:extLst>
              <a:ext uri="{FF2B5EF4-FFF2-40B4-BE49-F238E27FC236}">
                <a16:creationId xmlns:a16="http://schemas.microsoft.com/office/drawing/2014/main" id="{174F705A-0277-4F08-9176-85487D70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803775"/>
            <a:ext cx="230505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Length of product is the sum of operand lengths</a:t>
            </a:r>
            <a:r>
              <a:rPr lang="en-AU" altLang="en-US" sz="18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</p:txBody>
      </p:sp>
      <p:sp>
        <p:nvSpPr>
          <p:cNvPr id="15367" name="AutoShape 10">
            <a:extLst>
              <a:ext uri="{FF2B5EF4-FFF2-40B4-BE49-F238E27FC236}">
                <a16:creationId xmlns:a16="http://schemas.microsoft.com/office/drawing/2014/main" id="{9987A998-7E19-43FF-87A5-DF23D34DF20B}"/>
              </a:ext>
            </a:extLst>
          </p:cNvPr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5368" name="AutoShape 11">
            <a:extLst>
              <a:ext uri="{FF2B5EF4-FFF2-40B4-BE49-F238E27FC236}">
                <a16:creationId xmlns:a16="http://schemas.microsoft.com/office/drawing/2014/main" id="{632947B8-CA25-4D55-8BE2-D72AAEB331D0}"/>
              </a:ext>
            </a:extLst>
          </p:cNvPr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5369" name="AutoShape 12">
            <a:extLst>
              <a:ext uri="{FF2B5EF4-FFF2-40B4-BE49-F238E27FC236}">
                <a16:creationId xmlns:a16="http://schemas.microsoft.com/office/drawing/2014/main" id="{B5ADA80E-300D-4549-88C3-0CD679B7BCDB}"/>
              </a:ext>
            </a:extLst>
          </p:cNvPr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E4428B9F-CA41-4431-A74A-4BB4D4E35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93" y="5763561"/>
                <a:ext cx="3459607" cy="388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GB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E4428B9F-CA41-4431-A74A-4BB4D4E3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193" y="5763561"/>
                <a:ext cx="3459607" cy="388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F9E6388-F330-42D1-9309-ACF09B1255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00" y="1841716"/>
            <a:ext cx="5550955" cy="31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CC474-43CA-4BA4-A300-7204606D1FA8}"/>
              </a:ext>
            </a:extLst>
          </p:cNvPr>
          <p:cNvSpPr txBox="1"/>
          <p:nvPr/>
        </p:nvSpPr>
        <p:spPr>
          <a:xfrm>
            <a:off x="4286970" y="5193064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What can be improved in this architecture?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6D374-A23D-428B-932A-CA4C52C94C54}"/>
              </a:ext>
            </a:extLst>
          </p:cNvPr>
          <p:cNvSpPr txBox="1"/>
          <p:nvPr/>
        </p:nvSpPr>
        <p:spPr>
          <a:xfrm>
            <a:off x="3327242" y="1406970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Assume we want to multiply two 64-bit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5B76B02-60A0-4297-B913-156CC1BE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66C367-A5A5-4CE6-A055-91C15C6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CAE20CAA-7F9C-4B34-97F8-A05DA4E46B27}"/>
              </a:ext>
            </a:extLst>
          </p:cNvPr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1402A-1FA9-4612-AAEF-108DF0B554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" y="1376936"/>
            <a:ext cx="3478213" cy="47029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B0B47-65E2-45EE-B82E-88A9CF8F9CE3}"/>
              </a:ext>
            </a:extLst>
          </p:cNvPr>
          <p:cNvSpPr/>
          <p:nvPr/>
        </p:nvSpPr>
        <p:spPr>
          <a:xfrm rot="2663208">
            <a:off x="1644135" y="4860386"/>
            <a:ext cx="637360" cy="621930"/>
          </a:xfrm>
          <a:custGeom>
            <a:avLst/>
            <a:gdLst>
              <a:gd name="connsiteX0" fmla="*/ 0 w 542159"/>
              <a:gd name="connsiteY0" fmla="*/ 0 h 537632"/>
              <a:gd name="connsiteX1" fmla="*/ 542159 w 542159"/>
              <a:gd name="connsiteY1" fmla="*/ 0 h 537632"/>
              <a:gd name="connsiteX2" fmla="*/ 542159 w 542159"/>
              <a:gd name="connsiteY2" fmla="*/ 537632 h 537632"/>
              <a:gd name="connsiteX3" fmla="*/ 0 w 542159"/>
              <a:gd name="connsiteY3" fmla="*/ 537632 h 537632"/>
              <a:gd name="connsiteX4" fmla="*/ 0 w 542159"/>
              <a:gd name="connsiteY4" fmla="*/ 0 h 537632"/>
              <a:gd name="connsiteX0" fmla="*/ 10037 w 552196"/>
              <a:gd name="connsiteY0" fmla="*/ 0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0037 w 552196"/>
              <a:gd name="connsiteY4" fmla="*/ 0 h 636313"/>
              <a:gd name="connsiteX0" fmla="*/ 140638 w 552196"/>
              <a:gd name="connsiteY0" fmla="*/ 174277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40638 w 552196"/>
              <a:gd name="connsiteY4" fmla="*/ 174277 h 636313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196 w 637360"/>
              <a:gd name="connsiteY2" fmla="*/ 52324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83231 w 637360"/>
              <a:gd name="connsiteY0" fmla="*/ 69472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83231 w 637360"/>
              <a:gd name="connsiteY4" fmla="*/ 69472 h 62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60" h="621930">
                <a:moveTo>
                  <a:pt x="83231" y="69472"/>
                </a:moveTo>
                <a:lnTo>
                  <a:pt x="637360" y="0"/>
                </a:lnTo>
                <a:lnTo>
                  <a:pt x="552004" y="541209"/>
                </a:lnTo>
                <a:lnTo>
                  <a:pt x="0" y="621930"/>
                </a:lnTo>
                <a:lnTo>
                  <a:pt x="83231" y="69472"/>
                </a:lnTo>
                <a:close/>
              </a:path>
            </a:pathLst>
          </a:custGeom>
          <a:solidFill>
            <a:srgbClr val="B8DEF1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F6DD0-4A0D-4A99-9F9C-A40E616A5995}"/>
              </a:ext>
            </a:extLst>
          </p:cNvPr>
          <p:cNvSpPr txBox="1"/>
          <p:nvPr/>
        </p:nvSpPr>
        <p:spPr>
          <a:xfrm>
            <a:off x="1495330" y="5055935"/>
            <a:ext cx="990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900" dirty="0"/>
              <a:t>64</a:t>
            </a:r>
            <a:r>
              <a:rPr lang="en-GB" sz="900" baseline="30000" dirty="0"/>
              <a:t>th</a:t>
            </a:r>
            <a:r>
              <a:rPr lang="en-GB" sz="900" dirty="0"/>
              <a:t> repetition?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405FC-0140-47EA-BD07-2F32344C23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84135"/>
            <a:ext cx="5197298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ABF5C-6BEF-422D-9171-008841BFEB70}"/>
              </a:ext>
            </a:extLst>
          </p:cNvPr>
          <p:cNvSpPr/>
          <p:nvPr/>
        </p:nvSpPr>
        <p:spPr>
          <a:xfrm>
            <a:off x="7772400" y="38790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8499F-DBC5-4EF3-A2E3-27D904182D11}"/>
              </a:ext>
            </a:extLst>
          </p:cNvPr>
          <p:cNvSpPr txBox="1"/>
          <p:nvPr/>
        </p:nvSpPr>
        <p:spPr>
          <a:xfrm>
            <a:off x="551137" y="867671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There’s one error in the flow chart. Can you spot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8F8C-AAEE-41B1-8D7F-4D09B2867634}"/>
              </a:ext>
            </a:extLst>
          </p:cNvPr>
          <p:cNvSpPr txBox="1"/>
          <p:nvPr/>
        </p:nvSpPr>
        <p:spPr>
          <a:xfrm>
            <a:off x="3971271" y="1475903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What can be improved in this architecture?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5B76B02-60A0-4297-B913-156CC1BE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66C367-A5A5-4CE6-A055-91C15C6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405FC-0140-47EA-BD07-2F32344C23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51" y="1524000"/>
            <a:ext cx="5197298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ABF5C-6BEF-422D-9171-008841BFEB70}"/>
              </a:ext>
            </a:extLst>
          </p:cNvPr>
          <p:cNvSpPr/>
          <p:nvPr/>
        </p:nvSpPr>
        <p:spPr>
          <a:xfrm>
            <a:off x="5935751" y="331892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8499F-DBC5-4EF3-A2E3-27D904182D11}"/>
              </a:ext>
            </a:extLst>
          </p:cNvPr>
          <p:cNvSpPr txBox="1"/>
          <p:nvPr/>
        </p:nvSpPr>
        <p:spPr>
          <a:xfrm>
            <a:off x="551137" y="867671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This architecture has a major flaw. </a:t>
            </a:r>
          </a:p>
          <a:p>
            <a:r>
              <a:rPr lang="en-GB" dirty="0">
                <a:latin typeface="+mn-lt"/>
              </a:rPr>
              <a:t>Can you spot it?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82E64-D73B-4E81-ABF6-C781893AA7F1}"/>
              </a:ext>
            </a:extLst>
          </p:cNvPr>
          <p:cNvSpPr txBox="1"/>
          <p:nvPr/>
        </p:nvSpPr>
        <p:spPr>
          <a:xfrm>
            <a:off x="2133600" y="4876800"/>
            <a:ext cx="4613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For multiplying two N-bit number, it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Two 2N-bit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 2N-bit ALU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</a:rPr>
              <a:t>This is a waste of resources!</a:t>
            </a:r>
          </a:p>
        </p:txBody>
      </p:sp>
    </p:spTree>
    <p:extLst>
      <p:ext uri="{BB962C8B-B14F-4D97-AF65-F5344CB8AC3E}">
        <p14:creationId xmlns:p14="http://schemas.microsoft.com/office/powerpoint/2010/main" val="23142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9" descr="f03-06-P374493">
            <a:extLst>
              <a:ext uri="{FF2B5EF4-FFF2-40B4-BE49-F238E27FC236}">
                <a16:creationId xmlns:a16="http://schemas.microsoft.com/office/drawing/2014/main" id="{EB69F963-4CE1-4DAC-BDAE-0D69912E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6">
            <a:extLst>
              <a:ext uri="{FF2B5EF4-FFF2-40B4-BE49-F238E27FC236}">
                <a16:creationId xmlns:a16="http://schemas.microsoft.com/office/drawing/2014/main" id="{D01B83F4-992D-4BEC-A2FE-430B1382D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Perform</a:t>
            </a:r>
            <a:r>
              <a:rPr lang="en-US" altLang="en-US" dirty="0"/>
              <a:t> steps in parallel: add/shift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C6BBC23E-539A-4B6B-A990-163BFDB7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Optimised</a:t>
            </a:r>
            <a:r>
              <a:rPr lang="en-US" altLang="en-US" dirty="0"/>
              <a:t> multiplier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72C616-7DDB-4387-9936-D4577A3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F0358107-D548-47FB-9D13-64EA5EE4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One cycle per partial-product addition</a:t>
            </a:r>
          </a:p>
          <a:p>
            <a:pPr lvl="1" eaLnBrk="1" hangingPunct="1"/>
            <a:r>
              <a:rPr lang="en-US" altLang="en-US" dirty="0">
                <a:latin typeface="+mn-lt"/>
              </a:rPr>
              <a:t>That’s ok, if frequency of multiplications is low</a:t>
            </a:r>
            <a:endParaRPr lang="en-AU" alt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976E-8A82-4973-93CB-D17A8C5181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88" y="1583103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D1F23-CC0E-4FB6-867E-BE634684D9F3}"/>
              </a:ext>
            </a:extLst>
          </p:cNvPr>
          <p:cNvSpPr txBox="1"/>
          <p:nvPr/>
        </p:nvSpPr>
        <p:spPr>
          <a:xfrm>
            <a:off x="4572000" y="1586151"/>
            <a:ext cx="4613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For multiplying two N-bit number, it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2N-bit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An N-bit 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">
            <a:extLst>
              <a:ext uri="{FF2B5EF4-FFF2-40B4-BE49-F238E27FC236}">
                <a16:creationId xmlns:a16="http://schemas.microsoft.com/office/drawing/2014/main" id="{C6BBC23E-539A-4B6B-A990-163BFDB7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6575"/>
            <a:ext cx="9144000" cy="791160"/>
          </a:xfrm>
        </p:spPr>
        <p:txBody>
          <a:bodyPr/>
          <a:lstStyle/>
          <a:p>
            <a:pPr eaLnBrk="1" hangingPunct="1"/>
            <a:r>
              <a:rPr lang="en-GB" altLang="en-US" dirty="0"/>
              <a:t>Optimised</a:t>
            </a:r>
            <a:r>
              <a:rPr lang="en-US" altLang="en-US" dirty="0"/>
              <a:t> multiplier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72C616-7DDB-4387-9936-D4577A3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976E-8A82-4973-93CB-D17A8C5181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21" y="1672246"/>
            <a:ext cx="5468779" cy="2790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69" name="Group 19468">
            <a:extLst>
              <a:ext uri="{FF2B5EF4-FFF2-40B4-BE49-F238E27FC236}">
                <a16:creationId xmlns:a16="http://schemas.microsoft.com/office/drawing/2014/main" id="{28457218-6FB7-4464-979F-EB54B1F14150}"/>
              </a:ext>
            </a:extLst>
          </p:cNvPr>
          <p:cNvGrpSpPr/>
          <p:nvPr/>
        </p:nvGrpSpPr>
        <p:grpSpPr>
          <a:xfrm>
            <a:off x="152400" y="914400"/>
            <a:ext cx="2968242" cy="4420329"/>
            <a:chOff x="152400" y="914400"/>
            <a:chExt cx="2968242" cy="4420329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B2E3E6CB-F49D-4730-9C10-4EEF2C7D87C6}"/>
                </a:ext>
              </a:extLst>
            </p:cNvPr>
            <p:cNvSpPr/>
            <p:nvPr/>
          </p:nvSpPr>
          <p:spPr>
            <a:xfrm rot="2663208">
              <a:off x="1888260" y="4151520"/>
              <a:ext cx="637360" cy="621930"/>
            </a:xfrm>
            <a:custGeom>
              <a:avLst/>
              <a:gdLst>
                <a:gd name="connsiteX0" fmla="*/ 0 w 542159"/>
                <a:gd name="connsiteY0" fmla="*/ 0 h 537632"/>
                <a:gd name="connsiteX1" fmla="*/ 542159 w 542159"/>
                <a:gd name="connsiteY1" fmla="*/ 0 h 537632"/>
                <a:gd name="connsiteX2" fmla="*/ 542159 w 542159"/>
                <a:gd name="connsiteY2" fmla="*/ 537632 h 537632"/>
                <a:gd name="connsiteX3" fmla="*/ 0 w 542159"/>
                <a:gd name="connsiteY3" fmla="*/ 537632 h 537632"/>
                <a:gd name="connsiteX4" fmla="*/ 0 w 542159"/>
                <a:gd name="connsiteY4" fmla="*/ 0 h 537632"/>
                <a:gd name="connsiteX0" fmla="*/ 10037 w 552196"/>
                <a:gd name="connsiteY0" fmla="*/ 0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0037 w 552196"/>
                <a:gd name="connsiteY4" fmla="*/ 0 h 636313"/>
                <a:gd name="connsiteX0" fmla="*/ 140638 w 552196"/>
                <a:gd name="connsiteY0" fmla="*/ 174277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40638 w 552196"/>
                <a:gd name="connsiteY4" fmla="*/ 174277 h 636313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196 w 637360"/>
                <a:gd name="connsiteY2" fmla="*/ 52324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83231 w 637360"/>
                <a:gd name="connsiteY0" fmla="*/ 69472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83231 w 637360"/>
                <a:gd name="connsiteY4" fmla="*/ 69472 h 6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60" h="621930">
                  <a:moveTo>
                    <a:pt x="83231" y="69472"/>
                  </a:moveTo>
                  <a:lnTo>
                    <a:pt x="637360" y="0"/>
                  </a:lnTo>
                  <a:lnTo>
                    <a:pt x="552004" y="541209"/>
                  </a:lnTo>
                  <a:lnTo>
                    <a:pt x="0" y="621930"/>
                  </a:lnTo>
                  <a:lnTo>
                    <a:pt x="83231" y="69472"/>
                  </a:lnTo>
                  <a:close/>
                </a:path>
              </a:pathLst>
            </a:cu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190C1B-4405-4FFD-BE1F-446F7AA47F55}"/>
                </a:ext>
              </a:extLst>
            </p:cNvPr>
            <p:cNvSpPr/>
            <p:nvPr/>
          </p:nvSpPr>
          <p:spPr>
            <a:xfrm>
              <a:off x="1524000" y="1400079"/>
              <a:ext cx="1371600" cy="381000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>
                  <a:solidFill>
                    <a:schemeClr val="tx1"/>
                  </a:solidFill>
                </a:rPr>
                <a:t>Load </a:t>
              </a:r>
              <a:r>
                <a:rPr lang="es-MX" sz="900" dirty="0" err="1">
                  <a:solidFill>
                    <a:schemeClr val="tx1"/>
                  </a:solidFill>
                </a:rPr>
                <a:t>lower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half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of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Product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with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Multiplier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FF1F1B37-37DE-4706-946F-87F5BA6A908F}"/>
                </a:ext>
              </a:extLst>
            </p:cNvPr>
            <p:cNvSpPr/>
            <p:nvPr/>
          </p:nvSpPr>
          <p:spPr>
            <a:xfrm rot="2663208">
              <a:off x="1890895" y="2115576"/>
              <a:ext cx="637360" cy="621930"/>
            </a:xfrm>
            <a:custGeom>
              <a:avLst/>
              <a:gdLst>
                <a:gd name="connsiteX0" fmla="*/ 0 w 542159"/>
                <a:gd name="connsiteY0" fmla="*/ 0 h 537632"/>
                <a:gd name="connsiteX1" fmla="*/ 542159 w 542159"/>
                <a:gd name="connsiteY1" fmla="*/ 0 h 537632"/>
                <a:gd name="connsiteX2" fmla="*/ 542159 w 542159"/>
                <a:gd name="connsiteY2" fmla="*/ 537632 h 537632"/>
                <a:gd name="connsiteX3" fmla="*/ 0 w 542159"/>
                <a:gd name="connsiteY3" fmla="*/ 537632 h 537632"/>
                <a:gd name="connsiteX4" fmla="*/ 0 w 542159"/>
                <a:gd name="connsiteY4" fmla="*/ 0 h 537632"/>
                <a:gd name="connsiteX0" fmla="*/ 10037 w 552196"/>
                <a:gd name="connsiteY0" fmla="*/ 0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0037 w 552196"/>
                <a:gd name="connsiteY4" fmla="*/ 0 h 636313"/>
                <a:gd name="connsiteX0" fmla="*/ 140638 w 552196"/>
                <a:gd name="connsiteY0" fmla="*/ 174277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40638 w 552196"/>
                <a:gd name="connsiteY4" fmla="*/ 174277 h 636313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196 w 637360"/>
                <a:gd name="connsiteY2" fmla="*/ 52324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83231 w 637360"/>
                <a:gd name="connsiteY0" fmla="*/ 69472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83231 w 637360"/>
                <a:gd name="connsiteY4" fmla="*/ 69472 h 6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60" h="621930">
                  <a:moveTo>
                    <a:pt x="83231" y="69472"/>
                  </a:moveTo>
                  <a:lnTo>
                    <a:pt x="637360" y="0"/>
                  </a:lnTo>
                  <a:lnTo>
                    <a:pt x="552004" y="541209"/>
                  </a:lnTo>
                  <a:lnTo>
                    <a:pt x="0" y="621930"/>
                  </a:lnTo>
                  <a:lnTo>
                    <a:pt x="83231" y="69472"/>
                  </a:lnTo>
                  <a:close/>
                </a:path>
              </a:pathLst>
            </a:cu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D09084-142B-4EBF-9B1B-55C4E991F721}"/>
                </a:ext>
              </a:extLst>
            </p:cNvPr>
            <p:cNvSpPr/>
            <p:nvPr/>
          </p:nvSpPr>
          <p:spPr>
            <a:xfrm>
              <a:off x="152400" y="2748790"/>
              <a:ext cx="1371600" cy="381000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tx1"/>
                  </a:solidFill>
                </a:rPr>
                <a:t>Add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multiplicand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to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upper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half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of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product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A214C9-8D9B-4040-AE37-0B53358ED3D6}"/>
                </a:ext>
              </a:extLst>
            </p:cNvPr>
            <p:cNvSpPr/>
            <p:nvPr/>
          </p:nvSpPr>
          <p:spPr>
            <a:xfrm>
              <a:off x="1520951" y="3573715"/>
              <a:ext cx="1371600" cy="245218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Shift product right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8489DE4-D756-462A-9997-F752E404F6CB}"/>
                </a:ext>
              </a:extLst>
            </p:cNvPr>
            <p:cNvSpPr/>
            <p:nvPr/>
          </p:nvSpPr>
          <p:spPr>
            <a:xfrm>
              <a:off x="1764540" y="914400"/>
              <a:ext cx="890520" cy="230832"/>
            </a:xfrm>
            <a:prstGeom prst="roundRect">
              <a:avLst>
                <a:gd name="adj" fmla="val 50000"/>
              </a:avLst>
            </a:prstGeom>
            <a:solidFill>
              <a:srgbClr val="B8DEF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Start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8475578-0FF6-4F97-AC8D-7E4AD17C6C27}"/>
                </a:ext>
              </a:extLst>
            </p:cNvPr>
            <p:cNvSpPr/>
            <p:nvPr/>
          </p:nvSpPr>
          <p:spPr>
            <a:xfrm>
              <a:off x="1764477" y="5103897"/>
              <a:ext cx="890520" cy="230832"/>
            </a:xfrm>
            <a:prstGeom prst="roundRect">
              <a:avLst>
                <a:gd name="adj" fmla="val 50000"/>
              </a:avLst>
            </a:prstGeom>
            <a:solidFill>
              <a:srgbClr val="B8DEF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End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2579D2-D522-4075-A8BA-46FA47290B47}"/>
                </a:ext>
              </a:extLst>
            </p:cNvPr>
            <p:cNvCxnSpPr>
              <a:stCxn id="14" idx="2"/>
              <a:endCxn id="2" idx="0"/>
            </p:cNvCxnSpPr>
            <p:nvPr/>
          </p:nvCxnSpPr>
          <p:spPr>
            <a:xfrm>
              <a:off x="2209800" y="1145232"/>
              <a:ext cx="0" cy="2548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9661BE-196B-4978-946F-4FFF3368666B}"/>
                </a:ext>
              </a:extLst>
            </p:cNvPr>
            <p:cNvCxnSpPr>
              <a:cxnSpLocks/>
              <a:stCxn id="2" idx="2"/>
              <a:endCxn id="15" idx="0"/>
            </p:cNvCxnSpPr>
            <p:nvPr/>
          </p:nvCxnSpPr>
          <p:spPr>
            <a:xfrm>
              <a:off x="2209800" y="1781079"/>
              <a:ext cx="439" cy="308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E6040E-3A20-4AAD-9111-480EBC732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186" y="2428588"/>
              <a:ext cx="926116" cy="322939"/>
            </a:xfrm>
            <a:prstGeom prst="bentConnector4">
              <a:avLst>
                <a:gd name="adj1" fmla="val 100020"/>
                <a:gd name="adj2" fmla="val 9825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A71643-9033-428F-BF9F-1EEB11004AFD}"/>
                </a:ext>
              </a:extLst>
            </p:cNvPr>
            <p:cNvSpPr txBox="1"/>
            <p:nvPr/>
          </p:nvSpPr>
          <p:spPr>
            <a:xfrm>
              <a:off x="1080669" y="2224598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YES</a:t>
              </a:r>
              <a:endParaRPr lang="en-GB" sz="900" dirty="0"/>
            </a:p>
          </p:txBody>
        </p:sp>
        <p:cxnSp>
          <p:nvCxnSpPr>
            <p:cNvPr id="35" name="Straight Arrow Connector 29">
              <a:extLst>
                <a:ext uri="{FF2B5EF4-FFF2-40B4-BE49-F238E27FC236}">
                  <a16:creationId xmlns:a16="http://schemas.microsoft.com/office/drawing/2014/main" id="{E8152936-CA53-4F15-A923-6CF96068DA0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rot="16200000" flipH="1">
              <a:off x="1300513" y="2667476"/>
              <a:ext cx="443925" cy="136855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486BC7-D7CC-4B98-990B-6E64F652931E}"/>
                </a:ext>
              </a:extLst>
            </p:cNvPr>
            <p:cNvCxnSpPr>
              <a:cxnSpLocks/>
            </p:cNvCxnSpPr>
            <p:nvPr/>
          </p:nvCxnSpPr>
          <p:spPr>
            <a:xfrm>
              <a:off x="2652011" y="2425811"/>
              <a:ext cx="331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4D9C8B-942B-45BB-A2FE-549644649493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>
              <a:off x="2206751" y="3818933"/>
              <a:ext cx="853" cy="3062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29">
              <a:extLst>
                <a:ext uri="{FF2B5EF4-FFF2-40B4-BE49-F238E27FC236}">
                  <a16:creationId xmlns:a16="http://schemas.microsoft.com/office/drawing/2014/main" id="{56AB5584-CB44-4999-8BB3-A7F755DDF8AC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203097" y="1927209"/>
              <a:ext cx="449102" cy="2535966"/>
            </a:xfrm>
            <a:prstGeom prst="bentConnector4">
              <a:avLst>
                <a:gd name="adj1" fmla="val -128951"/>
                <a:gd name="adj2" fmla="val 10003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335724-9FE2-4CDB-B762-4E59D7D751C6}"/>
                </a:ext>
              </a:extLst>
            </p:cNvPr>
            <p:cNvSpPr txBox="1"/>
            <p:nvPr/>
          </p:nvSpPr>
          <p:spPr>
            <a:xfrm>
              <a:off x="1754980" y="4347069"/>
              <a:ext cx="921288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900" dirty="0"/>
                <a:t>N</a:t>
              </a:r>
              <a:r>
                <a:rPr lang="en-GB" sz="900" baseline="30000" dirty="0"/>
                <a:t>th</a:t>
              </a:r>
              <a:r>
                <a:rPr lang="en-GB" sz="900" dirty="0"/>
                <a:t> repetition?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9BF6FE1-06FA-412B-8C8F-5783E9A2B16B}"/>
                </a:ext>
              </a:extLst>
            </p:cNvPr>
            <p:cNvSpPr txBox="1"/>
            <p:nvPr/>
          </p:nvSpPr>
          <p:spPr>
            <a:xfrm>
              <a:off x="2665882" y="4222416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NO</a:t>
              </a:r>
              <a:endParaRPr lang="en-GB" sz="9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019CC7F-7FD7-46AE-AD3E-7B5ACB72E61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209575" y="4787173"/>
              <a:ext cx="162" cy="3167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C1ACD2-4B48-4931-ABCA-D818A44E065F}"/>
                </a:ext>
              </a:extLst>
            </p:cNvPr>
            <p:cNvSpPr txBox="1"/>
            <p:nvPr/>
          </p:nvSpPr>
          <p:spPr>
            <a:xfrm>
              <a:off x="1761680" y="4781432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YES</a:t>
              </a:r>
              <a:endParaRPr lang="en-GB" sz="900" dirty="0"/>
            </a:p>
          </p:txBody>
        </p:sp>
        <p:cxnSp>
          <p:nvCxnSpPr>
            <p:cNvPr id="85" name="Straight Arrow Connector 29">
              <a:extLst>
                <a:ext uri="{FF2B5EF4-FFF2-40B4-BE49-F238E27FC236}">
                  <a16:creationId xmlns:a16="http://schemas.microsoft.com/office/drawing/2014/main" id="{D77C19E4-E710-4E3F-979C-F31564CC8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751" y="2426541"/>
              <a:ext cx="635764" cy="1147174"/>
            </a:xfrm>
            <a:prstGeom prst="bentConnector4">
              <a:avLst>
                <a:gd name="adj1" fmla="val -25889"/>
                <a:gd name="adj2" fmla="val 8056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B2CF1CB-6BA9-492F-A7ED-0EE7DC17BD57}"/>
                </a:ext>
              </a:extLst>
            </p:cNvPr>
            <p:cNvSpPr txBox="1"/>
            <p:nvPr/>
          </p:nvSpPr>
          <p:spPr>
            <a:xfrm>
              <a:off x="1851915" y="2277728"/>
              <a:ext cx="990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1000" dirty="0"/>
                <a:t>P</a:t>
              </a:r>
              <a:r>
                <a:rPr lang="en-GB" sz="1000" dirty="0"/>
                <a:t>[0] == 1?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584D03-0C55-4A80-9489-B7E919686ED3}"/>
                </a:ext>
              </a:extLst>
            </p:cNvPr>
            <p:cNvSpPr txBox="1"/>
            <p:nvPr/>
          </p:nvSpPr>
          <p:spPr>
            <a:xfrm>
              <a:off x="2665882" y="2218337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NO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939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30099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0000 </a:t>
            </a:r>
            <a:r>
              <a:rPr lang="en-GB" dirty="0">
                <a:solidFill>
                  <a:srgbClr val="7030A0"/>
                </a:solidFill>
              </a:rPr>
              <a:t>1101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599" y="2105799"/>
            <a:ext cx="37247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0: Initialize registers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Multiplier loaded into lower half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75595-CF78-4B42-9C7F-59A6907A9F2C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3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30099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9504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1: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0E2D1-2AD2-43AC-99DF-9F71F69C3C9B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ACCC5-8BAA-48B9-BA0A-7ABEF8BAA0E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0 1111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D5EB9-3C43-4273-9F4F-57AF856FE1C5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01111 </a:t>
            </a:r>
            <a:r>
              <a:rPr lang="en-GB" dirty="0"/>
              <a:t>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8D3A1-B7FA-482C-9AF5-E2FCB2641086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6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0111 1110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9504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1: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4CBF8-5AE5-4715-BC37-4CDA6E256C1D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0111 1110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7337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2: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0 : No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91F58-3DAC-4E7F-A51C-4C5E77511760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71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0011 1111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2022"/>
            <a:ext cx="37337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2: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0 : No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F241A-A004-4CD2-93A0-D9E475FD896C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E6C89-869B-4ADB-BE2F-965FE0AA0D82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4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3: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264B7-30E0-4D31-95F4-83663E246E34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A1D75-B4B5-4BA0-9CCE-EBE108A12AAC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1 0010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928CD-2C5D-43DF-9324-6ECADF37E100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1 0010 </a:t>
            </a:r>
            <a:r>
              <a:rPr lang="en-GB" dirty="0"/>
              <a:t>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BD293-B737-4381-9A5A-E6C7A52FDCE2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54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3: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F01A0-DD0F-44D6-874B-162687477A5E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1001 0111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BB4D7-9227-4C75-94E9-56F7E85172FA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2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>
            <a:extLst>
              <a:ext uri="{FF2B5EF4-FFF2-40B4-BE49-F238E27FC236}">
                <a16:creationId xmlns:a16="http://schemas.microsoft.com/office/drawing/2014/main" id="{1DBE5FE0-7356-4B60-AFED-545C1C149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r>
              <a:rPr lang="en-US" altLang="en-US" kern="1200" baseline="0"/>
              <a:t>Arithmetic for Computers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99D5E6CA-EDF4-4A86-B73F-65F38853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0872" y="6553200"/>
            <a:ext cx="1066800" cy="304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dirty="0"/>
          </a:p>
        </p:txBody>
      </p:sp>
      <p:graphicFrame>
        <p:nvGraphicFramePr>
          <p:cNvPr id="7174" name="Rectangle 5">
            <a:extLst>
              <a:ext uri="{FF2B5EF4-FFF2-40B4-BE49-F238E27FC236}">
                <a16:creationId xmlns:a16="http://schemas.microsoft.com/office/drawing/2014/main" id="{50816483-9183-4956-B50B-FCFDAE0A7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739212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1 1000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4: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30C22-5792-4BB8-859B-CE99CC9B2B31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1 1000 </a:t>
            </a:r>
            <a:r>
              <a:rPr lang="en-GB" dirty="0"/>
              <a:t>0111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CC7E8-D056-4E1B-AFCD-B0A1959B5253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1100 0011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4: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CB1B0-93AC-432C-AB7B-E05B0297738B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50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1100 0011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81C5F-A75D-4ECA-8DDF-ABE120102830}"/>
                  </a:ext>
                </a:extLst>
              </p:cNvPr>
              <p:cNvSpPr txBox="1"/>
              <p:nvPr/>
            </p:nvSpPr>
            <p:spPr>
              <a:xfrm>
                <a:off x="5181600" y="1847672"/>
                <a:ext cx="3950426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dirty="0">
                    <a:latin typeface="+mn-lt"/>
                  </a:rPr>
                  <a:t>After 4 steps, final result will be in Product register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1100 </a:t>
                </a:r>
                <a:r>
                  <a:rPr lang="en-GB" dirty="0">
                    <a:latin typeface="+mn-lt"/>
                  </a:rPr>
                  <a:t>0</a:t>
                </a:r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011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195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dirty="0">
                  <a:solidFill>
                    <a:srgbClr val="00B050"/>
                  </a:solidFill>
                  <a:latin typeface="+mn-lt"/>
                </a:endParaRPr>
              </a:p>
              <a:p>
                <a:endParaRPr lang="en-GB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81C5F-A75D-4ECA-8DDF-ABE12010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847672"/>
                <a:ext cx="3950426" cy="1200329"/>
              </a:xfrm>
              <a:prstGeom prst="rect">
                <a:avLst/>
              </a:prstGeom>
              <a:blipFill>
                <a:blip r:embed="rId4"/>
                <a:stretch>
                  <a:fillRect l="-1235" t="-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1D8740B-463B-4F1C-91A0-D346877049E9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97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82B25-637A-4794-97C8-52189615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</a:pPr>
            <a:r>
              <a:rPr lang="en-GB" dirty="0"/>
              <a:t>So far, we’ve only dealt with unsinged operands.</a:t>
            </a:r>
          </a:p>
          <a:p>
            <a:pPr>
              <a:buSzPct val="85000"/>
            </a:pPr>
            <a:r>
              <a:rPr lang="en-GB" dirty="0"/>
              <a:t>What happens in signed multiplication?</a:t>
            </a:r>
          </a:p>
          <a:p>
            <a:pPr>
              <a:buSzPct val="85000"/>
            </a:pPr>
            <a:r>
              <a:rPr lang="en-GB" dirty="0"/>
              <a:t>For adding two signed N-bit numbers: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Convert both multiplicand and multiplier to positive numbers and keep track of their respective sign.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Apply multiplication algorithm N-1 times.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Negate product if signs are not the same.</a:t>
            </a:r>
          </a:p>
          <a:p>
            <a:pPr marL="571500">
              <a:buSzPct val="85000"/>
            </a:pPr>
            <a:r>
              <a:rPr lang="en-GB" dirty="0"/>
              <a:t>Alternatively, previous algorithm works for signed numbers if shifts are performed using sign extension.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83A18D-2FDA-41A2-AA93-BFB7D84A4604}"/>
              </a:ext>
            </a:extLst>
          </p:cNvPr>
          <p:cNvSpPr/>
          <p:nvPr/>
        </p:nvSpPr>
        <p:spPr>
          <a:xfrm>
            <a:off x="3200400" y="4191000"/>
            <a:ext cx="2971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2831-4115-44D0-AA0F-CFA1D7A1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AAD81-E7C2-44E9-B6A2-FF7D516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>
            <a:extLst>
              <a:ext uri="{FF2B5EF4-FFF2-40B4-BE49-F238E27FC236}">
                <a16:creationId xmlns:a16="http://schemas.microsoft.com/office/drawing/2014/main" id="{6271EA45-2D12-437D-ACFD-A30797756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5212" y="914400"/>
            <a:ext cx="5081587" cy="52117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Check for 0 divisor</a:t>
            </a:r>
            <a:endParaRPr lang="en-AU" altLang="en-US" dirty="0"/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Long division approach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If divisor ≤ dividend bits</a:t>
            </a:r>
          </a:p>
          <a:p>
            <a:pPr lvl="2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1 bit in quotient, subtract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Otherwise</a:t>
            </a:r>
          </a:p>
          <a:p>
            <a:pPr lvl="2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Restoring division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Signed division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Divide using absolute values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Adjust sign of quotient and remainder as required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6554617-8AFD-4073-93DE-6DDA6DE67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E742445-C922-4F61-B502-6A352488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35</a:t>
            </a:fld>
            <a:endParaRPr lang="en-US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C6599D1A-4DFB-4765-8145-C8BCF01C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1000 1001010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  10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25539170-3E24-4354-B129-825255FC3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75AB9298-3AFA-4C0E-AC29-5E01A5A568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01B92FC3-A0FD-4B55-A897-9A1EBDAE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-bit operands yield </a:t>
            </a:r>
            <a:r>
              <a:rPr lang="en-US" altLang="en-US" sz="1800" i="1"/>
              <a:t>n</a:t>
            </a:r>
            <a:r>
              <a:rPr lang="en-US" altLang="en-US" sz="1800"/>
              <a:t>-bit</a:t>
            </a:r>
            <a:br>
              <a:rPr lang="en-US" altLang="en-US" sz="1800"/>
            </a:br>
            <a:r>
              <a:rPr lang="en-US" altLang="en-US" sz="1800"/>
              <a:t>quotient and remainder</a:t>
            </a:r>
            <a:endParaRPr lang="en-AU" altLang="en-US" sz="1800"/>
          </a:p>
        </p:txBody>
      </p:sp>
      <p:sp>
        <p:nvSpPr>
          <p:cNvPr id="25609" name="AutoShape 8">
            <a:extLst>
              <a:ext uri="{FF2B5EF4-FFF2-40B4-BE49-F238E27FC236}">
                <a16:creationId xmlns:a16="http://schemas.microsoft.com/office/drawing/2014/main" id="{11FC9F52-FC90-4333-BD88-8A947CCB6894}"/>
              </a:ext>
            </a:extLst>
          </p:cNvPr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quotient</a:t>
            </a:r>
            <a:endParaRPr lang="en-AU" altLang="en-US" sz="1600" dirty="0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41AA881E-B09F-42B9-9A81-F2C49F42D014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9ED7EC89-9AB1-4D78-9FB8-08E67A535649}"/>
              </a:ext>
            </a:extLst>
          </p:cNvPr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BA1E8B8D-BC31-43CF-9ECD-68834D6D4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3" name="Arc 12">
            <a:extLst>
              <a:ext uri="{FF2B5EF4-FFF2-40B4-BE49-F238E27FC236}">
                <a16:creationId xmlns:a16="http://schemas.microsoft.com/office/drawing/2014/main" id="{8CF7D2C4-E1A1-4D05-8DEC-A7DB6B04CE43}"/>
              </a:ext>
            </a:extLst>
          </p:cNvPr>
          <p:cNvSpPr>
            <a:spLocks/>
          </p:cNvSpPr>
          <p:nvPr/>
        </p:nvSpPr>
        <p:spPr bwMode="auto">
          <a:xfrm>
            <a:off x="2339975" y="2924175"/>
            <a:ext cx="45719" cy="144463"/>
          </a:xfrm>
          <a:custGeom>
            <a:avLst/>
            <a:gdLst>
              <a:gd name="T0" fmla="*/ 0 w 21600"/>
              <a:gd name="T1" fmla="*/ 0 h 21600"/>
              <a:gd name="T2" fmla="*/ 36863447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4" name="Arc 13">
            <a:extLst>
              <a:ext uri="{FF2B5EF4-FFF2-40B4-BE49-F238E27FC236}">
                <a16:creationId xmlns:a16="http://schemas.microsoft.com/office/drawing/2014/main" id="{624B91BD-3766-45DC-8638-BB23EC213C4F}"/>
              </a:ext>
            </a:extLst>
          </p:cNvPr>
          <p:cNvSpPr>
            <a:spLocks/>
          </p:cNvSpPr>
          <p:nvPr/>
        </p:nvSpPr>
        <p:spPr bwMode="auto">
          <a:xfrm flipV="1">
            <a:off x="2339975" y="3068638"/>
            <a:ext cx="45719" cy="144462"/>
          </a:xfrm>
          <a:custGeom>
            <a:avLst/>
            <a:gdLst>
              <a:gd name="T0" fmla="*/ 0 w 21600"/>
              <a:gd name="T1" fmla="*/ 0 h 21600"/>
              <a:gd name="T2" fmla="*/ 36863447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5" name="AutoShape 14">
            <a:extLst>
              <a:ext uri="{FF2B5EF4-FFF2-40B4-BE49-F238E27FC236}">
                <a16:creationId xmlns:a16="http://schemas.microsoft.com/office/drawing/2014/main" id="{1C62C05C-9D81-47E6-8617-BAB89E9AB9E4}"/>
              </a:ext>
            </a:extLst>
          </p:cNvPr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divisor</a:t>
            </a:r>
            <a:endParaRPr lang="en-AU" alt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A6170-6C55-4AA6-8295-536CC9C0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A/B = Q + R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Decimal Example:  </a:t>
            </a:r>
            <a:r>
              <a:rPr lang="en-US" sz="2800" b="1" dirty="0"/>
              <a:t>2584/15 = 172 R4</a:t>
            </a:r>
          </a:p>
          <a:p>
            <a:pPr marL="0" indent="0">
              <a:buNone/>
            </a:pPr>
            <a:r>
              <a:rPr lang="en-US" sz="2800" b="1" dirty="0"/>
              <a:t>	Long-Hand: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EE845-F1DA-4012-BC7D-61F89B1F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CF55E-D4E0-4C7E-965B-CA9E570E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46B89-A145-4ECC-AA91-5384FA56DF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2781300"/>
            <a:ext cx="1877970" cy="2581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0DC62-59A5-49CA-A488-80B4E8535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23" y="2447925"/>
            <a:ext cx="2172601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B2906-7A29-4B3B-845D-7BFE59CE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BAA1-EE25-4FB9-B118-D36F3E0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49C88-FBD8-4E14-B428-BF05BCE8082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00025" y="978877"/>
            <a:ext cx="7467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CMU Serif" panose="02000603000000000000" pitchFamily="2" charset="0"/>
              <a:buNone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7145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71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CMU Serif" panose="02000603000000000000" pitchFamily="2" charset="0"/>
              <a:buChar char="•"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A/B = Q + R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Decimal:  </a:t>
            </a:r>
          </a:p>
          <a:p>
            <a:r>
              <a:rPr lang="en-US" b="1" dirty="0"/>
              <a:t>2584/15 = 172 R4</a:t>
            </a:r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2F57F-22E2-4082-94B9-14C40F98A5D5}"/>
              </a:ext>
            </a:extLst>
          </p:cNvPr>
          <p:cNvSpPr txBox="1"/>
          <p:nvPr/>
        </p:nvSpPr>
        <p:spPr>
          <a:xfrm>
            <a:off x="5368707" y="1483681"/>
            <a:ext cx="3241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Binary</a:t>
            </a:r>
            <a:r>
              <a:rPr lang="en-US" sz="2400" b="1" dirty="0">
                <a:solidFill>
                  <a:schemeClr val="accent1"/>
                </a:solidFill>
              </a:rPr>
              <a:t>:   </a:t>
            </a:r>
          </a:p>
          <a:p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1101/10 = 0110 R1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2A692-5B51-430B-A062-F3D6DB3BD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73" y="2611003"/>
            <a:ext cx="2401202" cy="3789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8AB2D-E58C-41CD-8387-06BA9CBB4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06" y="2741331"/>
            <a:ext cx="2784694" cy="37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5A2B11-AB89-4631-A456-EC6AF71D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2DCF-222E-4DEB-A02D-17F01882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A3AF5-5BE7-4B4E-A941-121A8BDF62E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3752850" cy="431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A/B = Q + R/B</a:t>
            </a:r>
            <a:endParaRPr lang="en-US" sz="2600" b="1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endParaRPr lang="en-US" sz="2600" dirty="0">
              <a:latin typeface="Times New Roman" pitchFamily="18" charset="0"/>
              <a:cs typeface="Arial" charset="0"/>
            </a:endParaRP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0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for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N-1 to 0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R = {R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 &lt;&lt; 1, A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}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D = R - B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if D &lt; 0, Q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= 0;  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= R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    else        Q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= 1;  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= D</a:t>
            </a:r>
          </a:p>
          <a:p>
            <a:r>
              <a:rPr lang="en-US" sz="2600" dirty="0">
                <a:latin typeface="Times New Roman" pitchFamily="18" charset="0"/>
                <a:cs typeface="Arial" charset="0"/>
              </a:rPr>
              <a:t>R</a:t>
            </a:r>
            <a:r>
              <a:rPr lang="en-US" sz="2600" dirty="0">
                <a:latin typeface="Courier (W1)" pitchFamily="49" charset="0"/>
                <a:cs typeface="Arial" charset="0"/>
              </a:rPr>
              <a:t>’</a:t>
            </a:r>
            <a:r>
              <a:rPr lang="en-US" sz="2600" dirty="0">
                <a:latin typeface="Times New Roman" pitchFamily="18" charset="0"/>
                <a:cs typeface="Arial" charset="0"/>
              </a:rPr>
              <a:t>=R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A653F-D429-4370-AA39-AA703DF8FF3E}"/>
              </a:ext>
            </a:extLst>
          </p:cNvPr>
          <p:cNvSpPr txBox="1"/>
          <p:nvPr/>
        </p:nvSpPr>
        <p:spPr>
          <a:xfrm>
            <a:off x="4676774" y="1240215"/>
            <a:ext cx="445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Binary:   </a:t>
            </a:r>
            <a:r>
              <a:rPr lang="en-US" sz="2800" b="1" dirty="0"/>
              <a:t>1101/10 = 0110 R1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D12DC-435A-45BC-8F66-095A54C6A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56" y="1855507"/>
            <a:ext cx="2784694" cy="37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16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D1D18-F472-4234-B0AC-5C71372B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Divider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91517-BAAE-47FD-B1CD-A9D436A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5E777BA-338A-4863-980C-063F4F181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23" y="743471"/>
            <a:ext cx="3148477" cy="240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15C8D98-B64E-4186-BC43-4098692B6EE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09066" y="3152842"/>
            <a:ext cx="345327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latin typeface="+mj-lt"/>
                <a:cs typeface="Arial" charset="0"/>
              </a:rPr>
              <a:t>Division: </a:t>
            </a:r>
            <a:r>
              <a:rPr lang="en-US" sz="2200" dirty="0">
                <a:latin typeface="Times New Roman" pitchFamily="18" charset="0"/>
                <a:cs typeface="Arial" charset="0"/>
              </a:rPr>
              <a:t>A/B = Q + R/B</a:t>
            </a:r>
            <a:endParaRPr lang="en-US" sz="2200" b="1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 = 0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for </a:t>
            </a:r>
            <a:r>
              <a:rPr lang="en-US" sz="22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 = N-1 to 0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R = {R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 &lt;&lt; 1, A</a:t>
            </a:r>
            <a:r>
              <a:rPr lang="en-US" sz="22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}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D = R - B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if D &lt; 0, Q</a:t>
            </a:r>
            <a:r>
              <a:rPr lang="en-US" sz="22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=0, 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=R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  else        Q</a:t>
            </a:r>
            <a:r>
              <a:rPr lang="en-US" sz="22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200" dirty="0">
                <a:latin typeface="Times New Roman" pitchFamily="18" charset="0"/>
                <a:cs typeface="Arial" charset="0"/>
              </a:rPr>
              <a:t>=1, 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=D</a:t>
            </a:r>
          </a:p>
          <a:p>
            <a:r>
              <a:rPr lang="en-US" sz="2200" dirty="0">
                <a:latin typeface="Times New Roman" pitchFamily="18" charset="0"/>
                <a:cs typeface="Arial" charset="0"/>
              </a:rPr>
              <a:t>R</a:t>
            </a:r>
            <a:r>
              <a:rPr lang="en-US" sz="2200" dirty="0">
                <a:latin typeface="Courier (W1)" pitchFamily="49" charset="0"/>
                <a:cs typeface="Arial" charset="0"/>
              </a:rPr>
              <a:t>’</a:t>
            </a:r>
            <a:r>
              <a:rPr lang="en-US" sz="2200" dirty="0">
                <a:latin typeface="Times New Roman" pitchFamily="18" charset="0"/>
                <a:cs typeface="Arial" charset="0"/>
              </a:rPr>
              <a:t>=R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4D45A5-FA47-4561-A35E-735997DB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1" y="791161"/>
            <a:ext cx="3962400" cy="520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47D45-3C79-4C07-AAA2-0248F5CABC8C}"/>
              </a:ext>
            </a:extLst>
          </p:cNvPr>
          <p:cNvSpPr txBox="1"/>
          <p:nvPr/>
        </p:nvSpPr>
        <p:spPr>
          <a:xfrm>
            <a:off x="152400" y="5918330"/>
            <a:ext cx="578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Each row computes one iteration of the division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7314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Integer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6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9" descr="f03-10-P374493">
            <a:extLst>
              <a:ext uri="{FF2B5EF4-FFF2-40B4-BE49-F238E27FC236}">
                <a16:creationId xmlns:a16="http://schemas.microsoft.com/office/drawing/2014/main" id="{26FBA9A1-B3CC-4383-8B88-39D55B3D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2">
            <a:extLst>
              <a:ext uri="{FF2B5EF4-FFF2-40B4-BE49-F238E27FC236}">
                <a16:creationId xmlns:a16="http://schemas.microsoft.com/office/drawing/2014/main" id="{C6A2EE00-8B7F-4D1B-8BD9-EF6379E28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Sequential division</a:t>
            </a:r>
            <a:endParaRPr lang="en-AU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68CEDCB-93A2-449D-B307-FBC2BB88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40</a:t>
            </a:fld>
            <a:endParaRPr lang="en-US"/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6DD831E1-95FC-4662-B3AC-FC00C142D73C}"/>
              </a:ext>
            </a:extLst>
          </p:cNvPr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27654" name="AutoShape 6">
            <a:extLst>
              <a:ext uri="{FF2B5EF4-FFF2-40B4-BE49-F238E27FC236}">
                <a16:creationId xmlns:a16="http://schemas.microsoft.com/office/drawing/2014/main" id="{5E3576E1-DB61-479A-959F-ECBB316C41CF}"/>
              </a:ext>
            </a:extLst>
          </p:cNvPr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27655" name="Picture 7" descr="f03-09-P374493">
            <a:extLst>
              <a:ext uri="{FF2B5EF4-FFF2-40B4-BE49-F238E27FC236}">
                <a16:creationId xmlns:a16="http://schemas.microsoft.com/office/drawing/2014/main" id="{5A037C5A-8BEE-4363-B3B8-1BD0D995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6" descr="f03-12-P374493">
            <a:extLst>
              <a:ext uri="{FF2B5EF4-FFF2-40B4-BE49-F238E27FC236}">
                <a16:creationId xmlns:a16="http://schemas.microsoft.com/office/drawing/2014/main" id="{69198EE0-9710-43E5-B7CC-B13AB22F5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352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>
            <a:extLst>
              <a:ext uri="{FF2B5EF4-FFF2-40B4-BE49-F238E27FC236}">
                <a16:creationId xmlns:a16="http://schemas.microsoft.com/office/drawing/2014/main" id="{18CF3603-578F-4D2E-BE57-8BC6657BA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One cycle per partial-remainder subtraction</a:t>
            </a:r>
          </a:p>
          <a:p>
            <a:pPr eaLnBrk="1" hangingPunct="1"/>
            <a:r>
              <a:rPr lang="en-US" altLang="en-US" sz="2800" dirty="0"/>
              <a:t>Looks a lot like a multiplier!</a:t>
            </a:r>
          </a:p>
          <a:p>
            <a:pPr lvl="1" eaLnBrk="1" hangingPunct="1"/>
            <a:r>
              <a:rPr lang="en-US" altLang="en-US" sz="2400" dirty="0"/>
              <a:t>Same hardware can be used for both</a:t>
            </a:r>
            <a:endParaRPr lang="en-AU" altLang="en-US" sz="2400" dirty="0"/>
          </a:p>
          <a:p>
            <a:pPr eaLnBrk="1" hangingPunct="1"/>
            <a:endParaRPr lang="en-AU" altLang="en-US" sz="2400" dirty="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77F0682-699C-42E7-8494-2064B779B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Optimized divider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84013A-143E-4FCF-85EC-A1AEDBD8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>
            <a:extLst>
              <a:ext uri="{FF2B5EF4-FFF2-40B4-BE49-F238E27FC236}">
                <a16:creationId xmlns:a16="http://schemas.microsoft.com/office/drawing/2014/main" id="{FB438385-E787-4CF0-9CF9-07182A7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Can’t use parallel hardware as in multiplier</a:t>
            </a:r>
          </a:p>
          <a:p>
            <a:pPr lvl="1" eaLnBrk="1" hangingPunct="1"/>
            <a:r>
              <a:rPr lang="en-US" altLang="en-US" dirty="0"/>
              <a:t>Subtraction is conditional on sign of remainder</a:t>
            </a:r>
          </a:p>
          <a:p>
            <a:pPr eaLnBrk="1" hangingPunct="1"/>
            <a:r>
              <a:rPr lang="en-US" altLang="en-US" dirty="0"/>
              <a:t>Faster dividers generate multiple quotient bits per step</a:t>
            </a:r>
          </a:p>
          <a:p>
            <a:pPr lvl="1" eaLnBrk="1" hangingPunct="1"/>
            <a:r>
              <a:rPr lang="en-US" altLang="en-US" dirty="0"/>
              <a:t>Still require multiple steps</a:t>
            </a:r>
            <a:endParaRPr lang="en-AU" altLang="en-US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04DEF39-E423-414C-87A0-101D9420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6210-6493-459D-9AB1-922AB6D0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SzPct val="100000"/>
                  <a:buNone/>
                </a:pPr>
                <a:r>
                  <a:rPr lang="en-GB" dirty="0"/>
                  <a:t>Assume two’s complement format</a:t>
                </a:r>
              </a:p>
              <a:p>
                <a:pPr lvl="1" indent="-457200"/>
                <a:r>
                  <a:rPr lang="en-GB" dirty="0"/>
                  <a:t>Q: What’s the range (minimum and maximum values that can be represented) of an </a:t>
                </a:r>
                <a:r>
                  <a:rPr lang="en-GB" i="1" dirty="0"/>
                  <a:t>N</a:t>
                </a:r>
                <a:r>
                  <a:rPr lang="en-GB" dirty="0"/>
                  <a:t>-bit two’s complement number?</a:t>
                </a:r>
              </a:p>
              <a:p>
                <a:pPr marL="800100" lvl="2" indent="0">
                  <a:buNone/>
                </a:pPr>
                <a:r>
                  <a:rPr lang="en-GB" sz="2400" dirty="0"/>
                  <a:t>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−(2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1143000" lvl="2"/>
                <a:r>
                  <a:rPr lang="en-GB" sz="2400" dirty="0"/>
                  <a:t>For example, an 8-bit two’s complement number may represent values in the range</a:t>
                </a:r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−128,127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70" r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0CD52-3FA4-41D6-A6B0-A65E556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061-664D-4C7C-A25A-73C7397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10D5FA-EA11-44C4-BD00-F3ACC8DA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What is </a:t>
            </a:r>
            <a:r>
              <a:rPr lang="en-GB" b="1" dirty="0">
                <a:solidFill>
                  <a:srgbClr val="0070C0"/>
                </a:solidFill>
              </a:rPr>
              <a:t>overflow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r>
              <a:rPr lang="en-GB" dirty="0"/>
              <a:t>A: A condition when the result of a calculation </a:t>
            </a:r>
            <a:r>
              <a:rPr lang="en-GB" b="1" dirty="0">
                <a:solidFill>
                  <a:srgbClr val="0070C0"/>
                </a:solidFill>
              </a:rPr>
              <a:t>exceeds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maximum</a:t>
            </a:r>
            <a:r>
              <a:rPr lang="en-GB" dirty="0"/>
              <a:t> value that can be represented in a numeric format.</a:t>
            </a:r>
          </a:p>
          <a:p>
            <a:r>
              <a:rPr lang="en-GB" dirty="0"/>
              <a:t>Q: What is </a:t>
            </a:r>
            <a:r>
              <a:rPr lang="en-GB" b="1" dirty="0">
                <a:solidFill>
                  <a:srgbClr val="00B050"/>
                </a:solidFill>
              </a:rPr>
              <a:t>underflow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r>
              <a:rPr lang="en-GB" sz="2400" dirty="0"/>
              <a:t>A: A condition when the result of a calculation is </a:t>
            </a:r>
            <a:r>
              <a:rPr lang="en-GB" sz="2400" b="1" dirty="0">
                <a:solidFill>
                  <a:srgbClr val="00B050"/>
                </a:solidFill>
              </a:rPr>
              <a:t>smaller</a:t>
            </a:r>
            <a:r>
              <a:rPr lang="en-GB" sz="2400" dirty="0"/>
              <a:t> than the </a:t>
            </a:r>
            <a:r>
              <a:rPr lang="en-GB" sz="2400" b="1" dirty="0">
                <a:solidFill>
                  <a:srgbClr val="00B050"/>
                </a:solidFill>
              </a:rPr>
              <a:t>minimum</a:t>
            </a:r>
            <a:r>
              <a:rPr lang="en-GB" sz="2400" dirty="0"/>
              <a:t> value that can be represented in a numeric format.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Sometimes, the term overflow is used for describing both conditions.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D8CB2E-953C-483C-82A0-C481281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Overflow &amp; underflow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8BC3-37A4-4A6F-9426-334B063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438-0A54-48CB-96F6-FCBCC483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971E0-96A8-4660-AE02-660EA296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7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9" descr="f03-01-P374493">
            <a:extLst>
              <a:ext uri="{FF2B5EF4-FFF2-40B4-BE49-F238E27FC236}">
                <a16:creationId xmlns:a16="http://schemas.microsoft.com/office/drawing/2014/main" id="{C0CDA25E-C58F-4C75-82F8-9C9574DC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3">
            <a:extLst>
              <a:ext uri="{FF2B5EF4-FFF2-40B4-BE49-F238E27FC236}">
                <a16:creationId xmlns:a16="http://schemas.microsoft.com/office/drawing/2014/main" id="{52D4FAF8-3AAA-4C61-B47D-28D8A2595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Example: 7 + 6</a:t>
            </a:r>
            <a:endParaRPr lang="en-AU" altLang="en-US" dirty="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76CD016-597B-4491-9EB0-7BAA7C378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Integer addition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0CADA5C-3E6D-470B-81F6-4BB231E3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7703B025-7404-4303-AA75-FBFF25F4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out of range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+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–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operands, no overflow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two +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</a:t>
            </a:r>
          </a:p>
          <a:p>
            <a:pPr lvl="2" eaLnBrk="1" hangingPunct="1"/>
            <a:r>
              <a:rPr lang="en-US" alt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sign is 1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two –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</a:t>
            </a:r>
          </a:p>
          <a:p>
            <a:pPr lvl="2" eaLnBrk="1" hangingPunct="1"/>
            <a:r>
              <a:rPr lang="en-US" alt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sign is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E0643-939F-48BD-9F86-0584202FA326}"/>
              </a:ext>
            </a:extLst>
          </p:cNvPr>
          <p:cNvSpPr txBox="1"/>
          <p:nvPr/>
        </p:nvSpPr>
        <p:spPr>
          <a:xfrm>
            <a:off x="7399553" y="24384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D4B8-A17F-4F0D-AFCD-D3209325FFB9}"/>
              </a:ext>
            </a:extLst>
          </p:cNvPr>
          <p:cNvSpPr txBox="1"/>
          <p:nvPr/>
        </p:nvSpPr>
        <p:spPr>
          <a:xfrm>
            <a:off x="7391400" y="276784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FE187-98A2-4FC0-9D4E-091EC6D614BD}"/>
              </a:ext>
            </a:extLst>
          </p:cNvPr>
          <p:cNvSpPr txBox="1"/>
          <p:nvPr/>
        </p:nvSpPr>
        <p:spPr>
          <a:xfrm>
            <a:off x="7391400" y="31358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(+13)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AC83-2ABD-47B1-A1A1-49FA218D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371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Example: Adding two 4-bit two’s complement numbers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</a:t>
            </a:r>
            <a:endParaRPr lang="en-US" altLang="en-US" sz="2400" dirty="0">
              <a:latin typeface="Courier New" panose="02070309020205020404" pitchFamily="49" charset="0"/>
              <a:ea typeface="CMU Typewriter Text" panose="02000309000000000000" pitchFamily="50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7FDF0-861E-46DF-84DE-92E7400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1A2B-7441-4539-8A4B-7113BF9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1FC8F-6A1D-4C16-8771-6E7E4519C99F}"/>
              </a:ext>
            </a:extLst>
          </p:cNvPr>
          <p:cNvSpPr txBox="1"/>
          <p:nvPr/>
        </p:nvSpPr>
        <p:spPr>
          <a:xfrm>
            <a:off x="457200" y="1943412"/>
            <a:ext cx="22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5 + 1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+1:  0001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+6: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110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3 + 6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0011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+6:  0110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001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9B2-FE4C-4532-ACE0-7D54C87664E9}"/>
              </a:ext>
            </a:extLst>
          </p:cNvPr>
          <p:cNvSpPr txBox="1"/>
          <p:nvPr/>
        </p:nvSpPr>
        <p:spPr>
          <a:xfrm>
            <a:off x="4575048" y="1926960"/>
            <a:ext cx="220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–2 + 5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-2:  1110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011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–7 +(–1)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-7:  1001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-1:  1111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-8: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000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–3 +(–6)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-3:  1101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-6:  1010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111</a:t>
            </a:r>
            <a:endParaRPr lang="en-GB" sz="2000" dirty="0"/>
          </a:p>
          <a:p>
            <a:pPr marL="0" indent="0" eaLnBrk="1" hangingPunct="1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D4F6-50DB-48FF-A7F2-338C46C75046}"/>
              </a:ext>
            </a:extLst>
          </p:cNvPr>
          <p:cNvSpPr txBox="1"/>
          <p:nvPr/>
        </p:nvSpPr>
        <p:spPr>
          <a:xfrm>
            <a:off x="475488" y="5588525"/>
            <a:ext cx="3233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Overflow:+9 and -9 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can not be represented in 4-bit 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two’s complement.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EE5ED-B2F4-4C97-A9FE-E0DE155C806B}"/>
              </a:ext>
            </a:extLst>
          </p:cNvPr>
          <p:cNvCxnSpPr>
            <a:cxnSpLocks/>
          </p:cNvCxnSpPr>
          <p:nvPr/>
        </p:nvCxnSpPr>
        <p:spPr>
          <a:xfrm>
            <a:off x="2667000" y="5715000"/>
            <a:ext cx="24384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4100-64BB-4EF3-9AFA-1C4768C5FCD9}"/>
              </a:ext>
            </a:extLst>
          </p:cNvPr>
          <p:cNvCxnSpPr>
            <a:cxnSpLocks/>
          </p:cNvCxnSpPr>
          <p:nvPr/>
        </p:nvCxnSpPr>
        <p:spPr>
          <a:xfrm flipV="1">
            <a:off x="1676400" y="4928846"/>
            <a:ext cx="457200" cy="659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82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1776</Words>
  <Application>Microsoft Office PowerPoint</Application>
  <PresentationFormat>On-screen Show (4:3)</PresentationFormat>
  <Paragraphs>411</Paragraphs>
  <Slides>42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Calibri</vt:lpstr>
      <vt:lpstr>Cambria Math</vt:lpstr>
      <vt:lpstr>CMU Sans Serif</vt:lpstr>
      <vt:lpstr>CMU Serif</vt:lpstr>
      <vt:lpstr>Courier (W1)</vt:lpstr>
      <vt:lpstr>Courier New</vt:lpstr>
      <vt:lpstr>Lucida Console</vt:lpstr>
      <vt:lpstr>Microsoft Sans Serif</vt:lpstr>
      <vt:lpstr>Tahoma</vt:lpstr>
      <vt:lpstr>Times New Roman</vt:lpstr>
      <vt:lpstr>Wingdings</vt:lpstr>
      <vt:lpstr>Beamer_Presentation_template</vt:lpstr>
      <vt:lpstr>VISIO</vt:lpstr>
      <vt:lpstr>TC2009B: Digital design Multiplication and Division</vt:lpstr>
      <vt:lpstr>References</vt:lpstr>
      <vt:lpstr>Arithmetic for Computers</vt:lpstr>
      <vt:lpstr>Integer operations</vt:lpstr>
      <vt:lpstr>Two’s complement review</vt:lpstr>
      <vt:lpstr>Overflow &amp; underflow</vt:lpstr>
      <vt:lpstr>Addition</vt:lpstr>
      <vt:lpstr>Integer addition</vt:lpstr>
      <vt:lpstr>Integer addition</vt:lpstr>
      <vt:lpstr>Subtraction</vt:lpstr>
      <vt:lpstr>Integer subtraction</vt:lpstr>
      <vt:lpstr>Integer subtraction</vt:lpstr>
      <vt:lpstr>Addition &amp; subtraction overflow summary</vt:lpstr>
      <vt:lpstr>Multiplication</vt:lpstr>
      <vt:lpstr>Multiplier</vt:lpstr>
      <vt:lpstr>Parallel multiplication</vt:lpstr>
      <vt:lpstr>Parallel multiplication</vt:lpstr>
      <vt:lpstr>Sequential multiplication</vt:lpstr>
      <vt:lpstr>Multiplication hardware</vt:lpstr>
      <vt:lpstr>Multiplication hardware</vt:lpstr>
      <vt:lpstr>Optimised multiplier</vt:lpstr>
      <vt:lpstr>Optimised multiplier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Signed multiplication</vt:lpstr>
      <vt:lpstr>Division</vt:lpstr>
      <vt:lpstr>Division</vt:lpstr>
      <vt:lpstr>Divider</vt:lpstr>
      <vt:lpstr>Divider</vt:lpstr>
      <vt:lpstr>Divider</vt:lpstr>
      <vt:lpstr>4x4 Divider</vt:lpstr>
      <vt:lpstr>Sequential division</vt:lpstr>
      <vt:lpstr>Optimized divider</vt:lpstr>
      <vt:lpstr>Faster Division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2021-11-04T15:56:19Z</dcterms:modified>
</cp:coreProperties>
</file>