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FCC466-2722-4465-903E-20A052318689}">
  <a:tblStyle styleId="{4BFCC466-2722-4465-903E-20A0523186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d4436ea6e_4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d4436ea6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d4436ea6e_4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d4436ea6e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742ff3d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3742ff3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d4436ea6e_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d4436ea6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d4436ea6e_2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d4436ea6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3742ff3d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3742ff3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d4436ea6e_2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d4436ea6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Isiah Perine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08175"/>
            <a:ext cx="42603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Naive Bayes </a:t>
            </a:r>
            <a:r>
              <a:rPr b="1" lang="en" sz="2100" u="sng">
                <a:solidFill>
                  <a:schemeClr val="dk1"/>
                </a:solidFill>
              </a:rPr>
              <a:t>Model 1: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MaritalStatus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OverTime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StockOptionLevel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22"/>
          <p:cNvSpPr txBox="1"/>
          <p:nvPr/>
        </p:nvSpPr>
        <p:spPr>
          <a:xfrm>
            <a:off x="3737525" y="3421200"/>
            <a:ext cx="54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572000" y="1108175"/>
            <a:ext cx="42603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Naive Bayes </a:t>
            </a:r>
            <a:r>
              <a:rPr b="1" lang="en" sz="2100" u="sng">
                <a:solidFill>
                  <a:schemeClr val="dk1"/>
                </a:solidFill>
              </a:rPr>
              <a:t>Model 2: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JobLevel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OverTime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StockOptionLevel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152475"/>
            <a:ext cx="3999900" cy="20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Naive Bayes Model 1: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832400" y="1152475"/>
            <a:ext cx="39999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Naive Bayes </a:t>
            </a:r>
            <a:r>
              <a:rPr b="1" lang="en" sz="2100">
                <a:solidFill>
                  <a:schemeClr val="dk1"/>
                </a:solidFill>
              </a:rPr>
              <a:t>Model 2: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77" name="Google Shape;177;p23"/>
          <p:cNvGraphicFramePr/>
          <p:nvPr/>
        </p:nvGraphicFramePr>
        <p:xfrm>
          <a:off x="592900" y="185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{4BFCC466-2722-4465-903E-20A052318689}</a:tableStyleId>
              </a:tblPr>
              <a:tblGrid>
                <a:gridCol w="823475"/>
                <a:gridCol w="823475"/>
                <a:gridCol w="823475"/>
              </a:tblGrid>
              <a:tr h="3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3"/>
          <p:cNvGraphicFramePr/>
          <p:nvPr/>
        </p:nvGraphicFramePr>
        <p:xfrm>
          <a:off x="5135413" y="185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{4BFCC466-2722-4465-903E-20A052318689}</a:tableStyleId>
              </a:tblPr>
              <a:tblGrid>
                <a:gridCol w="823475"/>
                <a:gridCol w="823475"/>
                <a:gridCol w="823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3"/>
          <p:cNvSpPr txBox="1"/>
          <p:nvPr/>
        </p:nvSpPr>
        <p:spPr>
          <a:xfrm>
            <a:off x="5958900" y="1534850"/>
            <a:ext cx="1429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ACTUAL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416375" y="1534850"/>
            <a:ext cx="1429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ACTUAL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 rot="-5400000">
            <a:off x="-423950" y="2170800"/>
            <a:ext cx="1670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PREDICTED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 rot="-5400000">
            <a:off x="4135225" y="2187450"/>
            <a:ext cx="1637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PREDICTED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45150" y="3245575"/>
            <a:ext cx="2565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Accuracy = 85.06%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Sensitivity = 84.09%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Specificity = 36.59%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F1 = 91.39%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737525" y="3421200"/>
            <a:ext cx="54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087688" y="3245575"/>
            <a:ext cx="2565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Accuracy = 85.82%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Sensitivity = 97.27%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Specificity = 24.39%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F1 = 92.04%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91" name="Google Shape;191;p24"/>
          <p:cNvSpPr txBox="1"/>
          <p:nvPr>
            <p:ph idx="4294967295" type="body"/>
          </p:nvPr>
        </p:nvSpPr>
        <p:spPr>
          <a:xfrm>
            <a:off x="311700" y="1152475"/>
            <a:ext cx="56580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Choose Naive Bayes Model 2: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JobLevel, OverTime, and StockOptionLevel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Mean Accuracy = 86.30%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Mean Sensitivity = 97.33%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Mean Specificity = 28.93%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24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3" name="Google Shape;193;p24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895500" y="11524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The Problem </a:t>
            </a:r>
            <a:endParaRPr/>
          </a:p>
        </p:txBody>
      </p:sp>
      <p:sp>
        <p:nvSpPr>
          <p:cNvPr id="200" name="Google Shape;200;p25"/>
          <p:cNvSpPr txBox="1"/>
          <p:nvPr>
            <p:ph idx="4294967295" type="body"/>
          </p:nvPr>
        </p:nvSpPr>
        <p:spPr>
          <a:xfrm>
            <a:off x="311700" y="1152475"/>
            <a:ext cx="56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Top 3 Factors Leading to Turnover</a:t>
            </a:r>
            <a:r>
              <a:rPr b="1" lang="en" sz="2100">
                <a:solidFill>
                  <a:schemeClr val="dk1"/>
                </a:solidFill>
              </a:rPr>
              <a:t>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1" name="Google Shape;201;p25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2" name="Google Shape;202;p25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895500" y="11524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11700" y="1930850"/>
            <a:ext cx="41154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Job Level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 Time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Stock Option Level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37456" l="0" r="0" t="16351"/>
          <a:stretch/>
        </p:blipFill>
        <p:spPr>
          <a:xfrm>
            <a:off x="3749854" y="12852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4294967295" type="body"/>
          </p:nvPr>
        </p:nvSpPr>
        <p:spPr>
          <a:xfrm>
            <a:off x="3491855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Isiah</a:t>
            </a:r>
            <a:r>
              <a:rPr lang="en" sz="1700">
                <a:solidFill>
                  <a:schemeClr val="dk1"/>
                </a:solidFill>
              </a:rPr>
              <a:t> Perine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>
            <a:off x="4436550" y="36416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6"/>
          <p:cNvSpPr txBox="1"/>
          <p:nvPr>
            <p:ph idx="4294967295" type="body"/>
          </p:nvPr>
        </p:nvSpPr>
        <p:spPr>
          <a:xfrm>
            <a:off x="3491844" y="37244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iperine@smu.edu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MSDS at Southern Methodist </a:t>
            </a:r>
            <a:r>
              <a:rPr lang="en"/>
              <a:t>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25" y="1771063"/>
            <a:ext cx="2306050" cy="21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DDSAnalytics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575" y="17891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Concept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/>
              <a:t>redicting employee turnover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3939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Task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Identify</a:t>
            </a:r>
            <a:r>
              <a:rPr lang="en" sz="1600"/>
              <a:t> top three factors that lead to turnover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5" name="Google Shape;85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6" name="Google Shape;86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Task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Identify job role specific trends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939500" y="724200"/>
            <a:ext cx="38370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870 rows &amp; 36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row per </a:t>
            </a:r>
            <a:r>
              <a:rPr lang="en"/>
              <a:t>employee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939500" y="1464675"/>
            <a:ext cx="38370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30+ descriptive variables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JobInvolvement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JobSatisfaction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WorkLifeBalance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939500" y="3350900"/>
            <a:ext cx="3837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No missing values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939500" y="2635875"/>
            <a:ext cx="3837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Response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Attrition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Exploration</a:t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Job Involvement </a:t>
            </a: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Low Job Involvement - 46.81%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Medium Job Involvement - 19.30%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High Job Involvement - 13.04%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Very High Job Involvement - 8.64% </a:t>
            </a:r>
            <a:endParaRPr sz="1600"/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7725"/>
            <a:ext cx="4604325" cy="284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311575" y="3960125"/>
            <a:ext cx="46044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Job Involvement Levels: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 = Low   2 = Medium  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 = High   4 = Very High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932625" y="1370825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46.81%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987200" y="2621400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19.30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990613" y="2888925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13.04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064325" y="3068600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8.64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Exploration</a:t>
            </a:r>
            <a:endParaRPr/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Over Time </a:t>
            </a: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 Over Time </a:t>
            </a:r>
            <a:r>
              <a:rPr lang="en" sz="1600"/>
              <a:t>- </a:t>
            </a:r>
            <a:r>
              <a:rPr lang="en" sz="1600"/>
              <a:t>9.71%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Over Time - </a:t>
            </a:r>
            <a:r>
              <a:rPr lang="en" sz="1600"/>
              <a:t>31.75%</a:t>
            </a:r>
            <a:endParaRPr sz="1600"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7725"/>
            <a:ext cx="4604325" cy="28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567863" y="2830350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9.71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444225" y="1382625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31.75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Exploration</a:t>
            </a:r>
            <a:endParaRPr/>
          </a:p>
        </p:txBody>
      </p:sp>
      <p:sp>
        <p:nvSpPr>
          <p:cNvPr id="131" name="Google Shape;131;p19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Gender </a:t>
            </a: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Female</a:t>
            </a:r>
            <a:r>
              <a:rPr lang="en" sz="1600"/>
              <a:t> - 14.97%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Male- 16.86%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(may not be allowed to be included)</a:t>
            </a:r>
            <a:endParaRPr sz="1600"/>
          </a:p>
        </p:txBody>
      </p: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7725"/>
            <a:ext cx="4604325" cy="284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5509263" y="1576725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14.97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7444213" y="1354175"/>
            <a:ext cx="55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16.86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Exploration</a:t>
            </a:r>
            <a:endParaRPr/>
          </a:p>
        </p:txBody>
      </p: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Job Role</a:t>
            </a:r>
            <a:r>
              <a:rPr b="1" lang="en" sz="2100">
                <a:solidFill>
                  <a:schemeClr val="dk1"/>
                </a:solidFill>
              </a:rPr>
              <a:t> 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Sales Representative - 45.28%!!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OTHER ROLES ALL &lt; 22%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4" name="Google Shape;144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00150"/>
            <a:ext cx="4563600" cy="28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8275875" y="13541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45.28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4600500" y="2053450"/>
            <a:ext cx="4304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55" name="Google Shape;155;p21"/>
          <p:cNvSpPr txBox="1"/>
          <p:nvPr>
            <p:ph idx="4294967295" type="body"/>
          </p:nvPr>
        </p:nvSpPr>
        <p:spPr>
          <a:xfrm>
            <a:off x="311700" y="1152475"/>
            <a:ext cx="6066900" cy="28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Most Significant Correlation (by Chi-</a:t>
            </a:r>
            <a:r>
              <a:rPr b="1" lang="en" sz="2100">
                <a:solidFill>
                  <a:schemeClr val="dk1"/>
                </a:solidFill>
              </a:rPr>
              <a:t>Squared</a:t>
            </a:r>
            <a:r>
              <a:rPr b="1" lang="en" sz="2100">
                <a:solidFill>
                  <a:schemeClr val="dk1"/>
                </a:solidFill>
              </a:rPr>
              <a:t> Test)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JobInvolvement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JobLevel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JobRole 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MaritalStatus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OverTime 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StockOptionLevel 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YearsAtCompany</a:t>
            </a:r>
            <a:endParaRPr sz="1600"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09450" y="4024825"/>
            <a:ext cx="4264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35 possible models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882575" y="2816400"/>
            <a:ext cx="2510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572875" y="3103275"/>
            <a:ext cx="3030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619600" y="2244600"/>
            <a:ext cx="2510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8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