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4" r:id="rId7"/>
    <p:sldId id="263"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7F9EE-9213-40AE-AF93-5D3E4B6E5C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CDE514-AE20-45CF-8CF7-74663E51D4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9B17C9-2622-4CCB-A5A9-41C5D7EF8906}"/>
              </a:ext>
            </a:extLst>
          </p:cNvPr>
          <p:cNvSpPr>
            <a:spLocks noGrp="1"/>
          </p:cNvSpPr>
          <p:nvPr>
            <p:ph type="dt" sz="half" idx="10"/>
          </p:nvPr>
        </p:nvSpPr>
        <p:spPr/>
        <p:txBody>
          <a:bodyPr/>
          <a:lstStyle/>
          <a:p>
            <a:fld id="{498DE2BF-7DBF-4711-8E5E-D35123AEA8FA}" type="datetimeFigureOut">
              <a:rPr lang="en-US" smtClean="0"/>
              <a:t>4/16/2019</a:t>
            </a:fld>
            <a:endParaRPr lang="en-US"/>
          </a:p>
        </p:txBody>
      </p:sp>
      <p:sp>
        <p:nvSpPr>
          <p:cNvPr id="5" name="Footer Placeholder 4">
            <a:extLst>
              <a:ext uri="{FF2B5EF4-FFF2-40B4-BE49-F238E27FC236}">
                <a16:creationId xmlns:a16="http://schemas.microsoft.com/office/drawing/2014/main" id="{B3DAA023-E2CE-4C07-AF0A-F7373BCDD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8240CE-7667-4DB9-841F-AA975EA193B1}"/>
              </a:ext>
            </a:extLst>
          </p:cNvPr>
          <p:cNvSpPr>
            <a:spLocks noGrp="1"/>
          </p:cNvSpPr>
          <p:nvPr>
            <p:ph type="sldNum" sz="quarter" idx="12"/>
          </p:nvPr>
        </p:nvSpPr>
        <p:spPr/>
        <p:txBody>
          <a:bodyPr/>
          <a:lstStyle/>
          <a:p>
            <a:fld id="{BEED041C-9DE1-48B8-A929-D7B143076833}" type="slidenum">
              <a:rPr lang="en-US" smtClean="0"/>
              <a:t>‹#›</a:t>
            </a:fld>
            <a:endParaRPr lang="en-US"/>
          </a:p>
        </p:txBody>
      </p:sp>
    </p:spTree>
    <p:extLst>
      <p:ext uri="{BB962C8B-B14F-4D97-AF65-F5344CB8AC3E}">
        <p14:creationId xmlns:p14="http://schemas.microsoft.com/office/powerpoint/2010/main" val="4062930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03A5C-D8FB-49A2-895B-4C19FB64CA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8E05E7-7CA5-474B-AF11-60B5277A03D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87077D-1E06-4878-AAE0-9E9970AF3179}"/>
              </a:ext>
            </a:extLst>
          </p:cNvPr>
          <p:cNvSpPr>
            <a:spLocks noGrp="1"/>
          </p:cNvSpPr>
          <p:nvPr>
            <p:ph type="dt" sz="half" idx="10"/>
          </p:nvPr>
        </p:nvSpPr>
        <p:spPr/>
        <p:txBody>
          <a:bodyPr/>
          <a:lstStyle/>
          <a:p>
            <a:fld id="{498DE2BF-7DBF-4711-8E5E-D35123AEA8FA}" type="datetimeFigureOut">
              <a:rPr lang="en-US" smtClean="0"/>
              <a:t>4/16/2019</a:t>
            </a:fld>
            <a:endParaRPr lang="en-US"/>
          </a:p>
        </p:txBody>
      </p:sp>
      <p:sp>
        <p:nvSpPr>
          <p:cNvPr id="5" name="Footer Placeholder 4">
            <a:extLst>
              <a:ext uri="{FF2B5EF4-FFF2-40B4-BE49-F238E27FC236}">
                <a16:creationId xmlns:a16="http://schemas.microsoft.com/office/drawing/2014/main" id="{866D14F2-7143-4570-A128-438B9AF521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8FFB26-2020-440A-9700-BCEC63EC77A4}"/>
              </a:ext>
            </a:extLst>
          </p:cNvPr>
          <p:cNvSpPr>
            <a:spLocks noGrp="1"/>
          </p:cNvSpPr>
          <p:nvPr>
            <p:ph type="sldNum" sz="quarter" idx="12"/>
          </p:nvPr>
        </p:nvSpPr>
        <p:spPr/>
        <p:txBody>
          <a:bodyPr/>
          <a:lstStyle/>
          <a:p>
            <a:fld id="{BEED041C-9DE1-48B8-A929-D7B143076833}" type="slidenum">
              <a:rPr lang="en-US" smtClean="0"/>
              <a:t>‹#›</a:t>
            </a:fld>
            <a:endParaRPr lang="en-US"/>
          </a:p>
        </p:txBody>
      </p:sp>
    </p:spTree>
    <p:extLst>
      <p:ext uri="{BB962C8B-B14F-4D97-AF65-F5344CB8AC3E}">
        <p14:creationId xmlns:p14="http://schemas.microsoft.com/office/powerpoint/2010/main" val="4223281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34DB1B-918E-417F-A4DB-C6AE258377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C1AFC7-FB96-44BE-9970-159396F3D7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BCB595-31C6-41D4-A538-530F286A83DB}"/>
              </a:ext>
            </a:extLst>
          </p:cNvPr>
          <p:cNvSpPr>
            <a:spLocks noGrp="1"/>
          </p:cNvSpPr>
          <p:nvPr>
            <p:ph type="dt" sz="half" idx="10"/>
          </p:nvPr>
        </p:nvSpPr>
        <p:spPr/>
        <p:txBody>
          <a:bodyPr/>
          <a:lstStyle/>
          <a:p>
            <a:fld id="{498DE2BF-7DBF-4711-8E5E-D35123AEA8FA}" type="datetimeFigureOut">
              <a:rPr lang="en-US" smtClean="0"/>
              <a:t>4/16/2019</a:t>
            </a:fld>
            <a:endParaRPr lang="en-US"/>
          </a:p>
        </p:txBody>
      </p:sp>
      <p:sp>
        <p:nvSpPr>
          <p:cNvPr id="5" name="Footer Placeholder 4">
            <a:extLst>
              <a:ext uri="{FF2B5EF4-FFF2-40B4-BE49-F238E27FC236}">
                <a16:creationId xmlns:a16="http://schemas.microsoft.com/office/drawing/2014/main" id="{946E9139-B6EF-4670-8C4F-621CDAC8A0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A3BA7C-EDFA-477D-915B-84485DA587E9}"/>
              </a:ext>
            </a:extLst>
          </p:cNvPr>
          <p:cNvSpPr>
            <a:spLocks noGrp="1"/>
          </p:cNvSpPr>
          <p:nvPr>
            <p:ph type="sldNum" sz="quarter" idx="12"/>
          </p:nvPr>
        </p:nvSpPr>
        <p:spPr/>
        <p:txBody>
          <a:bodyPr/>
          <a:lstStyle/>
          <a:p>
            <a:fld id="{BEED041C-9DE1-48B8-A929-D7B143076833}" type="slidenum">
              <a:rPr lang="en-US" smtClean="0"/>
              <a:t>‹#›</a:t>
            </a:fld>
            <a:endParaRPr lang="en-US"/>
          </a:p>
        </p:txBody>
      </p:sp>
    </p:spTree>
    <p:extLst>
      <p:ext uri="{BB962C8B-B14F-4D97-AF65-F5344CB8AC3E}">
        <p14:creationId xmlns:p14="http://schemas.microsoft.com/office/powerpoint/2010/main" val="4132389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3BED-A758-401F-88C7-F839C29F48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BBA4F2-968E-4725-B370-C84BB3F54C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4F4B88-5715-4D2C-A0E1-D5B776C82A83}"/>
              </a:ext>
            </a:extLst>
          </p:cNvPr>
          <p:cNvSpPr>
            <a:spLocks noGrp="1"/>
          </p:cNvSpPr>
          <p:nvPr>
            <p:ph type="dt" sz="half" idx="10"/>
          </p:nvPr>
        </p:nvSpPr>
        <p:spPr/>
        <p:txBody>
          <a:bodyPr/>
          <a:lstStyle/>
          <a:p>
            <a:fld id="{498DE2BF-7DBF-4711-8E5E-D35123AEA8FA}" type="datetimeFigureOut">
              <a:rPr lang="en-US" smtClean="0"/>
              <a:t>4/16/2019</a:t>
            </a:fld>
            <a:endParaRPr lang="en-US"/>
          </a:p>
        </p:txBody>
      </p:sp>
      <p:sp>
        <p:nvSpPr>
          <p:cNvPr id="5" name="Footer Placeholder 4">
            <a:extLst>
              <a:ext uri="{FF2B5EF4-FFF2-40B4-BE49-F238E27FC236}">
                <a16:creationId xmlns:a16="http://schemas.microsoft.com/office/drawing/2014/main" id="{A2B8076A-19F2-4004-AC8E-9B9C6DE316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D27855-C859-4198-970C-34E4AAA3BEA0}"/>
              </a:ext>
            </a:extLst>
          </p:cNvPr>
          <p:cNvSpPr>
            <a:spLocks noGrp="1"/>
          </p:cNvSpPr>
          <p:nvPr>
            <p:ph type="sldNum" sz="quarter" idx="12"/>
          </p:nvPr>
        </p:nvSpPr>
        <p:spPr/>
        <p:txBody>
          <a:bodyPr/>
          <a:lstStyle/>
          <a:p>
            <a:fld id="{BEED041C-9DE1-48B8-A929-D7B143076833}" type="slidenum">
              <a:rPr lang="en-US" smtClean="0"/>
              <a:t>‹#›</a:t>
            </a:fld>
            <a:endParaRPr lang="en-US"/>
          </a:p>
        </p:txBody>
      </p:sp>
    </p:spTree>
    <p:extLst>
      <p:ext uri="{BB962C8B-B14F-4D97-AF65-F5344CB8AC3E}">
        <p14:creationId xmlns:p14="http://schemas.microsoft.com/office/powerpoint/2010/main" val="131589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5D33-4E28-4C02-A096-23D0A86F39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8F8BDA-4B29-4EA9-88B3-2FB4432C12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E0A358-6CC5-4DE0-BFB9-15C7E64EA2E2}"/>
              </a:ext>
            </a:extLst>
          </p:cNvPr>
          <p:cNvSpPr>
            <a:spLocks noGrp="1"/>
          </p:cNvSpPr>
          <p:nvPr>
            <p:ph type="dt" sz="half" idx="10"/>
          </p:nvPr>
        </p:nvSpPr>
        <p:spPr/>
        <p:txBody>
          <a:bodyPr/>
          <a:lstStyle/>
          <a:p>
            <a:fld id="{498DE2BF-7DBF-4711-8E5E-D35123AEA8FA}" type="datetimeFigureOut">
              <a:rPr lang="en-US" smtClean="0"/>
              <a:t>4/16/2019</a:t>
            </a:fld>
            <a:endParaRPr lang="en-US"/>
          </a:p>
        </p:txBody>
      </p:sp>
      <p:sp>
        <p:nvSpPr>
          <p:cNvPr id="5" name="Footer Placeholder 4">
            <a:extLst>
              <a:ext uri="{FF2B5EF4-FFF2-40B4-BE49-F238E27FC236}">
                <a16:creationId xmlns:a16="http://schemas.microsoft.com/office/drawing/2014/main" id="{5D9695C4-E91B-438B-A0CD-49BCF10DD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69B5B1-BE5D-4A30-A04F-045DF24F0C49}"/>
              </a:ext>
            </a:extLst>
          </p:cNvPr>
          <p:cNvSpPr>
            <a:spLocks noGrp="1"/>
          </p:cNvSpPr>
          <p:nvPr>
            <p:ph type="sldNum" sz="quarter" idx="12"/>
          </p:nvPr>
        </p:nvSpPr>
        <p:spPr/>
        <p:txBody>
          <a:bodyPr/>
          <a:lstStyle/>
          <a:p>
            <a:fld id="{BEED041C-9DE1-48B8-A929-D7B143076833}" type="slidenum">
              <a:rPr lang="en-US" smtClean="0"/>
              <a:t>‹#›</a:t>
            </a:fld>
            <a:endParaRPr lang="en-US"/>
          </a:p>
        </p:txBody>
      </p:sp>
    </p:spTree>
    <p:extLst>
      <p:ext uri="{BB962C8B-B14F-4D97-AF65-F5344CB8AC3E}">
        <p14:creationId xmlns:p14="http://schemas.microsoft.com/office/powerpoint/2010/main" val="4148139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1C5D8-31A4-470D-930F-8F03DFE08E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B19F3F-00B5-4D1A-87B7-71B4B0FF415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007C2A-6CF6-4A75-8263-D831C0B02FE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A0BF6A-ADEF-45CE-8ECF-E3857D4835F6}"/>
              </a:ext>
            </a:extLst>
          </p:cNvPr>
          <p:cNvSpPr>
            <a:spLocks noGrp="1"/>
          </p:cNvSpPr>
          <p:nvPr>
            <p:ph type="dt" sz="half" idx="10"/>
          </p:nvPr>
        </p:nvSpPr>
        <p:spPr/>
        <p:txBody>
          <a:bodyPr/>
          <a:lstStyle/>
          <a:p>
            <a:fld id="{498DE2BF-7DBF-4711-8E5E-D35123AEA8FA}" type="datetimeFigureOut">
              <a:rPr lang="en-US" smtClean="0"/>
              <a:t>4/16/2019</a:t>
            </a:fld>
            <a:endParaRPr lang="en-US"/>
          </a:p>
        </p:txBody>
      </p:sp>
      <p:sp>
        <p:nvSpPr>
          <p:cNvPr id="6" name="Footer Placeholder 5">
            <a:extLst>
              <a:ext uri="{FF2B5EF4-FFF2-40B4-BE49-F238E27FC236}">
                <a16:creationId xmlns:a16="http://schemas.microsoft.com/office/drawing/2014/main" id="{B71C171B-CA23-4325-8AAD-34E6EC9A9F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00132-E277-451E-853C-6CD0B56AF888}"/>
              </a:ext>
            </a:extLst>
          </p:cNvPr>
          <p:cNvSpPr>
            <a:spLocks noGrp="1"/>
          </p:cNvSpPr>
          <p:nvPr>
            <p:ph type="sldNum" sz="quarter" idx="12"/>
          </p:nvPr>
        </p:nvSpPr>
        <p:spPr/>
        <p:txBody>
          <a:bodyPr/>
          <a:lstStyle/>
          <a:p>
            <a:fld id="{BEED041C-9DE1-48B8-A929-D7B143076833}" type="slidenum">
              <a:rPr lang="en-US" smtClean="0"/>
              <a:t>‹#›</a:t>
            </a:fld>
            <a:endParaRPr lang="en-US"/>
          </a:p>
        </p:txBody>
      </p:sp>
    </p:spTree>
    <p:extLst>
      <p:ext uri="{BB962C8B-B14F-4D97-AF65-F5344CB8AC3E}">
        <p14:creationId xmlns:p14="http://schemas.microsoft.com/office/powerpoint/2010/main" val="255674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93B62-1FA4-4219-AEE7-6025664717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8D4685-97AA-466C-A218-6DFFB59E17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F0F1463-5AB4-4EB4-8394-1875D28AED1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4831DF-D19B-4D56-81B8-DF7DAF7225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1594C27-CDC4-4E34-827A-3E30460A1E6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929F6A-16DD-44E9-AE85-9070CD4977C9}"/>
              </a:ext>
            </a:extLst>
          </p:cNvPr>
          <p:cNvSpPr>
            <a:spLocks noGrp="1"/>
          </p:cNvSpPr>
          <p:nvPr>
            <p:ph type="dt" sz="half" idx="10"/>
          </p:nvPr>
        </p:nvSpPr>
        <p:spPr/>
        <p:txBody>
          <a:bodyPr/>
          <a:lstStyle/>
          <a:p>
            <a:fld id="{498DE2BF-7DBF-4711-8E5E-D35123AEA8FA}" type="datetimeFigureOut">
              <a:rPr lang="en-US" smtClean="0"/>
              <a:t>4/16/2019</a:t>
            </a:fld>
            <a:endParaRPr lang="en-US"/>
          </a:p>
        </p:txBody>
      </p:sp>
      <p:sp>
        <p:nvSpPr>
          <p:cNvPr id="8" name="Footer Placeholder 7">
            <a:extLst>
              <a:ext uri="{FF2B5EF4-FFF2-40B4-BE49-F238E27FC236}">
                <a16:creationId xmlns:a16="http://schemas.microsoft.com/office/drawing/2014/main" id="{E23F1CA9-DC85-4D21-95C5-C49464393B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B538A4-4B21-4976-8DBA-51A865BDBA17}"/>
              </a:ext>
            </a:extLst>
          </p:cNvPr>
          <p:cNvSpPr>
            <a:spLocks noGrp="1"/>
          </p:cNvSpPr>
          <p:nvPr>
            <p:ph type="sldNum" sz="quarter" idx="12"/>
          </p:nvPr>
        </p:nvSpPr>
        <p:spPr/>
        <p:txBody>
          <a:bodyPr/>
          <a:lstStyle/>
          <a:p>
            <a:fld id="{BEED041C-9DE1-48B8-A929-D7B143076833}" type="slidenum">
              <a:rPr lang="en-US" smtClean="0"/>
              <a:t>‹#›</a:t>
            </a:fld>
            <a:endParaRPr lang="en-US"/>
          </a:p>
        </p:txBody>
      </p:sp>
    </p:spTree>
    <p:extLst>
      <p:ext uri="{BB962C8B-B14F-4D97-AF65-F5344CB8AC3E}">
        <p14:creationId xmlns:p14="http://schemas.microsoft.com/office/powerpoint/2010/main" val="13914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8BA07-5A47-4410-8D5E-66D7CD7A89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DC900A-FE7A-43D5-8E2E-15AF77CD591F}"/>
              </a:ext>
            </a:extLst>
          </p:cNvPr>
          <p:cNvSpPr>
            <a:spLocks noGrp="1"/>
          </p:cNvSpPr>
          <p:nvPr>
            <p:ph type="dt" sz="half" idx="10"/>
          </p:nvPr>
        </p:nvSpPr>
        <p:spPr/>
        <p:txBody>
          <a:bodyPr/>
          <a:lstStyle/>
          <a:p>
            <a:fld id="{498DE2BF-7DBF-4711-8E5E-D35123AEA8FA}" type="datetimeFigureOut">
              <a:rPr lang="en-US" smtClean="0"/>
              <a:t>4/16/2019</a:t>
            </a:fld>
            <a:endParaRPr lang="en-US"/>
          </a:p>
        </p:txBody>
      </p:sp>
      <p:sp>
        <p:nvSpPr>
          <p:cNvPr id="4" name="Footer Placeholder 3">
            <a:extLst>
              <a:ext uri="{FF2B5EF4-FFF2-40B4-BE49-F238E27FC236}">
                <a16:creationId xmlns:a16="http://schemas.microsoft.com/office/drawing/2014/main" id="{0CF1D23B-FD1C-4DE5-B82C-AC79677F81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EB525B-9800-4A87-B1B4-616E70288CBD}"/>
              </a:ext>
            </a:extLst>
          </p:cNvPr>
          <p:cNvSpPr>
            <a:spLocks noGrp="1"/>
          </p:cNvSpPr>
          <p:nvPr>
            <p:ph type="sldNum" sz="quarter" idx="12"/>
          </p:nvPr>
        </p:nvSpPr>
        <p:spPr/>
        <p:txBody>
          <a:bodyPr/>
          <a:lstStyle/>
          <a:p>
            <a:fld id="{BEED041C-9DE1-48B8-A929-D7B143076833}" type="slidenum">
              <a:rPr lang="en-US" smtClean="0"/>
              <a:t>‹#›</a:t>
            </a:fld>
            <a:endParaRPr lang="en-US"/>
          </a:p>
        </p:txBody>
      </p:sp>
    </p:spTree>
    <p:extLst>
      <p:ext uri="{BB962C8B-B14F-4D97-AF65-F5344CB8AC3E}">
        <p14:creationId xmlns:p14="http://schemas.microsoft.com/office/powerpoint/2010/main" val="1716600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A9CEE7-3782-48DD-BC2E-AF2C0C9ABA67}"/>
              </a:ext>
            </a:extLst>
          </p:cNvPr>
          <p:cNvSpPr>
            <a:spLocks noGrp="1"/>
          </p:cNvSpPr>
          <p:nvPr>
            <p:ph type="dt" sz="half" idx="10"/>
          </p:nvPr>
        </p:nvSpPr>
        <p:spPr/>
        <p:txBody>
          <a:bodyPr/>
          <a:lstStyle/>
          <a:p>
            <a:fld id="{498DE2BF-7DBF-4711-8E5E-D35123AEA8FA}" type="datetimeFigureOut">
              <a:rPr lang="en-US" smtClean="0"/>
              <a:t>4/16/2019</a:t>
            </a:fld>
            <a:endParaRPr lang="en-US"/>
          </a:p>
        </p:txBody>
      </p:sp>
      <p:sp>
        <p:nvSpPr>
          <p:cNvPr id="3" name="Footer Placeholder 2">
            <a:extLst>
              <a:ext uri="{FF2B5EF4-FFF2-40B4-BE49-F238E27FC236}">
                <a16:creationId xmlns:a16="http://schemas.microsoft.com/office/drawing/2014/main" id="{E412938C-248F-4805-B35C-0C2E9C1A30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F32282-F7EA-4BE7-978A-A56462E9963C}"/>
              </a:ext>
            </a:extLst>
          </p:cNvPr>
          <p:cNvSpPr>
            <a:spLocks noGrp="1"/>
          </p:cNvSpPr>
          <p:nvPr>
            <p:ph type="sldNum" sz="quarter" idx="12"/>
          </p:nvPr>
        </p:nvSpPr>
        <p:spPr/>
        <p:txBody>
          <a:bodyPr/>
          <a:lstStyle/>
          <a:p>
            <a:fld id="{BEED041C-9DE1-48B8-A929-D7B143076833}" type="slidenum">
              <a:rPr lang="en-US" smtClean="0"/>
              <a:t>‹#›</a:t>
            </a:fld>
            <a:endParaRPr lang="en-US"/>
          </a:p>
        </p:txBody>
      </p:sp>
    </p:spTree>
    <p:extLst>
      <p:ext uri="{BB962C8B-B14F-4D97-AF65-F5344CB8AC3E}">
        <p14:creationId xmlns:p14="http://schemas.microsoft.com/office/powerpoint/2010/main" val="618864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5C535-DA4C-4A77-B23E-79793BDD4B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F034A6-C163-4141-B105-82672ACDDF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954499-825D-43C6-A79B-EE3D5806F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E202FD1-0C27-4476-A2AF-232949BB3EEB}"/>
              </a:ext>
            </a:extLst>
          </p:cNvPr>
          <p:cNvSpPr>
            <a:spLocks noGrp="1"/>
          </p:cNvSpPr>
          <p:nvPr>
            <p:ph type="dt" sz="half" idx="10"/>
          </p:nvPr>
        </p:nvSpPr>
        <p:spPr/>
        <p:txBody>
          <a:bodyPr/>
          <a:lstStyle/>
          <a:p>
            <a:fld id="{498DE2BF-7DBF-4711-8E5E-D35123AEA8FA}" type="datetimeFigureOut">
              <a:rPr lang="en-US" smtClean="0"/>
              <a:t>4/16/2019</a:t>
            </a:fld>
            <a:endParaRPr lang="en-US"/>
          </a:p>
        </p:txBody>
      </p:sp>
      <p:sp>
        <p:nvSpPr>
          <p:cNvPr id="6" name="Footer Placeholder 5">
            <a:extLst>
              <a:ext uri="{FF2B5EF4-FFF2-40B4-BE49-F238E27FC236}">
                <a16:creationId xmlns:a16="http://schemas.microsoft.com/office/drawing/2014/main" id="{9642819F-1808-44F3-9CA9-778B89E745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9D7014-CC60-407C-B502-C372C45D62E4}"/>
              </a:ext>
            </a:extLst>
          </p:cNvPr>
          <p:cNvSpPr>
            <a:spLocks noGrp="1"/>
          </p:cNvSpPr>
          <p:nvPr>
            <p:ph type="sldNum" sz="quarter" idx="12"/>
          </p:nvPr>
        </p:nvSpPr>
        <p:spPr/>
        <p:txBody>
          <a:bodyPr/>
          <a:lstStyle/>
          <a:p>
            <a:fld id="{BEED041C-9DE1-48B8-A929-D7B143076833}" type="slidenum">
              <a:rPr lang="en-US" smtClean="0"/>
              <a:t>‹#›</a:t>
            </a:fld>
            <a:endParaRPr lang="en-US"/>
          </a:p>
        </p:txBody>
      </p:sp>
    </p:spTree>
    <p:extLst>
      <p:ext uri="{BB962C8B-B14F-4D97-AF65-F5344CB8AC3E}">
        <p14:creationId xmlns:p14="http://schemas.microsoft.com/office/powerpoint/2010/main" val="2572277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D21C-69D4-4C9B-A604-2089E105E1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E9AE03-8457-491B-A272-E0ADF697DC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C1276C-C7BD-40AD-9B8E-3D9C9434C5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2BD29E-F9A1-42F2-B4ED-97D8010F81EC}"/>
              </a:ext>
            </a:extLst>
          </p:cNvPr>
          <p:cNvSpPr>
            <a:spLocks noGrp="1"/>
          </p:cNvSpPr>
          <p:nvPr>
            <p:ph type="dt" sz="half" idx="10"/>
          </p:nvPr>
        </p:nvSpPr>
        <p:spPr/>
        <p:txBody>
          <a:bodyPr/>
          <a:lstStyle/>
          <a:p>
            <a:fld id="{498DE2BF-7DBF-4711-8E5E-D35123AEA8FA}" type="datetimeFigureOut">
              <a:rPr lang="en-US" smtClean="0"/>
              <a:t>4/16/2019</a:t>
            </a:fld>
            <a:endParaRPr lang="en-US"/>
          </a:p>
        </p:txBody>
      </p:sp>
      <p:sp>
        <p:nvSpPr>
          <p:cNvPr id="6" name="Footer Placeholder 5">
            <a:extLst>
              <a:ext uri="{FF2B5EF4-FFF2-40B4-BE49-F238E27FC236}">
                <a16:creationId xmlns:a16="http://schemas.microsoft.com/office/drawing/2014/main" id="{7E237A40-0620-4355-9B54-D0C40C2B83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527794-BC86-46C5-9AF2-677F0BAAADF7}"/>
              </a:ext>
            </a:extLst>
          </p:cNvPr>
          <p:cNvSpPr>
            <a:spLocks noGrp="1"/>
          </p:cNvSpPr>
          <p:nvPr>
            <p:ph type="sldNum" sz="quarter" idx="12"/>
          </p:nvPr>
        </p:nvSpPr>
        <p:spPr/>
        <p:txBody>
          <a:bodyPr/>
          <a:lstStyle/>
          <a:p>
            <a:fld id="{BEED041C-9DE1-48B8-A929-D7B143076833}" type="slidenum">
              <a:rPr lang="en-US" smtClean="0"/>
              <a:t>‹#›</a:t>
            </a:fld>
            <a:endParaRPr lang="en-US"/>
          </a:p>
        </p:txBody>
      </p:sp>
    </p:spTree>
    <p:extLst>
      <p:ext uri="{BB962C8B-B14F-4D97-AF65-F5344CB8AC3E}">
        <p14:creationId xmlns:p14="http://schemas.microsoft.com/office/powerpoint/2010/main" val="1342055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6DE701-3484-478C-99B9-B94F3E10F5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7AC4B2-464D-494B-A346-BC23E42300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DC5C3-2AFF-4162-8F3C-A2899DC077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8DE2BF-7DBF-4711-8E5E-D35123AEA8FA}" type="datetimeFigureOut">
              <a:rPr lang="en-US" smtClean="0"/>
              <a:t>4/16/2019</a:t>
            </a:fld>
            <a:endParaRPr lang="en-US"/>
          </a:p>
        </p:txBody>
      </p:sp>
      <p:sp>
        <p:nvSpPr>
          <p:cNvPr id="5" name="Footer Placeholder 4">
            <a:extLst>
              <a:ext uri="{FF2B5EF4-FFF2-40B4-BE49-F238E27FC236}">
                <a16:creationId xmlns:a16="http://schemas.microsoft.com/office/drawing/2014/main" id="{FFECDD1F-81B7-4112-BEB9-E231AC4BA0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A62A96-FAD3-42B4-B2CB-28721C4AB1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ED041C-9DE1-48B8-A929-D7B143076833}" type="slidenum">
              <a:rPr lang="en-US" smtClean="0"/>
              <a:t>‹#›</a:t>
            </a:fld>
            <a:endParaRPr lang="en-US"/>
          </a:p>
        </p:txBody>
      </p:sp>
    </p:spTree>
    <p:extLst>
      <p:ext uri="{BB962C8B-B14F-4D97-AF65-F5344CB8AC3E}">
        <p14:creationId xmlns:p14="http://schemas.microsoft.com/office/powerpoint/2010/main" val="2848761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ipeszek/RRG" TargetMode="External"/><Relationship Id="rId2" Type="http://schemas.openxmlformats.org/officeDocument/2006/relationships/hyperlink" Target="https://github.com/ipeszek/sasshiato"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AAD8D-7327-4650-ABB3-2A0D2FC8427A}"/>
              </a:ext>
            </a:extLst>
          </p:cNvPr>
          <p:cNvSpPr>
            <a:spLocks noGrp="1"/>
          </p:cNvSpPr>
          <p:nvPr>
            <p:ph type="ctrTitle"/>
          </p:nvPr>
        </p:nvSpPr>
        <p:spPr/>
        <p:txBody>
          <a:bodyPr/>
          <a:lstStyle/>
          <a:p>
            <a:r>
              <a:rPr lang="en-US" dirty="0"/>
              <a:t>Intro to RRG Part 1</a:t>
            </a:r>
          </a:p>
        </p:txBody>
      </p:sp>
      <p:sp>
        <p:nvSpPr>
          <p:cNvPr id="3" name="Subtitle 2">
            <a:extLst>
              <a:ext uri="{FF2B5EF4-FFF2-40B4-BE49-F238E27FC236}">
                <a16:creationId xmlns:a16="http://schemas.microsoft.com/office/drawing/2014/main" id="{5F8B3227-E2EC-4A3D-B0C0-79704256858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88986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AAA6-5F62-493A-AA45-A0CDCB9085A5}"/>
              </a:ext>
            </a:extLst>
          </p:cNvPr>
          <p:cNvSpPr>
            <a:spLocks noGrp="1"/>
          </p:cNvSpPr>
          <p:nvPr>
            <p:ph type="title"/>
          </p:nvPr>
        </p:nvSpPr>
        <p:spPr/>
        <p:txBody>
          <a:bodyPr/>
          <a:lstStyle/>
          <a:p>
            <a:r>
              <a:rPr lang="en-US" dirty="0"/>
              <a:t>RRG is a code generator</a:t>
            </a:r>
          </a:p>
        </p:txBody>
      </p:sp>
      <p:sp>
        <p:nvSpPr>
          <p:cNvPr id="3" name="Content Placeholder 2">
            <a:extLst>
              <a:ext uri="{FF2B5EF4-FFF2-40B4-BE49-F238E27FC236}">
                <a16:creationId xmlns:a16="http://schemas.microsoft.com/office/drawing/2014/main" id="{65F47417-432E-4F25-9A93-03D685CAAA16}"/>
              </a:ext>
            </a:extLst>
          </p:cNvPr>
          <p:cNvSpPr>
            <a:spLocks noGrp="1"/>
          </p:cNvSpPr>
          <p:nvPr>
            <p:ph idx="1"/>
          </p:nvPr>
        </p:nvSpPr>
        <p:spPr/>
        <p:txBody>
          <a:bodyPr>
            <a:normAutofit fontScale="92500" lnSpcReduction="20000"/>
          </a:bodyPr>
          <a:lstStyle/>
          <a:p>
            <a:r>
              <a:rPr lang="en-US" dirty="0"/>
              <a:t>RRG generates </a:t>
            </a:r>
            <a:r>
              <a:rPr lang="en-US" dirty="0" err="1"/>
              <a:t>sas</a:t>
            </a:r>
            <a:r>
              <a:rPr lang="en-US" dirty="0"/>
              <a:t> code (free of proprietary macros) in the folder you specify.</a:t>
            </a:r>
            <a:br>
              <a:rPr lang="en-US" dirty="0"/>
            </a:br>
            <a:r>
              <a:rPr lang="en-US" dirty="0"/>
              <a:t>The recommended location is to have a subfolder ../</a:t>
            </a:r>
            <a:r>
              <a:rPr lang="en-US" dirty="0" err="1"/>
              <a:t>pgm</a:t>
            </a:r>
            <a:r>
              <a:rPr lang="en-US" dirty="0"/>
              <a:t>/generated </a:t>
            </a:r>
            <a:br>
              <a:rPr lang="en-US" dirty="0"/>
            </a:br>
            <a:r>
              <a:rPr lang="en-US" dirty="0"/>
              <a:t>where this code is saved</a:t>
            </a:r>
          </a:p>
          <a:p>
            <a:r>
              <a:rPr lang="en-US" dirty="0"/>
              <a:t>This saved code can be used to troubleshot issues</a:t>
            </a:r>
          </a:p>
          <a:p>
            <a:r>
              <a:rPr lang="en-US" dirty="0"/>
              <a:t>The generated code goes as far as producing final dataset – but not the rendering of pdf/rtf output (unless the user has RRG installed)</a:t>
            </a:r>
          </a:p>
          <a:p>
            <a:r>
              <a:rPr lang="en-US" dirty="0"/>
              <a:t>In order for generated code to work properly, care is needed about defining </a:t>
            </a:r>
            <a:r>
              <a:rPr lang="en-US" dirty="0" err="1"/>
              <a:t>libnames</a:t>
            </a:r>
            <a:r>
              <a:rPr lang="en-US" dirty="0"/>
              <a:t> and %include  -- they must be placed within RRG macros “sandbox”.</a:t>
            </a:r>
          </a:p>
          <a:p>
            <a:r>
              <a:rPr lang="en-US" dirty="0"/>
              <a:t>If you do not follow recommendation in the previous bullet, you can easily modify generated code to define </a:t>
            </a:r>
            <a:r>
              <a:rPr lang="en-US" dirty="0" err="1"/>
              <a:t>libnames</a:t>
            </a:r>
            <a:r>
              <a:rPr lang="en-US" dirty="0"/>
              <a:t> and add %include(s) in the beginning of the generated code.</a:t>
            </a:r>
          </a:p>
          <a:p>
            <a:endParaRPr lang="en-US" dirty="0"/>
          </a:p>
          <a:p>
            <a:endParaRPr lang="en-US" dirty="0"/>
          </a:p>
        </p:txBody>
      </p:sp>
    </p:spTree>
    <p:extLst>
      <p:ext uri="{BB962C8B-B14F-4D97-AF65-F5344CB8AC3E}">
        <p14:creationId xmlns:p14="http://schemas.microsoft.com/office/powerpoint/2010/main" val="3528701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A2712A-25D0-40AA-B565-F3131BFA6597}"/>
              </a:ext>
            </a:extLst>
          </p:cNvPr>
          <p:cNvSpPr/>
          <p:nvPr/>
        </p:nvSpPr>
        <p:spPr>
          <a:xfrm>
            <a:off x="828675" y="1175530"/>
            <a:ext cx="10534649" cy="5099666"/>
          </a:xfrm>
          <a:prstGeom prst="rect">
            <a:avLst/>
          </a:prstGeom>
        </p:spPr>
        <p:txBody>
          <a:bodyPr wrap="square">
            <a:spAutoFit/>
          </a:bodyPr>
          <a:lstStyle/>
          <a:p>
            <a:pPr>
              <a:lnSpc>
                <a:spcPct val="107000"/>
              </a:lnSpc>
              <a:spcAft>
                <a:spcPts val="800"/>
              </a:spcAft>
            </a:pPr>
            <a:r>
              <a:rPr lang="en-US" sz="2800" b="1" dirty="0">
                <a:latin typeface="Calibri" panose="020F0502020204030204" pitchFamily="34" charset="0"/>
                <a:ea typeface="Calibri" panose="020F0502020204030204" pitchFamily="34" charset="0"/>
                <a:cs typeface="Times New Roman" panose="02020603050405020304" pitchFamily="18" charset="0"/>
              </a:rPr>
              <a:t>To install RRG:</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Install </a:t>
            </a:r>
            <a:r>
              <a:rPr lang="en-US" dirty="0" err="1">
                <a:latin typeface="Calibri" panose="020F0502020204030204" pitchFamily="34" charset="0"/>
                <a:ea typeface="Calibri" panose="020F0502020204030204" pitchFamily="34" charset="0"/>
                <a:cs typeface="Times New Roman" panose="02020603050405020304" pitchFamily="18" charset="0"/>
              </a:rPr>
              <a:t>sasshiato</a:t>
            </a:r>
            <a:r>
              <a:rPr lang="en-US" dirty="0">
                <a:latin typeface="Calibri" panose="020F0502020204030204" pitchFamily="34" charset="0"/>
                <a:ea typeface="Calibri" panose="020F0502020204030204" pitchFamily="34" charset="0"/>
                <a:cs typeface="Times New Roman" panose="02020603050405020304" pitchFamily="18" charset="0"/>
              </a:rPr>
              <a:t> (see </a:t>
            </a:r>
            <a:r>
              <a:rPr lang="en-US" dirty="0">
                <a:hlinkClick r:id="rId2"/>
              </a:rPr>
              <a:t>https://github.com/ipeszek/sasshiato</a:t>
            </a:r>
            <a:r>
              <a:rPr lang="en-US" dirty="0">
                <a:latin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Clone RRG project </a:t>
            </a:r>
            <a:r>
              <a:rPr lang="en-US" dirty="0">
                <a:hlinkClick r:id="rId3"/>
              </a:rPr>
              <a:t>https://github.com/ipeszek/RRG</a:t>
            </a:r>
            <a:r>
              <a:rPr lang="en-US" dirty="0"/>
              <a:t>.  We will refer to root folder of cloned RRG project as simply RRG</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Compile the RRG macros located in RRG\</a:t>
            </a:r>
            <a:r>
              <a:rPr lang="en-US" dirty="0" err="1">
                <a:latin typeface="Calibri" panose="020F0502020204030204" pitchFamily="34" charset="0"/>
                <a:ea typeface="Calibri" panose="020F0502020204030204" pitchFamily="34" charset="0"/>
                <a:cs typeface="Times New Roman" panose="02020603050405020304" pitchFamily="18" charset="0"/>
              </a:rPr>
              <a:t>src</a:t>
            </a:r>
            <a:r>
              <a:rPr lang="en-US" dirty="0">
                <a:latin typeface="Calibri" panose="020F0502020204030204" pitchFamily="34" charset="0"/>
                <a:ea typeface="Calibri" panose="020F0502020204030204" pitchFamily="34" charset="0"/>
                <a:cs typeface="Times New Roman" panose="02020603050405020304" pitchFamily="18" charset="0"/>
              </a:rPr>
              <a:t> folder into  a folder of your choice</a:t>
            </a:r>
          </a:p>
          <a:p>
            <a:pPr marL="342900" indent="-342900">
              <a:lnSpc>
                <a:spcPct val="107000"/>
              </a:lnSpc>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Create config.ini file (see RRG\docs\config.ini for example). The name is just an example, you can use whatever name you want.</a:t>
            </a:r>
          </a:p>
          <a:p>
            <a:pPr marL="342900" marR="0" lvl="0" indent="-342900">
              <a:lnSpc>
                <a:spcPct val="107000"/>
              </a:lnSpc>
              <a:spcBef>
                <a:spcPts val="0"/>
              </a:spcBef>
              <a:spcAft>
                <a:spcPts val="80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Create </a:t>
            </a:r>
            <a:r>
              <a:rPr lang="en-US" dirty="0" err="1">
                <a:latin typeface="Calibri" panose="020F0502020204030204" pitchFamily="34" charset="0"/>
                <a:ea typeface="Calibri" panose="020F0502020204030204" pitchFamily="34" charset="0"/>
                <a:cs typeface="Times New Roman" panose="02020603050405020304" pitchFamily="18" charset="0"/>
              </a:rPr>
              <a:t>init.sas</a:t>
            </a:r>
            <a:r>
              <a:rPr lang="en-US" dirty="0">
                <a:latin typeface="Calibri" panose="020F0502020204030204" pitchFamily="34" charset="0"/>
                <a:ea typeface="Calibri" panose="020F0502020204030204" pitchFamily="34" charset="0"/>
                <a:cs typeface="Times New Roman" panose="02020603050405020304" pitchFamily="18" charset="0"/>
              </a:rPr>
              <a:t> file. You need to specify the location of compiled macros (</a:t>
            </a:r>
            <a:r>
              <a:rPr lang="en-US" dirty="0" err="1">
                <a:latin typeface="Calibri" panose="020F0502020204030204" pitchFamily="34" charset="0"/>
                <a:ea typeface="Calibri" panose="020F0502020204030204" pitchFamily="34" charset="0"/>
                <a:cs typeface="Times New Roman" panose="02020603050405020304" pitchFamily="18" charset="0"/>
              </a:rPr>
              <a:t>rrgmacropath</a:t>
            </a:r>
            <a:r>
              <a:rPr lang="en-US" dirty="0">
                <a:latin typeface="Calibri" panose="020F0502020204030204" pitchFamily="34" charset="0"/>
                <a:ea typeface="Calibri" panose="020F0502020204030204" pitchFamily="34" charset="0"/>
                <a:cs typeface="Times New Roman" panose="02020603050405020304" pitchFamily="18" charset="0"/>
              </a:rPr>
              <a:t>), the location of output files (</a:t>
            </a:r>
            <a:r>
              <a:rPr lang="en-US" dirty="0" err="1">
                <a:latin typeface="Calibri" panose="020F0502020204030204" pitchFamily="34" charset="0"/>
                <a:ea typeface="Calibri" panose="020F0502020204030204" pitchFamily="34" charset="0"/>
                <a:cs typeface="Times New Roman" panose="02020603050405020304" pitchFamily="18" charset="0"/>
              </a:rPr>
              <a:t>rrgoutpath</a:t>
            </a:r>
            <a:r>
              <a:rPr lang="en-US" dirty="0">
                <a:latin typeface="Calibri" panose="020F0502020204030204" pitchFamily="34" charset="0"/>
                <a:ea typeface="Calibri" panose="020F0502020204030204" pitchFamily="34" charset="0"/>
                <a:cs typeface="Times New Roman" panose="02020603050405020304" pitchFamily="18" charset="0"/>
              </a:rPr>
              <a:t>) , the location of the generated code (</a:t>
            </a:r>
            <a:r>
              <a:rPr lang="en-US" dirty="0" err="1">
                <a:latin typeface="Calibri" panose="020F0502020204030204" pitchFamily="34" charset="0"/>
                <a:ea typeface="Calibri" panose="020F0502020204030204" pitchFamily="34" charset="0"/>
                <a:cs typeface="Times New Roman" panose="02020603050405020304" pitchFamily="18" charset="0"/>
              </a:rPr>
              <a:t>rrgpgmpath</a:t>
            </a:r>
            <a:r>
              <a:rPr lang="en-US" dirty="0">
                <a:latin typeface="Calibri" panose="020F0502020204030204" pitchFamily="34" charset="0"/>
                <a:ea typeface="Calibri" panose="020F0502020204030204" pitchFamily="34" charset="0"/>
                <a:cs typeface="Times New Roman" panose="02020603050405020304" pitchFamily="18" charset="0"/>
              </a:rPr>
              <a:t>) and the location of config.ini file (</a:t>
            </a:r>
            <a:r>
              <a:rPr lang="en-US" dirty="0" err="1">
                <a:latin typeface="Calibri" panose="020F0502020204030204" pitchFamily="34" charset="0"/>
                <a:ea typeface="Calibri" panose="020F0502020204030204" pitchFamily="34" charset="0"/>
                <a:cs typeface="Times New Roman" panose="02020603050405020304" pitchFamily="18" charset="0"/>
              </a:rPr>
              <a:t>rrg_configpath</a:t>
            </a:r>
            <a:r>
              <a:rPr lang="en-US" dirty="0">
                <a:latin typeface="Calibri" panose="020F0502020204030204" pitchFamily="34" charset="0"/>
                <a:ea typeface="Calibri" panose="020F0502020204030204" pitchFamily="34" charset="0"/>
                <a:cs typeface="Times New Roman" panose="02020603050405020304" pitchFamily="18" charset="0"/>
              </a:rPr>
              <a:t>) and the location of </a:t>
            </a:r>
            <a:r>
              <a:rPr lang="en-US" dirty="0" err="1">
                <a:latin typeface="Calibri" panose="020F0502020204030204" pitchFamily="34" charset="0"/>
                <a:ea typeface="Calibri" panose="020F0502020204030204" pitchFamily="34" charset="0"/>
                <a:cs typeface="Times New Roman" panose="02020603050405020304" pitchFamily="18" charset="0"/>
              </a:rPr>
              <a:t>sasshiato</a:t>
            </a:r>
            <a:r>
              <a:rPr lang="en-US" dirty="0">
                <a:latin typeface="Calibri" panose="020F0502020204030204" pitchFamily="34" charset="0"/>
                <a:ea typeface="Calibri" panose="020F0502020204030204" pitchFamily="34" charset="0"/>
                <a:cs typeface="Times New Roman" panose="02020603050405020304" pitchFamily="18" charset="0"/>
              </a:rPr>
              <a:t> directory (__</a:t>
            </a:r>
            <a:r>
              <a:rPr lang="en-US" dirty="0" err="1">
                <a:latin typeface="Calibri" panose="020F0502020204030204" pitchFamily="34" charset="0"/>
                <a:ea typeface="Calibri" panose="020F0502020204030204" pitchFamily="34" charset="0"/>
                <a:cs typeface="Times New Roman" panose="02020603050405020304" pitchFamily="18" charset="0"/>
              </a:rPr>
              <a:t>sasshiato_home</a:t>
            </a:r>
            <a:r>
              <a:rPr lang="en-US" dirty="0">
                <a:latin typeface="Calibri" panose="020F0502020204030204" pitchFamily="34" charset="0"/>
                <a:ea typeface="Calibri" panose="020F0502020204030204" pitchFamily="34" charset="0"/>
                <a:cs typeface="Times New Roman" panose="02020603050405020304" pitchFamily="18" charset="0"/>
              </a:rPr>
              <a:t>). Please see RRG\docs\</a:t>
            </a:r>
            <a:r>
              <a:rPr lang="en-US" dirty="0" err="1">
                <a:latin typeface="Calibri" panose="020F0502020204030204" pitchFamily="34" charset="0"/>
                <a:ea typeface="Calibri" panose="020F0502020204030204" pitchFamily="34" charset="0"/>
                <a:cs typeface="Times New Roman" panose="02020603050405020304" pitchFamily="18" charset="0"/>
              </a:rPr>
              <a:t>init.sas</a:t>
            </a:r>
            <a:r>
              <a:rPr lang="en-US" dirty="0">
                <a:latin typeface="Calibri" panose="020F0502020204030204" pitchFamily="34" charset="0"/>
                <a:ea typeface="Calibri" panose="020F0502020204030204" pitchFamily="34" charset="0"/>
                <a:cs typeface="Times New Roman" panose="02020603050405020304" pitchFamily="18" charset="0"/>
              </a:rPr>
              <a:t> for example). This </a:t>
            </a:r>
            <a:r>
              <a:rPr lang="en-US" dirty="0" err="1">
                <a:latin typeface="Calibri" panose="020F0502020204030204" pitchFamily="34" charset="0"/>
                <a:ea typeface="Calibri" panose="020F0502020204030204" pitchFamily="34" charset="0"/>
                <a:cs typeface="Times New Roman" panose="02020603050405020304" pitchFamily="18" charset="0"/>
              </a:rPr>
              <a:t>init.sas</a:t>
            </a:r>
            <a:r>
              <a:rPr lang="en-US" dirty="0">
                <a:latin typeface="Calibri" panose="020F0502020204030204" pitchFamily="34" charset="0"/>
                <a:ea typeface="Calibri" panose="020F0502020204030204" pitchFamily="34" charset="0"/>
                <a:cs typeface="Times New Roman" panose="02020603050405020304" pitchFamily="18" charset="0"/>
              </a:rPr>
              <a:t> file has to be invoked in every RRG program. The name is just an example, you can use whatever name you want.</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And you are done!</a:t>
            </a:r>
          </a:p>
        </p:txBody>
      </p:sp>
    </p:spTree>
    <p:extLst>
      <p:ext uri="{BB962C8B-B14F-4D97-AF65-F5344CB8AC3E}">
        <p14:creationId xmlns:p14="http://schemas.microsoft.com/office/powerpoint/2010/main" val="1015249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22193-587C-48F8-B575-F341B1D76E4F}"/>
              </a:ext>
            </a:extLst>
          </p:cNvPr>
          <p:cNvSpPr>
            <a:spLocks noGrp="1"/>
          </p:cNvSpPr>
          <p:nvPr>
            <p:ph type="title"/>
          </p:nvPr>
        </p:nvSpPr>
        <p:spPr/>
        <p:txBody>
          <a:bodyPr/>
          <a:lstStyle/>
          <a:p>
            <a:r>
              <a:rPr lang="en-US" dirty="0"/>
              <a:t>Basics</a:t>
            </a:r>
          </a:p>
        </p:txBody>
      </p:sp>
      <p:sp>
        <p:nvSpPr>
          <p:cNvPr id="3" name="Content Placeholder 2">
            <a:extLst>
              <a:ext uri="{FF2B5EF4-FFF2-40B4-BE49-F238E27FC236}">
                <a16:creationId xmlns:a16="http://schemas.microsoft.com/office/drawing/2014/main" id="{27B95484-4182-4310-B444-E639E5EA6105}"/>
              </a:ext>
            </a:extLst>
          </p:cNvPr>
          <p:cNvSpPr>
            <a:spLocks noGrp="1"/>
          </p:cNvSpPr>
          <p:nvPr>
            <p:ph idx="1"/>
          </p:nvPr>
        </p:nvSpPr>
        <p:spPr/>
        <p:txBody>
          <a:bodyPr>
            <a:normAutofit fontScale="70000" lnSpcReduction="20000"/>
          </a:bodyPr>
          <a:lstStyle/>
          <a:p>
            <a:r>
              <a:rPr lang="en-US" dirty="0"/>
              <a:t>RRG has 2 parts: SAS (macros) part and Java part</a:t>
            </a:r>
          </a:p>
          <a:p>
            <a:r>
              <a:rPr lang="en-US" dirty="0"/>
              <a:t>You do not need to know anything about Java to use RRG</a:t>
            </a:r>
          </a:p>
          <a:p>
            <a:endParaRPr lang="en-US" dirty="0"/>
          </a:p>
          <a:p>
            <a:r>
              <a:rPr lang="en-US" dirty="0"/>
              <a:t>SAS part has 2 sub-parts: </a:t>
            </a:r>
            <a:r>
              <a:rPr lang="en-US" b="1" dirty="0"/>
              <a:t>table</a:t>
            </a:r>
            <a:r>
              <a:rPr lang="en-US" dirty="0"/>
              <a:t> module and </a:t>
            </a:r>
            <a:r>
              <a:rPr lang="en-US" b="1" dirty="0"/>
              <a:t>listing</a:t>
            </a:r>
            <a:r>
              <a:rPr lang="en-US" dirty="0"/>
              <a:t> module</a:t>
            </a:r>
          </a:p>
          <a:p>
            <a:endParaRPr lang="en-US" dirty="0"/>
          </a:p>
          <a:p>
            <a:r>
              <a:rPr lang="en-US" dirty="0"/>
              <a:t>Both </a:t>
            </a:r>
            <a:r>
              <a:rPr lang="en-US" b="1" dirty="0"/>
              <a:t>table</a:t>
            </a:r>
            <a:r>
              <a:rPr lang="en-US" dirty="0"/>
              <a:t> module and </a:t>
            </a:r>
            <a:r>
              <a:rPr lang="en-US" b="1" dirty="0"/>
              <a:t>listing</a:t>
            </a:r>
            <a:r>
              <a:rPr lang="en-US" dirty="0"/>
              <a:t> module produce  </a:t>
            </a:r>
            <a:r>
              <a:rPr lang="en-US" dirty="0" err="1"/>
              <a:t>sas</a:t>
            </a:r>
            <a:r>
              <a:rPr lang="en-US" dirty="0"/>
              <a:t> dataset with the content of the report. </a:t>
            </a:r>
          </a:p>
          <a:p>
            <a:pPr lvl="1"/>
            <a:r>
              <a:rPr lang="en-US" dirty="0"/>
              <a:t>This SAS dataset has 3 parts, identified by __datatype variable</a:t>
            </a:r>
          </a:p>
          <a:p>
            <a:pPr lvl="2"/>
            <a:r>
              <a:rPr lang="en-US" dirty="0"/>
              <a:t>__datatype=RINFO has formatting instructions, titles, footnotes </a:t>
            </a:r>
            <a:r>
              <a:rPr lang="en-US" dirty="0" err="1"/>
              <a:t>etc</a:t>
            </a:r>
            <a:endParaRPr lang="en-US" dirty="0"/>
          </a:p>
          <a:p>
            <a:pPr lvl="2"/>
            <a:r>
              <a:rPr lang="en-US" dirty="0"/>
              <a:t>__datatype=HEAD has information about the column header in the table or listing</a:t>
            </a:r>
          </a:p>
          <a:p>
            <a:pPr lvl="2"/>
            <a:r>
              <a:rPr lang="en-US" dirty="0"/>
              <a:t>__datatype=TBODY has the content of the table (what goes below the header)</a:t>
            </a:r>
          </a:p>
          <a:p>
            <a:endParaRPr lang="en-US" dirty="0"/>
          </a:p>
          <a:p>
            <a:pPr marL="0" indent="0">
              <a:buNone/>
            </a:pPr>
            <a:endParaRPr lang="en-US" dirty="0"/>
          </a:p>
          <a:p>
            <a:r>
              <a:rPr lang="en-US" dirty="0"/>
              <a:t>Java part is used to create RTF and/or PDF file and render this dataset in the desired format</a:t>
            </a:r>
          </a:p>
          <a:p>
            <a:endParaRPr lang="en-US" dirty="0"/>
          </a:p>
          <a:p>
            <a:endParaRPr lang="en-US" dirty="0"/>
          </a:p>
        </p:txBody>
      </p:sp>
    </p:spTree>
    <p:extLst>
      <p:ext uri="{BB962C8B-B14F-4D97-AF65-F5344CB8AC3E}">
        <p14:creationId xmlns:p14="http://schemas.microsoft.com/office/powerpoint/2010/main" val="2394021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C9EF-E4D2-4C5E-8574-E9726C62F1D1}"/>
              </a:ext>
            </a:extLst>
          </p:cNvPr>
          <p:cNvSpPr>
            <a:spLocks noGrp="1"/>
          </p:cNvSpPr>
          <p:nvPr>
            <p:ph type="title"/>
          </p:nvPr>
        </p:nvSpPr>
        <p:spPr/>
        <p:txBody>
          <a:bodyPr/>
          <a:lstStyle/>
          <a:p>
            <a:r>
              <a:rPr lang="en-US" dirty="0"/>
              <a:t>Table Module</a:t>
            </a:r>
          </a:p>
        </p:txBody>
      </p:sp>
      <p:sp>
        <p:nvSpPr>
          <p:cNvPr id="3" name="Content Placeholder 2">
            <a:extLst>
              <a:ext uri="{FF2B5EF4-FFF2-40B4-BE49-F238E27FC236}">
                <a16:creationId xmlns:a16="http://schemas.microsoft.com/office/drawing/2014/main" id="{D48EDA65-3C32-4CD8-A09A-018EE75F9D63}"/>
              </a:ext>
            </a:extLst>
          </p:cNvPr>
          <p:cNvSpPr>
            <a:spLocks noGrp="1"/>
          </p:cNvSpPr>
          <p:nvPr>
            <p:ph idx="1"/>
          </p:nvPr>
        </p:nvSpPr>
        <p:spPr/>
        <p:txBody>
          <a:bodyPr>
            <a:normAutofit lnSpcReduction="10000"/>
          </a:bodyPr>
          <a:lstStyle/>
          <a:p>
            <a:r>
              <a:rPr lang="en-US" dirty="0"/>
              <a:t>Table module performs basic calculations for summary stats – what is available in PROC MEANS, some combined statistics (e.g. </a:t>
            </a:r>
            <a:br>
              <a:rPr lang="en-US" dirty="0"/>
            </a:br>
            <a:r>
              <a:rPr lang="en-US" dirty="0"/>
              <a:t>“Mean (SD)”, </a:t>
            </a:r>
            <a:br>
              <a:rPr lang="en-US" dirty="0"/>
            </a:br>
            <a:r>
              <a:rPr lang="en-US" dirty="0"/>
              <a:t>“MIN, Max”, </a:t>
            </a:r>
            <a:br>
              <a:rPr lang="en-US" dirty="0"/>
            </a:br>
            <a:r>
              <a:rPr lang="en-US" dirty="0"/>
              <a:t>(or whatever combination of statistics from PROC MEANS you may want), </a:t>
            </a:r>
            <a:br>
              <a:rPr lang="en-US" dirty="0"/>
            </a:br>
            <a:r>
              <a:rPr lang="en-US" dirty="0"/>
              <a:t>counts and percentages, </a:t>
            </a:r>
            <a:br>
              <a:rPr lang="en-US" dirty="0"/>
            </a:br>
            <a:r>
              <a:rPr lang="en-US" dirty="0"/>
              <a:t>and some basic stat models (ANCOVA, CMH, FISHER, CHI-SQ, BINOMEX, </a:t>
            </a:r>
            <a:r>
              <a:rPr lang="en-US" dirty="0" err="1"/>
              <a:t>etc</a:t>
            </a:r>
            <a:r>
              <a:rPr lang="en-US" dirty="0"/>
              <a:t>)</a:t>
            </a:r>
          </a:p>
          <a:p>
            <a:r>
              <a:rPr lang="en-US" dirty="0"/>
              <a:t>Other - less basic - models can be written as RRG plugins (SAS macros). </a:t>
            </a:r>
          </a:p>
        </p:txBody>
      </p:sp>
    </p:spTree>
    <p:extLst>
      <p:ext uri="{BB962C8B-B14F-4D97-AF65-F5344CB8AC3E}">
        <p14:creationId xmlns:p14="http://schemas.microsoft.com/office/powerpoint/2010/main" val="3096910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ABC56-49E8-48DA-945C-469160E567E5}"/>
              </a:ext>
            </a:extLst>
          </p:cNvPr>
          <p:cNvSpPr>
            <a:spLocks noGrp="1"/>
          </p:cNvSpPr>
          <p:nvPr>
            <p:ph type="title"/>
          </p:nvPr>
        </p:nvSpPr>
        <p:spPr/>
        <p:txBody>
          <a:bodyPr/>
          <a:lstStyle/>
          <a:p>
            <a:r>
              <a:rPr lang="en-US" dirty="0"/>
              <a:t>Listing module</a:t>
            </a:r>
          </a:p>
        </p:txBody>
      </p:sp>
      <p:sp>
        <p:nvSpPr>
          <p:cNvPr id="3" name="Content Placeholder 2">
            <a:extLst>
              <a:ext uri="{FF2B5EF4-FFF2-40B4-BE49-F238E27FC236}">
                <a16:creationId xmlns:a16="http://schemas.microsoft.com/office/drawing/2014/main" id="{2A55FD88-C7E6-43AA-8CDD-3E41C2214DE1}"/>
              </a:ext>
            </a:extLst>
          </p:cNvPr>
          <p:cNvSpPr>
            <a:spLocks noGrp="1"/>
          </p:cNvSpPr>
          <p:nvPr>
            <p:ph idx="1"/>
          </p:nvPr>
        </p:nvSpPr>
        <p:spPr/>
        <p:txBody>
          <a:bodyPr/>
          <a:lstStyle/>
          <a:p>
            <a:r>
              <a:rPr lang="en-US" dirty="0"/>
              <a:t>Does not perform any calculations</a:t>
            </a:r>
          </a:p>
          <a:p>
            <a:r>
              <a:rPr lang="en-US" dirty="0"/>
              <a:t>It is used in similar way as a very basic PROC REPORT</a:t>
            </a:r>
          </a:p>
          <a:p>
            <a:endParaRPr lang="en-US" dirty="0"/>
          </a:p>
          <a:p>
            <a:r>
              <a:rPr lang="en-US" dirty="0"/>
              <a:t>Apart from producing listings, it may be used to produce statistical tables which are not easily generated with built-in RRG table functionality (example: MMRM)</a:t>
            </a:r>
          </a:p>
          <a:p>
            <a:endParaRPr lang="en-US" dirty="0"/>
          </a:p>
        </p:txBody>
      </p:sp>
    </p:spTree>
    <p:extLst>
      <p:ext uri="{BB962C8B-B14F-4D97-AF65-F5344CB8AC3E}">
        <p14:creationId xmlns:p14="http://schemas.microsoft.com/office/powerpoint/2010/main" val="2067360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078A-7553-453C-856A-35BEBD0EEA5D}"/>
              </a:ext>
            </a:extLst>
          </p:cNvPr>
          <p:cNvSpPr>
            <a:spLocks noGrp="1"/>
          </p:cNvSpPr>
          <p:nvPr>
            <p:ph type="title"/>
          </p:nvPr>
        </p:nvSpPr>
        <p:spPr/>
        <p:txBody>
          <a:bodyPr/>
          <a:lstStyle/>
          <a:p>
            <a:r>
              <a:rPr lang="en-US" dirty="0"/>
              <a:t>Java component</a:t>
            </a:r>
          </a:p>
        </p:txBody>
      </p:sp>
      <p:sp>
        <p:nvSpPr>
          <p:cNvPr id="3" name="Content Placeholder 2">
            <a:extLst>
              <a:ext uri="{FF2B5EF4-FFF2-40B4-BE49-F238E27FC236}">
                <a16:creationId xmlns:a16="http://schemas.microsoft.com/office/drawing/2014/main" id="{295D47CD-331B-4EDA-B35A-3FBA77D7BF9D}"/>
              </a:ext>
            </a:extLst>
          </p:cNvPr>
          <p:cNvSpPr>
            <a:spLocks noGrp="1"/>
          </p:cNvSpPr>
          <p:nvPr>
            <p:ph idx="1"/>
          </p:nvPr>
        </p:nvSpPr>
        <p:spPr/>
        <p:txBody>
          <a:bodyPr>
            <a:normAutofit fontScale="92500" lnSpcReduction="10000"/>
          </a:bodyPr>
          <a:lstStyle/>
          <a:p>
            <a:r>
              <a:rPr lang="en-US" dirty="0"/>
              <a:t>Uses formatting instructions from dataset created by table or listing module</a:t>
            </a:r>
          </a:p>
          <a:p>
            <a:r>
              <a:rPr lang="en-US" dirty="0"/>
              <a:t>Calculates column widths and page breaks based on the user-specified preference ( row in the table/listing module created dataset where __datatype=RINFO</a:t>
            </a:r>
          </a:p>
          <a:p>
            <a:r>
              <a:rPr lang="en-US" dirty="0"/>
              <a:t>Row-based or cell-based formatting instructions (e.g. indentation, bolding of some rows, or adding cell borders, </a:t>
            </a:r>
            <a:r>
              <a:rPr lang="en-US" dirty="0" err="1"/>
              <a:t>etc</a:t>
            </a:r>
            <a:r>
              <a:rPr lang="en-US" dirty="0"/>
              <a:t>) can also be provided.</a:t>
            </a:r>
            <a:br>
              <a:rPr lang="en-US" dirty="0"/>
            </a:br>
            <a:endParaRPr lang="en-US" dirty="0"/>
          </a:p>
          <a:p>
            <a:r>
              <a:rPr lang="en-US" dirty="0"/>
              <a:t>You do not need to know anything about Java to use it </a:t>
            </a:r>
          </a:p>
          <a:p>
            <a:r>
              <a:rPr lang="en-US" dirty="0"/>
              <a:t>But you need to provide formatting instructions that Java component will understand</a:t>
            </a:r>
          </a:p>
          <a:p>
            <a:endParaRPr lang="en-US" dirty="0"/>
          </a:p>
        </p:txBody>
      </p:sp>
    </p:spTree>
    <p:extLst>
      <p:ext uri="{BB962C8B-B14F-4D97-AF65-F5344CB8AC3E}">
        <p14:creationId xmlns:p14="http://schemas.microsoft.com/office/powerpoint/2010/main" val="2422710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2B8D6-1F44-43DC-8EB2-E397AF881A32}"/>
              </a:ext>
            </a:extLst>
          </p:cNvPr>
          <p:cNvSpPr>
            <a:spLocks noGrp="1"/>
          </p:cNvSpPr>
          <p:nvPr>
            <p:ph type="title"/>
          </p:nvPr>
        </p:nvSpPr>
        <p:spPr/>
        <p:txBody>
          <a:bodyPr/>
          <a:lstStyle/>
          <a:p>
            <a:r>
              <a:rPr lang="en-US" dirty="0"/>
              <a:t>Pre- and Post- processing</a:t>
            </a:r>
          </a:p>
        </p:txBody>
      </p:sp>
      <p:sp>
        <p:nvSpPr>
          <p:cNvPr id="3" name="Content Placeholder 2">
            <a:extLst>
              <a:ext uri="{FF2B5EF4-FFF2-40B4-BE49-F238E27FC236}">
                <a16:creationId xmlns:a16="http://schemas.microsoft.com/office/drawing/2014/main" id="{6DB98552-B34A-4F9C-B133-6662B22E75F9}"/>
              </a:ext>
            </a:extLst>
          </p:cNvPr>
          <p:cNvSpPr>
            <a:spLocks noGrp="1"/>
          </p:cNvSpPr>
          <p:nvPr>
            <p:ph idx="1"/>
          </p:nvPr>
        </p:nvSpPr>
        <p:spPr/>
        <p:txBody>
          <a:bodyPr/>
          <a:lstStyle/>
          <a:p>
            <a:r>
              <a:rPr lang="en-US" dirty="0"/>
              <a:t>%</a:t>
            </a:r>
            <a:r>
              <a:rPr lang="en-US" dirty="0" err="1"/>
              <a:t>rrg_codebefore</a:t>
            </a:r>
            <a:r>
              <a:rPr lang="en-US" dirty="0"/>
              <a:t> macro can be used to do data manipulation prior to calling RRG table or listing macros</a:t>
            </a:r>
          </a:p>
          <a:p>
            <a:r>
              <a:rPr lang="en-US" dirty="0"/>
              <a:t>%</a:t>
            </a:r>
            <a:r>
              <a:rPr lang="en-US" dirty="0" err="1"/>
              <a:t>rrg_codeafter</a:t>
            </a:r>
            <a:r>
              <a:rPr lang="en-US" dirty="0"/>
              <a:t> (for tables) and %</a:t>
            </a:r>
            <a:r>
              <a:rPr lang="en-US" dirty="0" err="1"/>
              <a:t>rrg_codeafterlist</a:t>
            </a:r>
            <a:r>
              <a:rPr lang="en-US" dirty="0"/>
              <a:t> (for listings) can be used to make changes to the RRG-produced dataset before Java rendering of the output dataset happens.</a:t>
            </a:r>
            <a:br>
              <a:rPr lang="en-US" dirty="0"/>
            </a:br>
            <a:br>
              <a:rPr lang="en-US" dirty="0"/>
            </a:br>
            <a:r>
              <a:rPr lang="en-US" dirty="0"/>
              <a:t>For example you may want to remove some rows from the display, or provide row or cell based formatting instructions, or change the text in some cells, or reorder the rows.</a:t>
            </a:r>
          </a:p>
        </p:txBody>
      </p:sp>
    </p:spTree>
    <p:extLst>
      <p:ext uri="{BB962C8B-B14F-4D97-AF65-F5344CB8AC3E}">
        <p14:creationId xmlns:p14="http://schemas.microsoft.com/office/powerpoint/2010/main" val="2205312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B1717-7955-43FA-9409-FED62854C64C}"/>
              </a:ext>
            </a:extLst>
          </p:cNvPr>
          <p:cNvSpPr>
            <a:spLocks noGrp="1"/>
          </p:cNvSpPr>
          <p:nvPr>
            <p:ph type="title"/>
          </p:nvPr>
        </p:nvSpPr>
        <p:spPr/>
        <p:txBody>
          <a:bodyPr/>
          <a:lstStyle/>
          <a:p>
            <a:r>
              <a:rPr lang="en-US" dirty="0"/>
              <a:t>RRG listing macros</a:t>
            </a:r>
          </a:p>
        </p:txBody>
      </p:sp>
      <p:sp>
        <p:nvSpPr>
          <p:cNvPr id="3" name="Content Placeholder 2">
            <a:extLst>
              <a:ext uri="{FF2B5EF4-FFF2-40B4-BE49-F238E27FC236}">
                <a16:creationId xmlns:a16="http://schemas.microsoft.com/office/drawing/2014/main" id="{09B77C9A-DE42-409E-8F34-CF9A258C5DA7}"/>
              </a:ext>
            </a:extLst>
          </p:cNvPr>
          <p:cNvSpPr>
            <a:spLocks noGrp="1"/>
          </p:cNvSpPr>
          <p:nvPr>
            <p:ph idx="1"/>
          </p:nvPr>
        </p:nvSpPr>
        <p:spPr/>
        <p:txBody>
          <a:bodyPr>
            <a:normAutofit fontScale="92500" lnSpcReduction="10000"/>
          </a:bodyPr>
          <a:lstStyle/>
          <a:p>
            <a:r>
              <a:rPr lang="en-US" dirty="0"/>
              <a:t>%</a:t>
            </a:r>
            <a:r>
              <a:rPr lang="en-US" dirty="0" err="1"/>
              <a:t>rrg_initlist</a:t>
            </a:r>
            <a:endParaRPr lang="en-US" dirty="0"/>
          </a:p>
          <a:p>
            <a:r>
              <a:rPr lang="en-US" dirty="0"/>
              <a:t>%</a:t>
            </a:r>
            <a:r>
              <a:rPr lang="en-US" dirty="0" err="1"/>
              <a:t>rrg_codebefore</a:t>
            </a:r>
            <a:endParaRPr lang="en-US" dirty="0"/>
          </a:p>
          <a:p>
            <a:r>
              <a:rPr lang="en-US" dirty="0"/>
              <a:t>%</a:t>
            </a:r>
            <a:r>
              <a:rPr lang="en-US" dirty="0" err="1"/>
              <a:t>rrg_deflist</a:t>
            </a:r>
            <a:endParaRPr lang="en-US" dirty="0"/>
          </a:p>
          <a:p>
            <a:r>
              <a:rPr lang="en-US" dirty="0"/>
              <a:t>%</a:t>
            </a:r>
            <a:r>
              <a:rPr lang="en-US" dirty="0" err="1"/>
              <a:t>rrg_defcol</a:t>
            </a:r>
            <a:endParaRPr lang="en-US" dirty="0"/>
          </a:p>
          <a:p>
            <a:r>
              <a:rPr lang="en-US" dirty="0"/>
              <a:t>%</a:t>
            </a:r>
            <a:r>
              <a:rPr lang="en-US" dirty="0" err="1"/>
              <a:t>rrg_genlist</a:t>
            </a:r>
            <a:r>
              <a:rPr lang="en-US" dirty="0"/>
              <a:t>  --- a macro parameter can be used to indicate that post-processing (%</a:t>
            </a:r>
            <a:r>
              <a:rPr lang="en-US" dirty="0" err="1"/>
              <a:t>rrg_codeafterlist</a:t>
            </a:r>
            <a:r>
              <a:rPr lang="en-US" dirty="0"/>
              <a:t>) will happen before output is rendered</a:t>
            </a:r>
          </a:p>
          <a:p>
            <a:endParaRPr lang="en-US" dirty="0"/>
          </a:p>
          <a:p>
            <a:r>
              <a:rPr lang="en-US" dirty="0"/>
              <a:t>%</a:t>
            </a:r>
            <a:r>
              <a:rPr lang="en-US" dirty="0" err="1"/>
              <a:t>rrg_codeafterlist</a:t>
            </a:r>
            <a:endParaRPr lang="en-US" dirty="0"/>
          </a:p>
          <a:p>
            <a:endParaRPr lang="en-US" dirty="0"/>
          </a:p>
          <a:p>
            <a:r>
              <a:rPr lang="en-US" dirty="0"/>
              <a:t>%</a:t>
            </a:r>
            <a:r>
              <a:rPr lang="en-US" dirty="0" err="1"/>
              <a:t>rrg_finalizelist</a:t>
            </a:r>
            <a:endParaRPr lang="en-US" dirty="0"/>
          </a:p>
        </p:txBody>
      </p:sp>
    </p:spTree>
    <p:extLst>
      <p:ext uri="{BB962C8B-B14F-4D97-AF65-F5344CB8AC3E}">
        <p14:creationId xmlns:p14="http://schemas.microsoft.com/office/powerpoint/2010/main" val="938429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E4C27-DD58-4927-B03B-7F9D4C8DF6BB}"/>
              </a:ext>
            </a:extLst>
          </p:cNvPr>
          <p:cNvSpPr>
            <a:spLocks noGrp="1"/>
          </p:cNvSpPr>
          <p:nvPr>
            <p:ph type="title"/>
          </p:nvPr>
        </p:nvSpPr>
        <p:spPr/>
        <p:txBody>
          <a:bodyPr/>
          <a:lstStyle/>
          <a:p>
            <a:r>
              <a:rPr lang="en-US" dirty="0"/>
              <a:t>RRG Tables macros</a:t>
            </a:r>
          </a:p>
        </p:txBody>
      </p:sp>
      <p:sp>
        <p:nvSpPr>
          <p:cNvPr id="3" name="Content Placeholder 2">
            <a:extLst>
              <a:ext uri="{FF2B5EF4-FFF2-40B4-BE49-F238E27FC236}">
                <a16:creationId xmlns:a16="http://schemas.microsoft.com/office/drawing/2014/main" id="{D1305B97-E9C0-46D3-9C27-2BD9E5730D50}"/>
              </a:ext>
            </a:extLst>
          </p:cNvPr>
          <p:cNvSpPr>
            <a:spLocks noGrp="1"/>
          </p:cNvSpPr>
          <p:nvPr>
            <p:ph idx="1"/>
          </p:nvPr>
        </p:nvSpPr>
        <p:spPr/>
        <p:txBody>
          <a:bodyPr>
            <a:normAutofit fontScale="77500" lnSpcReduction="20000"/>
          </a:bodyPr>
          <a:lstStyle/>
          <a:p>
            <a:r>
              <a:rPr lang="en-US" dirty="0"/>
              <a:t>%</a:t>
            </a:r>
            <a:r>
              <a:rPr lang="en-US" dirty="0" err="1"/>
              <a:t>rrg_init</a:t>
            </a:r>
            <a:endParaRPr lang="en-US" dirty="0"/>
          </a:p>
          <a:p>
            <a:r>
              <a:rPr lang="en-US" dirty="0"/>
              <a:t>%</a:t>
            </a:r>
            <a:r>
              <a:rPr lang="en-US" dirty="0" err="1"/>
              <a:t>rrg_codebefore</a:t>
            </a:r>
            <a:endParaRPr lang="en-US" dirty="0"/>
          </a:p>
          <a:p>
            <a:r>
              <a:rPr lang="en-US" dirty="0"/>
              <a:t>%</a:t>
            </a:r>
            <a:r>
              <a:rPr lang="en-US" dirty="0" err="1"/>
              <a:t>rrg_defreport</a:t>
            </a:r>
            <a:endParaRPr lang="en-US" dirty="0"/>
          </a:p>
          <a:p>
            <a:r>
              <a:rPr lang="en-US" dirty="0"/>
              <a:t>%</a:t>
            </a:r>
            <a:r>
              <a:rPr lang="en-US" dirty="0" err="1"/>
              <a:t>rrg_addtrt</a:t>
            </a:r>
            <a:endParaRPr lang="en-US" dirty="0"/>
          </a:p>
          <a:p>
            <a:r>
              <a:rPr lang="en-US" dirty="0"/>
              <a:t>%</a:t>
            </a:r>
            <a:r>
              <a:rPr lang="en-US" dirty="0" err="1"/>
              <a:t>rrg_maketrt</a:t>
            </a:r>
            <a:endParaRPr lang="en-US" dirty="0"/>
          </a:p>
          <a:p>
            <a:r>
              <a:rPr lang="en-US" dirty="0"/>
              <a:t>%</a:t>
            </a:r>
            <a:r>
              <a:rPr lang="en-US" dirty="0" err="1"/>
              <a:t>rrg_addgroup</a:t>
            </a:r>
            <a:endParaRPr lang="en-US" dirty="0"/>
          </a:p>
          <a:p>
            <a:r>
              <a:rPr lang="en-US" dirty="0"/>
              <a:t>%</a:t>
            </a:r>
            <a:r>
              <a:rPr lang="en-US" dirty="0" err="1"/>
              <a:t>rrg_addvar</a:t>
            </a:r>
            <a:endParaRPr lang="en-US" dirty="0"/>
          </a:p>
          <a:p>
            <a:r>
              <a:rPr lang="en-US" dirty="0"/>
              <a:t>%</a:t>
            </a:r>
            <a:r>
              <a:rPr lang="en-US" dirty="0" err="1"/>
              <a:t>rrg_addcatvar</a:t>
            </a:r>
            <a:endParaRPr lang="en-US" dirty="0"/>
          </a:p>
          <a:p>
            <a:r>
              <a:rPr lang="en-US" dirty="0"/>
              <a:t>%</a:t>
            </a:r>
            <a:r>
              <a:rPr lang="en-US" dirty="0" err="1"/>
              <a:t>rrg_addcond</a:t>
            </a:r>
            <a:endParaRPr lang="en-US" dirty="0"/>
          </a:p>
          <a:p>
            <a:r>
              <a:rPr lang="en-US" dirty="0"/>
              <a:t>%</a:t>
            </a:r>
            <a:r>
              <a:rPr lang="en-US" dirty="0" err="1"/>
              <a:t>rrg_codeafter</a:t>
            </a:r>
            <a:endParaRPr lang="en-US" dirty="0"/>
          </a:p>
          <a:p>
            <a:r>
              <a:rPr lang="en-US" dirty="0"/>
              <a:t>%</a:t>
            </a:r>
            <a:r>
              <a:rPr lang="en-US" dirty="0" err="1"/>
              <a:t>rrg_generate</a:t>
            </a:r>
            <a:endParaRPr lang="en-US" dirty="0"/>
          </a:p>
          <a:p>
            <a:r>
              <a:rPr lang="en-US" dirty="0"/>
              <a:t>%</a:t>
            </a:r>
            <a:r>
              <a:rPr lang="en-US" dirty="0" err="1"/>
              <a:t>rrg_finalize</a:t>
            </a:r>
            <a:endParaRPr lang="en-US" dirty="0"/>
          </a:p>
        </p:txBody>
      </p:sp>
    </p:spTree>
    <p:extLst>
      <p:ext uri="{BB962C8B-B14F-4D97-AF65-F5344CB8AC3E}">
        <p14:creationId xmlns:p14="http://schemas.microsoft.com/office/powerpoint/2010/main" val="241784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371E-EDB8-4F78-82A2-69527FA0403A}"/>
              </a:ext>
            </a:extLst>
          </p:cNvPr>
          <p:cNvSpPr>
            <a:spLocks noGrp="1"/>
          </p:cNvSpPr>
          <p:nvPr>
            <p:ph type="title"/>
          </p:nvPr>
        </p:nvSpPr>
        <p:spPr/>
        <p:txBody>
          <a:bodyPr/>
          <a:lstStyle/>
          <a:p>
            <a:r>
              <a:rPr lang="en-US" dirty="0"/>
              <a:t>Other RRG macros and functionality</a:t>
            </a:r>
          </a:p>
        </p:txBody>
      </p:sp>
      <p:sp>
        <p:nvSpPr>
          <p:cNvPr id="3" name="Content Placeholder 2">
            <a:extLst>
              <a:ext uri="{FF2B5EF4-FFF2-40B4-BE49-F238E27FC236}">
                <a16:creationId xmlns:a16="http://schemas.microsoft.com/office/drawing/2014/main" id="{77CE5161-D429-48CD-BCD8-5E3A30B7FCFF}"/>
              </a:ext>
            </a:extLst>
          </p:cNvPr>
          <p:cNvSpPr>
            <a:spLocks noGrp="1"/>
          </p:cNvSpPr>
          <p:nvPr>
            <p:ph idx="1"/>
          </p:nvPr>
        </p:nvSpPr>
        <p:spPr/>
        <p:txBody>
          <a:bodyPr/>
          <a:lstStyle/>
          <a:p>
            <a:r>
              <a:rPr lang="en-US" dirty="0"/>
              <a:t>There are other RRG utility macros that can be used, e.g.</a:t>
            </a:r>
          </a:p>
          <a:p>
            <a:pPr lvl="1"/>
            <a:r>
              <a:rPr lang="en-US" dirty="0"/>
              <a:t>%</a:t>
            </a:r>
            <a:r>
              <a:rPr lang="en-US" dirty="0" err="1"/>
              <a:t>Rrg_joinds</a:t>
            </a:r>
            <a:r>
              <a:rPr lang="en-US" dirty="0"/>
              <a:t> to set or merge files (with an option to use cross join)</a:t>
            </a:r>
          </a:p>
          <a:p>
            <a:pPr lvl="1"/>
            <a:r>
              <a:rPr lang="en-US" dirty="0"/>
              <a:t>%</a:t>
            </a:r>
            <a:r>
              <a:rPr lang="en-US" dirty="0" err="1"/>
              <a:t>rrg_inc</a:t>
            </a:r>
            <a:r>
              <a:rPr lang="en-US" dirty="0"/>
              <a:t> to include external programs</a:t>
            </a:r>
          </a:p>
          <a:p>
            <a:pPr lvl="1"/>
            <a:r>
              <a:rPr lang="en-US" dirty="0"/>
              <a:t>%</a:t>
            </a:r>
            <a:r>
              <a:rPr lang="en-US" dirty="0" err="1"/>
              <a:t>rrg_maketrt</a:t>
            </a:r>
            <a:r>
              <a:rPr lang="en-US" dirty="0"/>
              <a:t> to create pooled treatments</a:t>
            </a:r>
          </a:p>
          <a:p>
            <a:pPr lvl="1"/>
            <a:endParaRPr lang="en-US" dirty="0"/>
          </a:p>
          <a:p>
            <a:r>
              <a:rPr lang="en-US" dirty="0"/>
              <a:t>You can append one table to another table (e.g. appending lengthy footnotes at the end of the table)</a:t>
            </a:r>
          </a:p>
          <a:p>
            <a:r>
              <a:rPr lang="en-US" dirty="0" err="1"/>
              <a:t>Formating</a:t>
            </a:r>
            <a:r>
              <a:rPr lang="en-US" dirty="0"/>
              <a:t> options, titles, footnotes and defaults for table/listing macros can be specified in configuration file</a:t>
            </a:r>
          </a:p>
          <a:p>
            <a:endParaRPr lang="en-US" dirty="0"/>
          </a:p>
          <a:p>
            <a:endParaRPr lang="en-US" dirty="0"/>
          </a:p>
        </p:txBody>
      </p:sp>
    </p:spTree>
    <p:extLst>
      <p:ext uri="{BB962C8B-B14F-4D97-AF65-F5344CB8AC3E}">
        <p14:creationId xmlns:p14="http://schemas.microsoft.com/office/powerpoint/2010/main" val="3359682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560</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Intro to RRG Part 1</vt:lpstr>
      <vt:lpstr>Basics</vt:lpstr>
      <vt:lpstr>Table Module</vt:lpstr>
      <vt:lpstr>Listing module</vt:lpstr>
      <vt:lpstr>Java component</vt:lpstr>
      <vt:lpstr>Pre- and Post- processing</vt:lpstr>
      <vt:lpstr>RRG listing macros</vt:lpstr>
      <vt:lpstr>RRG Tables macros</vt:lpstr>
      <vt:lpstr>Other RRG macros and functionality</vt:lpstr>
      <vt:lpstr>RRG is a code generator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RRG Part 1</dc:title>
  <dc:creator>Iza Peszek</dc:creator>
  <cp:lastModifiedBy>Iza Peszek</cp:lastModifiedBy>
  <cp:revision>31</cp:revision>
  <dcterms:created xsi:type="dcterms:W3CDTF">2018-07-29T03:48:59Z</dcterms:created>
  <dcterms:modified xsi:type="dcterms:W3CDTF">2019-04-16T23:54:55Z</dcterms:modified>
</cp:coreProperties>
</file>