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84" r:id="rId4"/>
    <p:sldId id="261" r:id="rId5"/>
    <p:sldId id="286" r:id="rId6"/>
    <p:sldId id="275" r:id="rId7"/>
    <p:sldId id="285" r:id="rId8"/>
    <p:sldId id="28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DA641-9050-4A50-A918-49BB1159108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83E99-6869-42BC-B3D1-491CDA4CE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1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B8BBD-FC5E-47BC-A373-D2D5D0D8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B201C0-23D0-4FE5-8944-0C23477A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13C5B-8BBC-40AB-B2C3-C937CAC7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8C09-5899-413B-A627-7E16B40BC6CC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B593C-69B4-44FD-AEEF-96B506A0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1716E-BB7B-4441-9450-D341A0DA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716DA-6FED-438F-9265-F1197988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68DE68-5EAE-4F47-A670-1264BA93B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F0B18-2610-454A-8445-F61D033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E901-DD59-4C3F-A5D7-D90A8DA916EC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71CB0-CA01-4BA0-9F51-BFE0A08F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28983-87ED-4BBA-8BAC-ABB0E684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56DE9D-2BB4-4F2F-8CA0-53E92BA8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7E15FF-6C2A-410E-9E77-E73F6F4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4D10A-D038-45F9-8ED1-F2D4DC09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A83C-902B-428C-BBBD-FCBB611E0D2D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BA1832-280D-4E65-9FF8-055DB3D9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053B2-231D-4D9A-BDAE-1C9B05E8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77B2-85AE-4EF2-AAEB-3B93F67D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81426-E33E-40EB-A9D3-8E402247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4B517-11E9-42DB-A09C-BE6B6E7E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82F9-CE7F-4881-8327-65485AE0E98F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663EA-33A6-4E1F-B7E2-423D3A3B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A3C58-1628-4F77-8D20-BE33BA6E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0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0986D-9E95-4FBA-98F4-26B6FBB1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7F438A-1BD6-4C56-97DA-735627F2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F2486-A743-48D1-AEDD-8307D5D3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9993-7A7B-49E3-AA14-7BFD78F48014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EF1E8-5B3A-4950-93AA-2F71FDDF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FC4AE-98D7-44FE-8871-D7408C50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17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8B677-6277-4BA8-875C-BD6A4FC1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1E39E-D714-498D-98F2-58CE6028C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975CB-F0D6-4B9E-B1B4-1EBCDFD7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A1CCC-932D-4A57-9B59-35223D04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C151-01C2-45E2-B246-D6D95AC53999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B1118B-85CF-40AE-B6EB-1EAE5E86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92148-DB2F-498F-8F6A-166F9E43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9DD57-0B0A-43AD-91C9-0457B3E8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026E06-5930-40DB-A378-4D15CEB9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629A5-84AA-4165-ACE4-78C0A4F0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24F2B8-E94E-49E8-BBDF-FAA4A92CD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DB2A4C-8F2A-49FA-94D7-9A0DB8D95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E32F4A-CD5E-4282-BCEA-00716C98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8900-2727-46D9-AF0D-D2CEA882CC5D}" type="datetime1">
              <a:rPr lang="ru-RU" smtClean="0"/>
              <a:t>19.06.2022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4EB0DB-9671-4BB8-BE8A-F8E1F3DE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AE6115-D246-4DC9-9F23-9A8A7B79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4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8458C-C7BD-4E23-B22C-5DA8C55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1D193D-886C-40FB-B744-42633B3F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AA56-AA18-4133-BD89-472F8308F76C}" type="datetime1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23E844-2E79-4342-8896-A182F09A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8765C3-E465-4813-AF4F-5D4CD0C5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11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9D2C84-8565-4928-8495-5DD726C7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20C7-9144-4800-8387-014AA20E1E44}" type="datetime1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9E5836-A641-4898-94C1-BE5603B5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84B16B-7F05-4D21-83A8-36CAA95E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0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4F54-7325-45AE-925F-AC2B714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F3D65-5EF4-4CF7-AF86-765694AE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C32F36-8CBA-4EF4-8A56-1F048CDA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DEBAF1-BA99-4038-ACC7-A5D38E9B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9780-BE10-4730-855F-AB27857C28DB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1BF26F-7EC3-47C9-AC90-9C4C543D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81A2D2-8F26-40DE-ABB7-007CB6F3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1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78983-C4BC-48DC-B501-B787F3ED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4D1947-A796-4E57-AC36-AA1EE57B5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DDF173-BFC9-4A42-A609-BE44423A7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E3389-F7DB-436A-ADA5-9FF76E07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7D5-0911-41E3-95E1-81C77E3B9917}" type="datetime1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9E0E19-1630-4E08-AF50-F8B4EDE3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97A825-B20A-4757-8AA7-4C525CED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BC588-594A-4166-9286-E2A3EDEA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8B9FF-0D9D-4923-9097-B0D208D49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C9017-FDA0-40B4-806E-D0E6894E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66E4-6872-4E77-97D9-EE6A56C9EF8A}" type="datetime1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1E207-9B65-40E9-97D0-D6D1F7519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26392-EF35-4EAA-AAD3-1B9979AF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F328-4AB4-4C34-BEA0-275164CE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60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4EA3B-5184-44FD-B108-8C66F1E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78" y="50824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Иван Петрушин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600" dirty="0">
                <a:solidFill>
                  <a:schemeClr val="tx2">
                    <a:lumMod val="75000"/>
                  </a:schemeClr>
                </a:solidFill>
              </a:rPr>
              <a:t>Иркутский государственный университет</a:t>
            </a:r>
            <a:br>
              <a:rPr lang="ru-RU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600" dirty="0">
                <a:solidFill>
                  <a:schemeClr val="tx2">
                    <a:lumMod val="75000"/>
                  </a:schemeClr>
                </a:solidFill>
              </a:rPr>
              <a:t>Лимнологический институт СО 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F1CB7-EF07-4BD3-9805-FB598695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46870"/>
            <a:ext cx="11049000" cy="163483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Создание классификатора для определения эффекторных белков системы секреции VI грамотрицательных бактерий</a:t>
            </a:r>
            <a:endParaRPr lang="ru-RU" sz="44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50E615-A21E-42EF-B5C5-351B95E4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3" y="448967"/>
            <a:ext cx="2228295" cy="22282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D12A41-0089-434E-9CE5-5D485DEC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18" y="4915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037547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Предсказание свойств белков </a:t>
            </a:r>
            <a:r>
              <a:rPr lang="en-US" sz="4000" i="1" dirty="0">
                <a:solidFill>
                  <a:schemeClr val="tx2">
                    <a:lumMod val="75000"/>
                  </a:schemeClr>
                </a:solidFill>
              </a:rPr>
              <a:t>in silico</a:t>
            </a:r>
            <a:endParaRPr lang="ru-RU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6399" y="1703842"/>
            <a:ext cx="10960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Популярный способ отбора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Аннотация (предсказание функций) генов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GeneMark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Glimmer</a:t>
            </a:r>
          </a:p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Поиск сайтов в белках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SignalP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TargetP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Анализ гидрофобности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F36401-90D1-45DE-A2E8-CB06785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z="3000" smtClean="0"/>
              <a:t>2</a:t>
            </a:fld>
            <a:endParaRPr lang="ru-RU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0223" cy="103754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Type VI secretion system</a:t>
            </a:r>
            <a:endParaRPr lang="ru-RU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6400" y="1703842"/>
            <a:ext cx="8496300" cy="435133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Распространена у патогенных бактерий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Компоненты-белки консервативны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Секретирует широкий спектр белков</a:t>
            </a:r>
          </a:p>
          <a:p>
            <a:pPr lvl="1"/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Токсины</a:t>
            </a:r>
          </a:p>
          <a:p>
            <a:pPr lvl="1"/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Гидролазы</a:t>
            </a:r>
          </a:p>
          <a:p>
            <a:pPr lvl="1"/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Металлофоры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(получение ионов металлов)</a:t>
            </a:r>
          </a:p>
          <a:p>
            <a:pPr lvl="1"/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F36401-90D1-45DE-A2E8-CB06785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z="3000" smtClean="0"/>
              <a:t>3</a:t>
            </a:fld>
            <a:endParaRPr lang="ru-RU" sz="3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7829B4-4C3A-6FF9-B979-6735609E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0" y="1759839"/>
            <a:ext cx="2074571" cy="34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3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Предсказание класса (эффектор)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528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Исходные данные – последовательность аминокислот</a:t>
            </a:r>
          </a:p>
          <a:p>
            <a:pPr marL="0" indent="0">
              <a:buNone/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Признаки: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Последовательность</a:t>
            </a:r>
          </a:p>
          <a:p>
            <a:pPr lvl="1"/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AAC (</a:t>
            </a:r>
            <a:r>
              <a:rPr lang="ru-RU" sz="3100" dirty="0">
                <a:solidFill>
                  <a:schemeClr val="tx2">
                    <a:lumMod val="75000"/>
                  </a:schemeClr>
                </a:solidFill>
              </a:rPr>
              <a:t>частотность аминокислот)</a:t>
            </a:r>
          </a:p>
          <a:p>
            <a:pPr lvl="1"/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DPC (</a:t>
            </a:r>
            <a:r>
              <a:rPr lang="ru-RU" sz="3100" dirty="0">
                <a:solidFill>
                  <a:schemeClr val="tx2">
                    <a:lumMod val="75000"/>
                  </a:schemeClr>
                </a:solidFill>
              </a:rPr>
              <a:t>частота биграммов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QSO (quasi-sequence-order)</a:t>
            </a:r>
          </a:p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Эволюционные (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PSSM, BLOSUM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Физико-химические</a:t>
            </a:r>
          </a:p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Сравнение с базами белков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4EDBBB-BC57-4403-92AE-52E8402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z="3000" smtClean="0"/>
              <a:t>4</a:t>
            </a:fld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92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728111-4C47-5D04-3942-4B9DFFB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1E0CADF-BC99-50D7-DE64-3F0ED309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Архитектура модели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52B494-8BB4-EE77-06D5-5DFDC098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225" y="936624"/>
            <a:ext cx="11613696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Архитектура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9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Вычисление ряда признаков может быть сложным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osition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pecific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ubstitution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atrix – 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5 минут (!)</a:t>
            </a:r>
          </a:p>
          <a:p>
            <a:pPr marL="0" indent="0">
              <a:buNone/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Используется только первая группа признаков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350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500">
                <a:solidFill>
                  <a:schemeClr val="tx2">
                    <a:lumMod val="75000"/>
                  </a:schemeClr>
                </a:solidFill>
              </a:rPr>
              <a:t>Два уровня: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SVC 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для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AAC, DPC, QSO – 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базовые модели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Random Forest 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– финальная модель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Модульная архитектура (ансамбли) позволяет добавлять признаки и тестировать независимо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4EDBBB-BC57-4403-92AE-52E8402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z="3000" smtClean="0"/>
              <a:t>6</a:t>
            </a:fld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2869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C68776-D916-F5EA-C409-21335010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3450" y="495300"/>
            <a:ext cx="8049408" cy="60436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Тестирование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5384800" cy="4371975"/>
          </a:xfrm>
        </p:spPr>
        <p:txBody>
          <a:bodyPr>
            <a:normAutofit/>
          </a:bodyPr>
          <a:lstStyle/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Проблема – данные не сбалансированы</a:t>
            </a:r>
          </a:p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Ансамблевый подход затрудняет кросс-валидацию</a:t>
            </a:r>
          </a:p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Значения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TN/TP/FP/FN 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зависят от разбиения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4EDBBB-BC57-4403-92AE-52E84025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z="3000" smtClean="0"/>
              <a:t>7</a:t>
            </a:fld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02222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9FF3021-E8DB-48A2-A4E0-02CAD439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85" y="475961"/>
            <a:ext cx="10515600" cy="864567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tx2">
                    <a:lumMod val="75000"/>
                  </a:schemeClr>
                </a:solidFill>
              </a:rPr>
              <a:t>Планы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F6E2AE-44B9-471F-ABC6-383CB82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F328-4AB4-4C34-BEA0-275164CE79ED}" type="slidenum">
              <a:rPr lang="ru-RU" sz="3000" smtClean="0"/>
              <a:t>8</a:t>
            </a:fld>
            <a:endParaRPr lang="ru-RU" sz="3000" dirty="0"/>
          </a:p>
        </p:txBody>
      </p:sp>
      <p:sp>
        <p:nvSpPr>
          <p:cNvPr id="6" name="Содержимое 2">
            <a:extLst>
              <a:ext uri="{FF2B5EF4-FFF2-40B4-BE49-F238E27FC236}">
                <a16:creationId xmlns:a16="http://schemas.microsoft.com/office/drawing/2014/main" id="{5F2652BC-1CC9-4CDD-A5FD-F2CD7266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189"/>
            <a:ext cx="10515600" cy="4895850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Расширить обучающую выборку</a:t>
            </a:r>
          </a:p>
          <a:p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Реализовать остальные признаки</a:t>
            </a:r>
          </a:p>
          <a:p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Использовать многопоточность</a:t>
            </a:r>
            <a:endParaRPr lang="ru-RU" sz="2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18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197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Иван Петрушин Иркутский государственный университет Лимнологический институт СО РАН</vt:lpstr>
      <vt:lpstr>Предсказание свойств белков in silico</vt:lpstr>
      <vt:lpstr>Type VI secretion system</vt:lpstr>
      <vt:lpstr>Предсказание класса (эффектор)</vt:lpstr>
      <vt:lpstr>Архитектура модели</vt:lpstr>
      <vt:lpstr>Архитектура модели</vt:lpstr>
      <vt:lpstr>Тестирование модели</vt:lpstr>
      <vt:lpstr>Планы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fight: какая погода в столице?</dc:title>
  <dc:creator>Ivan</dc:creator>
  <cp:lastModifiedBy>Иван Петрушин</cp:lastModifiedBy>
  <cp:revision>36</cp:revision>
  <dcterms:created xsi:type="dcterms:W3CDTF">2021-03-30T03:31:19Z</dcterms:created>
  <dcterms:modified xsi:type="dcterms:W3CDTF">2022-06-19T10:47:44Z</dcterms:modified>
</cp:coreProperties>
</file>