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5" r:id="rId4"/>
    <p:sldId id="266" r:id="rId5"/>
    <p:sldId id="267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0" name="微软用户" initials="微软用户" lastIdx="1" clrIdx="0"/>
  <p:cmAuthor id="2" name="zhang.yankai" initials="z" lastIdx="1" clrIdx="1"/>
  <p:cmAuthor id="3" name="wang.jinling" initials="w" lastIdx="1" clrIdx="2"/>
  <p:cmAuthor id="5" name="csdkgy1" initials="c" lastIdx="1" clrIdx="4"/>
  <p:cmAuthor id="6" name="xiao.wuhai" initials="x" lastIdx="1" clrIdx="5"/>
  <p:cmAuthor id="7" name="zhang.xincong" initials="z" lastIdx="2" clrIdx="6"/>
  <p:cmAuthor id="4" name="frederick.liang" initials="f" lastIdx="1" clrIdx="3"/>
  <p:cmAuthor id="75" name="作者" initials="A" lastIdx="0" clrIdx="24"/>
  <p:cmAuthor id="76" name="Windows8" initials="W" lastIdx="0" clrIdx="25"/>
  <p:cmAuthor id="8" name="jl liu" initials="j" lastIdx="4" clrIdx="0"/>
  <p:cmAuthor id="9" name="China" initials="C" lastIdx="1" clrIdx="1"/>
  <p:cmAuthor id="11" name="nine" initials="n" lastIdx="1" clrIdx="0"/>
  <p:cmAuthor id="12" name="吴铭锐" initials="吴" lastIdx="2" clrIdx="0"/>
  <p:cmAuthor id="13" name="Lenovo PC" initials="L" lastIdx="10" clrIdx="0"/>
  <p:cmAuthor id="14" name="黄超" initials="黄" lastIdx="3" clrIdx="3"/>
  <p:cmAuthor id="15" name="张崇军" initials="张" lastIdx="4" clrIdx="4"/>
  <p:cmAuthor id="16" name="于宏伟" initials="于" lastIdx="17" clrIdx="5"/>
  <p:cmAuthor id="17" name="安然" initials="安" lastIdx="1" clrIdx="0"/>
  <p:cmAuthor id="18" name="ggf" initials="g" lastIdx="1" clrIdx="18"/>
  <p:cmAuthor id="19" name="jinyaoguo" initials="j" lastIdx="1" clrIdx="0"/>
  <p:cmAuthor id="20" name="未知用户8" initials="未" lastIdx="34" clrIdx="1"/>
  <p:cmAuthor id="21" name="赵兰玉" initials="赵" lastIdx="1" clrIdx="0"/>
  <p:cmAuthor id="22" name="未知用户4" initials="未" lastIdx="502" clrIdx="0"/>
  <p:cmAuthor id="23" name="未知用户9" initials="未" lastIdx="1" clrIdx="0"/>
  <p:cmAuthor id="24" name="未知用户10" initials="未" lastIdx="1" clrIdx="0"/>
  <p:cmAuthor id="25" name="Qingyunli" initials="Q" lastIdx="24" clrIdx="0"/>
  <p:cmAuthor id="26" name="徐光宇" initials="徐" lastIdx="1" clrIdx="0"/>
  <p:cmAuthor id="27" name="Liu, Leo (MBSHR cs)" initials="L" lastIdx="2" clrIdx="0"/>
  <p:cmAuthor id="28" name="刘豹" initials="刘" lastIdx="0" clrIdx="0"/>
  <p:cmAuthor id="29" name="未知用户12" initials="未" lastIdx="7" clrIdx="0"/>
  <p:cmAuthor id="30" name="刘广艳" initials="刘" lastIdx="10" clrIdx="1"/>
  <p:cmAuthor id="31" name="未知用户13" initials="未" lastIdx="23" clrIdx="0"/>
  <p:cmAuthor id="32" name="liying" initials="l" lastIdx="11" clrIdx="0"/>
  <p:cmAuthor id="33" name="毕军(0212009)" initials="毕" lastIdx="10" clrIdx="0"/>
  <p:cmAuthor id="34" name="dadi" initials="d" lastIdx="2" clrIdx="1"/>
  <p:cmAuthor id="35" name="郑廷东" initials="郑" lastIdx="25" clrIdx="0"/>
  <p:cmAuthor id="36" name="张田田" initials="张" lastIdx="23" clrIdx="2"/>
  <p:cmAuthor id="37" name="刘传坤" initials="刘" lastIdx="15" clrIdx="0"/>
  <p:cmAuthor id="38" name="徐杰" initials="徐" lastIdx="1" clrIdx="0"/>
  <p:cmAuthor id="39" name="未知用户35" initials="未" lastIdx="1" clrIdx="0"/>
  <p:cmAuthor id="40" name="王霞" initials="王" lastIdx="1" clrIdx="1"/>
  <p:cmAuthor id="41" name="张宏伟" initials="张" lastIdx="46" clrIdx="0"/>
  <p:cmAuthor id="42" name="未知用户31" initials="未" lastIdx="1" clrIdx="0"/>
  <p:cmAuthor id="43" name="未知用户32" initials="未" lastIdx="8" clrIdx="0"/>
  <p:cmAuthor id="44" name="未知用户33" initials="未" lastIdx="2" clrIdx="2"/>
  <p:cmAuthor id="45" name="马静" initials="马" lastIdx="0" clrIdx="0"/>
  <p:cmAuthor id="46" name="刘艳龙" initials="刘" lastIdx="1" clrIdx="0"/>
  <p:cmAuthor id="47" name="rq fan" initials="r" lastIdx="3" clrIdx="1"/>
  <p:cmAuthor id="48" name="dingbo" initials="d" lastIdx="1" clrIdx="0"/>
  <p:cmAuthor id="49" name="李永欣" initials="李" lastIdx="1" clrIdx="0"/>
  <p:cmAuthor id="50" name="仝德志" initials="仝" lastIdx="1" clrIdx="0"/>
  <p:cmAuthor id="51" name="许弘扬" initials="许" lastIdx="1" clrIdx="0"/>
  <p:cmAuthor id="52" name="未知用户23" initials="未" lastIdx="1" clrIdx="1"/>
  <p:cmAuthor id="53" name="未知用户24" initials="未" lastIdx="1" clrIdx="0"/>
  <p:cmAuthor id="54" name="未知用户25" initials="未" lastIdx="1" clrIdx="0"/>
  <p:cmAuthor id="55" name="未知用户26" initials="未" lastIdx="1" clrIdx="0"/>
  <p:cmAuthor id="56" name="未知用户27" initials="未" lastIdx="1" clrIdx="0"/>
  <p:cmAuthor id="57" name="未知用户28" initials="未" lastIdx="1" clrIdx="0"/>
  <p:cmAuthor id="58" name="未知用户29" initials="未" lastIdx="1" clrIdx="0"/>
  <p:cmAuthor id="59" name="未知用户30" initials="未" lastIdx="4" clrIdx="0"/>
  <p:cmAuthor id="60" name="未知用户11" initials="未" lastIdx="23" clrIdx="0"/>
  <p:cmAuthor id="61" name="郝崇" initials="郝" lastIdx="4" clrIdx="1"/>
  <p:cmAuthor id="62" name="吴杰" initials="吴" lastIdx="1" clrIdx="0"/>
  <p:cmAuthor id="63" name="刘丽仙" initials="刘" lastIdx="4" clrIdx="33"/>
  <p:cmAuthor id="64" name="贡鑫" initials="贡" lastIdx="2" clrIdx="0"/>
  <p:cmAuthor id="65" name="陈尚文" initials="陈" lastIdx="1" clrIdx="1"/>
  <p:cmAuthor id="66" name="杜雪梅" initials="杜" lastIdx="1" clrIdx="0"/>
  <p:cmAuthor id="67" name="lijin" initials="l" lastIdx="33" clrIdx="0"/>
  <p:cmAuthor id="68" name="张雁" initials="张" lastIdx="1" clrIdx="19"/>
  <p:cmAuthor id="69" name="贾清山" initials="贾" lastIdx="1" clrIdx="0"/>
  <p:cmAuthor id="70" name="陈桂枝" initials="陈" lastIdx="1" clrIdx="0"/>
  <p:cmAuthor id="71" name="未知用户" initials="未" lastIdx="2" clrIdx="0"/>
  <p:cmAuthor id="72" name="新萝卜家园" initials="新" lastIdx="0" clrIdx="0"/>
  <p:cmAuthor id="73" name="李正" initials="李" lastIdx="1" clrIdx="0"/>
  <p:cmAuthor id="74" name="孟祥超" initials="孟" lastIdx="4" clrIdx="1"/>
  <p:cmAuthor id="77" name="未知用户22" initials="未" lastIdx="34" clrIdx="0"/>
  <p:cmAuthor id="78" name="lx" initials="l" lastIdx="2" clrIdx="0"/>
  <p:cmAuthor id="79" name="李振宇" initials="李" lastIdx="1" clrIdx="5"/>
  <p:cmAuthor id="80" name="邹洋" initials="邹" lastIdx="2" clrIdx="0"/>
  <p:cmAuthor id="81" name="yangkun" initials="y" lastIdx="0" clrIdx="0"/>
  <p:cmAuthor id="82" name="Lenovo User" initials="L" lastIdx="1" clrIdx="0"/>
  <p:cmAuthor id="83" name="hys2" initials="h" lastIdx="1" clrIdx="0"/>
  <p:cmAuthor id="84" name="朱绍春" initials="朱" lastIdx="13" clrIdx="0"/>
  <p:cmAuthor id="85" name="朱悦龙" initials="朱" lastIdx="1" clrIdx="0"/>
  <p:cmAuthor id="86" name="吴铁映" initials="吴" lastIdx="1" clrIdx="34"/>
  <p:cmAuthor id="87" name="Yuan Hu" initials="Y" lastIdx="1" clrIdx="0"/>
  <p:cmAuthor id="88" name="andres.x.gomez" initials="a" lastIdx="4" clrIdx="0"/>
  <p:cmAuthor id="89" name="张艳芳" initials="张" lastIdx="3" clrIdx="0"/>
  <p:cmAuthor id="90" name="邹积逊" initials="邹" lastIdx="1" clrIdx="0"/>
  <p:cmAuthor id="91" name="未知用户17" initials="未" lastIdx="1" clrIdx="1"/>
  <p:cmAuthor id="92" name="未知用户20" initials="未" lastIdx="1" clrIdx="0"/>
  <p:cmAuthor id="93" name="未知用户19" initials="未" lastIdx="1" clrIdx="0"/>
  <p:cmAuthor id="94" name="未知用户21" initials="未" lastIdx="1" clrIdx="0"/>
  <p:cmAuthor id="95" name="未知用户14" initials="未" lastIdx="1" clrIdx="0"/>
  <p:cmAuthor id="96" name="王向羽" initials="王" lastIdx="1" clrIdx="0"/>
  <p:cmAuthor id="97" name="admin" initials="a" lastIdx="1" clrIdx="0"/>
  <p:cmAuthor id="10" name="zhang.qihua" initials="z" lastIdx="2" clrIdx="9"/>
  <p:cmAuthor id="191251535" name="沈霄雷" initials="沈" lastIdx="833089" clrIdx="0"/>
  <p:cmAuthor id="98" name="张 茜" initials="张" lastIdx="1" clrIdx="35"/>
  <p:cmAuthor id="100" name="dai.ting1" initials="d" lastIdx="1" clrIdx="99"/>
  <p:cmAuthor id="103" name="shen.keliang" initials="s" lastIdx="1" clrIdx="102"/>
  <p:cmAuthor id="99" name="zhang.hui17" initials="z" lastIdx="1" clrIdx="98"/>
  <p:cmAuthor id="104" name="wang.yiqiang" initials="w" lastIdx="1" clrIdx="103"/>
  <p:cmAuthor id="105" name="wang.jing57" initials="w" lastIdx="1" clrIdx="104"/>
  <p:cmAuthor id="191251537" name="衷福云(ZhongFuYun)" initials="MSOffice" lastIdx="1" clrIdx="9"/>
  <p:cmAuthor id="101" name="wang.wenyao" initials="w" lastIdx="2" clrIdx="10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F418-32D6-B744-B7F0-0E8DD8BFBA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E113-E2CF-774A-87F0-4B048B944B2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阿里巴巴普惠体 3.0 65 Medium" panose="00020600040101010101" pitchFamily="18" charset="-122"/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阿里巴巴普惠体 3.0 65 Medium" panose="00020600040101010101" pitchFamily="18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阿里巴巴普惠体 3.0 65 Medium" panose="00020600040101010101" pitchFamily="18" charset="-122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矩形: 圆角 7"/>
          <p:cNvSpPr/>
          <p:nvPr userDrawn="1"/>
        </p:nvSpPr>
        <p:spPr>
          <a:xfrm flipV="1">
            <a:off x="457802" y="696804"/>
            <a:ext cx="11388632" cy="4571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  <a:latin typeface="阿里巴巴普惠体 3.0 65 Medium" panose="00020600040101010101" pitchFamily="18" charset="-122"/>
            </a:endParaRPr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525534" y="6589876"/>
            <a:ext cx="11388632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阿里巴巴普惠体 3.0 65 Medium" panose="00020600040101010101" pitchFamily="18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阿里巴巴普惠体 3.0 65 Medium" panose="00020600040101010101" pitchFamily="18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阿里巴巴普惠体 3.0 65 Medium" panose="00020600040101010101" pitchFamily="18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阿里巴巴普惠体 3.0 65 Medium" panose="00020600040101010101" pitchFamily="18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3.0 65 Medium" panose="00020600040101010101" pitchFamily="18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3.0 65 Medium" panose="00020600040101010101" pitchFamily="18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emon24"/>
          <p:cNvSpPr txBox="1"/>
          <p:nvPr/>
        </p:nvSpPr>
        <p:spPr>
          <a:xfrm>
            <a:off x="1972828" y="5217773"/>
            <a:ext cx="864236" cy="362869"/>
          </a:xfrm>
          <a:prstGeom prst="rect">
            <a:avLst/>
          </a:prstGeom>
          <a:noFill/>
          <a:effectLst/>
        </p:spPr>
        <p:txBody>
          <a:bodyPr wrap="none" lIns="85039" tIns="42520" rIns="85039" bIns="4252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 65 Medium" panose="00020600040101010101" pitchFamily="18" charset="-122"/>
                <a:cs typeface="阿里巴巴普惠体 3 65 Medium" panose="00020600040101010101" pitchFamily="18" charset="-122"/>
                <a:sym typeface="Arial" panose="020B0604020202020204" pitchFamily="34" charset="0"/>
              </a:rPr>
              <a:t>核心点</a:t>
            </a:r>
            <a:endParaRPr lang="zh-CN" altLang="en-US" dirty="0">
              <a:solidFill>
                <a:schemeClr val="bg1"/>
              </a:solidFill>
              <a:latin typeface="阿里巴巴普惠体 3.0 65 Medium" panose="00020600040101010101" pitchFamily="18" charset="-122"/>
              <a:ea typeface="阿里巴巴普惠体 3 65 Medium" panose="00020600040101010101" pitchFamily="18" charset="-122"/>
              <a:cs typeface="阿里巴巴普惠体 3 65 Medium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41960" y="1214120"/>
            <a:ext cx="1974850" cy="6578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68960" y="5770245"/>
            <a:ext cx="11177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大模型不仅需要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LLM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算法，同时需要提供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集群、海量数据、分布式并行、推理部署等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系统全栈软硬件协同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2570480" y="1290320"/>
            <a:ext cx="383540" cy="510540"/>
          </a:xfrm>
          <a:prstGeom prst="rightArrow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56920" y="1358900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算力准备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075940" y="1216660"/>
            <a:ext cx="2250440" cy="6578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445510" y="1361440"/>
            <a:ext cx="192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83325" y="1358900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算力准备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1485" y="2333625"/>
            <a:ext cx="1964690" cy="5695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57835" y="2427605"/>
            <a:ext cx="178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集群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建设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27355" y="3402330"/>
            <a:ext cx="1979930" cy="2202180"/>
            <a:chOff x="686" y="5148"/>
            <a:chExt cx="3118" cy="3468"/>
          </a:xfrm>
        </p:grpSpPr>
        <p:sp>
          <p:nvSpPr>
            <p:cNvPr id="66" name="圆角矩形 65"/>
            <p:cNvSpPr/>
            <p:nvPr/>
          </p:nvSpPr>
          <p:spPr>
            <a:xfrm>
              <a:off x="686" y="5148"/>
              <a:ext cx="3119" cy="346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975" y="5495"/>
              <a:ext cx="2566" cy="736"/>
              <a:chOff x="869" y="5393"/>
              <a:chExt cx="2566" cy="73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69" y="5393"/>
                <a:ext cx="2497" cy="7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869" y="5520"/>
                <a:ext cx="256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计算、存储、网络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75" y="6545"/>
              <a:ext cx="2566" cy="736"/>
              <a:chOff x="864" y="6397"/>
              <a:chExt cx="2566" cy="736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864" y="6397"/>
                <a:ext cx="2497" cy="7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64" y="6524"/>
                <a:ext cx="256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</a:rPr>
                  <a:t>AI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集群机房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建设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975" y="7595"/>
              <a:ext cx="2566" cy="736"/>
              <a:chOff x="864" y="7427"/>
              <a:chExt cx="2566" cy="73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64" y="7427"/>
                <a:ext cx="2497" cy="7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64" y="7554"/>
                <a:ext cx="2567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</a:rPr>
                  <a:t>AI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集群上线与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运维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73" name="矩形 72"/>
          <p:cNvSpPr/>
          <p:nvPr/>
        </p:nvSpPr>
        <p:spPr>
          <a:xfrm>
            <a:off x="3070225" y="2333625"/>
            <a:ext cx="2256155" cy="5695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408045" y="2432685"/>
            <a:ext cx="178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、数据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3075940" y="3503930"/>
            <a:ext cx="2303780" cy="62293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206115" y="3581400"/>
            <a:ext cx="574675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882390" y="3572510"/>
            <a:ext cx="59563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578985" y="3572510"/>
            <a:ext cx="74422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3206115" y="354520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开源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816985" y="354901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预处理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579620" y="354393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向量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075940" y="4295140"/>
            <a:ext cx="2256155" cy="5695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3408045" y="4396740"/>
            <a:ext cx="178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、模型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069590" y="4981575"/>
            <a:ext cx="2303780" cy="62293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3199765" y="5059045"/>
            <a:ext cx="87249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137025" y="5050155"/>
            <a:ext cx="117983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135630" y="5033010"/>
            <a:ext cx="10013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801110" y="5033010"/>
            <a:ext cx="1852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多模态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一切皆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okens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右箭头 98"/>
          <p:cNvSpPr/>
          <p:nvPr/>
        </p:nvSpPr>
        <p:spPr>
          <a:xfrm>
            <a:off x="5448300" y="1290320"/>
            <a:ext cx="383540" cy="510540"/>
          </a:xfrm>
          <a:prstGeom prst="rightArrow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5906770" y="1214120"/>
            <a:ext cx="3227705" cy="6578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739890" y="1358900"/>
            <a:ext cx="192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模型训练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微调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9245600" y="1287780"/>
            <a:ext cx="383540" cy="510540"/>
          </a:xfrm>
          <a:prstGeom prst="rightArrow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9740265" y="1216660"/>
            <a:ext cx="2250440" cy="65786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10109835" y="1361440"/>
            <a:ext cx="1927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558155" y="2324735"/>
            <a:ext cx="2371090" cy="5695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5849620" y="2434590"/>
            <a:ext cx="178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、模型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训练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558155" y="3408045"/>
            <a:ext cx="2371090" cy="219646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5733415" y="3570605"/>
            <a:ext cx="443865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6283325" y="3570605"/>
            <a:ext cx="49022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5733415" y="4272280"/>
            <a:ext cx="200914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733415" y="352742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混合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精度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177280" y="3543300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梯度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检查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888480" y="3570605"/>
            <a:ext cx="484505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773545" y="352742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梯度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累积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372985" y="3662045"/>
            <a:ext cx="725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......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941695" y="4352925"/>
            <a:ext cx="159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、分布式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并行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739130" y="4864735"/>
            <a:ext cx="200914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5948045" y="4981575"/>
            <a:ext cx="159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训练集群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稳定性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65770" y="2325370"/>
            <a:ext cx="1530985" cy="5695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8065770" y="2425700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、模型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微调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8070850" y="3408045"/>
            <a:ext cx="1525905" cy="219646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8208010" y="3581400"/>
            <a:ext cx="125222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8208010" y="4272280"/>
            <a:ext cx="125222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8204835" y="4981575"/>
            <a:ext cx="125222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8395335" y="4352925"/>
            <a:ext cx="1061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低参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微调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395335" y="3651250"/>
            <a:ext cx="1061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全参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微调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8398510" y="5063490"/>
            <a:ext cx="1061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指令微调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740265" y="2333625"/>
            <a:ext cx="2366645" cy="5695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10078085" y="2432685"/>
            <a:ext cx="178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、模型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验证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圆角矩形 132"/>
          <p:cNvSpPr/>
          <p:nvPr/>
        </p:nvSpPr>
        <p:spPr>
          <a:xfrm>
            <a:off x="9740265" y="3448050"/>
            <a:ext cx="2366645" cy="62293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9870440" y="3525520"/>
            <a:ext cx="574675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10546715" y="3516630"/>
            <a:ext cx="59563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11243310" y="3516630"/>
            <a:ext cx="74422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文本框 136"/>
          <p:cNvSpPr txBox="1"/>
          <p:nvPr/>
        </p:nvSpPr>
        <p:spPr>
          <a:xfrm>
            <a:off x="9870440" y="348932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下游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0481310" y="349313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测评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1243945" y="348805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bench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mark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740265" y="4239260"/>
            <a:ext cx="2366645" cy="5695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文本框 140"/>
          <p:cNvSpPr txBox="1"/>
          <p:nvPr/>
        </p:nvSpPr>
        <p:spPr>
          <a:xfrm>
            <a:off x="9934575" y="4340860"/>
            <a:ext cx="203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、推理与智能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体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9740265" y="4908550"/>
            <a:ext cx="2366645" cy="62293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矩形 146"/>
          <p:cNvSpPr/>
          <p:nvPr/>
        </p:nvSpPr>
        <p:spPr>
          <a:xfrm>
            <a:off x="9870440" y="4986020"/>
            <a:ext cx="574675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10546715" y="4977130"/>
            <a:ext cx="59563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11243310" y="4977130"/>
            <a:ext cx="795020" cy="467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文本框 149"/>
          <p:cNvSpPr txBox="1"/>
          <p:nvPr/>
        </p:nvSpPr>
        <p:spPr>
          <a:xfrm>
            <a:off x="9870440" y="494982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量化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压缩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481310" y="4953635"/>
            <a:ext cx="72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推理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加速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1004550" y="4949825"/>
            <a:ext cx="1102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8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68960" y="116205"/>
            <a:ext cx="3105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大模型业务全流程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lemon1"/>
          <p:cNvGrpSpPr/>
          <p:nvPr/>
        </p:nvGrpSpPr>
        <p:grpSpPr>
          <a:xfrm>
            <a:off x="4290173" y="1470213"/>
            <a:ext cx="3494885" cy="4218324"/>
            <a:chOff x="3854992" y="1657930"/>
            <a:chExt cx="3423453" cy="4132105"/>
          </a:xfrm>
        </p:grpSpPr>
        <p:grpSp>
          <p:nvGrpSpPr>
            <p:cNvPr id="2" name="Group 52"/>
            <p:cNvGrpSpPr/>
            <p:nvPr/>
          </p:nvGrpSpPr>
          <p:grpSpPr>
            <a:xfrm>
              <a:off x="4735590" y="4126925"/>
              <a:ext cx="2364891" cy="1663110"/>
              <a:chOff x="3563319" y="2475743"/>
              <a:chExt cx="4372783" cy="3075163"/>
            </a:xfrm>
            <a:effectLst>
              <a:outerShdw blurRad="266700" dist="698500" dir="3660000" sx="85000" sy="85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3" name="lemon1-1"/>
              <p:cNvSpPr/>
              <p:nvPr/>
            </p:nvSpPr>
            <p:spPr>
              <a:xfrm>
                <a:off x="4243066" y="2475743"/>
                <a:ext cx="3693036" cy="25180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06" y="0"/>
                    </a:moveTo>
                    <a:cubicBezTo>
                      <a:pt x="5393" y="0"/>
                      <a:pt x="2294" y="1131"/>
                      <a:pt x="0" y="2969"/>
                    </a:cubicBezTo>
                    <a:lnTo>
                      <a:pt x="4927" y="8409"/>
                    </a:lnTo>
                    <a:cubicBezTo>
                      <a:pt x="5843" y="7483"/>
                      <a:pt x="7239" y="6891"/>
                      <a:pt x="8806" y="6891"/>
                    </a:cubicBezTo>
                    <a:cubicBezTo>
                      <a:pt x="11565" y="6891"/>
                      <a:pt x="13802" y="8726"/>
                      <a:pt x="13802" y="10990"/>
                    </a:cubicBezTo>
                    <a:cubicBezTo>
                      <a:pt x="13802" y="13254"/>
                      <a:pt x="11565" y="15089"/>
                      <a:pt x="8806" y="15089"/>
                    </a:cubicBezTo>
                    <a:cubicBezTo>
                      <a:pt x="8795" y="15089"/>
                      <a:pt x="8784" y="15088"/>
                      <a:pt x="8772" y="15088"/>
                    </a:cubicBezTo>
                    <a:lnTo>
                      <a:pt x="8772" y="21599"/>
                    </a:lnTo>
                    <a:cubicBezTo>
                      <a:pt x="8784" y="21599"/>
                      <a:pt x="8795" y="21600"/>
                      <a:pt x="8806" y="21600"/>
                    </a:cubicBezTo>
                    <a:cubicBezTo>
                      <a:pt x="15872" y="21600"/>
                      <a:pt x="21600" y="16765"/>
                      <a:pt x="21600" y="10800"/>
                    </a:cubicBezTo>
                    <a:cubicBezTo>
                      <a:pt x="21600" y="4835"/>
                      <a:pt x="15872" y="0"/>
                      <a:pt x="8806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" name="lemon1-2"/>
              <p:cNvSpPr/>
              <p:nvPr/>
            </p:nvSpPr>
            <p:spPr>
              <a:xfrm>
                <a:off x="3563319" y="2820403"/>
                <a:ext cx="2181740" cy="2171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00" y="9300"/>
                    </a:moveTo>
                    <a:cubicBezTo>
                      <a:pt x="13200" y="8165"/>
                      <a:pt x="13910" y="7124"/>
                      <a:pt x="15090" y="6307"/>
                    </a:cubicBezTo>
                    <a:lnTo>
                      <a:pt x="6751" y="0"/>
                    </a:lnTo>
                    <a:cubicBezTo>
                      <a:pt x="2595" y="2281"/>
                      <a:pt x="0" y="5504"/>
                      <a:pt x="0" y="9079"/>
                    </a:cubicBezTo>
                    <a:cubicBezTo>
                      <a:pt x="0" y="15984"/>
                      <a:pt x="9665" y="21582"/>
                      <a:pt x="21600" y="21600"/>
                    </a:cubicBezTo>
                    <a:lnTo>
                      <a:pt x="21600" y="14051"/>
                    </a:lnTo>
                    <a:cubicBezTo>
                      <a:pt x="16956" y="14033"/>
                      <a:pt x="13200" y="11914"/>
                      <a:pt x="13200" y="930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" name="lemon1-3"/>
              <p:cNvSpPr/>
              <p:nvPr/>
            </p:nvSpPr>
            <p:spPr>
              <a:xfrm>
                <a:off x="4866929" y="3448413"/>
                <a:ext cx="353374" cy="64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cubicBezTo>
                      <a:pt x="4037" y="2824"/>
                      <a:pt x="0" y="6329"/>
                      <a:pt x="0" y="10142"/>
                    </a:cubicBezTo>
                    <a:cubicBezTo>
                      <a:pt x="0" y="14573"/>
                      <a:pt x="5428" y="18592"/>
                      <a:pt x="14236" y="21600"/>
                    </a:cubicBezTo>
                    <a:cubicBezTo>
                      <a:pt x="13377" y="20982"/>
                      <a:pt x="12874" y="20337"/>
                      <a:pt x="12874" y="19668"/>
                    </a:cubicBezTo>
                    <a:cubicBezTo>
                      <a:pt x="12874" y="17883"/>
                      <a:pt x="16152" y="16247"/>
                      <a:pt x="21600" y="14950"/>
                    </a:cubicBezTo>
                    <a:lnTo>
                      <a:pt x="12566" y="748"/>
                    </a:lnTo>
                    <a:cubicBezTo>
                      <a:pt x="12566" y="748"/>
                      <a:pt x="10763" y="0"/>
                      <a:pt x="1076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lemon1-4"/>
              <p:cNvSpPr/>
              <p:nvPr/>
            </p:nvSpPr>
            <p:spPr>
              <a:xfrm>
                <a:off x="5039260" y="3252148"/>
                <a:ext cx="1561526" cy="839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82" y="0"/>
                    </a:moveTo>
                    <a:cubicBezTo>
                      <a:pt x="5664" y="0"/>
                      <a:pt x="2194" y="2016"/>
                      <a:pt x="0" y="5121"/>
                    </a:cubicBezTo>
                    <a:lnTo>
                      <a:pt x="408" y="5692"/>
                    </a:lnTo>
                    <a:lnTo>
                      <a:pt x="2452" y="16526"/>
                    </a:lnTo>
                    <a:cubicBezTo>
                      <a:pt x="4120" y="15188"/>
                      <a:pt x="6691" y="14327"/>
                      <a:pt x="9582" y="14327"/>
                    </a:cubicBezTo>
                    <a:cubicBezTo>
                      <a:pt x="14610" y="14327"/>
                      <a:pt x="18687" y="16923"/>
                      <a:pt x="18687" y="20126"/>
                    </a:cubicBezTo>
                    <a:cubicBezTo>
                      <a:pt x="18687" y="20636"/>
                      <a:pt x="18573" y="21128"/>
                      <a:pt x="18378" y="21600"/>
                    </a:cubicBezTo>
                    <a:cubicBezTo>
                      <a:pt x="20372" y="19305"/>
                      <a:pt x="21600" y="16239"/>
                      <a:pt x="21600" y="12859"/>
                    </a:cubicBezTo>
                    <a:cubicBezTo>
                      <a:pt x="21600" y="5757"/>
                      <a:pt x="16219" y="0"/>
                      <a:pt x="958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" name="lemon1-5"/>
              <p:cNvSpPr/>
              <p:nvPr/>
            </p:nvSpPr>
            <p:spPr>
              <a:xfrm>
                <a:off x="3568106" y="3816090"/>
                <a:ext cx="2175912" cy="17343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7014"/>
                    </a:lnTo>
                    <a:cubicBezTo>
                      <a:pt x="767" y="15088"/>
                      <a:pt x="9994" y="21479"/>
                      <a:pt x="21330" y="21600"/>
                    </a:cubicBezTo>
                    <a:lnTo>
                      <a:pt x="21600" y="14591"/>
                    </a:lnTo>
                    <a:cubicBezTo>
                      <a:pt x="10141" y="14569"/>
                      <a:pt x="774" y="8138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" name="lemon1-6"/>
              <p:cNvSpPr/>
              <p:nvPr/>
            </p:nvSpPr>
            <p:spPr>
              <a:xfrm>
                <a:off x="5712660" y="3816090"/>
                <a:ext cx="2214584" cy="1734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1" y="14588"/>
                    </a:moveTo>
                    <a:cubicBezTo>
                      <a:pt x="303" y="14588"/>
                      <a:pt x="284" y="14587"/>
                      <a:pt x="266" y="14587"/>
                    </a:cubicBezTo>
                    <a:lnTo>
                      <a:pt x="0" y="21594"/>
                    </a:lnTo>
                    <a:cubicBezTo>
                      <a:pt x="107" y="21595"/>
                      <a:pt x="214" y="21600"/>
                      <a:pt x="321" y="21600"/>
                    </a:cubicBezTo>
                    <a:cubicBezTo>
                      <a:pt x="11606" y="21600"/>
                      <a:pt x="20839" y="15161"/>
                      <a:pt x="21600" y="7012"/>
                    </a:cubicBezTo>
                    <a:lnTo>
                      <a:pt x="21600" y="0"/>
                    </a:lnTo>
                    <a:cubicBezTo>
                      <a:pt x="20839" y="8149"/>
                      <a:pt x="11606" y="14588"/>
                      <a:pt x="321" y="1458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1" name="Group 45"/>
            <p:cNvGrpSpPr/>
            <p:nvPr/>
          </p:nvGrpSpPr>
          <p:grpSpPr>
            <a:xfrm>
              <a:off x="4038919" y="3206127"/>
              <a:ext cx="2364891" cy="1663110"/>
              <a:chOff x="3545731" y="2491023"/>
              <a:chExt cx="4372784" cy="3075162"/>
            </a:xfrm>
            <a:effectLst>
              <a:outerShdw blurRad="266700" dist="698500" dir="3660000" sx="85000" sy="85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62" name="lemon1-7"/>
              <p:cNvSpPr/>
              <p:nvPr/>
            </p:nvSpPr>
            <p:spPr>
              <a:xfrm>
                <a:off x="4225478" y="2491023"/>
                <a:ext cx="3693037" cy="2518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06" y="0"/>
                    </a:moveTo>
                    <a:cubicBezTo>
                      <a:pt x="5393" y="0"/>
                      <a:pt x="2294" y="1131"/>
                      <a:pt x="0" y="2969"/>
                    </a:cubicBezTo>
                    <a:lnTo>
                      <a:pt x="4927" y="8409"/>
                    </a:lnTo>
                    <a:cubicBezTo>
                      <a:pt x="5843" y="7483"/>
                      <a:pt x="7239" y="6891"/>
                      <a:pt x="8806" y="6891"/>
                    </a:cubicBezTo>
                    <a:cubicBezTo>
                      <a:pt x="11565" y="6891"/>
                      <a:pt x="13802" y="8726"/>
                      <a:pt x="13802" y="10990"/>
                    </a:cubicBezTo>
                    <a:cubicBezTo>
                      <a:pt x="13802" y="13254"/>
                      <a:pt x="11565" y="15089"/>
                      <a:pt x="8806" y="15089"/>
                    </a:cubicBezTo>
                    <a:cubicBezTo>
                      <a:pt x="8795" y="15089"/>
                      <a:pt x="8784" y="15088"/>
                      <a:pt x="8772" y="15088"/>
                    </a:cubicBezTo>
                    <a:lnTo>
                      <a:pt x="8772" y="21599"/>
                    </a:lnTo>
                    <a:cubicBezTo>
                      <a:pt x="8784" y="21599"/>
                      <a:pt x="8795" y="21600"/>
                      <a:pt x="8806" y="21600"/>
                    </a:cubicBezTo>
                    <a:cubicBezTo>
                      <a:pt x="15872" y="21600"/>
                      <a:pt x="21600" y="16765"/>
                      <a:pt x="21600" y="10800"/>
                    </a:cubicBezTo>
                    <a:cubicBezTo>
                      <a:pt x="21600" y="4835"/>
                      <a:pt x="15872" y="0"/>
                      <a:pt x="8806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lemon1-8"/>
              <p:cNvSpPr/>
              <p:nvPr/>
            </p:nvSpPr>
            <p:spPr>
              <a:xfrm>
                <a:off x="3545731" y="2835683"/>
                <a:ext cx="2181740" cy="2171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00" y="9300"/>
                    </a:moveTo>
                    <a:cubicBezTo>
                      <a:pt x="13200" y="8165"/>
                      <a:pt x="13910" y="7124"/>
                      <a:pt x="15090" y="6307"/>
                    </a:cubicBezTo>
                    <a:lnTo>
                      <a:pt x="6751" y="0"/>
                    </a:lnTo>
                    <a:cubicBezTo>
                      <a:pt x="2595" y="2281"/>
                      <a:pt x="0" y="5504"/>
                      <a:pt x="0" y="9079"/>
                    </a:cubicBezTo>
                    <a:cubicBezTo>
                      <a:pt x="0" y="15984"/>
                      <a:pt x="9665" y="21582"/>
                      <a:pt x="21600" y="21600"/>
                    </a:cubicBezTo>
                    <a:lnTo>
                      <a:pt x="21600" y="14051"/>
                    </a:lnTo>
                    <a:cubicBezTo>
                      <a:pt x="16956" y="14033"/>
                      <a:pt x="13200" y="11914"/>
                      <a:pt x="13200" y="93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lemon1-9"/>
              <p:cNvSpPr/>
              <p:nvPr/>
            </p:nvSpPr>
            <p:spPr>
              <a:xfrm>
                <a:off x="4866929" y="3448413"/>
                <a:ext cx="353374" cy="64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cubicBezTo>
                      <a:pt x="4037" y="2824"/>
                      <a:pt x="0" y="6329"/>
                      <a:pt x="0" y="10142"/>
                    </a:cubicBezTo>
                    <a:cubicBezTo>
                      <a:pt x="0" y="14573"/>
                      <a:pt x="5428" y="18592"/>
                      <a:pt x="14236" y="21600"/>
                    </a:cubicBezTo>
                    <a:cubicBezTo>
                      <a:pt x="13377" y="20982"/>
                      <a:pt x="12874" y="20337"/>
                      <a:pt x="12874" y="19668"/>
                    </a:cubicBezTo>
                    <a:cubicBezTo>
                      <a:pt x="12874" y="17883"/>
                      <a:pt x="16152" y="16247"/>
                      <a:pt x="21600" y="14950"/>
                    </a:cubicBezTo>
                    <a:lnTo>
                      <a:pt x="12566" y="748"/>
                    </a:lnTo>
                    <a:cubicBezTo>
                      <a:pt x="12566" y="748"/>
                      <a:pt x="10763" y="0"/>
                      <a:pt x="10763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lemon1-10"/>
              <p:cNvSpPr/>
              <p:nvPr/>
            </p:nvSpPr>
            <p:spPr>
              <a:xfrm>
                <a:off x="5039260" y="3252148"/>
                <a:ext cx="1561526" cy="839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82" y="0"/>
                    </a:moveTo>
                    <a:cubicBezTo>
                      <a:pt x="5664" y="0"/>
                      <a:pt x="2194" y="2016"/>
                      <a:pt x="0" y="5121"/>
                    </a:cubicBezTo>
                    <a:lnTo>
                      <a:pt x="408" y="5692"/>
                    </a:lnTo>
                    <a:lnTo>
                      <a:pt x="2452" y="16526"/>
                    </a:lnTo>
                    <a:cubicBezTo>
                      <a:pt x="4120" y="15188"/>
                      <a:pt x="6691" y="14327"/>
                      <a:pt x="9582" y="14327"/>
                    </a:cubicBezTo>
                    <a:cubicBezTo>
                      <a:pt x="14610" y="14327"/>
                      <a:pt x="18687" y="16923"/>
                      <a:pt x="18687" y="20126"/>
                    </a:cubicBezTo>
                    <a:cubicBezTo>
                      <a:pt x="18687" y="20636"/>
                      <a:pt x="18573" y="21128"/>
                      <a:pt x="18378" y="21600"/>
                    </a:cubicBezTo>
                    <a:cubicBezTo>
                      <a:pt x="20372" y="19305"/>
                      <a:pt x="21600" y="16239"/>
                      <a:pt x="21600" y="12859"/>
                    </a:cubicBezTo>
                    <a:cubicBezTo>
                      <a:pt x="21600" y="5757"/>
                      <a:pt x="16219" y="0"/>
                      <a:pt x="9582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lemon1-11"/>
              <p:cNvSpPr/>
              <p:nvPr/>
            </p:nvSpPr>
            <p:spPr>
              <a:xfrm>
                <a:off x="3550518" y="3831369"/>
                <a:ext cx="2175912" cy="1734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7014"/>
                    </a:lnTo>
                    <a:cubicBezTo>
                      <a:pt x="767" y="15088"/>
                      <a:pt x="9994" y="21479"/>
                      <a:pt x="21330" y="21600"/>
                    </a:cubicBezTo>
                    <a:lnTo>
                      <a:pt x="21600" y="14591"/>
                    </a:lnTo>
                    <a:cubicBezTo>
                      <a:pt x="10141" y="14569"/>
                      <a:pt x="774" y="8138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lemon1-12"/>
              <p:cNvSpPr/>
              <p:nvPr/>
            </p:nvSpPr>
            <p:spPr>
              <a:xfrm>
                <a:off x="5695072" y="3831369"/>
                <a:ext cx="2214584" cy="1734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1" y="14588"/>
                    </a:moveTo>
                    <a:cubicBezTo>
                      <a:pt x="303" y="14588"/>
                      <a:pt x="284" y="14587"/>
                      <a:pt x="266" y="14587"/>
                    </a:cubicBezTo>
                    <a:lnTo>
                      <a:pt x="0" y="21594"/>
                    </a:lnTo>
                    <a:cubicBezTo>
                      <a:pt x="107" y="21595"/>
                      <a:pt x="214" y="21600"/>
                      <a:pt x="321" y="21600"/>
                    </a:cubicBezTo>
                    <a:cubicBezTo>
                      <a:pt x="11606" y="21600"/>
                      <a:pt x="20839" y="15161"/>
                      <a:pt x="21600" y="7012"/>
                    </a:cubicBezTo>
                    <a:lnTo>
                      <a:pt x="21600" y="0"/>
                    </a:lnTo>
                    <a:cubicBezTo>
                      <a:pt x="20839" y="8149"/>
                      <a:pt x="11606" y="14588"/>
                      <a:pt x="321" y="1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Group 52"/>
            <p:cNvGrpSpPr/>
            <p:nvPr/>
          </p:nvGrpSpPr>
          <p:grpSpPr>
            <a:xfrm>
              <a:off x="4913554" y="2341963"/>
              <a:ext cx="2364891" cy="1663110"/>
              <a:chOff x="3545731" y="2491023"/>
              <a:chExt cx="4372784" cy="3075162"/>
            </a:xfrm>
            <a:effectLst>
              <a:outerShdw blurRad="266700" dist="698500" dir="3660000" sx="85000" sy="85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69" name="lemon1-13"/>
              <p:cNvSpPr/>
              <p:nvPr/>
            </p:nvSpPr>
            <p:spPr>
              <a:xfrm>
                <a:off x="4225478" y="2491023"/>
                <a:ext cx="3693037" cy="2518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06" y="0"/>
                    </a:moveTo>
                    <a:cubicBezTo>
                      <a:pt x="5393" y="0"/>
                      <a:pt x="2294" y="1131"/>
                      <a:pt x="0" y="2969"/>
                    </a:cubicBezTo>
                    <a:lnTo>
                      <a:pt x="4927" y="8409"/>
                    </a:lnTo>
                    <a:cubicBezTo>
                      <a:pt x="5843" y="7483"/>
                      <a:pt x="7239" y="6891"/>
                      <a:pt x="8806" y="6891"/>
                    </a:cubicBezTo>
                    <a:cubicBezTo>
                      <a:pt x="11565" y="6891"/>
                      <a:pt x="13802" y="8726"/>
                      <a:pt x="13802" y="10990"/>
                    </a:cubicBezTo>
                    <a:cubicBezTo>
                      <a:pt x="13802" y="13254"/>
                      <a:pt x="11565" y="15089"/>
                      <a:pt x="8806" y="15089"/>
                    </a:cubicBezTo>
                    <a:cubicBezTo>
                      <a:pt x="8795" y="15089"/>
                      <a:pt x="8784" y="15088"/>
                      <a:pt x="8772" y="15088"/>
                    </a:cubicBezTo>
                    <a:lnTo>
                      <a:pt x="8772" y="21599"/>
                    </a:lnTo>
                    <a:cubicBezTo>
                      <a:pt x="8784" y="21599"/>
                      <a:pt x="8795" y="21600"/>
                      <a:pt x="8806" y="21600"/>
                    </a:cubicBezTo>
                    <a:cubicBezTo>
                      <a:pt x="15872" y="21600"/>
                      <a:pt x="21600" y="16765"/>
                      <a:pt x="21600" y="10800"/>
                    </a:cubicBezTo>
                    <a:cubicBezTo>
                      <a:pt x="21600" y="4835"/>
                      <a:pt x="15872" y="0"/>
                      <a:pt x="8806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lemon1-14"/>
              <p:cNvSpPr/>
              <p:nvPr/>
            </p:nvSpPr>
            <p:spPr>
              <a:xfrm>
                <a:off x="3545731" y="2835683"/>
                <a:ext cx="2181740" cy="2171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00" y="9300"/>
                    </a:moveTo>
                    <a:cubicBezTo>
                      <a:pt x="13200" y="8165"/>
                      <a:pt x="13910" y="7124"/>
                      <a:pt x="15090" y="6307"/>
                    </a:cubicBezTo>
                    <a:lnTo>
                      <a:pt x="6751" y="0"/>
                    </a:lnTo>
                    <a:cubicBezTo>
                      <a:pt x="2595" y="2281"/>
                      <a:pt x="0" y="5504"/>
                      <a:pt x="0" y="9079"/>
                    </a:cubicBezTo>
                    <a:cubicBezTo>
                      <a:pt x="0" y="15984"/>
                      <a:pt x="9665" y="21582"/>
                      <a:pt x="21600" y="21600"/>
                    </a:cubicBezTo>
                    <a:lnTo>
                      <a:pt x="21600" y="14051"/>
                    </a:lnTo>
                    <a:cubicBezTo>
                      <a:pt x="16956" y="14033"/>
                      <a:pt x="13200" y="11914"/>
                      <a:pt x="13200" y="93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lemon1-15"/>
              <p:cNvSpPr/>
              <p:nvPr/>
            </p:nvSpPr>
            <p:spPr>
              <a:xfrm>
                <a:off x="4866929" y="3448413"/>
                <a:ext cx="353374" cy="64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cubicBezTo>
                      <a:pt x="4037" y="2824"/>
                      <a:pt x="0" y="6329"/>
                      <a:pt x="0" y="10142"/>
                    </a:cubicBezTo>
                    <a:cubicBezTo>
                      <a:pt x="0" y="14573"/>
                      <a:pt x="5428" y="18592"/>
                      <a:pt x="14236" y="21600"/>
                    </a:cubicBezTo>
                    <a:cubicBezTo>
                      <a:pt x="13377" y="20982"/>
                      <a:pt x="12874" y="20337"/>
                      <a:pt x="12874" y="19668"/>
                    </a:cubicBezTo>
                    <a:cubicBezTo>
                      <a:pt x="12874" y="17883"/>
                      <a:pt x="16152" y="16247"/>
                      <a:pt x="21600" y="14950"/>
                    </a:cubicBezTo>
                    <a:lnTo>
                      <a:pt x="12566" y="748"/>
                    </a:lnTo>
                    <a:cubicBezTo>
                      <a:pt x="12566" y="748"/>
                      <a:pt x="10763" y="0"/>
                      <a:pt x="10763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lemon1-16"/>
              <p:cNvSpPr/>
              <p:nvPr/>
            </p:nvSpPr>
            <p:spPr>
              <a:xfrm>
                <a:off x="5039260" y="3252148"/>
                <a:ext cx="1561526" cy="839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82" y="0"/>
                    </a:moveTo>
                    <a:cubicBezTo>
                      <a:pt x="5664" y="0"/>
                      <a:pt x="2194" y="2016"/>
                      <a:pt x="0" y="5121"/>
                    </a:cubicBezTo>
                    <a:lnTo>
                      <a:pt x="408" y="5692"/>
                    </a:lnTo>
                    <a:lnTo>
                      <a:pt x="2452" y="16526"/>
                    </a:lnTo>
                    <a:cubicBezTo>
                      <a:pt x="4120" y="15188"/>
                      <a:pt x="6691" y="14327"/>
                      <a:pt x="9582" y="14327"/>
                    </a:cubicBezTo>
                    <a:cubicBezTo>
                      <a:pt x="14610" y="14327"/>
                      <a:pt x="18687" y="16923"/>
                      <a:pt x="18687" y="20126"/>
                    </a:cubicBezTo>
                    <a:cubicBezTo>
                      <a:pt x="18687" y="20636"/>
                      <a:pt x="18573" y="21128"/>
                      <a:pt x="18378" y="21600"/>
                    </a:cubicBezTo>
                    <a:cubicBezTo>
                      <a:pt x="20372" y="19305"/>
                      <a:pt x="21600" y="16239"/>
                      <a:pt x="21600" y="12859"/>
                    </a:cubicBezTo>
                    <a:cubicBezTo>
                      <a:pt x="21600" y="5757"/>
                      <a:pt x="16219" y="0"/>
                      <a:pt x="958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lemon1-17"/>
              <p:cNvSpPr/>
              <p:nvPr/>
            </p:nvSpPr>
            <p:spPr>
              <a:xfrm>
                <a:off x="3550518" y="3831369"/>
                <a:ext cx="2175912" cy="1734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7014"/>
                    </a:lnTo>
                    <a:cubicBezTo>
                      <a:pt x="767" y="15088"/>
                      <a:pt x="9994" y="21479"/>
                      <a:pt x="21330" y="21600"/>
                    </a:cubicBezTo>
                    <a:lnTo>
                      <a:pt x="21600" y="14591"/>
                    </a:lnTo>
                    <a:cubicBezTo>
                      <a:pt x="10141" y="14569"/>
                      <a:pt x="774" y="8138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lemon1-18"/>
              <p:cNvSpPr/>
              <p:nvPr/>
            </p:nvSpPr>
            <p:spPr>
              <a:xfrm>
                <a:off x="5695072" y="3831369"/>
                <a:ext cx="2214584" cy="1734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1" y="14588"/>
                    </a:moveTo>
                    <a:cubicBezTo>
                      <a:pt x="303" y="14588"/>
                      <a:pt x="284" y="14587"/>
                      <a:pt x="266" y="14587"/>
                    </a:cubicBezTo>
                    <a:lnTo>
                      <a:pt x="0" y="21594"/>
                    </a:lnTo>
                    <a:cubicBezTo>
                      <a:pt x="107" y="21595"/>
                      <a:pt x="214" y="21600"/>
                      <a:pt x="321" y="21600"/>
                    </a:cubicBezTo>
                    <a:cubicBezTo>
                      <a:pt x="11606" y="21600"/>
                      <a:pt x="20839" y="15161"/>
                      <a:pt x="21600" y="7012"/>
                    </a:cubicBezTo>
                    <a:lnTo>
                      <a:pt x="21600" y="0"/>
                    </a:lnTo>
                    <a:cubicBezTo>
                      <a:pt x="20839" y="8149"/>
                      <a:pt x="11606" y="14588"/>
                      <a:pt x="321" y="145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59"/>
            <p:cNvGrpSpPr/>
            <p:nvPr/>
          </p:nvGrpSpPr>
          <p:grpSpPr>
            <a:xfrm>
              <a:off x="4094759" y="1657930"/>
              <a:ext cx="2364891" cy="1663110"/>
              <a:chOff x="3545731" y="2491023"/>
              <a:chExt cx="4372784" cy="3075162"/>
            </a:xfrm>
            <a:effectLst>
              <a:outerShdw blurRad="266700" dist="698500" dir="3660000" sx="85000" sy="85000" algn="t" rotWithShape="0">
                <a:prstClr val="black">
                  <a:alpha val="20000"/>
                </a:prstClr>
              </a:outerShdw>
            </a:effectLst>
          </p:grpSpPr>
          <p:sp>
            <p:nvSpPr>
              <p:cNvPr id="76" name="lemon1-19"/>
              <p:cNvSpPr/>
              <p:nvPr/>
            </p:nvSpPr>
            <p:spPr>
              <a:xfrm>
                <a:off x="4225478" y="2491023"/>
                <a:ext cx="3693037" cy="2518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06" y="0"/>
                    </a:moveTo>
                    <a:cubicBezTo>
                      <a:pt x="5393" y="0"/>
                      <a:pt x="2294" y="1131"/>
                      <a:pt x="0" y="2969"/>
                    </a:cubicBezTo>
                    <a:lnTo>
                      <a:pt x="4927" y="8409"/>
                    </a:lnTo>
                    <a:cubicBezTo>
                      <a:pt x="5843" y="7483"/>
                      <a:pt x="7239" y="6891"/>
                      <a:pt x="8806" y="6891"/>
                    </a:cubicBezTo>
                    <a:cubicBezTo>
                      <a:pt x="11565" y="6891"/>
                      <a:pt x="13802" y="8726"/>
                      <a:pt x="13802" y="10990"/>
                    </a:cubicBezTo>
                    <a:cubicBezTo>
                      <a:pt x="13802" y="13254"/>
                      <a:pt x="11565" y="15089"/>
                      <a:pt x="8806" y="15089"/>
                    </a:cubicBezTo>
                    <a:cubicBezTo>
                      <a:pt x="8795" y="15089"/>
                      <a:pt x="8784" y="15088"/>
                      <a:pt x="8772" y="15088"/>
                    </a:cubicBezTo>
                    <a:lnTo>
                      <a:pt x="8772" y="21599"/>
                    </a:lnTo>
                    <a:cubicBezTo>
                      <a:pt x="8784" y="21599"/>
                      <a:pt x="8795" y="21600"/>
                      <a:pt x="8806" y="21600"/>
                    </a:cubicBezTo>
                    <a:cubicBezTo>
                      <a:pt x="15872" y="21600"/>
                      <a:pt x="21600" y="16765"/>
                      <a:pt x="21600" y="10800"/>
                    </a:cubicBezTo>
                    <a:cubicBezTo>
                      <a:pt x="21600" y="4835"/>
                      <a:pt x="15872" y="0"/>
                      <a:pt x="8806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7" name="lemon1-20"/>
              <p:cNvSpPr/>
              <p:nvPr/>
            </p:nvSpPr>
            <p:spPr>
              <a:xfrm>
                <a:off x="3545731" y="2835683"/>
                <a:ext cx="2181741" cy="2171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200" y="9300"/>
                    </a:moveTo>
                    <a:cubicBezTo>
                      <a:pt x="13200" y="8165"/>
                      <a:pt x="13910" y="7124"/>
                      <a:pt x="15090" y="6307"/>
                    </a:cubicBezTo>
                    <a:lnTo>
                      <a:pt x="6751" y="0"/>
                    </a:lnTo>
                    <a:cubicBezTo>
                      <a:pt x="2595" y="2281"/>
                      <a:pt x="0" y="5504"/>
                      <a:pt x="0" y="9079"/>
                    </a:cubicBezTo>
                    <a:cubicBezTo>
                      <a:pt x="0" y="15984"/>
                      <a:pt x="9665" y="21582"/>
                      <a:pt x="21600" y="21600"/>
                    </a:cubicBezTo>
                    <a:lnTo>
                      <a:pt x="21600" y="14051"/>
                    </a:lnTo>
                    <a:cubicBezTo>
                      <a:pt x="16956" y="14033"/>
                      <a:pt x="13200" y="11914"/>
                      <a:pt x="13200" y="930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lemon1-21"/>
              <p:cNvSpPr/>
              <p:nvPr/>
            </p:nvSpPr>
            <p:spPr>
              <a:xfrm>
                <a:off x="4866929" y="3448413"/>
                <a:ext cx="353374" cy="64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cubicBezTo>
                      <a:pt x="4037" y="2824"/>
                      <a:pt x="0" y="6329"/>
                      <a:pt x="0" y="10142"/>
                    </a:cubicBezTo>
                    <a:cubicBezTo>
                      <a:pt x="0" y="14573"/>
                      <a:pt x="5428" y="18592"/>
                      <a:pt x="14236" y="21600"/>
                    </a:cubicBezTo>
                    <a:cubicBezTo>
                      <a:pt x="13377" y="20982"/>
                      <a:pt x="12874" y="20337"/>
                      <a:pt x="12874" y="19668"/>
                    </a:cubicBezTo>
                    <a:cubicBezTo>
                      <a:pt x="12874" y="17883"/>
                      <a:pt x="16152" y="16247"/>
                      <a:pt x="21600" y="14950"/>
                    </a:cubicBezTo>
                    <a:lnTo>
                      <a:pt x="12566" y="748"/>
                    </a:lnTo>
                    <a:cubicBezTo>
                      <a:pt x="12566" y="748"/>
                      <a:pt x="10763" y="0"/>
                      <a:pt x="10763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lemon1-22"/>
              <p:cNvSpPr/>
              <p:nvPr/>
            </p:nvSpPr>
            <p:spPr>
              <a:xfrm>
                <a:off x="5039260" y="3252148"/>
                <a:ext cx="1561526" cy="8399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82" y="0"/>
                    </a:moveTo>
                    <a:cubicBezTo>
                      <a:pt x="5664" y="0"/>
                      <a:pt x="2194" y="2016"/>
                      <a:pt x="0" y="5121"/>
                    </a:cubicBezTo>
                    <a:lnTo>
                      <a:pt x="408" y="5692"/>
                    </a:lnTo>
                    <a:lnTo>
                      <a:pt x="2452" y="16526"/>
                    </a:lnTo>
                    <a:cubicBezTo>
                      <a:pt x="4120" y="15188"/>
                      <a:pt x="6691" y="14327"/>
                      <a:pt x="9582" y="14327"/>
                    </a:cubicBezTo>
                    <a:cubicBezTo>
                      <a:pt x="14610" y="14327"/>
                      <a:pt x="18687" y="16923"/>
                      <a:pt x="18687" y="20126"/>
                    </a:cubicBezTo>
                    <a:cubicBezTo>
                      <a:pt x="18687" y="20636"/>
                      <a:pt x="18573" y="21128"/>
                      <a:pt x="18378" y="21600"/>
                    </a:cubicBezTo>
                    <a:cubicBezTo>
                      <a:pt x="20372" y="19305"/>
                      <a:pt x="21600" y="16239"/>
                      <a:pt x="21600" y="12859"/>
                    </a:cubicBezTo>
                    <a:cubicBezTo>
                      <a:pt x="21600" y="5757"/>
                      <a:pt x="16219" y="0"/>
                      <a:pt x="9582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lemon1-23"/>
              <p:cNvSpPr/>
              <p:nvPr/>
            </p:nvSpPr>
            <p:spPr>
              <a:xfrm>
                <a:off x="3550518" y="3831369"/>
                <a:ext cx="2175912" cy="17343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7014"/>
                    </a:lnTo>
                    <a:cubicBezTo>
                      <a:pt x="767" y="15088"/>
                      <a:pt x="9994" y="21479"/>
                      <a:pt x="21330" y="21600"/>
                    </a:cubicBezTo>
                    <a:lnTo>
                      <a:pt x="21600" y="14591"/>
                    </a:lnTo>
                    <a:cubicBezTo>
                      <a:pt x="10141" y="14569"/>
                      <a:pt x="774" y="8138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lemon1-24"/>
              <p:cNvSpPr/>
              <p:nvPr/>
            </p:nvSpPr>
            <p:spPr>
              <a:xfrm>
                <a:off x="5695072" y="3831369"/>
                <a:ext cx="2214584" cy="1734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1" y="14588"/>
                    </a:moveTo>
                    <a:cubicBezTo>
                      <a:pt x="303" y="14588"/>
                      <a:pt x="284" y="14587"/>
                      <a:pt x="266" y="14587"/>
                    </a:cubicBezTo>
                    <a:lnTo>
                      <a:pt x="0" y="21594"/>
                    </a:lnTo>
                    <a:cubicBezTo>
                      <a:pt x="107" y="21595"/>
                      <a:pt x="214" y="21600"/>
                      <a:pt x="321" y="21600"/>
                    </a:cubicBezTo>
                    <a:cubicBezTo>
                      <a:pt x="11606" y="21600"/>
                      <a:pt x="20839" y="15161"/>
                      <a:pt x="21600" y="7012"/>
                    </a:cubicBezTo>
                    <a:lnTo>
                      <a:pt x="21600" y="0"/>
                    </a:lnTo>
                    <a:cubicBezTo>
                      <a:pt x="20839" y="8149"/>
                      <a:pt x="11606" y="14588"/>
                      <a:pt x="321" y="1458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 dirty="0">
                  <a:latin typeface="思源黑体 CN Bold" panose="020B08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85" name="lemon1-25"/>
            <p:cNvSpPr txBox="1"/>
            <p:nvPr/>
          </p:nvSpPr>
          <p:spPr>
            <a:xfrm>
              <a:off x="3854992" y="4776330"/>
              <a:ext cx="603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EFEFE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5%</a:t>
              </a:r>
              <a:endParaRPr lang="en-US" sz="1400" b="1" dirty="0">
                <a:solidFill>
                  <a:srgbClr val="FEFEFE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0" name="lemon4"/>
          <p:cNvSpPr/>
          <p:nvPr/>
        </p:nvSpPr>
        <p:spPr>
          <a:xfrm flipV="1">
            <a:off x="6626470" y="2120413"/>
            <a:ext cx="168940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marL="0" marR="0" lvl="0" indent="0" algn="ctr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rgbClr val="5E5E5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lemon5"/>
          <p:cNvSpPr/>
          <p:nvPr/>
        </p:nvSpPr>
        <p:spPr>
          <a:xfrm flipV="1">
            <a:off x="6571918" y="4207817"/>
            <a:ext cx="1689401" cy="1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marL="0" marR="0" lvl="0" indent="0" algn="ctr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rgbClr val="5E5E5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lemon6"/>
          <p:cNvSpPr/>
          <p:nvPr/>
        </p:nvSpPr>
        <p:spPr>
          <a:xfrm flipH="1" flipV="1">
            <a:off x="4132310" y="3173975"/>
            <a:ext cx="1236221" cy="4092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marL="0" marR="0" lvl="0" indent="0" algn="ctr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rgbClr val="5E5E5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lemon7"/>
          <p:cNvSpPr/>
          <p:nvPr/>
        </p:nvSpPr>
        <p:spPr>
          <a:xfrm flipH="1">
            <a:off x="4290171" y="5117966"/>
            <a:ext cx="1069356" cy="0"/>
          </a:xfrm>
          <a:prstGeom prst="line">
            <a:avLst/>
          </a:prstGeom>
          <a:ln w="127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marL="0" marR="0" lvl="0" indent="0" algn="ctr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rgbClr val="5E5E5E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lemon14"/>
          <p:cNvSpPr txBox="1"/>
          <p:nvPr/>
        </p:nvSpPr>
        <p:spPr>
          <a:xfrm>
            <a:off x="1032434" y="1888439"/>
            <a:ext cx="149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rPr>
              <a:t>01.</a:t>
            </a:r>
            <a:r>
              <a:rPr lang="zh-CN" altLang="en-US" sz="14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rPr>
              <a:t>品牌现况</a:t>
            </a:r>
            <a:endParaRPr lang="en-ID" sz="1400" dirty="0">
              <a:solidFill>
                <a:schemeClr val="bg1"/>
              </a:solidFill>
              <a:latin typeface="思源黑体 CN Bold" panose="020B0800000000000000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03251" y="3648710"/>
            <a:ext cx="3323821" cy="2302510"/>
            <a:chOff x="13548" y="5746"/>
            <a:chExt cx="5234" cy="3626"/>
          </a:xfrm>
        </p:grpSpPr>
        <p:sp>
          <p:nvSpPr>
            <p:cNvPr id="44" name="lemon8"/>
            <p:cNvSpPr/>
            <p:nvPr/>
          </p:nvSpPr>
          <p:spPr>
            <a:xfrm>
              <a:off x="13548" y="6423"/>
              <a:ext cx="5234" cy="2886"/>
            </a:xfrm>
            <a:prstGeom prst="roundRect">
              <a:avLst>
                <a:gd name="adj" fmla="val 6688"/>
              </a:avLst>
            </a:prstGeom>
            <a:noFill/>
            <a:ln w="25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5" name="lemon9"/>
            <p:cNvSpPr txBox="1"/>
            <p:nvPr/>
          </p:nvSpPr>
          <p:spPr>
            <a:xfrm>
              <a:off x="14231" y="6764"/>
              <a:ext cx="235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01.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品牌现况</a:t>
              </a:r>
              <a:endParaRPr lang="en-ID" sz="14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46" name="lemon10"/>
            <p:cNvSpPr txBox="1"/>
            <p:nvPr/>
          </p:nvSpPr>
          <p:spPr>
            <a:xfrm>
              <a:off x="14137" y="7310"/>
              <a:ext cx="3425" cy="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spc="100" dirty="0">
                  <a:solidFill>
                    <a:schemeClr val="bg1"/>
                  </a:solidFill>
                  <a:effectLst/>
                  <a:latin typeface="思源黑体 CN Bold" panose="020B0800000000000000" pitchFamily="34" charset="-122"/>
                  <a:cs typeface="+mn-ea"/>
                  <a:sym typeface="+mn-lt"/>
                </a:rPr>
                <a:t>品牌简单地讲是指消费者对产品及产品系列的认知程度。品牌是人们对一个企业及其产品、售后服务、文化价值的一种评价和认知，是一种信任。</a:t>
              </a:r>
              <a:endParaRPr lang="en-ID" sz="800" spc="1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0" name="lemon12"/>
            <p:cNvSpPr txBox="1"/>
            <p:nvPr/>
          </p:nvSpPr>
          <p:spPr>
            <a:xfrm>
              <a:off x="13776" y="6684"/>
              <a:ext cx="4744" cy="2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节点之间通过高速网络互联，如</a:t>
              </a:r>
              <a:r>
                <a:rPr lang="en-US" altLang="zh-CN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InfiniBand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等，确保数据在节点之间的高效传输。网络拓扑结构经过优化，以减少通信延迟提高整体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性能。</a:t>
              </a:r>
              <a:endParaRPr lang="zh-CN" altLang="en-US" sz="1400" dirty="0">
                <a:solidFill>
                  <a:srgbClr val="3F3F3F">
                    <a:lumMod val="50000"/>
                  </a:srgbClr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0" name="lemon25"/>
            <p:cNvSpPr txBox="1"/>
            <p:nvPr/>
          </p:nvSpPr>
          <p:spPr>
            <a:xfrm>
              <a:off x="13776" y="5746"/>
              <a:ext cx="2078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>
                <a:lnSpc>
                  <a:spcPct val="150000"/>
                </a:lnSpc>
                <a:defRPr/>
              </a:pPr>
              <a:r>
                <a:rPr lang="en-US" altLang="zh-CN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2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、网络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连接</a:t>
              </a:r>
              <a:endParaRPr lang="zh-CN" altLang="en-US" sz="1400" b="0" kern="0" dirty="0">
                <a:solidFill>
                  <a:schemeClr val="accent2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9" name="lemon24"/>
            <p:cNvSpPr/>
            <p:nvPr/>
          </p:nvSpPr>
          <p:spPr>
            <a:xfrm>
              <a:off x="13651" y="5893"/>
              <a:ext cx="1996" cy="530"/>
            </a:xfrm>
            <a:prstGeom prst="roundRect">
              <a:avLst>
                <a:gd name="adj" fmla="val 8243"/>
              </a:avLst>
            </a:prstGeom>
            <a:noFill/>
            <a:ln w="19050">
              <a:solidFill>
                <a:schemeClr val="accent2"/>
              </a:solidFill>
              <a:head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602980" y="1126490"/>
            <a:ext cx="3323590" cy="2262505"/>
            <a:chOff x="13548" y="5746"/>
            <a:chExt cx="5234" cy="3563"/>
          </a:xfrm>
        </p:grpSpPr>
        <p:sp>
          <p:nvSpPr>
            <p:cNvPr id="12" name="lemon8"/>
            <p:cNvSpPr/>
            <p:nvPr/>
          </p:nvSpPr>
          <p:spPr>
            <a:xfrm>
              <a:off x="13548" y="6423"/>
              <a:ext cx="5234" cy="2886"/>
            </a:xfrm>
            <a:prstGeom prst="roundRect">
              <a:avLst>
                <a:gd name="adj" fmla="val 6688"/>
              </a:avLst>
            </a:prstGeom>
            <a:noFill/>
            <a:ln w="25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3" name="lemon9"/>
            <p:cNvSpPr txBox="1"/>
            <p:nvPr/>
          </p:nvSpPr>
          <p:spPr>
            <a:xfrm>
              <a:off x="14231" y="6764"/>
              <a:ext cx="235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01.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品牌现况</a:t>
              </a:r>
              <a:endParaRPr lang="en-ID" sz="14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lemon10"/>
            <p:cNvSpPr txBox="1"/>
            <p:nvPr/>
          </p:nvSpPr>
          <p:spPr>
            <a:xfrm>
              <a:off x="14137" y="7310"/>
              <a:ext cx="3425" cy="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800" spc="100" dirty="0">
                  <a:solidFill>
                    <a:schemeClr val="bg1"/>
                  </a:solidFill>
                  <a:effectLst/>
                  <a:latin typeface="思源黑体 CN Bold" panose="020B0800000000000000" pitchFamily="34" charset="-122"/>
                  <a:cs typeface="+mn-ea"/>
                  <a:sym typeface="+mn-lt"/>
                </a:rPr>
                <a:t>品牌简单地讲是指消费者对产品及产品系列的认知程度。品牌是人们对一个企业及其产品、售后服务、文化价值的一种评价和认知，是一种信任。</a:t>
              </a:r>
              <a:endParaRPr lang="en-ID" sz="800" spc="1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5" name="lemon12"/>
            <p:cNvSpPr txBox="1"/>
            <p:nvPr/>
          </p:nvSpPr>
          <p:spPr>
            <a:xfrm>
              <a:off x="13776" y="6787"/>
              <a:ext cx="4744" cy="21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R="0" lvl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操作系统和中间件，提供基本的计算环境和资源管理。分布式计算框架，如</a:t>
              </a:r>
              <a:r>
                <a:rPr lang="en-US" altLang="zh-CN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Hadoop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、</a:t>
              </a:r>
              <a:r>
                <a:rPr lang="en-US" altLang="zh-CN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Spark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等，用于处理大规模数据集。机器学习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框架。</a:t>
              </a:r>
              <a:endParaRPr lang="zh-CN" altLang="en-US" sz="1400" dirty="0">
                <a:solidFill>
                  <a:srgbClr val="3F3F3F">
                    <a:lumMod val="50000"/>
                  </a:srgbClr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6" name="lemon25"/>
            <p:cNvSpPr txBox="1"/>
            <p:nvPr/>
          </p:nvSpPr>
          <p:spPr>
            <a:xfrm>
              <a:off x="13776" y="5746"/>
              <a:ext cx="2078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hangingPunct="0">
                <a:lnSpc>
                  <a:spcPct val="150000"/>
                </a:lnSpc>
                <a:defRPr/>
              </a:pPr>
              <a:r>
                <a:rPr lang="en-US" altLang="zh-CN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4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、软件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栈</a:t>
              </a:r>
              <a:endParaRPr lang="zh-CN" altLang="en-US" sz="1400" b="0" kern="0" dirty="0">
                <a:solidFill>
                  <a:schemeClr val="accent2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7" name="lemon24"/>
            <p:cNvSpPr/>
            <p:nvPr/>
          </p:nvSpPr>
          <p:spPr>
            <a:xfrm>
              <a:off x="13651" y="5893"/>
              <a:ext cx="1996" cy="530"/>
            </a:xfrm>
            <a:prstGeom prst="roundRect">
              <a:avLst>
                <a:gd name="adj" fmla="val 8243"/>
              </a:avLst>
            </a:prstGeom>
            <a:noFill/>
            <a:ln w="19050">
              <a:solidFill>
                <a:schemeClr val="accent2"/>
              </a:solidFill>
              <a:head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2790" y="1177925"/>
            <a:ext cx="3323590" cy="2262505"/>
            <a:chOff x="13548" y="5746"/>
            <a:chExt cx="5234" cy="3563"/>
          </a:xfrm>
        </p:grpSpPr>
        <p:sp>
          <p:nvSpPr>
            <p:cNvPr id="19" name="lemon8"/>
            <p:cNvSpPr/>
            <p:nvPr/>
          </p:nvSpPr>
          <p:spPr>
            <a:xfrm>
              <a:off x="13548" y="6423"/>
              <a:ext cx="5234" cy="2886"/>
            </a:xfrm>
            <a:prstGeom prst="roundRect">
              <a:avLst>
                <a:gd name="adj" fmla="val 6688"/>
              </a:avLst>
            </a:prstGeom>
            <a:noFill/>
            <a:ln w="25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0" name="lemon9"/>
            <p:cNvSpPr txBox="1"/>
            <p:nvPr/>
          </p:nvSpPr>
          <p:spPr>
            <a:xfrm>
              <a:off x="14231" y="6764"/>
              <a:ext cx="235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01.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品牌现况</a:t>
              </a:r>
              <a:endParaRPr lang="en-ID" sz="14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lemon10"/>
            <p:cNvSpPr txBox="1"/>
            <p:nvPr/>
          </p:nvSpPr>
          <p:spPr>
            <a:xfrm>
              <a:off x="14137" y="7310"/>
              <a:ext cx="3425" cy="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spc="100" dirty="0">
                  <a:solidFill>
                    <a:schemeClr val="bg1"/>
                  </a:solidFill>
                  <a:effectLst/>
                  <a:latin typeface="思源黑体 CN Bold" panose="020B0800000000000000" pitchFamily="34" charset="-122"/>
                  <a:cs typeface="+mn-ea"/>
                  <a:sym typeface="+mn-lt"/>
                </a:rPr>
                <a:t>品牌简单地讲是指消费者对产品及产品系列的认知程度。品牌是人们对一个企业及其产品、售后服务、文化价值的一种评价和认知，是一种信任。</a:t>
              </a:r>
              <a:endParaRPr lang="en-ID" sz="800" spc="1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2" name="lemon12"/>
            <p:cNvSpPr txBox="1"/>
            <p:nvPr/>
          </p:nvSpPr>
          <p:spPr>
            <a:xfrm>
              <a:off x="13793" y="6540"/>
              <a:ext cx="4744" cy="2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集群管理系统负责监控节点状态，包括</a:t>
              </a:r>
              <a:r>
                <a:rPr lang="en-US" altLang="zh-CN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CPU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使用率、内存使用情况、网络流量等。资源分配和调度，确保任务能够在可用的节点上高效运行。负载均衡、故障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修复。</a:t>
              </a:r>
              <a:endParaRPr lang="zh-CN" altLang="en-US" sz="1400" dirty="0">
                <a:solidFill>
                  <a:srgbClr val="3F3F3F">
                    <a:lumMod val="50000"/>
                  </a:srgbClr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3" name="lemon25"/>
            <p:cNvSpPr txBox="1"/>
            <p:nvPr/>
          </p:nvSpPr>
          <p:spPr>
            <a:xfrm>
              <a:off x="13776" y="5746"/>
              <a:ext cx="2078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>
                <a:lnSpc>
                  <a:spcPct val="150000"/>
                </a:lnSpc>
                <a:defRPr/>
              </a:pPr>
              <a:r>
                <a:rPr lang="en-US" altLang="zh-CN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3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、管理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系统</a:t>
              </a:r>
              <a:endParaRPr lang="zh-CN" altLang="en-US" sz="1400" b="0" kern="0" dirty="0">
                <a:solidFill>
                  <a:schemeClr val="accent2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" name="lemon24"/>
            <p:cNvSpPr/>
            <p:nvPr/>
          </p:nvSpPr>
          <p:spPr>
            <a:xfrm>
              <a:off x="13651" y="5893"/>
              <a:ext cx="1996" cy="530"/>
            </a:xfrm>
            <a:prstGeom prst="roundRect">
              <a:avLst>
                <a:gd name="adj" fmla="val 8243"/>
              </a:avLst>
            </a:prstGeom>
            <a:noFill/>
            <a:ln w="19050">
              <a:solidFill>
                <a:schemeClr val="accent2"/>
              </a:solidFill>
              <a:head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2790" y="3700145"/>
            <a:ext cx="3323590" cy="2262505"/>
            <a:chOff x="13548" y="5746"/>
            <a:chExt cx="5234" cy="3563"/>
          </a:xfrm>
        </p:grpSpPr>
        <p:sp>
          <p:nvSpPr>
            <p:cNvPr id="26" name="lemon8"/>
            <p:cNvSpPr/>
            <p:nvPr/>
          </p:nvSpPr>
          <p:spPr>
            <a:xfrm>
              <a:off x="13548" y="6423"/>
              <a:ext cx="5234" cy="2886"/>
            </a:xfrm>
            <a:prstGeom prst="roundRect">
              <a:avLst>
                <a:gd name="adj" fmla="val 6688"/>
              </a:avLst>
            </a:prstGeom>
            <a:noFill/>
            <a:ln w="254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7" name="lemon9"/>
            <p:cNvSpPr txBox="1"/>
            <p:nvPr/>
          </p:nvSpPr>
          <p:spPr>
            <a:xfrm>
              <a:off x="14231" y="6764"/>
              <a:ext cx="235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01.</a:t>
              </a:r>
              <a:r>
                <a:rPr lang="zh-CN" altLang="en-US" sz="1400" dirty="0">
                  <a:solidFill>
                    <a:schemeClr val="bg1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品牌现况</a:t>
              </a:r>
              <a:endParaRPr lang="en-ID" sz="14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8" name="lemon10"/>
            <p:cNvSpPr txBox="1"/>
            <p:nvPr/>
          </p:nvSpPr>
          <p:spPr>
            <a:xfrm>
              <a:off x="14137" y="7310"/>
              <a:ext cx="3425" cy="1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spc="100" dirty="0">
                  <a:solidFill>
                    <a:schemeClr val="bg1"/>
                  </a:solidFill>
                  <a:effectLst/>
                  <a:latin typeface="思源黑体 CN Bold" panose="020B0800000000000000" pitchFamily="34" charset="-122"/>
                  <a:cs typeface="+mn-ea"/>
                  <a:sym typeface="+mn-lt"/>
                </a:rPr>
                <a:t>品牌简单地讲是指消费者对产品及产品系列的认知程度。品牌是人们对一个企业及其产品、售后服务、文化价值的一种评价和认知，是一种信任。</a:t>
              </a:r>
              <a:endParaRPr lang="en-ID" sz="800" spc="100" dirty="0">
                <a:solidFill>
                  <a:schemeClr val="bg1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9" name="lemon12"/>
            <p:cNvSpPr txBox="1"/>
            <p:nvPr/>
          </p:nvSpPr>
          <p:spPr>
            <a:xfrm>
              <a:off x="13776" y="6603"/>
              <a:ext cx="4744" cy="2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每个计算节点通常包含一个或多个高性能处理器（</a:t>
              </a:r>
              <a:r>
                <a:rPr lang="en-US" altLang="zh-CN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CPU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）。图形处理器（</a:t>
              </a:r>
              <a:r>
                <a:rPr lang="en-US" altLang="zh-CN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GPU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）或专用加速器（如</a:t>
              </a:r>
              <a:r>
                <a:rPr lang="en-US" altLang="zh-CN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FPGA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）用于加速深度学习训练或推理。大容量内存、高速存储</a:t>
              </a:r>
              <a:r>
                <a:rPr lang="zh-CN" altLang="en-US" sz="1400" dirty="0">
                  <a:solidFill>
                    <a:srgbClr val="3F3F3F">
                      <a:lumMod val="50000"/>
                    </a:srgbClr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设备。</a:t>
              </a:r>
              <a:endParaRPr lang="zh-CN" altLang="en-US" sz="1400" dirty="0">
                <a:solidFill>
                  <a:srgbClr val="3F3F3F">
                    <a:lumMod val="50000"/>
                  </a:srgbClr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0" name="lemon25"/>
            <p:cNvSpPr txBox="1"/>
            <p:nvPr/>
          </p:nvSpPr>
          <p:spPr>
            <a:xfrm>
              <a:off x="13776" y="5746"/>
              <a:ext cx="2078" cy="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hangingPunct="0">
                <a:lnSpc>
                  <a:spcPct val="150000"/>
                </a:lnSpc>
                <a:defRPr/>
              </a:pPr>
              <a:r>
                <a:rPr lang="en-US" altLang="zh-CN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1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、计算</a:t>
              </a:r>
              <a:r>
                <a:rPr lang="zh-CN" altLang="en-US" sz="1400" b="0" kern="0" dirty="0">
                  <a:solidFill>
                    <a:schemeClr val="accent2"/>
                  </a:solidFill>
                  <a:latin typeface="思源黑体 CN Bold" panose="020B0800000000000000" pitchFamily="34" charset="-122"/>
                  <a:cs typeface="+mn-ea"/>
                  <a:sym typeface="+mn-lt"/>
                </a:rPr>
                <a:t>节点</a:t>
              </a:r>
              <a:endParaRPr lang="zh-CN" altLang="en-US" sz="1400" b="0" kern="0" dirty="0">
                <a:solidFill>
                  <a:schemeClr val="accent2"/>
                </a:solidFill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1" name="lemon24"/>
            <p:cNvSpPr/>
            <p:nvPr/>
          </p:nvSpPr>
          <p:spPr>
            <a:xfrm>
              <a:off x="13651" y="5893"/>
              <a:ext cx="1996" cy="530"/>
            </a:xfrm>
            <a:prstGeom prst="roundRect">
              <a:avLst>
                <a:gd name="adj" fmla="val 8243"/>
              </a:avLst>
            </a:prstGeom>
            <a:noFill/>
            <a:ln w="19050">
              <a:solidFill>
                <a:schemeClr val="accent2"/>
              </a:solidFill>
              <a:head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Bold" panose="020B08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53" name="文本框 152"/>
          <p:cNvSpPr txBox="1"/>
          <p:nvPr/>
        </p:nvSpPr>
        <p:spPr>
          <a:xfrm>
            <a:off x="568960" y="116205"/>
            <a:ext cx="3105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算力集群详细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构成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emon24"/>
          <p:cNvSpPr txBox="1"/>
          <p:nvPr/>
        </p:nvSpPr>
        <p:spPr>
          <a:xfrm>
            <a:off x="1972828" y="5217773"/>
            <a:ext cx="864236" cy="362869"/>
          </a:xfrm>
          <a:prstGeom prst="rect">
            <a:avLst/>
          </a:prstGeom>
          <a:noFill/>
          <a:effectLst/>
        </p:spPr>
        <p:txBody>
          <a:bodyPr wrap="none" lIns="85039" tIns="42520" rIns="85039" bIns="4252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 65 Medium" panose="00020600040101010101" pitchFamily="18" charset="-122"/>
                <a:cs typeface="阿里巴巴普惠体 3 65 Medium" panose="00020600040101010101" pitchFamily="18" charset="-122"/>
                <a:sym typeface="Arial" panose="020B0604020202020204" pitchFamily="34" charset="0"/>
              </a:rPr>
              <a:t>核心点</a:t>
            </a:r>
            <a:endParaRPr lang="zh-CN" altLang="en-US" dirty="0">
              <a:solidFill>
                <a:schemeClr val="bg1"/>
              </a:solidFill>
              <a:latin typeface="阿里巴巴普惠体 3.0 65 Medium" panose="00020600040101010101" pitchFamily="18" charset="-122"/>
              <a:ea typeface="阿里巴巴普惠体 3 65 Medium" panose="00020600040101010101" pitchFamily="18" charset="-122"/>
              <a:cs typeface="阿里巴巴普惠体 3 65 Medium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68960" y="116205"/>
            <a:ext cx="824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基于三台本地服务器搭建算力集群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8960" y="974725"/>
            <a:ext cx="3016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一、硬件选型与组网方案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568960" y="1471930"/>
            <a:ext cx="382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核心硬件配置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68960" y="1969135"/>
            <a:ext cx="36271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/>
              <a:t>GPU</a:t>
            </a:r>
            <a:r>
              <a:rPr lang="zh-CN" altLang="en-US" sz="1600"/>
              <a:t>选型：推荐</a:t>
            </a:r>
            <a:r>
              <a:rPr lang="en-US" altLang="zh-CN" sz="1600"/>
              <a:t>NVIDIA H100</a:t>
            </a:r>
            <a:r>
              <a:rPr lang="zh-CN" altLang="en-US" sz="1600"/>
              <a:t>或</a:t>
            </a:r>
            <a:r>
              <a:rPr lang="en-US" altLang="zh-CN" sz="1600"/>
              <a:t>A100,</a:t>
            </a:r>
            <a:r>
              <a:rPr lang="zh-CN" altLang="en-US" sz="1600"/>
              <a:t>单台服务器配置</a:t>
            </a:r>
            <a:r>
              <a:rPr lang="en-US" altLang="zh-CN" sz="1600"/>
              <a:t>4-8</a:t>
            </a:r>
            <a:r>
              <a:rPr lang="zh-CN" altLang="en-US" sz="1600"/>
              <a:t>卡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1600"/>
              <a:t>CPU</a:t>
            </a:r>
            <a:r>
              <a:rPr lang="zh-CN" altLang="en-US" sz="1600"/>
              <a:t>配置：</a:t>
            </a:r>
            <a:r>
              <a:rPr lang="en-US" altLang="zh-CN" sz="1600"/>
              <a:t>AMD EPYC 9754(128</a:t>
            </a:r>
            <a:r>
              <a:rPr lang="zh-CN" altLang="en-US" sz="1600"/>
              <a:t>核）或者</a:t>
            </a:r>
            <a:r>
              <a:rPr lang="en-US" altLang="zh-CN" sz="1600"/>
              <a:t>Inte Xeon Platinum 8490H(60</a:t>
            </a:r>
            <a:r>
              <a:rPr lang="zh-CN" altLang="en-US" sz="1600"/>
              <a:t>核</a:t>
            </a:r>
            <a:r>
              <a:rPr lang="en-US" altLang="zh-CN" sz="1600"/>
              <a:t>)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/>
              <a:t>内存配置：每台</a:t>
            </a:r>
            <a:r>
              <a:rPr lang="en-US" altLang="zh-CN" sz="1600"/>
              <a:t>&gt;512GB DDR5,</a:t>
            </a:r>
            <a:r>
              <a:rPr lang="zh-CN" altLang="en-US" sz="1600"/>
              <a:t>配合</a:t>
            </a:r>
            <a:r>
              <a:rPr lang="en-US" altLang="zh-CN" sz="1600"/>
              <a:t>GPU</a:t>
            </a:r>
            <a:r>
              <a:rPr lang="zh-CN" altLang="en-US" sz="1600"/>
              <a:t>显存实现高效缓存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/>
              <a:t>存储方案：全闪存阵列（如</a:t>
            </a:r>
            <a:r>
              <a:rPr lang="en-US" altLang="zh-CN" sz="1600"/>
              <a:t>4x7.68TB NVME)+</a:t>
            </a:r>
            <a:r>
              <a:rPr lang="zh-CN" altLang="en-US" sz="1600"/>
              <a:t>机械硬盘冷存储，推荐</a:t>
            </a:r>
            <a:r>
              <a:rPr lang="en-US" altLang="zh-CN" sz="1600"/>
              <a:t>RAID10 </a:t>
            </a:r>
            <a:r>
              <a:rPr lang="zh-CN" altLang="en-US" sz="1600"/>
              <a:t>配置。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205095" y="1471930"/>
            <a:ext cx="382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网络</a:t>
            </a:r>
            <a:r>
              <a:rPr lang="zh-CN" altLang="en-US" b="1"/>
              <a:t>架构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5205095" y="1969135"/>
            <a:ext cx="3941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/>
              <a:t>节点互联：采用</a:t>
            </a:r>
            <a:r>
              <a:rPr lang="en-US" altLang="zh-CN" sz="1600"/>
              <a:t>200G InfiniBand HDR</a:t>
            </a:r>
            <a:r>
              <a:rPr lang="zh-CN" altLang="en-US" sz="1600"/>
              <a:t>交换机（如</a:t>
            </a:r>
            <a:r>
              <a:rPr lang="en-US" altLang="zh-CN" sz="1600"/>
              <a:t>NVIDIA Quantum-2</a:t>
            </a:r>
            <a:r>
              <a:rPr lang="zh-CN" altLang="en-US" sz="1600"/>
              <a:t>），时延</a:t>
            </a:r>
            <a:r>
              <a:rPr lang="en-US" altLang="zh-CN" sz="1600"/>
              <a:t>&lt;1us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/>
              <a:t>拓扑结构：</a:t>
            </a:r>
            <a:r>
              <a:rPr lang="en-US" altLang="zh-CN" sz="1600"/>
              <a:t>Dragonfly+</a:t>
            </a:r>
            <a:r>
              <a:rPr lang="zh-CN" altLang="en-US" sz="1600"/>
              <a:t>拓扑，支持</a:t>
            </a:r>
            <a:r>
              <a:rPr lang="en-US" altLang="zh-CN" sz="1600"/>
              <a:t>3</a:t>
            </a:r>
            <a:r>
              <a:rPr lang="zh-CN" altLang="en-US" sz="1600"/>
              <a:t>节点全连接，实测宽带可达</a:t>
            </a:r>
            <a:r>
              <a:rPr lang="en-US" altLang="zh-CN" sz="1600"/>
              <a:t>5.6</a:t>
            </a:r>
            <a:r>
              <a:rPr lang="en-US" altLang="zh-CN" sz="1600"/>
              <a:t>Tbps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/>
              <a:t>协议优化：启用</a:t>
            </a:r>
            <a:r>
              <a:rPr lang="en-US" altLang="zh-CN" sz="1600"/>
              <a:t>GPUDirect RDMA</a:t>
            </a:r>
            <a:r>
              <a:rPr lang="zh-CN" altLang="en-US" sz="1600"/>
              <a:t>技术，减少</a:t>
            </a:r>
            <a:r>
              <a:rPr lang="en-US" altLang="zh-CN" sz="1600"/>
              <a:t>CPU</a:t>
            </a:r>
            <a:r>
              <a:rPr lang="zh-CN" altLang="en-US" sz="1600"/>
              <a:t>数据中</a:t>
            </a:r>
            <a:r>
              <a:rPr lang="zh-CN" altLang="en-US" sz="1600"/>
              <a:t>转。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 152"/>
          <p:cNvSpPr txBox="1"/>
          <p:nvPr/>
        </p:nvSpPr>
        <p:spPr>
          <a:xfrm>
            <a:off x="568960" y="116205"/>
            <a:ext cx="824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基于三台本地服务器搭建算力集群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方案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68960" y="974725"/>
            <a:ext cx="3822700" cy="4605020"/>
            <a:chOff x="896" y="1535"/>
            <a:chExt cx="6020" cy="7252"/>
          </a:xfrm>
        </p:grpSpPr>
        <p:sp>
          <p:nvSpPr>
            <p:cNvPr id="44" name="lemon24"/>
            <p:cNvSpPr txBox="1"/>
            <p:nvPr/>
          </p:nvSpPr>
          <p:spPr>
            <a:xfrm>
              <a:off x="3107" y="8217"/>
              <a:ext cx="1361" cy="571"/>
            </a:xfrm>
            <a:prstGeom prst="rect">
              <a:avLst/>
            </a:prstGeom>
            <a:noFill/>
            <a:effectLst/>
          </p:spPr>
          <p:txBody>
            <a:bodyPr wrap="none" lIns="85039" tIns="42520" rIns="85039" bIns="42520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阿里巴巴普惠体 3.0 65 Medium" panose="00020600040101010101" pitchFamily="18" charset="-122"/>
                  <a:ea typeface="阿里巴巴普惠体 3 65 Medium" panose="00020600040101010101" pitchFamily="18" charset="-122"/>
                  <a:cs typeface="阿里巴巴普惠体 3 65 Medium" panose="00020600040101010101" pitchFamily="18" charset="-122"/>
                  <a:sym typeface="Arial" panose="020B0604020202020204" pitchFamily="34" charset="0"/>
                </a:rPr>
                <a:t>核心点</a:t>
              </a:r>
              <a:endPara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 65 Medium" panose="00020600040101010101" pitchFamily="18" charset="-122"/>
                <a:cs typeface="阿里巴巴普惠体 3 65 Medium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896" y="1535"/>
              <a:ext cx="47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二、系统部署全</a:t>
              </a:r>
              <a:r>
                <a:rPr lang="zh-CN" altLang="en-US" sz="2000" b="1"/>
                <a:t>流程</a:t>
              </a:r>
              <a:endParaRPr lang="zh-CN" altLang="en-US" sz="2000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96" y="2318"/>
              <a:ext cx="6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1</a:t>
              </a:r>
              <a:r>
                <a:rPr lang="zh-CN" altLang="en-US" b="1"/>
                <a:t>、基础环境</a:t>
              </a:r>
              <a:r>
                <a:rPr lang="zh-CN" altLang="en-US" b="1"/>
                <a:t>搭建</a:t>
              </a:r>
              <a:endParaRPr lang="zh-CN" altLang="en-US" b="1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96" y="3101"/>
              <a:ext cx="571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600"/>
                <a:t>统一安装</a:t>
              </a:r>
              <a:r>
                <a:rPr lang="en-US" altLang="zh-CN" sz="1600"/>
                <a:t>Ubuntu 22.04 </a:t>
              </a:r>
              <a:r>
                <a:rPr lang="en-US" altLang="zh-CN" sz="1600"/>
                <a:t>LTS</a:t>
              </a:r>
              <a:endParaRPr lang="en-US" altLang="zh-CN" sz="160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600"/>
                <a:t>配置无密码</a:t>
              </a:r>
              <a:r>
                <a:rPr lang="en-US" altLang="zh-CN" sz="1600"/>
                <a:t>SSH</a:t>
              </a:r>
              <a:r>
                <a:rPr lang="zh-CN" altLang="en-US" sz="1600"/>
                <a:t>互信</a:t>
              </a:r>
              <a:endParaRPr lang="zh-CN" altLang="en-US" sz="16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96" y="4900"/>
              <a:ext cx="6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2</a:t>
              </a:r>
              <a:r>
                <a:rPr lang="zh-CN" altLang="en-US" b="1"/>
                <a:t>、基础环境</a:t>
              </a:r>
              <a:r>
                <a:rPr lang="zh-CN" altLang="en-US" b="1"/>
                <a:t>搭建</a:t>
              </a:r>
              <a:endParaRPr lang="zh-CN" altLang="en-US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96" y="5746"/>
              <a:ext cx="57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600"/>
                <a:t>安装</a:t>
              </a:r>
              <a:r>
                <a:rPr lang="en-US" altLang="zh-CN" sz="1600"/>
                <a:t>NVIDIA</a:t>
              </a:r>
              <a:r>
                <a:rPr lang="zh-CN" altLang="en-US" sz="1600"/>
                <a:t>驱动和</a:t>
              </a:r>
              <a:r>
                <a:rPr lang="en-US" altLang="zh-CN" sz="1600"/>
                <a:t>CUDA 12.4</a:t>
              </a:r>
              <a:endParaRPr lang="en-US" altLang="zh-CN" sz="16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96" y="7054"/>
              <a:ext cx="6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3</a:t>
              </a:r>
              <a:r>
                <a:rPr lang="zh-CN" altLang="en-US" b="1"/>
                <a:t>、分布式存储</a:t>
              </a:r>
              <a:r>
                <a:rPr lang="zh-CN" altLang="en-US" b="1"/>
                <a:t>部署</a:t>
              </a:r>
              <a:endParaRPr lang="zh-CN" altLang="en-US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96" y="7809"/>
              <a:ext cx="57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600"/>
                <a:t>使用</a:t>
              </a:r>
              <a:r>
                <a:rPr lang="en-US" altLang="zh-CN" sz="1600"/>
                <a:t>Ceph</a:t>
              </a:r>
              <a:r>
                <a:rPr lang="zh-CN" altLang="en-US" sz="1600"/>
                <a:t>构建统一存储</a:t>
              </a:r>
              <a:r>
                <a:rPr lang="zh-CN" altLang="en-US" sz="1600"/>
                <a:t>池</a:t>
              </a:r>
              <a:endParaRPr lang="zh-CN" altLang="en-US" sz="16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57115" y="974725"/>
            <a:ext cx="4188460" cy="5552440"/>
            <a:chOff x="896" y="1535"/>
            <a:chExt cx="6596" cy="8744"/>
          </a:xfrm>
        </p:grpSpPr>
        <p:sp>
          <p:nvSpPr>
            <p:cNvPr id="13" name="lemon24"/>
            <p:cNvSpPr txBox="1"/>
            <p:nvPr/>
          </p:nvSpPr>
          <p:spPr>
            <a:xfrm>
              <a:off x="3107" y="8217"/>
              <a:ext cx="1361" cy="571"/>
            </a:xfrm>
            <a:prstGeom prst="rect">
              <a:avLst/>
            </a:prstGeom>
            <a:noFill/>
            <a:effectLst/>
          </p:spPr>
          <p:txBody>
            <a:bodyPr wrap="none" lIns="85039" tIns="42520" rIns="85039" bIns="42520" rtlCol="0">
              <a:spAutoFit/>
            </a:bodyPr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阿里巴巴普惠体 3.0 65 Medium" panose="00020600040101010101" pitchFamily="18" charset="-122"/>
                  <a:ea typeface="阿里巴巴普惠体 3 65 Medium" panose="00020600040101010101" pitchFamily="18" charset="-122"/>
                  <a:cs typeface="阿里巴巴普惠体 3 65 Medium" panose="00020600040101010101" pitchFamily="18" charset="-122"/>
                  <a:sym typeface="Arial" panose="020B0604020202020204" pitchFamily="34" charset="0"/>
                </a:rPr>
                <a:t>核心点</a:t>
              </a:r>
              <a:endPara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 65 Medium" panose="00020600040101010101" pitchFamily="18" charset="-122"/>
                <a:cs typeface="阿里巴巴普惠体 3 65 Medium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96" y="1535"/>
              <a:ext cx="47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/>
                <a:t>三、集群管理</a:t>
              </a:r>
              <a:r>
                <a:rPr lang="zh-CN" altLang="en-US" sz="2000" b="1"/>
                <a:t>方案</a:t>
              </a:r>
              <a:endParaRPr lang="zh-CN" altLang="en-US" sz="20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6" y="2318"/>
              <a:ext cx="6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1</a:t>
              </a:r>
              <a:r>
                <a:rPr lang="zh-CN" altLang="en-US" b="1"/>
                <a:t>、作业调度</a:t>
              </a:r>
              <a:r>
                <a:rPr lang="zh-CN" altLang="en-US" b="1"/>
                <a:t>系统</a:t>
              </a:r>
              <a:endParaRPr lang="zh-CN" altLang="en-US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96" y="3101"/>
              <a:ext cx="622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600"/>
                <a:t>推荐方案：</a:t>
              </a:r>
              <a:r>
                <a:rPr lang="en-US" altLang="zh-CN" sz="1600"/>
                <a:t> Slurm+</a:t>
              </a:r>
              <a:r>
                <a:rPr lang="en-US" altLang="zh-CN" sz="1600"/>
                <a:t>PyTorch Lighting</a:t>
              </a:r>
              <a:endParaRPr lang="en-US" altLang="zh-CN" sz="160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en-US" altLang="zh-CN" sz="1600"/>
                <a:t>Slurm.conf </a:t>
              </a:r>
              <a:r>
                <a:rPr lang="zh-CN" altLang="en-US" sz="1600"/>
                <a:t>配置</a:t>
              </a:r>
              <a:endParaRPr lang="zh-CN" altLang="en-US" sz="1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96" y="4900"/>
              <a:ext cx="6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2</a:t>
              </a:r>
              <a:r>
                <a:rPr lang="zh-CN" altLang="en-US" b="1"/>
                <a:t>、容器化</a:t>
              </a:r>
              <a:r>
                <a:rPr lang="zh-CN" altLang="en-US" b="1"/>
                <a:t>部署</a:t>
              </a:r>
              <a:endParaRPr lang="zh-CN" altLang="en-US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6" y="5746"/>
              <a:ext cx="57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en-US" altLang="zh-CN" sz="1600"/>
                <a:t>Dockerfile</a:t>
              </a:r>
              <a:endParaRPr lang="en-US" altLang="zh-CN" sz="16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96" y="7054"/>
              <a:ext cx="60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3</a:t>
              </a:r>
              <a:r>
                <a:rPr lang="zh-CN" altLang="en-US" b="1"/>
                <a:t>、监控</a:t>
              </a:r>
              <a:r>
                <a:rPr lang="zh-CN" altLang="en-US" b="1"/>
                <a:t>方案</a:t>
              </a:r>
              <a:endParaRPr lang="zh-CN" altLang="en-US" b="1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96" y="7809"/>
              <a:ext cx="6596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en-US" altLang="zh-CN" sz="1600"/>
                <a:t>Prometheus+Grafana</a:t>
              </a:r>
              <a:r>
                <a:rPr lang="zh-CN" altLang="en-US" sz="1600"/>
                <a:t>监控体系：采集</a:t>
              </a:r>
              <a:r>
                <a:rPr lang="en-US" altLang="zh-CN" sz="1600"/>
                <a:t>GPU</a:t>
              </a:r>
              <a:r>
                <a:rPr lang="zh-CN" altLang="en-US" sz="1600"/>
                <a:t>利用率、显存占用、网络吞吐等</a:t>
              </a:r>
              <a:r>
                <a:rPr lang="zh-CN" altLang="en-US" sz="1600"/>
                <a:t>指标</a:t>
              </a:r>
              <a:endParaRPr lang="zh-CN" altLang="en-US" sz="160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charset="0"/>
                <a:buChar char="l"/>
              </a:pPr>
              <a:r>
                <a:rPr lang="zh-CN" altLang="en-US" sz="1600"/>
                <a:t>告警阈值：</a:t>
              </a:r>
              <a:r>
                <a:rPr lang="en-US" altLang="zh-CN" sz="1600"/>
                <a:t>GPU</a:t>
              </a:r>
              <a:r>
                <a:rPr lang="zh-CN" altLang="en-US" sz="1600"/>
                <a:t>温度、显存使用、网络丢包</a:t>
              </a:r>
              <a:r>
                <a:rPr lang="zh-CN" altLang="en-US" sz="1600"/>
                <a:t>率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emon24"/>
          <p:cNvSpPr txBox="1"/>
          <p:nvPr/>
        </p:nvSpPr>
        <p:spPr>
          <a:xfrm>
            <a:off x="1972828" y="5217773"/>
            <a:ext cx="864236" cy="362869"/>
          </a:xfrm>
          <a:prstGeom prst="rect">
            <a:avLst/>
          </a:prstGeom>
          <a:noFill/>
          <a:effectLst/>
        </p:spPr>
        <p:txBody>
          <a:bodyPr wrap="none" lIns="85039" tIns="42520" rIns="85039" bIns="42520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 65 Medium" panose="00020600040101010101" pitchFamily="18" charset="-122"/>
                <a:cs typeface="阿里巴巴普惠体 3 65 Medium" panose="00020600040101010101" pitchFamily="18" charset="-122"/>
                <a:sym typeface="Arial" panose="020B0604020202020204" pitchFamily="34" charset="0"/>
              </a:rPr>
              <a:t>核心点</a:t>
            </a:r>
            <a:endParaRPr lang="zh-CN" altLang="en-US" dirty="0">
              <a:solidFill>
                <a:schemeClr val="bg1"/>
              </a:solidFill>
              <a:latin typeface="阿里巴巴普惠体 3.0 65 Medium" panose="00020600040101010101" pitchFamily="18" charset="-122"/>
              <a:ea typeface="阿里巴巴普惠体 3 65 Medium" panose="00020600040101010101" pitchFamily="18" charset="-122"/>
              <a:cs typeface="阿里巴巴普惠体 3 65 Medium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61" name="lemon34"/>
          <p:cNvSpPr/>
          <p:nvPr/>
        </p:nvSpPr>
        <p:spPr>
          <a:xfrm>
            <a:off x="4261289" y="2758987"/>
            <a:ext cx="5175369" cy="2722102"/>
          </a:xfrm>
          <a:prstGeom prst="roundRect">
            <a:avLst>
              <a:gd name="adj" fmla="val 110"/>
            </a:avLst>
          </a:prstGeom>
          <a:solidFill>
            <a:schemeClr val="accent1">
              <a:lumMod val="20000"/>
              <a:lumOff val="80000"/>
              <a:alpha val="15079"/>
            </a:schemeClr>
          </a:solidFill>
          <a:ln w="158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3.0 65 Medium" panose="00020600040101010101" pitchFamily="18" charset="-122"/>
              <a:ea typeface="阿里巴巴普惠体 3 65 Medium" panose="00020600040101010101" pitchFamily="18" charset="-122"/>
              <a:cs typeface="阿里巴巴普惠体 3 65 Medium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329D"/>
      </a:accent1>
      <a:accent2>
        <a:srgbClr val="4480FB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v451k1s">
      <a:majorFont>
        <a:latin typeface="Arial"/>
        <a:ea typeface="阿里巴巴普惠体 3 65 Medium"/>
        <a:cs typeface=""/>
      </a:majorFont>
      <a:minorFont>
        <a:latin typeface="Arial"/>
        <a:ea typeface="阿里巴巴普惠体 3 65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1501</Words>
  <Application>WPS 演示</Application>
  <PresentationFormat>宽屏</PresentationFormat>
  <Paragraphs>188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阿里巴巴普惠体 3.0 65 Medium</vt:lpstr>
      <vt:lpstr>阿里巴巴普惠体 3 65 Medium</vt:lpstr>
      <vt:lpstr>微软雅黑</vt:lpstr>
      <vt:lpstr>Arial Unicode MS</vt:lpstr>
      <vt:lpstr>Calibri</vt:lpstr>
      <vt:lpstr>思源黑体 CN Bold</vt:lpstr>
      <vt:lpstr>Helvetica Neue</vt:lpstr>
      <vt:lpstr>阿里巴巴普惠体 3 65 Medium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yin.qi5</cp:lastModifiedBy>
  <cp:revision>5</cp:revision>
  <dcterms:created xsi:type="dcterms:W3CDTF">2025-03-07T01:22:00Z</dcterms:created>
  <dcterms:modified xsi:type="dcterms:W3CDTF">2025-03-07T09:29:38Z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378C7F246CDE407E9A34028137D1FA47</vt:lpwstr>
  </property>
  <property fmtid="{D5CDD505-2E9C-101B-9397-08002B2CF9AE}" pid="3" name="KSOProductBuildVer">
    <vt:lpwstr>2052-11.8.2.11707</vt:lpwstr>
  </property>
</Properties>
</file>