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9" r:id="rId4"/>
    <p:sldId id="258" r:id="rId5"/>
    <p:sldId id="259" r:id="rId6"/>
    <p:sldId id="270" r:id="rId7"/>
    <p:sldId id="257" r:id="rId8"/>
    <p:sldId id="260" r:id="rId9"/>
    <p:sldId id="261" r:id="rId10"/>
    <p:sldId id="262" r:id="rId11"/>
    <p:sldId id="263" r:id="rId12"/>
    <p:sldId id="264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82500" autoAdjust="0"/>
  </p:normalViewPr>
  <p:slideViewPr>
    <p:cSldViewPr snapToGrid="0">
      <p:cViewPr varScale="1">
        <p:scale>
          <a:sx n="93" d="100"/>
          <a:sy n="93" d="100"/>
        </p:scale>
        <p:origin x="75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ACA6-3A26-4D99-AB02-CDF3EFB029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9B32-A879-46C8-95FE-4F851999A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Notebooks are easy, fast, lightweight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Tend to promote copy/paste coding vs. modularity and shared code best practices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Treat notebooks as gateways to logic otherwise defined in shared libraries/modules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Similar to API endpoints as lightweight gateways that utilize separate modules for underlying request handling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Fast, tight dev loop is critical to developer productivity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Notebooks are “path of least resistance”, but suffer from modularity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you author, build, and deploy code using comfortable languages and tools (Python, Scala, etc. in local IDE)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an automated deployment script to build/deploy/test changes against a Databricks cluster, all in one shot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Create cluster if doesn’t exist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Push notebooks into workspaces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Deploy updated binaries onto cluster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Invoke job as a test run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Harvest test results and report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Recommended authentication approach for API access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Obstacle for CI/CD… first one cannot be created programmatically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Secret scopes allow you to remove sensitive information from inline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types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Databricks native (uses native DB storage)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Key Vault (preferred in Azure)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Standard API for creating, listing, managing secrets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 with modularity and re-use in mind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just put all your code in a notebook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copy-and-paste your way to spaghetti 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code abstractions for things like pipeline inputs and outputs, schema definitions,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Unit testing is still important!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Spark-Testing-Base, </a:t>
            </a:r>
            <a:r>
              <a:rPr lang="en-US" i="0" dirty="0" err="1"/>
              <a:t>ScalaTest</a:t>
            </a:r>
            <a:r>
              <a:rPr lang="en-US" i="0" dirty="0"/>
              <a:t>, </a:t>
            </a:r>
            <a:r>
              <a:rPr lang="en-US" i="0" dirty="0" err="1"/>
              <a:t>pytest</a:t>
            </a:r>
            <a:r>
              <a:rPr lang="en-US" i="0" dirty="0"/>
              <a:t>-spark,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Common mistake… process a very large batch, fail on first bad data row</a:t>
            </a:r>
          </a:p>
          <a:p>
            <a:pPr marL="171450" indent="-171450">
              <a:buFontTx/>
              <a:buChar char="-"/>
            </a:pPr>
            <a:r>
              <a:rPr lang="en-US" dirty="0"/>
              <a:t>Much better to log the bad row and continue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Note as much detail as possible… line number, row ID, (maybe) row contents, exact error, etc.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Critically important for streaming jobs that (theoretically) never end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spark.read.option</a:t>
            </a:r>
            <a:r>
              <a:rPr lang="en-US" dirty="0"/>
              <a:t>(“mode”, “PERMISSIVE | DROPMALFORMED | FAILFAST”)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spark.read.option</a:t>
            </a:r>
            <a:r>
              <a:rPr lang="en-US" dirty="0"/>
              <a:t>(“</a:t>
            </a:r>
            <a:r>
              <a:rPr lang="en-US" dirty="0" err="1"/>
              <a:t>badRecordsPath</a:t>
            </a:r>
            <a:r>
              <a:rPr lang="en-US" dirty="0"/>
              <a:t>”, “/blah/</a:t>
            </a:r>
            <a:r>
              <a:rPr lang="en-US" dirty="0" err="1"/>
              <a:t>blahblah</a:t>
            </a:r>
            <a:r>
              <a:rPr lang="en-US" dirty="0"/>
              <a:t>”) + out-of-band processing</a:t>
            </a: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Stupidity (or carelessness) is expensive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There’s a reason workspace, cluster, and job are distinct concepts in Databricks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create a cluster that goes away after a set period of inactivity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important to do this in dev and test (non-prod)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Event Hubs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Cosmos DB, Gen1 and Gen2 blob storage, SQL DW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Vault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49B32-A879-46C8-95FE-4F851999AE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254-2DDD-44D2-A79F-447DA3A5B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C9A7-200A-45D3-A6C9-7F34DB39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AA2A-232F-4AC9-92A7-4D3D9BD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E241-4F8F-4E06-AF57-45704231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EAE6-7071-4E85-8FD6-5C9AB0F4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495B-7430-4D21-BCC4-42BCE630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B0881-B33C-4E99-9816-B9CCA1252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79E9-0B44-4620-9A27-EB8E8121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037A-C374-4CBA-95CC-D175481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7180-FFE7-4486-AB53-36012752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143D2-264D-4CBB-89DF-D76AF820E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D15E3-9264-4CE5-A11C-EAD3DE1AE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7C51-5CC2-4EA2-9648-EB61C4C4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152D-A581-425C-9D24-35AB8187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C96-504D-4E48-94AF-153B9B63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E934-BC48-4F0E-B3CE-F4630B6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8B0-B0C3-46FB-8336-01BDFC5A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AEB-6432-4F36-AB9C-4D3E7225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179D-CF37-489C-B8BB-0E6C4A81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1D67-71EB-4F12-BF1B-2FC1C05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93D-C25E-4593-A847-34E4594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9A32-1D4B-4648-8418-23591FD3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3A8D-E17E-4403-B59E-BA5768C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08FE-9EB8-4EF3-8FBF-A2B7DD0E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0AFF-D012-4DAC-A63B-87D78715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693-2DDC-468B-A359-515D8EDE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46A-3274-4CAE-803E-1E0A995FD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6226-BA10-4E0D-B53E-C264E68B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92A6-BCB3-4694-A237-FEB16188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5242-4247-49C7-9939-D61DBCA7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EB355-5067-4ADC-B940-C687EA30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F5B3-EC14-4949-BFD0-83E9EC38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DF77-7DCD-4516-AF76-3D13894F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A911-53A4-4DE8-97BC-4E86C3E1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67EC1-E86D-4ED9-AE7F-A3149FEFE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4D14F-3719-48B4-B560-CBBED75BC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D98B2-B99F-401A-B6EC-9691313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4F931-2F1E-446F-8286-9E384E43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D0689-4D8F-4DBB-A4EE-560F005E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83D2-5BDA-4D51-B82B-F4365495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7F18A-66A9-47B6-B392-DCD3E79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16315-90E6-457F-9C65-07281F03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2A94-6D03-4D0D-9A73-25DDC1A9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49D1-A7CE-4912-A66F-68D7A503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E5F3-5723-4997-8923-EB18E62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39BD1-D9D5-45A8-B0F6-8D38038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568-BAA5-4B10-88BD-5F0D9B9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CA65-56D2-4127-8B86-BDE9E301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E89F8-9D73-458C-90E1-43379346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975A-B03A-452C-9871-98AC1E7A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AD28-FAA1-421C-B5AB-925FC0BF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3840-0CD3-411E-AA59-A91BC64D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B2BC-12B2-4724-8101-A0D20307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47C9-375E-4DB7-847E-C2CE2322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1BD2-A4CF-4B90-8C57-DFE86C44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CE0F-0409-4CDA-A530-351F6893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AB92-54DF-4B67-8FD5-7835667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49F7-6B44-4A87-B642-FB5D9D5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723CA-811B-4E74-A074-FC49494E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41A9-C474-4BC9-B08E-DC606037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B373-530A-4AC9-95AD-3F647402A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0281-B405-4978-A22B-3DD1834D186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0BC-236A-48C2-AA60-5BC043938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90DD-B455-4253-A1DA-026592F0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68A3-87B4-4A72-A962-9E7BFCAA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sh.lane@Microsoft.com" TargetMode="External"/><Relationship Id="rId2" Type="http://schemas.openxmlformats.org/officeDocument/2006/relationships/hyperlink" Target="https://github.com/jplane/ato-databri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an.Philpot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C5843629-EF81-4CFB-A013-0043F844B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32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343BC-279C-4796-8FDE-AB928D6A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Databricks + Spark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BD9A-1364-430F-88DC-802CAC58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Notes From the Field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Josh Lane + Ian Philpot</a:t>
            </a:r>
          </a:p>
        </p:txBody>
      </p:sp>
    </p:spTree>
    <p:extLst>
      <p:ext uri="{BB962C8B-B14F-4D97-AF65-F5344CB8AC3E}">
        <p14:creationId xmlns:p14="http://schemas.microsoft.com/office/powerpoint/2010/main" val="186019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electrical fire">
            <a:extLst>
              <a:ext uri="{FF2B5EF4-FFF2-40B4-BE49-F238E27FC236}">
                <a16:creationId xmlns:a16="http://schemas.microsoft.com/office/drawing/2014/main" id="{999E0DCD-81D8-43FB-9B54-D2456E3FC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5" r="21539" b="-1"/>
          <a:stretch/>
        </p:blipFill>
        <p:spPr bwMode="auto">
          <a:xfrm>
            <a:off x="5763802" y="431524"/>
            <a:ext cx="4977469" cy="53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close up of a logo&#10;&#10;Description generated with high confidence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3DFC2-BFD6-4BD7-8EA6-0C2FF277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2672959"/>
            <a:ext cx="4803636" cy="13116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Corrupt Input Data…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Choose Your Own Adventure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DFD35-34B2-4AA6-BC8E-C2CA6100E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528" y="3372492"/>
            <a:ext cx="1961243" cy="3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A1B2-C44F-42E0-B0E7-A6C656B9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No Zombie Clusters!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A38A-3920-4D51-AA3C-5A95B30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66E0F9B4-C00A-4CC3-88B0-F93C88D5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ute zombies">
            <a:extLst>
              <a:ext uri="{FF2B5EF4-FFF2-40B4-BE49-F238E27FC236}">
                <a16:creationId xmlns:a16="http://schemas.microsoft.com/office/drawing/2014/main" id="{66704656-64E6-4C73-864F-7C43BB064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9" r="-4" b="8070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Image result for cute zombies">
            <a:extLst>
              <a:ext uri="{FF2B5EF4-FFF2-40B4-BE49-F238E27FC236}">
                <a16:creationId xmlns:a16="http://schemas.microsoft.com/office/drawing/2014/main" id="{07D6B31E-B053-420F-A92E-65223F30C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r="2956" b="4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7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98F-E7DF-4F78-BFA4-3F825D1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Embrace the Ecosystem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3" name="Picture 2" descr="Related image">
            <a:extLst>
              <a:ext uri="{FF2B5EF4-FFF2-40B4-BE49-F238E27FC236}">
                <a16:creationId xmlns:a16="http://schemas.microsoft.com/office/drawing/2014/main" id="{4864FEE3-9D04-4161-B2F7-D775AABC9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r="1818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8F3C-A426-406E-BB72-BBFAB0A1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Blobs + Functions + Databricks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EF5B8-045F-4C96-89E9-499B98227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62042-29D2-439B-B320-D42EBFE4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DC54F-AB26-4793-9A20-A7FF72AD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https://github.com/jplane/ato-databricks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josh.lane@microsoft.com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ian.philpot@microsoft.com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08" y="955905"/>
            <a:ext cx="4635591" cy="494619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Senior Big Nerd at Microsoft</a:t>
            </a:r>
          </a:p>
          <a:p>
            <a:r>
              <a:rPr lang="en-US" sz="2400" dirty="0"/>
              <a:t>20+ years as developer, consultant, instructor, cat herder, amateur psychologist, etc.</a:t>
            </a:r>
          </a:p>
          <a:p>
            <a:r>
              <a:rPr lang="en-US" sz="2400" dirty="0"/>
              <a:t>Microsoft Azure MVP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jplane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08" y="1111209"/>
            <a:ext cx="4635591" cy="4635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Ian Philpot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Senior Big Nerd at Microsoft</a:t>
            </a:r>
          </a:p>
          <a:p>
            <a:r>
              <a:rPr lang="en-US" sz="2400" dirty="0"/>
              <a:t>Blah blah</a:t>
            </a:r>
          </a:p>
          <a:p>
            <a:r>
              <a:rPr lang="en-US" sz="2400" dirty="0"/>
              <a:t>Blah blah blah</a:t>
            </a:r>
          </a:p>
          <a:p>
            <a:r>
              <a:rPr lang="en-US" sz="2400" dirty="0"/>
              <a:t>Social-media-free since 2018</a:t>
            </a:r>
          </a:p>
        </p:txBody>
      </p:sp>
    </p:spTree>
    <p:extLst>
      <p:ext uri="{BB962C8B-B14F-4D97-AF65-F5344CB8AC3E}">
        <p14:creationId xmlns:p14="http://schemas.microsoft.com/office/powerpoint/2010/main" val="1551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90B3-D203-46AF-869E-40D659A8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6" y="2222967"/>
            <a:ext cx="46682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Notebooks?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Notebooks!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choose… wisely</a:t>
            </a:r>
          </a:p>
        </p:txBody>
      </p:sp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Oval 7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B68AFC-4A8B-480B-9682-68CF651B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9122" y="3271336"/>
            <a:ext cx="2788920" cy="156876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pper keeper">
            <a:extLst>
              <a:ext uri="{FF2B5EF4-FFF2-40B4-BE49-F238E27FC236}">
                <a16:creationId xmlns:a16="http://schemas.microsoft.com/office/drawing/2014/main" id="{20DCDF87-9ED0-4181-9E0E-ED04A0C29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5803" b="3"/>
          <a:stretch/>
        </p:blipFill>
        <p:spPr bwMode="auto"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apper keeper">
            <a:extLst>
              <a:ext uri="{FF2B5EF4-FFF2-40B4-BE49-F238E27FC236}">
                <a16:creationId xmlns:a16="http://schemas.microsoft.com/office/drawing/2014/main" id="{BF6FAD20-2B53-412F-A30F-9AAECA223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5" r="20806" b="-3"/>
          <a:stretch/>
        </p:blipFill>
        <p:spPr bwMode="auto"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584D-810D-4611-A5EB-1E1E636B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728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crazy roller coaster">
            <a:extLst>
              <a:ext uri="{FF2B5EF4-FFF2-40B4-BE49-F238E27FC236}">
                <a16:creationId xmlns:a16="http://schemas.microsoft.com/office/drawing/2014/main" id="{15529B76-FC5F-425A-BFC3-A8CC7CC39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2" b="25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4B9A6-B573-43F3-84E8-5462097F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Automate Your Dev Loop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8F3C-A426-406E-BB72-BBFAB0A1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Docker-based dev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EF5B8-045F-4C96-89E9-499B98227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449A6-ADDE-41FB-9375-7861AAD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Beware the PAT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Image result for football point after touchdown">
            <a:extLst>
              <a:ext uri="{FF2B5EF4-FFF2-40B4-BE49-F238E27FC236}">
                <a16:creationId xmlns:a16="http://schemas.microsoft.com/office/drawing/2014/main" id="{5BCF2B38-5C0F-45E6-99B4-9286BB7FA2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r="2350"/>
          <a:stretch/>
        </p:blipFill>
        <p:spPr bwMode="auto">
          <a:xfrm>
            <a:off x="5153822" y="967200"/>
            <a:ext cx="6553545" cy="49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E378F-FA14-44E8-804D-10D5748E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F9FB8-E64C-48C6-ACC4-1C9829F2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287810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(Key Vault) Secret Scopes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Image result for secret">
            <a:extLst>
              <a:ext uri="{FF2B5EF4-FFF2-40B4-BE49-F238E27FC236}">
                <a16:creationId xmlns:a16="http://schemas.microsoft.com/office/drawing/2014/main" id="{A8382951-D6E1-4B7B-BC4E-2DC0C807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 r="25984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312E-FD2F-4159-925D-D67F9F16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Image result for computer code">
            <a:extLst>
              <a:ext uri="{FF2B5EF4-FFF2-40B4-BE49-F238E27FC236}">
                <a16:creationId xmlns:a16="http://schemas.microsoft.com/office/drawing/2014/main" id="{DCA3A315-486E-4C59-83D7-065BD5AB5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b="101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EC5E5-ADEE-4D53-B7F0-F3CA7C9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101 Still Matters!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5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537</Words>
  <Application>Microsoft Office PowerPoint</Application>
  <PresentationFormat>Widescreen</PresentationFormat>
  <Paragraphs>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Databricks + Spark </vt:lpstr>
      <vt:lpstr>Josh Lane</vt:lpstr>
      <vt:lpstr>Ian Philpot</vt:lpstr>
      <vt:lpstr>Notebooks?  Notebooks!  But choose… wisely</vt:lpstr>
      <vt:lpstr>Automate Your Dev Loop</vt:lpstr>
      <vt:lpstr>Demo  Docker-based dev loop</vt:lpstr>
      <vt:lpstr>Beware the PAT</vt:lpstr>
      <vt:lpstr>Use (Key Vault) Secret Scopes</vt:lpstr>
      <vt:lpstr>Programming 101 Still Matters!</vt:lpstr>
      <vt:lpstr>Corrupt Input Data…  Choose Your Own Adventure</vt:lpstr>
      <vt:lpstr>No Zombie Clusters!</vt:lpstr>
      <vt:lpstr>Embrace the Ecosystem</vt:lpstr>
      <vt:lpstr>Demo  Blobs + Functions + Databricks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 In the Real World</dc:title>
  <dc:creator>Josh Lane</dc:creator>
  <cp:lastModifiedBy>Josh Lane</cp:lastModifiedBy>
  <cp:revision>26</cp:revision>
  <dcterms:created xsi:type="dcterms:W3CDTF">2018-10-16T01:54:36Z</dcterms:created>
  <dcterms:modified xsi:type="dcterms:W3CDTF">2018-10-23T12:41:28Z</dcterms:modified>
</cp:coreProperties>
</file>