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6" r:id="rId7"/>
    <p:sldId id="267" r:id="rId8"/>
    <p:sldId id="260" r:id="rId9"/>
    <p:sldId id="261" r:id="rId10"/>
    <p:sldId id="25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38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3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0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6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47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4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7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E69D-997C-49D9-AB6F-9D64301A3DB2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9D1A-8F3F-46A4-A536-BFCA6738B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b="1" dirty="0" smtClean="0"/>
              <a:t>THz generation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Yamanouchi laboratory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2018/06/29</a:t>
            </a:r>
          </a:p>
        </p:txBody>
      </p:sp>
    </p:spTree>
    <p:extLst>
      <p:ext uri="{BB962C8B-B14F-4D97-AF65-F5344CB8AC3E}">
        <p14:creationId xmlns:p14="http://schemas.microsoft.com/office/powerpoint/2010/main" val="40705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THz detection</a:t>
            </a:r>
            <a:br>
              <a:rPr lang="en-US" sz="2800" dirty="0" smtClean="0"/>
            </a:br>
            <a:r>
              <a:rPr lang="en-US" sz="2800" dirty="0" smtClean="0"/>
              <a:t>EO sampling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Intensity difference without THz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Intensity </a:t>
            </a:r>
            <a:r>
              <a:rPr lang="en-US" sz="2000" dirty="0"/>
              <a:t>ratio </a:t>
            </a:r>
            <a:r>
              <a:rPr lang="en-US" sz="2000" dirty="0" smtClean="0"/>
              <a:t>with </a:t>
            </a:r>
            <a:r>
              <a:rPr lang="en-US" sz="2000" dirty="0"/>
              <a:t>THz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12151"/>
              </p:ext>
            </p:extLst>
          </p:nvPr>
        </p:nvGraphicFramePr>
        <p:xfrm>
          <a:off x="899592" y="2093863"/>
          <a:ext cx="7985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431640" imgH="177480" progId="Equation.DSMT4">
                  <p:embed/>
                </p:oleObj>
              </mc:Choice>
              <mc:Fallback>
                <p:oleObj name="Equation" r:id="rId3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93863"/>
                        <a:ext cx="7985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7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8775"/>
            <a:ext cx="7772400" cy="9659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37269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ja-JP" dirty="0" smtClean="0"/>
              <a:t>Applications</a:t>
            </a:r>
          </a:p>
          <a:p>
            <a:pPr marL="342900" indent="-342900">
              <a:buFontTx/>
              <a:buAutoNum type="arabicPeriod"/>
            </a:pPr>
            <a:r>
              <a:rPr lang="en-US" altLang="ja-JP" dirty="0"/>
              <a:t>Experiment </a:t>
            </a:r>
            <a:r>
              <a:rPr lang="en-US" altLang="ja-JP" dirty="0" smtClean="0"/>
              <a:t>purpose</a:t>
            </a:r>
          </a:p>
          <a:p>
            <a:pPr marL="342900" indent="-342900">
              <a:buFontTx/>
              <a:buAutoNum type="arabicPeriod"/>
            </a:pPr>
            <a:r>
              <a:rPr lang="en-US" altLang="ja-JP" dirty="0" smtClean="0"/>
              <a:t>EO sampling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Mechanism of optical rectification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Optical setup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361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Generation of THz radiation </a:t>
            </a:r>
          </a:p>
          <a:p>
            <a:r>
              <a:rPr kumimoji="1" lang="en-US" altLang="ja-JP" dirty="0" smtClean="0"/>
              <a:t>Electro optical sampling</a:t>
            </a:r>
          </a:p>
          <a:p>
            <a:r>
              <a:rPr kumimoji="1" lang="en-US" altLang="ja-JP" dirty="0" smtClean="0"/>
              <a:t>Measurement of THz power</a:t>
            </a:r>
            <a:endParaRPr kumimoji="1" lang="ja-JP" altLang="en-US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58775"/>
            <a:ext cx="7772400" cy="965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Purpose of work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19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THz-assisted electron diffraction</a:t>
            </a:r>
          </a:p>
          <a:p>
            <a:r>
              <a:rPr kumimoji="1" lang="en-US" altLang="ja-JP" dirty="0" smtClean="0"/>
              <a:t>Electron streaking</a:t>
            </a:r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3068960"/>
            <a:ext cx="3456384" cy="219691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749865" y="5511353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Helvetica" panose="020B0604020202020204" pitchFamily="34" charset="0"/>
              </a:rPr>
              <a:t> </a:t>
            </a:r>
            <a:r>
              <a:rPr lang="en-US" altLang="ja-JP" sz="1100" dirty="0">
                <a:solidFill>
                  <a:srgbClr val="000000"/>
                </a:solidFill>
                <a:latin typeface="Helvetica" panose="020B0604020202020204" pitchFamily="34" charset="0"/>
              </a:rPr>
              <a:t>DOI: 10.1117/2.5200405.0005</a:t>
            </a:r>
            <a:endParaRPr lang="ja-JP" altLang="en-US" sz="11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5800" y="158775"/>
            <a:ext cx="7772400" cy="965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TAES</a:t>
            </a:r>
            <a:endParaRPr lang="ru-RU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0112" y="2996952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00B050"/>
                </a:solidFill>
              </a:rPr>
              <a:t>Finish it!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the far field</a:t>
            </a:r>
          </a:p>
          <a:p>
            <a:endParaRPr lang="en-US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000" dirty="0" smtClean="0"/>
              <a:t>Velocity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p</a:t>
            </a:r>
            <a:r>
              <a:rPr lang="en-US" sz="2000" dirty="0" smtClean="0"/>
              <a:t>hase matching</a:t>
            </a:r>
            <a:r>
              <a:rPr lang="ja-JP" altLang="en-US" sz="2000" dirty="0" smtClean="0"/>
              <a:t>：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850146"/>
              </p:ext>
            </p:extLst>
          </p:nvPr>
        </p:nvGraphicFramePr>
        <p:xfrm>
          <a:off x="827585" y="1916832"/>
          <a:ext cx="169382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091880" imgH="419040" progId="Equation.DSMT4">
                  <p:embed/>
                </p:oleObj>
              </mc:Choice>
              <mc:Fallback>
                <p:oleObj name="Equation" r:id="rId3" imgW="10918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1916832"/>
                        <a:ext cx="169382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86" y="1661924"/>
            <a:ext cx="3963482" cy="140703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369624" y="3130684"/>
            <a:ext cx="35387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[1] </a:t>
            </a:r>
            <a:r>
              <a:rPr lang="ja-JP" altLang="en-US" sz="1100" dirty="0" smtClean="0"/>
              <a:t>http</a:t>
            </a:r>
            <a:r>
              <a:rPr lang="ja-JP" altLang="en-US" sz="1100" dirty="0"/>
              <a:t>://qcmd.mpsd.mpg.de/index.php/Broadband-Time-resolved-terahertz-spectroscopy.html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3669027"/>
            <a:ext cx="6624736" cy="2957253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827585" y="6285809"/>
            <a:ext cx="2569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[2] </a:t>
            </a:r>
            <a:r>
              <a:rPr lang="pt-BR" altLang="ja-JP" sz="1100" dirty="0" smtClean="0"/>
              <a:t>H </a:t>
            </a:r>
            <a:r>
              <a:rPr lang="pt-BR" altLang="ja-JP" sz="1100" dirty="0"/>
              <a:t>A Hafez et al 2016 J. Opt. 18 093004</a:t>
            </a:r>
            <a:endParaRPr lang="ja-JP" altLang="en-US" sz="11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158775"/>
            <a:ext cx="7772400" cy="965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THz generation</a:t>
            </a:r>
          </a:p>
          <a:p>
            <a:r>
              <a:rPr lang="en-US" sz="3200" dirty="0" smtClean="0"/>
              <a:t>Optical rectification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07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7" y="1844824"/>
            <a:ext cx="2365243" cy="2088232"/>
          </a:xfrm>
        </p:spPr>
      </p:pic>
      <p:sp>
        <p:nvSpPr>
          <p:cNvPr id="4" name="正方形/長方形 3"/>
          <p:cNvSpPr/>
          <p:nvPr/>
        </p:nvSpPr>
        <p:spPr>
          <a:xfrm>
            <a:off x="880117" y="4077072"/>
            <a:ext cx="24825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*</a:t>
            </a:r>
            <a:r>
              <a:rPr lang="ja-JP" altLang="en-US" sz="1100" dirty="0" smtClean="0"/>
              <a:t>http</a:t>
            </a:r>
            <a:r>
              <a:rPr lang="ja-JP" altLang="en-US" sz="1100" dirty="0"/>
              <a:t>://www.f.waseda.jp/washiom/research_eo.html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9992" y="1879128"/>
            <a:ext cx="280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Oscilloscope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measurements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2422" y="5051875"/>
            <a:ext cx="2256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From the following equation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2766" y="6002124"/>
            <a:ext cx="30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E</a:t>
            </a:r>
            <a:r>
              <a:rPr lang="en-US" altLang="ja-JP" sz="1400" baseline="-25000" dirty="0" err="1"/>
              <a:t>THz</a:t>
            </a:r>
            <a:r>
              <a:rPr lang="en-US" altLang="ja-JP" sz="1400" baseline="-25000" dirty="0"/>
              <a:t> </a:t>
            </a:r>
            <a:r>
              <a:rPr lang="en-US" altLang="ja-JP" sz="1400" dirty="0" smtClean="0"/>
              <a:t>can be evaluated as </a:t>
            </a:r>
            <a:r>
              <a:rPr lang="en-US" altLang="ja-JP" sz="1400" b="1" dirty="0" smtClean="0">
                <a:solidFill>
                  <a:srgbClr val="7030A0"/>
                </a:solidFill>
              </a:rPr>
              <a:t>0.93063 kV/cm</a:t>
            </a:r>
          </a:p>
          <a:p>
            <a:r>
              <a:rPr lang="en-US" altLang="ja-JP" sz="1400" b="1" dirty="0" smtClean="0">
                <a:solidFill>
                  <a:srgbClr val="FF0000"/>
                </a:solidFill>
              </a:rPr>
              <a:t>#What is expected value!?!</a:t>
            </a:r>
            <a:endParaRPr lang="ja-JP" altLang="ja-JP" sz="14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16016" y="5307258"/>
            <a:ext cx="314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#Check again these calculations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685800" y="158775"/>
            <a:ext cx="7772400" cy="965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EO sampling</a:t>
            </a:r>
            <a:endParaRPr lang="ru-RU" sz="3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104456" y="5879013"/>
            <a:ext cx="4572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Alleged reason for this outcome is badly focused and collimated THz beam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2574174" y="2708920"/>
            <a:ext cx="18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Bad result of</a:t>
            </a:r>
          </a:p>
          <a:p>
            <a:r>
              <a:rPr kumimoji="1" lang="en-US" altLang="ja-JP" dirty="0" smtClean="0"/>
              <a:t>THz measurement</a:t>
            </a:r>
            <a:endParaRPr kumimoji="1" lang="ja-JP" altLang="en-US" dirty="0"/>
          </a:p>
        </p:txBody>
      </p:sp>
      <p:graphicFrame>
        <p:nvGraphicFramePr>
          <p:cNvPr id="21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745181"/>
              </p:ext>
            </p:extLst>
          </p:nvPr>
        </p:nvGraphicFramePr>
        <p:xfrm>
          <a:off x="895013" y="5376531"/>
          <a:ext cx="2005880" cy="59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4" imgW="1447800" imgH="431800" progId="Equation.DSMT4">
                  <p:embed/>
                </p:oleObj>
              </mc:Choice>
              <mc:Fallback>
                <p:oleObj name="Equation" r:id="rId4" imgW="1447800" imgH="4318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013" y="5376531"/>
                        <a:ext cx="2005880" cy="593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図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7094"/>
            <a:ext cx="2867274" cy="27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3266552" cy="184295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71340" y="3243146"/>
            <a:ext cx="2864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smtClean="0"/>
              <a:t>( Yi </a:t>
            </a:r>
            <a:r>
              <a:rPr lang="en-US" altLang="ja-JP" sz="1000" dirty="0"/>
              <a:t>Chiu </a:t>
            </a:r>
            <a:r>
              <a:rPr lang="en-US" altLang="ja-JP" sz="1000" dirty="0" smtClean="0"/>
              <a:t>et al., Opt</a:t>
            </a:r>
            <a:r>
              <a:rPr lang="en-US" altLang="ja-JP" sz="1000" dirty="0"/>
              <a:t>. Express 15, 6367-6373 (2007</a:t>
            </a:r>
            <a:r>
              <a:rPr lang="en-US" altLang="ja-JP" sz="1000" dirty="0" smtClean="0"/>
              <a:t>))</a:t>
            </a:r>
            <a:endParaRPr lang="ja-JP" altLang="en-US" sz="1000" dirty="0"/>
          </a:p>
        </p:txBody>
      </p:sp>
      <p:sp>
        <p:nvSpPr>
          <p:cNvPr id="6" name="正方形/長方形 5"/>
          <p:cNvSpPr/>
          <p:nvPr/>
        </p:nvSpPr>
        <p:spPr>
          <a:xfrm>
            <a:off x="4427984" y="1412776"/>
            <a:ext cx="4384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22222"/>
                </a:solidFill>
                <a:latin typeface="Open Sans"/>
              </a:rPr>
              <a:t>Scanning </a:t>
            </a:r>
            <a:r>
              <a:rPr lang="en-US" altLang="ja-JP" dirty="0">
                <a:solidFill>
                  <a:srgbClr val="222222"/>
                </a:solidFill>
                <a:latin typeface="Open Sans"/>
              </a:rPr>
              <a:t>knife </a:t>
            </a:r>
            <a:r>
              <a:rPr lang="en-US" altLang="ja-JP" dirty="0" smtClean="0">
                <a:solidFill>
                  <a:srgbClr val="222222"/>
                </a:solidFill>
                <a:latin typeface="Open Sans"/>
              </a:rPr>
              <a:t>edge </a:t>
            </a:r>
            <a:r>
              <a:rPr lang="en-US" altLang="ja-JP" dirty="0" smtClean="0">
                <a:solidFill>
                  <a:srgbClr val="222222"/>
                </a:solidFill>
                <a:latin typeface="Open Sans"/>
                <a:sym typeface="Wingdings" panose="05000000000000000000" pitchFamily="2" charset="2"/>
              </a:rPr>
              <a:t> </a:t>
            </a:r>
            <a:r>
              <a:rPr lang="en-US" altLang="ja-JP" dirty="0" smtClean="0">
                <a:solidFill>
                  <a:srgbClr val="00B050"/>
                </a:solidFill>
                <a:latin typeface="Open Sans"/>
                <a:sym typeface="Wingdings" panose="05000000000000000000" pitchFamily="2" charset="2"/>
              </a:rPr>
              <a:t>THz</a:t>
            </a:r>
            <a:r>
              <a:rPr lang="en-US" altLang="ja-JP" dirty="0" smtClean="0">
                <a:solidFill>
                  <a:srgbClr val="222222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  <a:latin typeface="Open Sans"/>
                <a:sym typeface="Wingdings" panose="05000000000000000000" pitchFamily="2" charset="2"/>
              </a:rPr>
              <a:t>beam size </a:t>
            </a:r>
          </a:p>
          <a:p>
            <a:r>
              <a:rPr lang="en-US" altLang="ja-JP" dirty="0" smtClean="0">
                <a:solidFill>
                  <a:srgbClr val="222222"/>
                </a:solidFill>
                <a:latin typeface="Open Sans"/>
                <a:sym typeface="Wingdings" panose="05000000000000000000" pitchFamily="2" charset="2"/>
              </a:rPr>
              <a:t> more accurate collimation and focusing</a:t>
            </a:r>
            <a:r>
              <a:rPr lang="en-US" altLang="ja-JP" dirty="0" smtClean="0">
                <a:solidFill>
                  <a:srgbClr val="00B050"/>
                </a:solidFill>
                <a:latin typeface="Open Sans"/>
                <a:sym typeface="Wingdings" panose="05000000000000000000" pitchFamily="2" charset="2"/>
              </a:rPr>
              <a:t>  </a:t>
            </a:r>
            <a:endParaRPr lang="en-US" altLang="ja-JP" dirty="0">
              <a:solidFill>
                <a:srgbClr val="00B050"/>
              </a:solidFill>
              <a:latin typeface="Open San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5800" y="158775"/>
            <a:ext cx="7772400" cy="965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Diffraction limit</a:t>
            </a:r>
            <a:endParaRPr lang="ru-RU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7544" y="3940552"/>
            <a:ext cx="720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THz beam expansion was necessary to </a:t>
            </a:r>
            <a:r>
              <a:rPr kumimoji="1" lang="en-US" altLang="ja-JP" dirty="0" smtClean="0"/>
              <a:t>focus</a:t>
            </a:r>
            <a:r>
              <a:rPr kumimoji="1" lang="en-US" altLang="ja-JP" dirty="0" smtClean="0"/>
              <a:t> beam on the smallest spot</a:t>
            </a:r>
            <a:endParaRPr kumimoji="1" lang="en-US" altLang="ja-JP" dirty="0" smtClean="0"/>
          </a:p>
          <a:p>
            <a:r>
              <a:rPr kumimoji="1" lang="en-US" altLang="ja-JP" dirty="0" smtClean="0"/>
              <a:t>and the new parabolic </a:t>
            </a:r>
            <a:r>
              <a:rPr kumimoji="1" lang="en-US" altLang="ja-JP" dirty="0" smtClean="0"/>
              <a:t>mirror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/>
              <a:t>was </a:t>
            </a:r>
            <a:r>
              <a:rPr kumimoji="1" lang="en-US" altLang="ja-JP" dirty="0" smtClean="0"/>
              <a:t>bought for that purpose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836712" y="3755886"/>
            <a:ext cx="16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Analysis of the </a:t>
            </a:r>
          </a:p>
          <a:p>
            <a:r>
              <a:rPr kumimoji="1" lang="en-US" altLang="ja-JP" dirty="0" smtClean="0"/>
              <a:t>result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976430"/>
            <a:ext cx="2209800" cy="5905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53" y="5699352"/>
            <a:ext cx="1438275" cy="514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4427984" y="5182597"/>
                <a:ext cx="3128370" cy="9106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/>
                          </m:ctrlPr>
                        </m:fPr>
                        <m:num>
                          <m:sSub>
                            <m:sSubPr>
                              <m:ctrlPr>
                                <a:rPr lang="ru-RU"/>
                              </m:ctrlPr>
                            </m:sSubPr>
                            <m:e>
                              <m:r>
                                <a:rPr lang="ru-RU" i="1"/>
                                <m:t>𝐸</m:t>
                              </m:r>
                            </m:e>
                            <m:sub>
                              <m:r>
                                <a:rPr lang="ru-RU" i="1"/>
                                <m:t>𝑛𝑒𝑤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𝐸</m:t>
                              </m:r>
                            </m:e>
                            <m:sub>
                              <m:r>
                                <a:rPr lang="ru-RU" i="1"/>
                                <m:t>𝑜𝑙𝑑</m:t>
                              </m:r>
                            </m:sub>
                          </m:sSub>
                        </m:den>
                      </m:f>
                      <m:r>
                        <a:rPr lang="ru-RU"/>
                        <m:t>∼</m:t>
                      </m:r>
                      <m:rad>
                        <m:radPr>
                          <m:degHide m:val="on"/>
                          <m:ctrlPr>
                            <a:rPr lang="ru-RU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𝐼</m:t>
                                  </m:r>
                                </m:e>
                                <m:sub>
                                  <m:r>
                                    <a:rPr lang="ru-RU" i="1"/>
                                    <m:t>𝑛𝑒𝑤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𝐼</m:t>
                                  </m:r>
                                </m:e>
                                <m:sub>
                                  <m:r>
                                    <a:rPr lang="ru-RU" i="1"/>
                                    <m:t>𝑜𝑙𝑑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ru-RU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𝑑</m:t>
                              </m:r>
                            </m:e>
                            <m:sub>
                              <m:r>
                                <a:rPr lang="ru-RU" i="1"/>
                                <m:t>𝑜𝑙𝑑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𝑑</m:t>
                              </m:r>
                            </m:e>
                            <m:sub>
                              <m:r>
                                <a:rPr lang="ru-RU" i="1"/>
                                <m:t>𝑛𝑒𝑤</m:t>
                              </m:r>
                            </m:sub>
                          </m:sSub>
                        </m:den>
                      </m:f>
                      <m:r>
                        <a:rPr lang="ru-RU"/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182597"/>
                <a:ext cx="3128370" cy="910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55976" y="4684494"/>
            <a:ext cx="288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THz field increase: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4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83568" y="1700808"/>
            <a:ext cx="23962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Yb</a:t>
            </a:r>
            <a:r>
              <a:rPr kumimoji="1" lang="en-US" altLang="ja-JP" dirty="0" smtClean="0"/>
              <a:t> laser parameters</a:t>
            </a:r>
            <a:r>
              <a:rPr lang="en-US" altLang="ja-JP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ja-JP" dirty="0" smtClean="0"/>
              <a:t>λ</a:t>
            </a:r>
            <a:r>
              <a:rPr lang="en-US" altLang="ja-JP" dirty="0" smtClean="0"/>
              <a:t> </a:t>
            </a:r>
            <a:r>
              <a:rPr lang="en-US" altLang="ja-JP" dirty="0"/>
              <a:t>= 1030 </a:t>
            </a:r>
            <a:r>
              <a:rPr lang="en-US" altLang="ja-JP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pulse</a:t>
            </a:r>
            <a:r>
              <a:rPr lang="en-US" altLang="ja-JP" baseline="-25000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0000"/>
                </a:solidFill>
              </a:rPr>
              <a:t>6 W – 20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Electric field?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Δ</a:t>
            </a:r>
            <a:r>
              <a:rPr lang="el-GR" altLang="ja-JP" dirty="0" smtClean="0"/>
              <a:t>τ</a:t>
            </a:r>
            <a:r>
              <a:rPr lang="en-US" altLang="ja-JP" dirty="0"/>
              <a:t> </a:t>
            </a:r>
            <a:r>
              <a:rPr lang="ja-JP" altLang="en-US" dirty="0" smtClean="0"/>
              <a:t>＝ 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en-US" altLang="ja-JP" dirty="0" smtClean="0">
                <a:solidFill>
                  <a:srgbClr val="00B050"/>
                </a:solidFill>
              </a:rPr>
              <a:t>.2 </a:t>
            </a:r>
            <a:r>
              <a:rPr lang="en-US" altLang="ja-JP" dirty="0" err="1" smtClean="0">
                <a:solidFill>
                  <a:srgbClr val="00B050"/>
                </a:solidFill>
              </a:rPr>
              <a:t>ps</a:t>
            </a:r>
            <a:endParaRPr lang="en-US" altLang="ja-JP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Rep. rate </a:t>
            </a:r>
            <a:r>
              <a:rPr lang="ja-JP" altLang="en-US" dirty="0" smtClean="0"/>
              <a:t>＝ </a:t>
            </a:r>
            <a:r>
              <a:rPr lang="en-US" altLang="ja-JP" dirty="0" smtClean="0"/>
              <a:t>100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2768" y="3573016"/>
            <a:ext cx="4111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THz beam properties</a:t>
            </a:r>
            <a:r>
              <a:rPr lang="en-US" altLang="ja-JP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Previous setup THz beam size ~ 10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 smtClean="0">
                <a:solidFill>
                  <a:srgbClr val="00B050"/>
                </a:solidFill>
              </a:rPr>
              <a:t>Current setup THz </a:t>
            </a:r>
            <a:r>
              <a:rPr kumimoji="1" lang="en-US" altLang="ja-JP" b="1" dirty="0">
                <a:solidFill>
                  <a:srgbClr val="00B050"/>
                </a:solidFill>
              </a:rPr>
              <a:t>beam size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 ~ 20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 smtClean="0">
                <a:solidFill>
                  <a:srgbClr val="00B050"/>
                </a:solidFill>
              </a:rPr>
              <a:t>Power</a:t>
            </a:r>
            <a:r>
              <a:rPr kumimoji="1" lang="ja-JP" altLang="en-US" b="1" dirty="0" smtClean="0">
                <a:solidFill>
                  <a:srgbClr val="00B05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efficiency</a:t>
            </a:r>
            <a:r>
              <a:rPr lang="en-US" altLang="ja-JP" b="1" dirty="0" smtClean="0">
                <a:solidFill>
                  <a:srgbClr val="00B05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~ </a:t>
            </a:r>
            <a:r>
              <a:rPr lang="en-US" altLang="ja-JP" b="1" dirty="0" smtClean="0">
                <a:solidFill>
                  <a:srgbClr val="00B050"/>
                </a:solidFill>
              </a:rPr>
              <a:t>10</a:t>
            </a:r>
            <a:r>
              <a:rPr lang="en-US" altLang="ja-JP" b="1" baseline="30000" dirty="0" smtClean="0">
                <a:solidFill>
                  <a:srgbClr val="00B050"/>
                </a:solidFill>
              </a:rPr>
              <a:t>-4</a:t>
            </a:r>
            <a:r>
              <a:rPr lang="ja-JP" altLang="en-US" b="1" baseline="30000" dirty="0" smtClean="0">
                <a:solidFill>
                  <a:srgbClr val="00B050"/>
                </a:solidFill>
              </a:rPr>
              <a:t>　</a:t>
            </a:r>
            <a:endParaRPr lang="ja-JP" altLang="ja-JP" b="1" dirty="0">
              <a:solidFill>
                <a:srgbClr val="00B050"/>
              </a:solidFill>
            </a:endParaRP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86" y="1700808"/>
            <a:ext cx="4938410" cy="2603375"/>
          </a:xfrm>
        </p:spPr>
      </p:pic>
      <p:sp>
        <p:nvSpPr>
          <p:cNvPr id="8" name="テキスト ボックス 7"/>
          <p:cNvSpPr txBox="1"/>
          <p:nvPr/>
        </p:nvSpPr>
        <p:spPr>
          <a:xfrm>
            <a:off x="251520" y="5120024"/>
            <a:ext cx="8654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parabolic </a:t>
            </a:r>
            <a:r>
              <a:rPr kumimoji="1" lang="en-US" altLang="ja-JP" dirty="0" smtClean="0"/>
              <a:t>mirror </a:t>
            </a:r>
            <a:r>
              <a:rPr kumimoji="1" lang="en-US" altLang="ja-JP" dirty="0">
                <a:solidFill>
                  <a:srgbClr val="FF0000"/>
                </a:solidFill>
              </a:rPr>
              <a:t>(show which)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was changed to increase THz beam size and get higher </a:t>
            </a:r>
            <a:endParaRPr kumimoji="1" lang="en-US" altLang="ja-JP" dirty="0" smtClean="0"/>
          </a:p>
          <a:p>
            <a:r>
              <a:rPr kumimoji="1" lang="en-US" altLang="ja-JP" dirty="0" smtClean="0"/>
              <a:t>resolution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according </a:t>
            </a:r>
            <a:r>
              <a:rPr kumimoji="1" lang="en-US" altLang="ja-JP" dirty="0" smtClean="0"/>
              <a:t>to the expression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</a:t>
            </a:r>
            <a:r>
              <a:rPr kumimoji="1" lang="en-US" altLang="ja-JP" dirty="0" smtClean="0"/>
              <a:t>o introduce THz radiation to the chamber, the optical path </a:t>
            </a:r>
            <a:r>
              <a:rPr kumimoji="1" lang="en-US" altLang="ja-JP" dirty="0" smtClean="0">
                <a:solidFill>
                  <a:srgbClr val="FF0000"/>
                </a:solidFill>
              </a:rPr>
              <a:t>(show which)</a:t>
            </a:r>
            <a:r>
              <a:rPr kumimoji="1" lang="en-US" altLang="ja-JP" dirty="0" smtClean="0"/>
              <a:t> should be</a:t>
            </a:r>
          </a:p>
          <a:p>
            <a:r>
              <a:rPr kumimoji="1" lang="en-US" altLang="ja-JP" dirty="0" smtClean="0"/>
              <a:t>prolonged and this procedure was implemented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85800" y="158775"/>
            <a:ext cx="7772400" cy="965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Optical setup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753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THz radiation has been </a:t>
            </a:r>
            <a:r>
              <a:rPr lang="en-US" altLang="ja-JP" dirty="0" smtClean="0"/>
              <a:t>generated</a:t>
            </a:r>
            <a:endParaRPr lang="en-US" dirty="0" smtClean="0"/>
          </a:p>
          <a:p>
            <a:r>
              <a:rPr lang="en-US" dirty="0" smtClean="0"/>
              <a:t>EO sampling results showed inappropriate THz beam properties </a:t>
            </a:r>
          </a:p>
          <a:p>
            <a:r>
              <a:rPr lang="en-US" dirty="0" smtClean="0"/>
              <a:t>THz setup has been changed to get higher diffraction limit</a:t>
            </a:r>
          </a:p>
          <a:p>
            <a:r>
              <a:rPr lang="en-US" dirty="0" smtClean="0"/>
              <a:t>Measurement of THz radiation power has been performed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58775"/>
            <a:ext cx="7772400" cy="965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Conclusion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45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346</Words>
  <Application>Microsoft Office PowerPoint</Application>
  <PresentationFormat>Экран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Equation</vt:lpstr>
      <vt:lpstr>THz generation Yamanouchi laboratory</vt:lpstr>
      <vt:lpstr>Outline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THz detection EO sampling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vapour3005</dc:creator>
  <cp:lastModifiedBy>vapour3005</cp:lastModifiedBy>
  <cp:revision>58</cp:revision>
  <dcterms:created xsi:type="dcterms:W3CDTF">2018-06-21T03:24:09Z</dcterms:created>
  <dcterms:modified xsi:type="dcterms:W3CDTF">2018-06-28T13:08:42Z</dcterms:modified>
</cp:coreProperties>
</file>