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varScale="1">
        <p:scale>
          <a:sx n="77" d="100"/>
          <a:sy n="77" d="100"/>
        </p:scale>
        <p:origin x="3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266010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258192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1429638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139680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96154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314514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392382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400451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120502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183220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CC42BBB2-8770-4ADA-91E8-B23C9EEA42CD}" type="datetimeFigureOut">
              <a:rPr lang="zh-CN" altLang="en-US" smtClean="0"/>
              <a:t>2018/5/9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3720499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C42BBB2-8770-4ADA-91E8-B23C9EEA42CD}" type="datetimeFigureOut">
              <a:rPr lang="zh-CN" altLang="en-US" smtClean="0"/>
              <a:t>2018/5/9</a:t>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2FC3AB3-721C-42E3-8A95-F4A64C4B3459}" type="slidenum">
              <a:rPr lang="zh-CN" altLang="en-US" smtClean="0"/>
              <a:t>‹#›</a:t>
            </a:fld>
            <a:endParaRPr lang="zh-CN" altLang="en-US"/>
          </a:p>
        </p:txBody>
      </p:sp>
    </p:spTree>
    <p:extLst>
      <p:ext uri="{BB962C8B-B14F-4D97-AF65-F5344CB8AC3E}">
        <p14:creationId xmlns:p14="http://schemas.microsoft.com/office/powerpoint/2010/main" val="5329787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tiff"/><Relationship Id="rId4" Type="http://schemas.openxmlformats.org/officeDocument/2006/relationships/image" Target="../media/image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146652" y="91438"/>
            <a:ext cx="2403666" cy="10146367"/>
          </a:xfrm>
          <a:prstGeom prst="rect">
            <a:avLst/>
          </a:prstGeom>
          <a:noFill/>
        </p:spPr>
        <p:txBody>
          <a:bodyPr wrap="square" rtlCol="0">
            <a:spAutoFit/>
          </a:bodyPr>
          <a:lstStyle/>
          <a:p>
            <a:pPr>
              <a:lnSpc>
                <a:spcPts val="600"/>
              </a:lnSpc>
              <a:spcAft>
                <a:spcPts val="200"/>
              </a:spcAft>
            </a:pPr>
            <a:r>
              <a:rPr lang="en-US" altLang="zh-CN" sz="800" dirty="0">
                <a:latin typeface="+mj-ea"/>
                <a:ea typeface="+mj-ea"/>
              </a:rPr>
              <a:t>13 </a:t>
            </a:r>
            <a:r>
              <a:rPr lang="en-US" altLang="zh-CN" sz="800" b="1" dirty="0">
                <a:latin typeface="+mj-ea"/>
                <a:ea typeface="+mj-ea"/>
              </a:rPr>
              <a:t>Array Implemented Stack</a:t>
            </a:r>
          </a:p>
          <a:p>
            <a:pPr>
              <a:lnSpc>
                <a:spcPts val="600"/>
              </a:lnSpc>
              <a:spcAft>
                <a:spcPts val="200"/>
              </a:spcAft>
            </a:pPr>
            <a:endParaRPr lang="en-US" altLang="zh-CN" sz="800" dirty="0">
              <a:latin typeface="+mj-ea"/>
              <a:ea typeface="+mj-ea"/>
            </a:endParaRPr>
          </a:p>
          <a:p>
            <a:pPr>
              <a:lnSpc>
                <a:spcPts val="600"/>
              </a:lnSpc>
              <a:spcAft>
                <a:spcPts val="200"/>
              </a:spcAft>
            </a:pPr>
            <a:endParaRPr lang="en-US" altLang="zh-CN" sz="800" dirty="0">
              <a:latin typeface="+mj-ea"/>
              <a:ea typeface="+mj-ea"/>
            </a:endParaRPr>
          </a:p>
          <a:p>
            <a:pPr>
              <a:lnSpc>
                <a:spcPts val="600"/>
              </a:lnSpc>
              <a:spcAft>
                <a:spcPts val="200"/>
              </a:spcAft>
            </a:pPr>
            <a:endParaRPr lang="en-US" altLang="zh-CN" sz="800" dirty="0">
              <a:latin typeface="+mj-ea"/>
              <a:ea typeface="+mj-ea"/>
            </a:endParaRPr>
          </a:p>
          <a:p>
            <a:pPr>
              <a:lnSpc>
                <a:spcPts val="600"/>
              </a:lnSpc>
              <a:spcAft>
                <a:spcPts val="200"/>
              </a:spcAft>
            </a:pPr>
            <a:endParaRPr lang="en-US" altLang="zh-CN" sz="800" dirty="0">
              <a:latin typeface="+mj-ea"/>
              <a:ea typeface="+mj-ea"/>
            </a:endParaRPr>
          </a:p>
          <a:p>
            <a:pPr>
              <a:lnSpc>
                <a:spcPts val="600"/>
              </a:lnSpc>
              <a:spcAft>
                <a:spcPts val="200"/>
              </a:spcAft>
            </a:pPr>
            <a:endParaRPr lang="en-US" altLang="zh-CN" sz="800" dirty="0">
              <a:latin typeface="+mj-ea"/>
              <a:ea typeface="+mj-ea"/>
            </a:endParaRPr>
          </a:p>
          <a:p>
            <a:pPr>
              <a:lnSpc>
                <a:spcPts val="600"/>
              </a:lnSpc>
              <a:spcAft>
                <a:spcPts val="200"/>
              </a:spcAft>
            </a:pPr>
            <a:endParaRPr lang="en-US" altLang="zh-CN" sz="800" dirty="0">
              <a:latin typeface="+mj-ea"/>
              <a:ea typeface="+mj-ea"/>
            </a:endParaRPr>
          </a:p>
          <a:p>
            <a:pPr>
              <a:lnSpc>
                <a:spcPts val="600"/>
              </a:lnSpc>
              <a:spcAft>
                <a:spcPts val="200"/>
              </a:spcAft>
            </a:pPr>
            <a:endParaRPr lang="en-US" altLang="zh-CN" sz="800" dirty="0">
              <a:latin typeface="+mj-ea"/>
              <a:ea typeface="+mj-ea"/>
            </a:endParaRPr>
          </a:p>
          <a:p>
            <a:pPr>
              <a:lnSpc>
                <a:spcPts val="600"/>
              </a:lnSpc>
              <a:spcAft>
                <a:spcPts val="200"/>
              </a:spcAft>
            </a:pPr>
            <a:endParaRPr lang="en-US" altLang="zh-CN" sz="800" dirty="0">
              <a:latin typeface="+mj-ea"/>
              <a:ea typeface="+mj-ea"/>
            </a:endParaRPr>
          </a:p>
          <a:p>
            <a:pPr>
              <a:lnSpc>
                <a:spcPts val="600"/>
              </a:lnSpc>
              <a:spcAft>
                <a:spcPts val="200"/>
              </a:spcAft>
            </a:pPr>
            <a:endParaRPr lang="en-US" altLang="zh-CN" sz="800" b="1" dirty="0">
              <a:latin typeface="+mj-ea"/>
              <a:ea typeface="+mj-ea"/>
            </a:endParaRPr>
          </a:p>
          <a:p>
            <a:pPr>
              <a:lnSpc>
                <a:spcPts val="600"/>
              </a:lnSpc>
              <a:spcAft>
                <a:spcPts val="200"/>
              </a:spcAft>
            </a:pPr>
            <a:r>
              <a:rPr lang="en-US" altLang="zh-CN" sz="800" b="1" dirty="0">
                <a:latin typeface="+mj-ea"/>
                <a:ea typeface="+mj-ea"/>
              </a:rPr>
              <a:t>Linked-list implemented stack</a:t>
            </a:r>
            <a:r>
              <a:rPr lang="en-US" altLang="zh-CN" sz="800" dirty="0">
                <a:latin typeface="+mj-ea"/>
                <a:ea typeface="+mj-ea"/>
              </a:rPr>
              <a:t>, constructor O(1) </a:t>
            </a:r>
            <a:r>
              <a:rPr lang="en-US" altLang="zh-CN" sz="800" dirty="0" err="1">
                <a:latin typeface="+mj-ea"/>
                <a:ea typeface="+mj-ea"/>
              </a:rPr>
              <a:t>isEmpty</a:t>
            </a:r>
            <a:r>
              <a:rPr lang="en-US" altLang="zh-CN" sz="800" dirty="0">
                <a:latin typeface="+mj-ea"/>
                <a:ea typeface="+mj-ea"/>
              </a:rPr>
              <a:t> O(1) push O(1) pop O(1) peek</a:t>
            </a:r>
            <a:r>
              <a:rPr lang="en-US" altLang="zh-CN" sz="800" dirty="0">
                <a:latin typeface="+mj-ea"/>
              </a:rPr>
              <a:t> O(1) </a:t>
            </a:r>
          </a:p>
          <a:p>
            <a:pPr>
              <a:lnSpc>
                <a:spcPts val="600"/>
              </a:lnSpc>
              <a:spcAft>
                <a:spcPts val="200"/>
              </a:spcAft>
            </a:pPr>
            <a:r>
              <a:rPr lang="en-US" altLang="zh-CN" sz="800" dirty="0">
                <a:latin typeface="+mj-ea"/>
                <a:ea typeface="+mj-ea"/>
              </a:rPr>
              <a:t>14 For the </a:t>
            </a:r>
            <a:r>
              <a:rPr lang="en-US" altLang="zh-CN" sz="800" b="1" dirty="0">
                <a:latin typeface="+mj-ea"/>
                <a:ea typeface="+mj-ea"/>
              </a:rPr>
              <a:t>array implementation</a:t>
            </a:r>
            <a:r>
              <a:rPr lang="en-US" altLang="zh-CN" sz="800" dirty="0">
                <a:latin typeface="+mj-ea"/>
                <a:ea typeface="+mj-ea"/>
              </a:rPr>
              <a:t>, the worst-case times for the </a:t>
            </a:r>
            <a:r>
              <a:rPr lang="en-US" altLang="zh-CN" sz="800" b="1" dirty="0">
                <a:latin typeface="+mj-ea"/>
                <a:ea typeface="+mj-ea"/>
              </a:rPr>
              <a:t>push and </a:t>
            </a:r>
            <a:r>
              <a:rPr lang="en-US" altLang="zh-CN" sz="800" b="1" dirty="0" err="1">
                <a:latin typeface="+mj-ea"/>
                <a:ea typeface="+mj-ea"/>
              </a:rPr>
              <a:t>enqueue</a:t>
            </a:r>
            <a:r>
              <a:rPr lang="en-US" altLang="zh-CN" sz="800" b="1" dirty="0">
                <a:latin typeface="+mj-ea"/>
                <a:ea typeface="+mj-ea"/>
              </a:rPr>
              <a:t> </a:t>
            </a:r>
            <a:r>
              <a:rPr lang="en-US" altLang="zh-CN" sz="800" dirty="0">
                <a:latin typeface="+mj-ea"/>
                <a:ea typeface="+mj-ea"/>
              </a:rPr>
              <a:t>methods O(N)</a:t>
            </a:r>
          </a:p>
          <a:p>
            <a:pPr>
              <a:lnSpc>
                <a:spcPts val="600"/>
              </a:lnSpc>
              <a:spcAft>
                <a:spcPts val="200"/>
              </a:spcAft>
            </a:pPr>
            <a:r>
              <a:rPr lang="en-US" altLang="zh-CN" sz="800" dirty="0">
                <a:latin typeface="+mj-ea"/>
                <a:ea typeface="+mj-ea"/>
              </a:rPr>
              <a:t> for the naive implementation, for a stack/queue with N items (to allocate a new array and copy the values); using the "shadow array" trick, those two operations are O(1). </a:t>
            </a:r>
            <a:r>
              <a:rPr lang="en-US" altLang="zh-CN" sz="800" b="1" dirty="0">
                <a:latin typeface="+mj-ea"/>
                <a:ea typeface="+mj-ea"/>
              </a:rPr>
              <a:t>For the linked-list implementation, push and </a:t>
            </a:r>
            <a:r>
              <a:rPr lang="en-US" altLang="zh-CN" sz="800" b="1" dirty="0" err="1">
                <a:latin typeface="+mj-ea"/>
                <a:ea typeface="+mj-ea"/>
              </a:rPr>
              <a:t>enqueue</a:t>
            </a:r>
            <a:r>
              <a:rPr lang="en-US" altLang="zh-CN" sz="800" b="1" dirty="0">
                <a:latin typeface="+mj-ea"/>
                <a:ea typeface="+mj-ea"/>
              </a:rPr>
              <a:t> are always O(1</a:t>
            </a:r>
            <a:r>
              <a:rPr lang="en-US" altLang="zh-CN" sz="800" dirty="0">
                <a:latin typeface="+mj-ea"/>
                <a:ea typeface="+mj-ea"/>
              </a:rPr>
              <a:t>).</a:t>
            </a:r>
          </a:p>
          <a:p>
            <a:pPr>
              <a:lnSpc>
                <a:spcPts val="600"/>
              </a:lnSpc>
              <a:spcAft>
                <a:spcPts val="200"/>
              </a:spcAft>
            </a:pPr>
            <a:r>
              <a:rPr lang="en-US" altLang="zh-CN" sz="800" dirty="0">
                <a:latin typeface="+mj-ea"/>
                <a:ea typeface="+mj-ea"/>
              </a:rPr>
              <a:t>15 The </a:t>
            </a:r>
            <a:r>
              <a:rPr lang="en-US" altLang="zh-CN" sz="800" dirty="0" err="1">
                <a:latin typeface="+mj-ea"/>
                <a:ea typeface="+mj-ea"/>
              </a:rPr>
              <a:t>compareTo</a:t>
            </a:r>
            <a:r>
              <a:rPr lang="en-US" altLang="zh-CN" sz="800" dirty="0">
                <a:latin typeface="+mj-ea"/>
                <a:ea typeface="+mj-ea"/>
              </a:rPr>
              <a:t> method returns a negative value to mean "less than", it returns zero to mean "equal to", and it returns a positive value to mean "greater than". To make your class implement the Comparable interface you must: (1) include implements Comparable&lt;C&gt; after the class name in the file that defines the class, and (2) define a </a:t>
            </a:r>
            <a:r>
              <a:rPr lang="en-US" altLang="zh-CN" sz="800" dirty="0" err="1">
                <a:latin typeface="+mj-ea"/>
                <a:ea typeface="+mj-ea"/>
              </a:rPr>
              <a:t>compareTo</a:t>
            </a:r>
            <a:r>
              <a:rPr lang="en-US" altLang="zh-CN" sz="800" dirty="0">
                <a:latin typeface="+mj-ea"/>
                <a:ea typeface="+mj-ea"/>
              </a:rPr>
              <a:t> method with the following signature: </a:t>
            </a:r>
            <a:r>
              <a:rPr lang="en-US" altLang="zh-CN" sz="800" dirty="0" err="1">
                <a:latin typeface="+mj-ea"/>
                <a:ea typeface="+mj-ea"/>
              </a:rPr>
              <a:t>int</a:t>
            </a:r>
            <a:r>
              <a:rPr lang="en-US" altLang="zh-CN" sz="800" dirty="0">
                <a:latin typeface="+mj-ea"/>
                <a:ea typeface="+mj-ea"/>
              </a:rPr>
              <a:t> </a:t>
            </a:r>
            <a:r>
              <a:rPr lang="en-US" altLang="zh-CN" sz="800" dirty="0" err="1">
                <a:latin typeface="+mj-ea"/>
                <a:ea typeface="+mj-ea"/>
              </a:rPr>
              <a:t>compareTo</a:t>
            </a:r>
            <a:r>
              <a:rPr lang="en-US" altLang="zh-CN" sz="800" dirty="0">
                <a:latin typeface="+mj-ea"/>
                <a:ea typeface="+mj-ea"/>
              </a:rPr>
              <a:t>(C other)</a:t>
            </a:r>
          </a:p>
          <a:p>
            <a:pPr>
              <a:lnSpc>
                <a:spcPts val="600"/>
              </a:lnSpc>
              <a:spcAft>
                <a:spcPts val="200"/>
              </a:spcAft>
            </a:pPr>
            <a:r>
              <a:rPr lang="en-US" altLang="zh-CN" sz="800" dirty="0">
                <a:latin typeface="+mj-ea"/>
                <a:ea typeface="+mj-ea"/>
              </a:rPr>
              <a:t>16. Level Order Trees </a:t>
            </a:r>
          </a:p>
          <a:p>
            <a:pPr>
              <a:lnSpc>
                <a:spcPts val="600"/>
              </a:lnSpc>
              <a:spcAft>
                <a:spcPts val="200"/>
              </a:spcAft>
            </a:pPr>
            <a:r>
              <a:rPr lang="en-US" sz="800" dirty="0" err="1"/>
              <a:t>Q.enqueue</a:t>
            </a:r>
            <a:r>
              <a:rPr lang="en-US" sz="800" dirty="0"/>
              <a:t>(root) while (!</a:t>
            </a:r>
            <a:r>
              <a:rPr lang="en-US" sz="800" dirty="0" err="1"/>
              <a:t>Q.empty</a:t>
            </a:r>
            <a:r>
              <a:rPr lang="en-US" sz="800" dirty="0"/>
              <a:t>()) { </a:t>
            </a:r>
            <a:r>
              <a:rPr lang="en-US" sz="800" dirty="0" err="1"/>
              <a:t>Treenode</a:t>
            </a:r>
            <a:r>
              <a:rPr lang="en-US" sz="800" dirty="0"/>
              <a:t>&lt;T&gt; n = </a:t>
            </a:r>
            <a:r>
              <a:rPr lang="en-US" sz="800" dirty="0" err="1"/>
              <a:t>Q.dequeue</a:t>
            </a:r>
            <a:r>
              <a:rPr lang="en-US" sz="800" dirty="0"/>
              <a:t>(); </a:t>
            </a:r>
            <a:r>
              <a:rPr lang="en-US" sz="800" dirty="0" err="1"/>
              <a:t>System.out.print</a:t>
            </a:r>
            <a:r>
              <a:rPr lang="en-US" sz="800" dirty="0"/>
              <a:t>(</a:t>
            </a:r>
            <a:r>
              <a:rPr lang="en-US" sz="800" dirty="0" err="1"/>
              <a:t>n.getData</a:t>
            </a:r>
            <a:r>
              <a:rPr lang="en-US" sz="800" dirty="0"/>
              <a:t>()); </a:t>
            </a:r>
            <a:r>
              <a:rPr lang="en-US" sz="800" dirty="0" err="1"/>
              <a:t>ListADT</a:t>
            </a:r>
            <a:r>
              <a:rPr lang="en-US" sz="800" dirty="0"/>
              <a:t>&lt;</a:t>
            </a:r>
            <a:r>
              <a:rPr lang="en-US" sz="800" dirty="0" err="1"/>
              <a:t>Treenode</a:t>
            </a:r>
            <a:r>
              <a:rPr lang="en-US" sz="800" dirty="0"/>
              <a:t>&lt;T&gt;&gt; kids = </a:t>
            </a:r>
            <a:r>
              <a:rPr lang="en-US" sz="800" dirty="0" err="1"/>
              <a:t>n.getChildren</a:t>
            </a:r>
            <a:r>
              <a:rPr lang="en-US" sz="800" dirty="0"/>
              <a:t>(); Iterator&lt;</a:t>
            </a:r>
            <a:r>
              <a:rPr lang="en-US" sz="800" dirty="0" err="1"/>
              <a:t>Treenode</a:t>
            </a:r>
            <a:r>
              <a:rPr lang="en-US" sz="800" dirty="0"/>
              <a:t>&lt;T&gt;&gt; it = </a:t>
            </a:r>
            <a:r>
              <a:rPr lang="en-US" sz="800" dirty="0" err="1"/>
              <a:t>kids.iterator</a:t>
            </a:r>
            <a:r>
              <a:rPr lang="en-US" sz="800" dirty="0"/>
              <a:t>(); while (</a:t>
            </a:r>
            <a:r>
              <a:rPr lang="en-US" sz="800" dirty="0" err="1"/>
              <a:t>it.hasNext</a:t>
            </a:r>
            <a:r>
              <a:rPr lang="en-US" sz="800" dirty="0"/>
              <a:t>()) { </a:t>
            </a:r>
            <a:r>
              <a:rPr lang="en-US" sz="800" dirty="0" err="1"/>
              <a:t>Q.enqueue</a:t>
            </a:r>
            <a:r>
              <a:rPr lang="en-US" sz="800" dirty="0"/>
              <a:t>(</a:t>
            </a:r>
            <a:r>
              <a:rPr lang="en-US" sz="800" dirty="0" err="1"/>
              <a:t>it.next</a:t>
            </a:r>
            <a:r>
              <a:rPr lang="en-US" sz="800" dirty="0"/>
              <a:t>()); } }</a:t>
            </a:r>
          </a:p>
          <a:p>
            <a:pPr>
              <a:lnSpc>
                <a:spcPts val="600"/>
              </a:lnSpc>
              <a:spcAft>
                <a:spcPts val="200"/>
              </a:spcAft>
            </a:pPr>
            <a:r>
              <a:rPr lang="en-US" altLang="zh-CN" sz="800" dirty="0">
                <a:latin typeface="+mj-ea"/>
                <a:ea typeface="+mj-ea"/>
              </a:rPr>
              <a:t>17 BST :  In a BST, each node stores some information including a unique key value and perhaps some associated data. A binary tree is a BST </a:t>
            </a:r>
            <a:r>
              <a:rPr lang="en-US" altLang="zh-CN" sz="800" dirty="0" err="1">
                <a:latin typeface="+mj-ea"/>
                <a:ea typeface="+mj-ea"/>
              </a:rPr>
              <a:t>iff</a:t>
            </a:r>
            <a:r>
              <a:rPr lang="en-US" altLang="zh-CN" sz="800" dirty="0">
                <a:latin typeface="+mj-ea"/>
                <a:ea typeface="+mj-ea"/>
              </a:rPr>
              <a:t>, for every node n, in the tree: (a) All keys in n's left subtree are less than the key in n, and (b) all keys in n's right subtree are greater than key in n.</a:t>
            </a:r>
          </a:p>
          <a:p>
            <a:pPr>
              <a:lnSpc>
                <a:spcPts val="600"/>
              </a:lnSpc>
              <a:spcAft>
                <a:spcPts val="200"/>
              </a:spcAft>
            </a:pPr>
            <a:r>
              <a:rPr lang="en-US" altLang="zh-CN" sz="800" dirty="0">
                <a:latin typeface="+mj-ea"/>
                <a:ea typeface="+mj-ea"/>
              </a:rPr>
              <a:t>18 the worst-case time required to do a lookup in a BST is </a:t>
            </a:r>
            <a:r>
              <a:rPr lang="en-US" altLang="zh-CN" sz="800" b="1" dirty="0">
                <a:latin typeface="+mj-ea"/>
                <a:ea typeface="+mj-ea"/>
              </a:rPr>
              <a:t>O(height of tree). </a:t>
            </a:r>
            <a:r>
              <a:rPr lang="en-US" altLang="zh-CN" sz="800" dirty="0">
                <a:latin typeface="+mj-ea"/>
                <a:ea typeface="+mj-ea"/>
              </a:rPr>
              <a:t>In the worst case (a "linear" tree) this is O(N), where N is the number of nodes in the tree. In the best case (a "full" tree) ~ O(log N).</a:t>
            </a:r>
          </a:p>
          <a:p>
            <a:pPr>
              <a:lnSpc>
                <a:spcPts val="600"/>
              </a:lnSpc>
              <a:spcAft>
                <a:spcPts val="200"/>
              </a:spcAft>
            </a:pPr>
            <a:r>
              <a:rPr lang="en-US" altLang="zh-CN" sz="800" dirty="0">
                <a:latin typeface="+mj-ea"/>
                <a:ea typeface="+mj-ea"/>
              </a:rPr>
              <a:t>19 delete BST : There are two possibilities that work: the largest value in n's left subtree or the smallest value in n's right subtree. We'll arbitrarily decide to use the smallest value in the right subtree.</a:t>
            </a:r>
          </a:p>
          <a:p>
            <a:pPr>
              <a:lnSpc>
                <a:spcPts val="600"/>
              </a:lnSpc>
              <a:spcAft>
                <a:spcPts val="200"/>
              </a:spcAft>
            </a:pPr>
            <a:r>
              <a:rPr lang="en-US" altLang="zh-CN" sz="800" b="1" dirty="0">
                <a:latin typeface="+mj-ea"/>
              </a:rPr>
              <a:t>private </a:t>
            </a:r>
            <a:r>
              <a:rPr lang="en-US" altLang="zh-CN" sz="800" b="1" dirty="0" err="1">
                <a:latin typeface="+mj-ea"/>
              </a:rPr>
              <a:t>BSTnode</a:t>
            </a:r>
            <a:r>
              <a:rPr lang="en-US" altLang="zh-CN" sz="800" b="1" dirty="0">
                <a:latin typeface="+mj-ea"/>
              </a:rPr>
              <a:t>&lt;K&gt; delete(</a:t>
            </a:r>
            <a:r>
              <a:rPr lang="en-US" altLang="zh-CN" sz="800" b="1" dirty="0" err="1">
                <a:latin typeface="+mj-ea"/>
              </a:rPr>
              <a:t>BSTnode</a:t>
            </a:r>
            <a:r>
              <a:rPr lang="en-US" altLang="zh-CN" sz="800" b="1" dirty="0">
                <a:latin typeface="+mj-ea"/>
              </a:rPr>
              <a:t>&lt;K&gt; n, K key) {    if (n == null) {        return null;    }        if (</a:t>
            </a:r>
            <a:r>
              <a:rPr lang="en-US" altLang="zh-CN" sz="800" b="1" dirty="0" err="1">
                <a:latin typeface="+mj-ea"/>
              </a:rPr>
              <a:t>key.equals</a:t>
            </a:r>
            <a:r>
              <a:rPr lang="en-US" altLang="zh-CN" sz="800" b="1" dirty="0">
                <a:latin typeface="+mj-ea"/>
              </a:rPr>
              <a:t>(</a:t>
            </a:r>
            <a:r>
              <a:rPr lang="en-US" altLang="zh-CN" sz="800" b="1" dirty="0" err="1">
                <a:latin typeface="+mj-ea"/>
              </a:rPr>
              <a:t>n.getKey</a:t>
            </a:r>
            <a:r>
              <a:rPr lang="en-US" altLang="zh-CN" sz="800" b="1" dirty="0">
                <a:latin typeface="+mj-ea"/>
              </a:rPr>
              <a:t>())) {        // n is the node to be removed        if (</a:t>
            </a:r>
            <a:r>
              <a:rPr lang="en-US" altLang="zh-CN" sz="800" b="1" dirty="0" err="1">
                <a:latin typeface="+mj-ea"/>
              </a:rPr>
              <a:t>n.getLeft</a:t>
            </a:r>
            <a:r>
              <a:rPr lang="en-US" altLang="zh-CN" sz="800" b="1" dirty="0">
                <a:latin typeface="+mj-ea"/>
              </a:rPr>
              <a:t>() == null &amp;&amp; </a:t>
            </a:r>
            <a:r>
              <a:rPr lang="en-US" altLang="zh-CN" sz="800" b="1" dirty="0" err="1">
                <a:latin typeface="+mj-ea"/>
              </a:rPr>
              <a:t>n.getRight</a:t>
            </a:r>
            <a:r>
              <a:rPr lang="en-US" altLang="zh-CN" sz="800" b="1" dirty="0">
                <a:latin typeface="+mj-ea"/>
              </a:rPr>
              <a:t>() == null) {            return null;        }        if (</a:t>
            </a:r>
            <a:r>
              <a:rPr lang="en-US" altLang="zh-CN" sz="800" b="1" dirty="0" err="1">
                <a:latin typeface="+mj-ea"/>
              </a:rPr>
              <a:t>n.getLeft</a:t>
            </a:r>
            <a:r>
              <a:rPr lang="en-US" altLang="zh-CN" sz="800" b="1" dirty="0">
                <a:latin typeface="+mj-ea"/>
              </a:rPr>
              <a:t>() == null) {            return </a:t>
            </a:r>
            <a:r>
              <a:rPr lang="en-US" altLang="zh-CN" sz="800" b="1" dirty="0" err="1">
                <a:latin typeface="+mj-ea"/>
              </a:rPr>
              <a:t>n.getRight</a:t>
            </a:r>
            <a:r>
              <a:rPr lang="en-US" altLang="zh-CN" sz="800" b="1" dirty="0">
                <a:latin typeface="+mj-ea"/>
              </a:rPr>
              <a:t>();        }        if (</a:t>
            </a:r>
            <a:r>
              <a:rPr lang="en-US" altLang="zh-CN" sz="800" b="1" dirty="0" err="1">
                <a:latin typeface="+mj-ea"/>
              </a:rPr>
              <a:t>n.getRight</a:t>
            </a:r>
            <a:r>
              <a:rPr lang="en-US" altLang="zh-CN" sz="800" b="1" dirty="0">
                <a:latin typeface="+mj-ea"/>
              </a:rPr>
              <a:t>() == null) {            return </a:t>
            </a:r>
            <a:r>
              <a:rPr lang="en-US" altLang="zh-CN" sz="800" b="1" dirty="0" err="1">
                <a:latin typeface="+mj-ea"/>
              </a:rPr>
              <a:t>n.getLeft</a:t>
            </a:r>
            <a:r>
              <a:rPr lang="en-US" altLang="zh-CN" sz="800" b="1" dirty="0">
                <a:latin typeface="+mj-ea"/>
              </a:rPr>
              <a:t>();        }               // if we get here, then n has 2 children        K </a:t>
            </a:r>
            <a:r>
              <a:rPr lang="en-US" altLang="zh-CN" sz="800" b="1" dirty="0" err="1">
                <a:latin typeface="+mj-ea"/>
              </a:rPr>
              <a:t>smallVal</a:t>
            </a:r>
            <a:r>
              <a:rPr lang="en-US" altLang="zh-CN" sz="800" b="1" dirty="0">
                <a:latin typeface="+mj-ea"/>
              </a:rPr>
              <a:t> = smallest(</a:t>
            </a:r>
            <a:r>
              <a:rPr lang="en-US" altLang="zh-CN" sz="800" b="1" dirty="0" err="1">
                <a:latin typeface="+mj-ea"/>
              </a:rPr>
              <a:t>n.getRight</a:t>
            </a:r>
            <a:r>
              <a:rPr lang="en-US" altLang="zh-CN" sz="800" b="1" dirty="0">
                <a:latin typeface="+mj-ea"/>
              </a:rPr>
              <a:t>());        </a:t>
            </a:r>
            <a:r>
              <a:rPr lang="en-US" altLang="zh-CN" sz="800" b="1" dirty="0" err="1">
                <a:latin typeface="+mj-ea"/>
              </a:rPr>
              <a:t>n.setKey</a:t>
            </a:r>
            <a:r>
              <a:rPr lang="en-US" altLang="zh-CN" sz="800" b="1" dirty="0">
                <a:latin typeface="+mj-ea"/>
              </a:rPr>
              <a:t>(</a:t>
            </a:r>
            <a:r>
              <a:rPr lang="en-US" altLang="zh-CN" sz="800" b="1" dirty="0" err="1">
                <a:latin typeface="+mj-ea"/>
              </a:rPr>
              <a:t>smallVal</a:t>
            </a:r>
            <a:r>
              <a:rPr lang="en-US" altLang="zh-CN" sz="800" b="1" dirty="0">
                <a:latin typeface="+mj-ea"/>
              </a:rPr>
              <a:t>);        </a:t>
            </a:r>
            <a:r>
              <a:rPr lang="en-US" altLang="zh-CN" sz="800" b="1" dirty="0" err="1">
                <a:latin typeface="+mj-ea"/>
              </a:rPr>
              <a:t>n.setRight</a:t>
            </a:r>
            <a:r>
              <a:rPr lang="en-US" altLang="zh-CN" sz="800" b="1" dirty="0">
                <a:latin typeface="+mj-ea"/>
              </a:rPr>
              <a:t>( delete(</a:t>
            </a:r>
            <a:r>
              <a:rPr lang="en-US" altLang="zh-CN" sz="800" b="1" dirty="0" err="1">
                <a:latin typeface="+mj-ea"/>
              </a:rPr>
              <a:t>n.getRight</a:t>
            </a:r>
            <a:r>
              <a:rPr lang="en-US" altLang="zh-CN" sz="800" b="1" dirty="0">
                <a:latin typeface="+mj-ea"/>
              </a:rPr>
              <a:t>(), </a:t>
            </a:r>
            <a:r>
              <a:rPr lang="en-US" altLang="zh-CN" sz="800" b="1" dirty="0" err="1">
                <a:latin typeface="+mj-ea"/>
              </a:rPr>
              <a:t>smallVal</a:t>
            </a:r>
            <a:r>
              <a:rPr lang="en-US" altLang="zh-CN" sz="800" b="1" dirty="0">
                <a:latin typeface="+mj-ea"/>
              </a:rPr>
              <a:t>) );        return n;     }        else if (</a:t>
            </a:r>
            <a:r>
              <a:rPr lang="en-US" altLang="zh-CN" sz="800" b="1" dirty="0" err="1">
                <a:latin typeface="+mj-ea"/>
              </a:rPr>
              <a:t>key.compareTo</a:t>
            </a:r>
            <a:r>
              <a:rPr lang="en-US" altLang="zh-CN" sz="800" b="1" dirty="0">
                <a:latin typeface="+mj-ea"/>
              </a:rPr>
              <a:t>(</a:t>
            </a:r>
            <a:r>
              <a:rPr lang="en-US" altLang="zh-CN" sz="800" b="1" dirty="0" err="1">
                <a:latin typeface="+mj-ea"/>
              </a:rPr>
              <a:t>n.getKey</a:t>
            </a:r>
            <a:r>
              <a:rPr lang="en-US" altLang="zh-CN" sz="800" b="1" dirty="0">
                <a:latin typeface="+mj-ea"/>
              </a:rPr>
              <a:t>()) &lt; 0) {        </a:t>
            </a:r>
            <a:r>
              <a:rPr lang="en-US" altLang="zh-CN" sz="800" b="1" dirty="0" err="1">
                <a:latin typeface="+mj-ea"/>
              </a:rPr>
              <a:t>n.setLeft</a:t>
            </a:r>
            <a:r>
              <a:rPr lang="en-US" altLang="zh-CN" sz="800" b="1" dirty="0">
                <a:latin typeface="+mj-ea"/>
              </a:rPr>
              <a:t>( delete(</a:t>
            </a:r>
            <a:r>
              <a:rPr lang="en-US" altLang="zh-CN" sz="800" b="1" dirty="0" err="1">
                <a:latin typeface="+mj-ea"/>
              </a:rPr>
              <a:t>n.getLeft</a:t>
            </a:r>
            <a:r>
              <a:rPr lang="en-US" altLang="zh-CN" sz="800" b="1" dirty="0">
                <a:latin typeface="+mj-ea"/>
              </a:rPr>
              <a:t>(), key) );        return n;    }        else {        </a:t>
            </a:r>
            <a:r>
              <a:rPr lang="en-US" altLang="zh-CN" sz="800" b="1" dirty="0" err="1">
                <a:latin typeface="+mj-ea"/>
              </a:rPr>
              <a:t>n.setRight</a:t>
            </a:r>
            <a:r>
              <a:rPr lang="en-US" altLang="zh-CN" sz="800" b="1" dirty="0">
                <a:latin typeface="+mj-ea"/>
              </a:rPr>
              <a:t>( delete(</a:t>
            </a:r>
            <a:r>
              <a:rPr lang="en-US" altLang="zh-CN" sz="800" b="1" dirty="0" err="1">
                <a:latin typeface="+mj-ea"/>
              </a:rPr>
              <a:t>n.getRight</a:t>
            </a:r>
            <a:r>
              <a:rPr lang="en-US" altLang="zh-CN" sz="800" b="1" dirty="0">
                <a:latin typeface="+mj-ea"/>
              </a:rPr>
              <a:t>(), key) );        return n;    }}</a:t>
            </a:r>
          </a:p>
          <a:p>
            <a:pPr>
              <a:lnSpc>
                <a:spcPts val="600"/>
              </a:lnSpc>
              <a:spcAft>
                <a:spcPts val="200"/>
              </a:spcAft>
            </a:pPr>
            <a:r>
              <a:rPr lang="en-US" altLang="zh-CN" sz="800" dirty="0">
                <a:latin typeface="+mj-ea"/>
                <a:ea typeface="+mj-ea"/>
              </a:rPr>
              <a:t>19. Set&lt;String&gt; dictionary = new </a:t>
            </a:r>
            <a:r>
              <a:rPr lang="en-US" altLang="zh-CN" sz="800" dirty="0" err="1">
                <a:latin typeface="+mj-ea"/>
                <a:ea typeface="+mj-ea"/>
              </a:rPr>
              <a:t>TreeSet</a:t>
            </a:r>
            <a:r>
              <a:rPr lang="en-US" altLang="zh-CN" sz="800" dirty="0">
                <a:latin typeface="+mj-ea"/>
                <a:ea typeface="+mj-ea"/>
              </a:rPr>
              <a:t>&lt;String&gt;();Set&lt;String&gt; misspelled = new </a:t>
            </a:r>
            <a:r>
              <a:rPr lang="en-US" altLang="zh-CN" sz="800" dirty="0" err="1">
                <a:latin typeface="+mj-ea"/>
                <a:ea typeface="+mj-ea"/>
              </a:rPr>
              <a:t>TreeSet</a:t>
            </a:r>
            <a:r>
              <a:rPr lang="en-US" altLang="zh-CN" sz="800" dirty="0">
                <a:latin typeface="+mj-ea"/>
                <a:ea typeface="+mj-ea"/>
              </a:rPr>
              <a:t>&lt;String&gt;();</a:t>
            </a:r>
          </a:p>
          <a:p>
            <a:pPr>
              <a:lnSpc>
                <a:spcPts val="600"/>
              </a:lnSpc>
              <a:spcAft>
                <a:spcPts val="200"/>
              </a:spcAft>
            </a:pPr>
            <a:r>
              <a:rPr lang="en-US" altLang="zh-CN" sz="800" dirty="0">
                <a:latin typeface="+mj-ea"/>
                <a:ea typeface="+mj-ea"/>
              </a:rPr>
              <a:t>private Map&lt;Integer, Employee&gt; staff = new </a:t>
            </a:r>
            <a:r>
              <a:rPr lang="en-US" altLang="zh-CN" sz="800" dirty="0" err="1">
                <a:latin typeface="+mj-ea"/>
                <a:ea typeface="+mj-ea"/>
              </a:rPr>
              <a:t>TreeMap</a:t>
            </a:r>
            <a:r>
              <a:rPr lang="en-US" altLang="zh-CN" sz="800" dirty="0">
                <a:latin typeface="+mj-ea"/>
                <a:ea typeface="+mj-ea"/>
              </a:rPr>
              <a:t>&lt;Integer, Employee&gt;();</a:t>
            </a:r>
          </a:p>
          <a:p>
            <a:pPr>
              <a:lnSpc>
                <a:spcPts val="600"/>
              </a:lnSpc>
              <a:spcAft>
                <a:spcPts val="200"/>
              </a:spcAft>
            </a:pPr>
            <a:r>
              <a:rPr lang="en-US" altLang="zh-CN" sz="800" dirty="0">
                <a:latin typeface="+mj-ea"/>
                <a:ea typeface="+mj-ea"/>
              </a:rPr>
              <a:t>20 if the tree is reasonably balanced (shaped more like a "full" tree than like a "linear" tree), the insert, lookup, and delete operations can all be implemented to run in O(log N) time, where N is the number of stored items. For a linked list, although insert can be implemented to run in O(1) time, lookup and delete take O(N) time in the worst case. it is important to remember that for a "linear" tree (one in which every node has one child), the worst-case times for insert, lookup, and delete will be O(N).</a:t>
            </a:r>
          </a:p>
          <a:p>
            <a:pPr>
              <a:lnSpc>
                <a:spcPts val="600"/>
              </a:lnSpc>
              <a:spcAft>
                <a:spcPts val="200"/>
              </a:spcAft>
            </a:pPr>
            <a:r>
              <a:rPr lang="en-US" altLang="zh-CN" sz="800" dirty="0">
                <a:latin typeface="+mj-ea"/>
                <a:ea typeface="+mj-ea"/>
              </a:rPr>
              <a:t>21 A red-black tree is a binary search tree in which each node has a color (red or black) associated with it ()the following 3 properties hold:</a:t>
            </a:r>
          </a:p>
          <a:p>
            <a:pPr>
              <a:lnSpc>
                <a:spcPts val="600"/>
              </a:lnSpc>
              <a:spcAft>
                <a:spcPts val="200"/>
              </a:spcAft>
            </a:pPr>
            <a:r>
              <a:rPr lang="en-US" altLang="zh-CN" sz="800" b="1" dirty="0">
                <a:latin typeface="+mj-ea"/>
                <a:ea typeface="+mj-ea"/>
              </a:rPr>
              <a:t>(root property) </a:t>
            </a:r>
            <a:r>
              <a:rPr lang="en-US" altLang="zh-CN" sz="800" dirty="0">
                <a:latin typeface="+mj-ea"/>
                <a:ea typeface="+mj-ea"/>
              </a:rPr>
              <a:t>The root of the RB tree is black</a:t>
            </a:r>
          </a:p>
          <a:p>
            <a:pPr>
              <a:lnSpc>
                <a:spcPts val="600"/>
              </a:lnSpc>
              <a:spcAft>
                <a:spcPts val="200"/>
              </a:spcAft>
            </a:pPr>
            <a:r>
              <a:rPr lang="en-US" altLang="zh-CN" sz="800" b="1" dirty="0">
                <a:latin typeface="+mj-ea"/>
                <a:ea typeface="+mj-ea"/>
              </a:rPr>
              <a:t>(red property) </a:t>
            </a:r>
            <a:r>
              <a:rPr lang="en-US" altLang="zh-CN" sz="800" dirty="0">
                <a:latin typeface="+mj-ea"/>
                <a:ea typeface="+mj-ea"/>
              </a:rPr>
              <a:t>The children of a red node are black.</a:t>
            </a:r>
          </a:p>
          <a:p>
            <a:pPr>
              <a:lnSpc>
                <a:spcPts val="600"/>
              </a:lnSpc>
              <a:spcAft>
                <a:spcPts val="200"/>
              </a:spcAft>
            </a:pPr>
            <a:r>
              <a:rPr lang="en-US" altLang="zh-CN" sz="800" b="1" dirty="0">
                <a:latin typeface="+mj-ea"/>
                <a:ea typeface="+mj-ea"/>
              </a:rPr>
              <a:t>(black property) </a:t>
            </a:r>
            <a:r>
              <a:rPr lang="en-US" altLang="zh-CN" sz="800" dirty="0">
                <a:latin typeface="+mj-ea"/>
                <a:ea typeface="+mj-ea"/>
              </a:rPr>
              <a:t>For each node with at least one null child, the number of black nodes on the path from the root to the null child is the same.</a:t>
            </a:r>
          </a:p>
          <a:p>
            <a:pPr>
              <a:lnSpc>
                <a:spcPts val="600"/>
              </a:lnSpc>
              <a:spcAft>
                <a:spcPts val="200"/>
              </a:spcAft>
            </a:pPr>
            <a:r>
              <a:rPr lang="en-US" altLang="zh-CN" sz="800" dirty="0">
                <a:latin typeface="+mj-ea"/>
                <a:ea typeface="+mj-ea"/>
              </a:rPr>
              <a:t>22 Red-Black Tree Insert  (a) looking : O(</a:t>
            </a:r>
            <a:r>
              <a:rPr lang="en-US" altLang="zh-CN" sz="800" dirty="0" err="1">
                <a:latin typeface="+mj-ea"/>
                <a:ea typeface="+mj-ea"/>
              </a:rPr>
              <a:t>lg</a:t>
            </a:r>
            <a:r>
              <a:rPr lang="en-US" altLang="zh-CN" sz="800" dirty="0">
                <a:latin typeface="+mj-ea"/>
                <a:ea typeface="+mj-ea"/>
              </a:rPr>
              <a:t> n); (b) color the new node red. This step is O(1) ;(C) Restructuring is O(1) since it involves changing at most five pointers to tree nodes; (d) Changing the colors of nodes during recoloring is O(1). However, we might then need to handle a double-red situation further up the path from the added node to the root. In the worst-case, we end up fixing a double-red situation along the entire path from the added node to the root. So, in the worst-case, the recoloring that is done during insert is O(log N) ( = time for one recoloring * max number of </a:t>
            </a:r>
            <a:r>
              <a:rPr lang="en-US" altLang="zh-CN" sz="800" dirty="0" err="1">
                <a:latin typeface="+mj-ea"/>
                <a:ea typeface="+mj-ea"/>
              </a:rPr>
              <a:t>recolorings</a:t>
            </a:r>
            <a:r>
              <a:rPr lang="en-US" altLang="zh-CN" sz="800" dirty="0">
                <a:latin typeface="+mj-ea"/>
                <a:ea typeface="+mj-ea"/>
              </a:rPr>
              <a:t> done = O(log N) ).=&gt; Overall </a:t>
            </a:r>
            <a:r>
              <a:rPr lang="en-US" altLang="zh-CN" sz="800" dirty="0">
                <a:latin typeface="+mj-ea"/>
              </a:rPr>
              <a:t>O(log N) </a:t>
            </a:r>
            <a:endParaRPr lang="en-US" altLang="zh-CN" sz="800" dirty="0">
              <a:latin typeface="+mj-ea"/>
              <a:ea typeface="+mj-ea"/>
            </a:endParaRPr>
          </a:p>
          <a:p>
            <a:pPr>
              <a:lnSpc>
                <a:spcPts val="600"/>
              </a:lnSpc>
              <a:spcAft>
                <a:spcPts val="200"/>
              </a:spcAft>
            </a:pPr>
            <a:r>
              <a:rPr lang="en-US" altLang="zh-CN" sz="800" dirty="0">
                <a:latin typeface="+mj-ea"/>
                <a:ea typeface="+mj-ea"/>
              </a:rPr>
              <a:t>Balanced search trees have a height that is always O(log N). One consequence of this is that lookup, insert, and delete on a balanced search tree can be done in O(log N) worst-case time. </a:t>
            </a:r>
          </a:p>
          <a:p>
            <a:pPr>
              <a:lnSpc>
                <a:spcPts val="600"/>
              </a:lnSpc>
              <a:spcAft>
                <a:spcPts val="200"/>
              </a:spcAft>
            </a:pPr>
            <a:r>
              <a:rPr lang="en-US" altLang="zh-CN" sz="800" dirty="0">
                <a:latin typeface="+mj-ea"/>
                <a:ea typeface="+mj-ea"/>
              </a:rPr>
              <a:t>23. A heap is a binary tree (in which each node contains a Comparable key value), with two special </a:t>
            </a:r>
            <a:r>
              <a:rPr lang="en-US" altLang="zh-CN" sz="800" dirty="0" err="1">
                <a:latin typeface="+mj-ea"/>
                <a:ea typeface="+mj-ea"/>
              </a:rPr>
              <a:t>properties:The</a:t>
            </a:r>
            <a:r>
              <a:rPr lang="en-US" altLang="zh-CN" sz="800" dirty="0">
                <a:latin typeface="+mj-ea"/>
                <a:ea typeface="+mj-ea"/>
              </a:rPr>
              <a:t> </a:t>
            </a:r>
            <a:r>
              <a:rPr lang="en-US" altLang="zh-CN" sz="800" b="1" dirty="0">
                <a:latin typeface="+mj-ea"/>
                <a:ea typeface="+mj-ea"/>
              </a:rPr>
              <a:t>ORDER </a:t>
            </a:r>
            <a:r>
              <a:rPr lang="en-US" altLang="zh-CN" sz="800" b="1" dirty="0" err="1">
                <a:latin typeface="+mj-ea"/>
                <a:ea typeface="+mj-ea"/>
              </a:rPr>
              <a:t>property</a:t>
            </a:r>
            <a:r>
              <a:rPr lang="en-US" altLang="zh-CN" sz="800" dirty="0" err="1">
                <a:latin typeface="+mj-ea"/>
                <a:ea typeface="+mj-ea"/>
              </a:rPr>
              <a:t>:For</a:t>
            </a:r>
            <a:r>
              <a:rPr lang="en-US" altLang="zh-CN" sz="800" dirty="0">
                <a:latin typeface="+mj-ea"/>
                <a:ea typeface="+mj-ea"/>
              </a:rPr>
              <a:t> every node N, the value in N is greater than or equal to the values in its children (and thus is also greater than or equal to all of the values in its subtrees).</a:t>
            </a:r>
            <a:r>
              <a:rPr lang="en-US" altLang="zh-CN" sz="800" b="1" dirty="0">
                <a:latin typeface="+mj-ea"/>
                <a:ea typeface="+mj-ea"/>
              </a:rPr>
              <a:t>The SHAPE </a:t>
            </a:r>
            <a:r>
              <a:rPr lang="en-US" altLang="zh-CN" sz="800" b="1" dirty="0" err="1">
                <a:latin typeface="+mj-ea"/>
                <a:ea typeface="+mj-ea"/>
              </a:rPr>
              <a:t>property:</a:t>
            </a:r>
            <a:r>
              <a:rPr lang="en-US" altLang="zh-CN" sz="800" dirty="0" err="1">
                <a:latin typeface="+mj-ea"/>
                <a:ea typeface="+mj-ea"/>
              </a:rPr>
              <a:t>All</a:t>
            </a:r>
            <a:r>
              <a:rPr lang="en-US" altLang="zh-CN" sz="800" dirty="0">
                <a:latin typeface="+mj-ea"/>
                <a:ea typeface="+mj-ea"/>
              </a:rPr>
              <a:t> leaves are either at depth d or d-1 (for some value d).All of the leaves at depth d-1 are to the right of the leaves at depth d.(a) There is at most 1 node with just 1 child. (b) That child is the left child of its parent, and (c) it is the rightmost leaf at depth d</a:t>
            </a:r>
          </a:p>
        </p:txBody>
      </p:sp>
      <p:sp>
        <p:nvSpPr>
          <p:cNvPr id="4" name="矩形 3"/>
          <p:cNvSpPr/>
          <p:nvPr/>
        </p:nvSpPr>
        <p:spPr>
          <a:xfrm>
            <a:off x="1" y="0"/>
            <a:ext cx="22939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93952" y="0"/>
            <a:ext cx="22939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87903" y="0"/>
            <a:ext cx="22939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3732" y="45719"/>
            <a:ext cx="2337684" cy="8453596"/>
          </a:xfrm>
          <a:prstGeom prst="rect">
            <a:avLst/>
          </a:prstGeom>
          <a:noFill/>
        </p:spPr>
        <p:txBody>
          <a:bodyPr wrap="square" rtlCol="0">
            <a:spAutoFit/>
          </a:bodyPr>
          <a:lstStyle/>
          <a:p>
            <a:pPr>
              <a:lnSpc>
                <a:spcPts val="600"/>
              </a:lnSpc>
              <a:spcBef>
                <a:spcPts val="300"/>
              </a:spcBef>
            </a:pPr>
            <a:r>
              <a:rPr lang="en-US" altLang="zh-CN" sz="800" dirty="0">
                <a:latin typeface="+mj-ea"/>
                <a:ea typeface="+mj-ea"/>
              </a:rPr>
              <a:t>1. You could create the new subclass object but use super class to represent it however, you can not do it reversely.</a:t>
            </a:r>
          </a:p>
          <a:p>
            <a:pPr>
              <a:lnSpc>
                <a:spcPts val="600"/>
              </a:lnSpc>
              <a:spcAft>
                <a:spcPts val="200"/>
              </a:spcAft>
            </a:pPr>
            <a:r>
              <a:rPr lang="en-US" altLang="zh-CN" sz="800" dirty="0">
                <a:latin typeface="+mj-ea"/>
                <a:ea typeface="+mj-ea"/>
              </a:rPr>
              <a:t>2The idea of an ADT is to separate the </a:t>
            </a:r>
            <a:r>
              <a:rPr lang="en-US" altLang="zh-CN" sz="800" b="1" dirty="0">
                <a:latin typeface="+mj-ea"/>
                <a:ea typeface="+mj-ea"/>
              </a:rPr>
              <a:t>notions of ​specification​</a:t>
            </a:r>
            <a:r>
              <a:rPr lang="en-US" altLang="zh-CN" sz="800" dirty="0">
                <a:latin typeface="+mj-ea"/>
                <a:ea typeface="+mj-ea"/>
              </a:rPr>
              <a:t> (what kind of thing we're working with and what operations can be performed on it) and </a:t>
            </a:r>
            <a:r>
              <a:rPr lang="en-US" altLang="zh-CN" sz="800" b="1" dirty="0">
                <a:latin typeface="+mj-ea"/>
                <a:ea typeface="+mj-ea"/>
              </a:rPr>
              <a:t>​implementation</a:t>
            </a:r>
            <a:r>
              <a:rPr lang="en-US" altLang="zh-CN" sz="800" dirty="0">
                <a:latin typeface="+mj-ea"/>
                <a:ea typeface="+mj-ea"/>
              </a:rPr>
              <a:t>​ (how the thing and its operations are actually implemented). (1)Code is easier to understand (e.g., it is easier to see "high-level" steps being performed, not obscured by low-level code).(2)Implementations of ADTs can be changed (e.g., for efficiency) without requiring changes to the program that uses the ADTs.(3)ADTs can be reused in future </a:t>
            </a:r>
            <a:r>
              <a:rPr lang="en-US" altLang="zh-CN" sz="800" dirty="0" err="1">
                <a:latin typeface="+mj-ea"/>
                <a:ea typeface="+mj-ea"/>
              </a:rPr>
              <a:t>programs.each</a:t>
            </a:r>
            <a:r>
              <a:rPr lang="en-US" altLang="zh-CN" sz="800" dirty="0">
                <a:latin typeface="+mj-ea"/>
                <a:ea typeface="+mj-ea"/>
              </a:rPr>
              <a:t> ADT corresponds to a ​class​ (or ​Java interface​ - more on this later) and the operations on the ADT are the class/interface's ​public methods​. The user, or client, of the ADT only needs to know about the method ​interfaces​(the names of the methods, the types of the parameters, what the methods do, and what, if any, values they return), not the actual implementation (how the methods are implemented, the private data members, private methods, etc.).</a:t>
            </a:r>
          </a:p>
          <a:p>
            <a:pPr>
              <a:lnSpc>
                <a:spcPts val="600"/>
              </a:lnSpc>
              <a:spcAft>
                <a:spcPts val="200"/>
              </a:spcAft>
            </a:pPr>
            <a:r>
              <a:rPr lang="en-US" altLang="zh-CN" sz="800" dirty="0">
                <a:latin typeface="+mj-ea"/>
                <a:ea typeface="+mj-ea"/>
              </a:rPr>
              <a:t>3. an Iterator, which is an interface defined in </a:t>
            </a:r>
            <a:r>
              <a:rPr lang="en-US" altLang="zh-CN" sz="800" dirty="0" err="1">
                <a:latin typeface="+mj-ea"/>
                <a:ea typeface="+mj-ea"/>
              </a:rPr>
              <a:t>java.util</a:t>
            </a:r>
            <a:r>
              <a:rPr lang="en-US" altLang="zh-CN" sz="800" dirty="0">
                <a:latin typeface="+mj-ea"/>
                <a:ea typeface="+mj-ea"/>
              </a:rPr>
              <a:t>. Every Java class that implements the </a:t>
            </a:r>
            <a:r>
              <a:rPr lang="en-US" altLang="zh-CN" sz="800" dirty="0" err="1">
                <a:latin typeface="+mj-ea"/>
                <a:ea typeface="+mj-ea"/>
              </a:rPr>
              <a:t>Iterable</a:t>
            </a:r>
            <a:r>
              <a:rPr lang="en-US" altLang="zh-CN" sz="800" dirty="0">
                <a:latin typeface="+mj-ea"/>
                <a:ea typeface="+mj-ea"/>
              </a:rPr>
              <a:t> interface (which includes classes that implement the </a:t>
            </a:r>
            <a:r>
              <a:rPr lang="en-US" altLang="zh-CN" sz="800" dirty="0" err="1">
                <a:latin typeface="+mj-ea"/>
                <a:ea typeface="+mj-ea"/>
              </a:rPr>
              <a:t>subinterface</a:t>
            </a:r>
            <a:r>
              <a:rPr lang="en-US" altLang="zh-CN" sz="800" dirty="0">
                <a:latin typeface="+mj-ea"/>
                <a:ea typeface="+mj-ea"/>
              </a:rPr>
              <a:t> Collection) provides an iterator method that returns an Iterator for that collection ​ </a:t>
            </a:r>
            <a:r>
              <a:rPr lang="en-US" altLang="zh-CN" sz="800" b="1" dirty="0">
                <a:latin typeface="+mj-ea"/>
                <a:ea typeface="+mj-ea"/>
              </a:rPr>
              <a:t>import </a:t>
            </a:r>
            <a:r>
              <a:rPr lang="en-US" altLang="zh-CN" sz="800" b="1" dirty="0" err="1">
                <a:latin typeface="+mj-ea"/>
                <a:ea typeface="+mj-ea"/>
              </a:rPr>
              <a:t>java.util</a:t>
            </a:r>
            <a:r>
              <a:rPr lang="en-US" altLang="zh-CN" sz="800" b="1" dirty="0">
                <a:latin typeface="+mj-ea"/>
                <a:ea typeface="+mj-ea"/>
              </a:rPr>
              <a:t>.*; // or import </a:t>
            </a:r>
            <a:r>
              <a:rPr lang="en-US" altLang="zh-CN" sz="800" b="1" dirty="0" err="1">
                <a:latin typeface="+mj-ea"/>
                <a:ea typeface="+mj-ea"/>
              </a:rPr>
              <a:t>java.util.Iterator</a:t>
            </a:r>
            <a:r>
              <a:rPr lang="en-US" altLang="zh-CN" sz="800" dirty="0">
                <a:latin typeface="+mj-ea"/>
                <a:ea typeface="+mj-ea"/>
              </a:rPr>
              <a:t>;</a:t>
            </a:r>
          </a:p>
          <a:p>
            <a:pPr>
              <a:lnSpc>
                <a:spcPts val="600"/>
              </a:lnSpc>
              <a:spcAft>
                <a:spcPts val="200"/>
              </a:spcAft>
            </a:pPr>
            <a:r>
              <a:rPr lang="en-US" altLang="zh-CN" sz="800" dirty="0">
                <a:latin typeface="+mj-ea"/>
                <a:ea typeface="+mj-ea"/>
              </a:rPr>
              <a:t>4. Every exception is either a ​</a:t>
            </a:r>
            <a:r>
              <a:rPr lang="en-US" altLang="zh-CN" sz="800" b="1" dirty="0">
                <a:latin typeface="+mj-ea"/>
                <a:ea typeface="+mj-ea"/>
              </a:rPr>
              <a:t>checked​ exception </a:t>
            </a:r>
            <a:r>
              <a:rPr lang="en-US" altLang="zh-CN" sz="800" dirty="0">
                <a:latin typeface="+mj-ea"/>
                <a:ea typeface="+mj-ea"/>
              </a:rPr>
              <a:t>or an ​</a:t>
            </a:r>
            <a:r>
              <a:rPr lang="en-US" altLang="zh-CN" sz="800" b="1" dirty="0">
                <a:latin typeface="+mj-ea"/>
                <a:ea typeface="+mj-ea"/>
              </a:rPr>
              <a:t>unchecked​ exception</a:t>
            </a:r>
            <a:r>
              <a:rPr lang="en-US" altLang="zh-CN" sz="800" dirty="0">
                <a:latin typeface="+mj-ea"/>
                <a:ea typeface="+mj-ea"/>
              </a:rPr>
              <a:t>. If a method includes code that could cause a ​checked​ exception to be thrown, then:● the exception must be declared in the method header using a ​throws clause​, or● the code that might cause the exception to be thrown must be inside a try block with a </a:t>
            </a:r>
            <a:r>
              <a:rPr lang="en-US" altLang="zh-CN" sz="800" dirty="0" err="1">
                <a:latin typeface="+mj-ea"/>
                <a:ea typeface="+mj-ea"/>
              </a:rPr>
              <a:t>catchclause</a:t>
            </a:r>
            <a:r>
              <a:rPr lang="en-US" altLang="zh-CN" sz="800" dirty="0">
                <a:latin typeface="+mj-ea"/>
                <a:ea typeface="+mj-ea"/>
              </a:rPr>
              <a:t> for that </a:t>
            </a:r>
            <a:r>
              <a:rPr lang="en-US" altLang="zh-CN" sz="800" dirty="0" err="1">
                <a:latin typeface="+mj-ea"/>
                <a:ea typeface="+mj-ea"/>
              </a:rPr>
              <a:t>exception.in</a:t>
            </a:r>
            <a:r>
              <a:rPr lang="en-US" altLang="zh-CN" sz="800" dirty="0">
                <a:latin typeface="+mj-ea"/>
                <a:ea typeface="+mj-ea"/>
              </a:rPr>
              <a:t> general, you must always include some code that acknowledges the possibility of a checked exception being thrown. If you don't, you will get an error when you try to compile your code. (The compiler does not check to see if you have included code that acknowledges the possibility of an ​unchecked​ exception being thrown.)The answer lies in the exception hierarchy:</a:t>
            </a:r>
            <a:r>
              <a:rPr lang="en-US" altLang="zh-CN" sz="800" b="1" dirty="0">
                <a:latin typeface="+mj-ea"/>
                <a:ea typeface="+mj-ea"/>
              </a:rPr>
              <a:t>● If an exception is a subclass of </a:t>
            </a:r>
            <a:r>
              <a:rPr lang="en-US" altLang="zh-CN" sz="800" b="1" dirty="0" err="1">
                <a:latin typeface="+mj-ea"/>
                <a:ea typeface="+mj-ea"/>
              </a:rPr>
              <a:t>RuntimeException</a:t>
            </a:r>
            <a:r>
              <a:rPr lang="en-US" altLang="zh-CN" sz="800" b="1" dirty="0">
                <a:latin typeface="+mj-ea"/>
                <a:ea typeface="+mj-ea"/>
              </a:rPr>
              <a:t>, then it is ​unchecked</a:t>
            </a:r>
            <a:r>
              <a:rPr lang="en-US" altLang="zh-CN" sz="800" dirty="0">
                <a:latin typeface="+mj-ea"/>
                <a:ea typeface="+mj-ea"/>
              </a:rPr>
              <a:t>​.● </a:t>
            </a:r>
            <a:r>
              <a:rPr lang="en-US" altLang="zh-CN" sz="800" b="1" dirty="0">
                <a:latin typeface="+mj-ea"/>
                <a:ea typeface="+mj-ea"/>
              </a:rPr>
              <a:t>If an exception is a subclass of Exception but not a subclass of </a:t>
            </a:r>
            <a:r>
              <a:rPr lang="en-US" altLang="zh-CN" sz="800" b="1" dirty="0" err="1">
                <a:latin typeface="+mj-ea"/>
                <a:ea typeface="+mj-ea"/>
              </a:rPr>
              <a:t>RuntimeException</a:t>
            </a:r>
            <a:r>
              <a:rPr lang="en-US" altLang="zh-CN" sz="800" b="1" dirty="0">
                <a:latin typeface="+mj-ea"/>
                <a:ea typeface="+mj-ea"/>
              </a:rPr>
              <a:t>, then it </a:t>
            </a:r>
            <a:r>
              <a:rPr lang="en-US" altLang="zh-CN" sz="800" b="1" dirty="0" err="1">
                <a:latin typeface="+mj-ea"/>
                <a:ea typeface="+mj-ea"/>
              </a:rPr>
              <a:t>ischecked</a:t>
            </a:r>
            <a:r>
              <a:rPr lang="en-US" altLang="zh-CN" sz="800" b="1" dirty="0">
                <a:latin typeface="+mj-ea"/>
                <a:ea typeface="+mj-ea"/>
              </a:rPr>
              <a:t>​.</a:t>
            </a:r>
          </a:p>
          <a:p>
            <a:pPr>
              <a:lnSpc>
                <a:spcPts val="600"/>
              </a:lnSpc>
              <a:spcAft>
                <a:spcPts val="200"/>
              </a:spcAft>
            </a:pPr>
            <a:r>
              <a:rPr lang="en-US" altLang="zh-CN" sz="800" b="1" dirty="0">
                <a:latin typeface="+mj-ea"/>
                <a:ea typeface="+mj-ea"/>
              </a:rPr>
              <a:t>5. </a:t>
            </a:r>
            <a:r>
              <a:rPr lang="en-US" altLang="zh-CN" sz="800" dirty="0">
                <a:latin typeface="+mj-ea"/>
                <a:ea typeface="+mj-ea"/>
              </a:rPr>
              <a:t>A function T(N) is O(F(N)) if for some constant c and for all values of N greater than some value n​0:​T(N) &lt;= c * F(N)The idea is that T(N) is the ​exact​ complexity of a method or algorithm as a function of the problem size N and that F(N) is an ​upper-bound​ on that complexity (i.e., the actual time/space or whatever for a problem of size N will be no worse than F(N)). In practice, we want the smallest F(N) </a:t>
            </a:r>
            <a:r>
              <a:rPr lang="en-US" altLang="zh-CN" sz="800" b="1" dirty="0">
                <a:latin typeface="+mj-ea"/>
                <a:ea typeface="+mj-ea"/>
              </a:rPr>
              <a:t>-- the ​least​ upper bound on the actual complexity</a:t>
            </a:r>
            <a:r>
              <a:rPr lang="en-US" altLang="zh-CN" sz="800" dirty="0">
                <a:latin typeface="+mj-ea"/>
                <a:ea typeface="+mj-ea"/>
              </a:rPr>
              <a:t>.</a:t>
            </a:r>
          </a:p>
          <a:p>
            <a:pPr>
              <a:lnSpc>
                <a:spcPts val="600"/>
              </a:lnSpc>
              <a:spcAft>
                <a:spcPts val="200"/>
              </a:spcAft>
            </a:pPr>
            <a:r>
              <a:rPr lang="en-US" altLang="zh-CN" sz="800" dirty="0">
                <a:latin typeface="+mj-ea"/>
                <a:ea typeface="+mj-ea"/>
              </a:rPr>
              <a:t>6The only item that can be taken out (or even seen) is the ​most recently added​ (or ​top​) item; a ​Stack​ is a Last-In-First-Out​ (​LIFO​) abstract data type.</a:t>
            </a:r>
          </a:p>
          <a:p>
            <a:pPr>
              <a:lnSpc>
                <a:spcPts val="600"/>
              </a:lnSpc>
              <a:spcAft>
                <a:spcPts val="200"/>
              </a:spcAft>
            </a:pPr>
            <a:r>
              <a:rPr lang="en-US" altLang="zh-CN" sz="800" dirty="0">
                <a:latin typeface="+mj-ea"/>
                <a:ea typeface="+mj-ea"/>
              </a:rPr>
              <a:t>7. A ​Queue​</a:t>
            </a:r>
            <a:r>
              <a:rPr lang="en-US" altLang="zh-CN" sz="800" dirty="0" err="1">
                <a:latin typeface="+mj-ea"/>
                <a:ea typeface="+mj-ea"/>
              </a:rPr>
              <a:t>isa</a:t>
            </a:r>
            <a:r>
              <a:rPr lang="en-US" altLang="zh-CN" sz="800" dirty="0">
                <a:latin typeface="+mj-ea"/>
                <a:ea typeface="+mj-ea"/>
              </a:rPr>
              <a:t>​ First-In-First-Out​(F​ IFO​)</a:t>
            </a:r>
            <a:r>
              <a:rPr lang="en-US" altLang="zh-CN" sz="800" dirty="0" err="1">
                <a:latin typeface="+mj-ea"/>
                <a:ea typeface="+mj-ea"/>
              </a:rPr>
              <a:t>abstractdatatype.Itemscanonlybeaddedatthe</a:t>
            </a:r>
            <a:r>
              <a:rPr lang="en-US" altLang="zh-CN" sz="800" dirty="0">
                <a:latin typeface="+mj-ea"/>
                <a:ea typeface="+mj-ea"/>
              </a:rPr>
              <a:t>​rear​</a:t>
            </a:r>
            <a:r>
              <a:rPr lang="en-US" altLang="zh-CN" sz="800" dirty="0" err="1">
                <a:latin typeface="+mj-ea"/>
                <a:ea typeface="+mj-ea"/>
              </a:rPr>
              <a:t>ofthe</a:t>
            </a:r>
            <a:r>
              <a:rPr lang="en-US" altLang="zh-CN" sz="800" dirty="0">
                <a:latin typeface="+mj-ea"/>
                <a:ea typeface="+mj-ea"/>
              </a:rPr>
              <a:t> queue and the only item that can be removed is the one at the ​front​ of the queue.</a:t>
            </a:r>
          </a:p>
          <a:p>
            <a:pPr>
              <a:lnSpc>
                <a:spcPts val="600"/>
              </a:lnSpc>
              <a:spcAft>
                <a:spcPts val="200"/>
              </a:spcAft>
            </a:pPr>
            <a:r>
              <a:rPr lang="en-US" altLang="zh-CN" sz="800" dirty="0">
                <a:latin typeface="+mj-ea"/>
                <a:ea typeface="+mj-ea"/>
              </a:rPr>
              <a:t>8 </a:t>
            </a:r>
            <a:r>
              <a:rPr lang="en-US" altLang="zh-CN" sz="800" b="1" dirty="0">
                <a:latin typeface="+mj-ea"/>
                <a:ea typeface="+mj-ea"/>
              </a:rPr>
              <a:t>E[] </a:t>
            </a:r>
            <a:r>
              <a:rPr lang="en-US" altLang="zh-CN" sz="800" b="1" dirty="0" err="1">
                <a:latin typeface="+mj-ea"/>
                <a:ea typeface="+mj-ea"/>
              </a:rPr>
              <a:t>tmp</a:t>
            </a:r>
            <a:r>
              <a:rPr lang="en-US" altLang="zh-CN" sz="800" b="1" dirty="0">
                <a:latin typeface="+mj-ea"/>
                <a:ea typeface="+mj-ea"/>
              </a:rPr>
              <a:t> = (E[])(new Object[</a:t>
            </a:r>
            <a:r>
              <a:rPr lang="en-US" altLang="zh-CN" sz="800" b="1" dirty="0" err="1">
                <a:latin typeface="+mj-ea"/>
                <a:ea typeface="+mj-ea"/>
              </a:rPr>
              <a:t>items.length</a:t>
            </a:r>
            <a:r>
              <a:rPr lang="en-US" altLang="zh-CN" sz="800" b="1" dirty="0">
                <a:latin typeface="+mj-ea"/>
                <a:ea typeface="+mj-ea"/>
              </a:rPr>
              <a:t>*2]);</a:t>
            </a:r>
          </a:p>
          <a:p>
            <a:pPr>
              <a:lnSpc>
                <a:spcPts val="600"/>
              </a:lnSpc>
              <a:spcAft>
                <a:spcPts val="200"/>
              </a:spcAft>
            </a:pPr>
            <a:r>
              <a:rPr lang="en-US" altLang="zh-CN" sz="800" dirty="0">
                <a:latin typeface="+mj-ea"/>
                <a:ea typeface="+mj-ea"/>
              </a:rPr>
              <a:t>9 warp around </a:t>
            </a:r>
          </a:p>
          <a:p>
            <a:pPr>
              <a:lnSpc>
                <a:spcPts val="600"/>
              </a:lnSpc>
              <a:spcAft>
                <a:spcPts val="200"/>
              </a:spcAft>
            </a:pPr>
            <a:r>
              <a:rPr lang="en-US" altLang="zh-CN" sz="800" dirty="0">
                <a:latin typeface="+mj-ea"/>
                <a:ea typeface="+mj-ea"/>
              </a:rPr>
              <a:t>private </a:t>
            </a:r>
            <a:r>
              <a:rPr lang="en-US" altLang="zh-CN" sz="800" dirty="0" err="1">
                <a:latin typeface="+mj-ea"/>
                <a:ea typeface="+mj-ea"/>
              </a:rPr>
              <a:t>int</a:t>
            </a:r>
            <a:r>
              <a:rPr lang="en-US" altLang="zh-CN" sz="800" dirty="0">
                <a:latin typeface="+mj-ea"/>
                <a:ea typeface="+mj-ea"/>
              </a:rPr>
              <a:t> </a:t>
            </a:r>
            <a:r>
              <a:rPr lang="en-US" altLang="zh-CN" sz="800" dirty="0" err="1">
                <a:latin typeface="+mj-ea"/>
                <a:ea typeface="+mj-ea"/>
              </a:rPr>
              <a:t>incrementIndex</a:t>
            </a:r>
            <a:r>
              <a:rPr lang="en-US" altLang="zh-CN" sz="800" dirty="0">
                <a:latin typeface="+mj-ea"/>
                <a:ea typeface="+mj-ea"/>
              </a:rPr>
              <a:t>(</a:t>
            </a:r>
            <a:r>
              <a:rPr lang="en-US" altLang="zh-CN" sz="800" dirty="0" err="1">
                <a:latin typeface="+mj-ea"/>
                <a:ea typeface="+mj-ea"/>
              </a:rPr>
              <a:t>int</a:t>
            </a:r>
            <a:r>
              <a:rPr lang="en-US" altLang="zh-CN" sz="800" dirty="0">
                <a:latin typeface="+mj-ea"/>
                <a:ea typeface="+mj-ea"/>
              </a:rPr>
              <a:t> index) { </a:t>
            </a:r>
          </a:p>
          <a:p>
            <a:pPr>
              <a:lnSpc>
                <a:spcPts val="600"/>
              </a:lnSpc>
              <a:spcAft>
                <a:spcPts val="200"/>
              </a:spcAft>
            </a:pPr>
            <a:r>
              <a:rPr lang="en-US" altLang="zh-CN" sz="800" dirty="0">
                <a:latin typeface="+mj-ea"/>
                <a:ea typeface="+mj-ea"/>
              </a:rPr>
              <a:t>if (index == items.length-1) return 0; </a:t>
            </a:r>
          </a:p>
          <a:p>
            <a:pPr>
              <a:lnSpc>
                <a:spcPts val="600"/>
              </a:lnSpc>
              <a:spcAft>
                <a:spcPts val="200"/>
              </a:spcAft>
            </a:pPr>
            <a:r>
              <a:rPr lang="en-US" altLang="zh-CN" sz="800" dirty="0">
                <a:latin typeface="+mj-ea"/>
                <a:ea typeface="+mj-ea"/>
              </a:rPr>
              <a:t>Else return index + 1; }</a:t>
            </a:r>
          </a:p>
          <a:p>
            <a:pPr>
              <a:lnSpc>
                <a:spcPts val="600"/>
              </a:lnSpc>
              <a:spcAft>
                <a:spcPts val="200"/>
              </a:spcAft>
            </a:pPr>
            <a:r>
              <a:rPr lang="en-US" altLang="zh-CN" sz="800" dirty="0">
                <a:latin typeface="+mj-ea"/>
                <a:ea typeface="+mj-ea"/>
              </a:rPr>
              <a:t>10. *** </a:t>
            </a:r>
            <a:r>
              <a:rPr lang="en-US" altLang="zh-CN" sz="800" b="1" dirty="0">
                <a:latin typeface="+mj-ea"/>
                <a:ea typeface="+mj-ea"/>
              </a:rPr>
              <a:t>RECURSION RULE #1 </a:t>
            </a:r>
            <a:r>
              <a:rPr lang="en-US" altLang="zh-CN" sz="800" dirty="0">
                <a:latin typeface="+mj-ea"/>
                <a:ea typeface="+mj-ea"/>
              </a:rPr>
              <a:t>***Every recursive method must have a ​base case​ -- a condition under which no recursive call is made -- to prevent infinite recursion.*** </a:t>
            </a:r>
            <a:r>
              <a:rPr lang="en-US" altLang="zh-CN" sz="800" b="1" dirty="0">
                <a:latin typeface="+mj-ea"/>
                <a:ea typeface="+mj-ea"/>
              </a:rPr>
              <a:t>RECURSION RULE #2 </a:t>
            </a:r>
            <a:r>
              <a:rPr lang="en-US" altLang="zh-CN" sz="800" dirty="0">
                <a:latin typeface="+mj-ea"/>
                <a:ea typeface="+mj-ea"/>
              </a:rPr>
              <a:t>***Every recursive method must ​make progress​ toward the base case to prevent infinite recursion.</a:t>
            </a:r>
          </a:p>
          <a:p>
            <a:pPr>
              <a:lnSpc>
                <a:spcPts val="600"/>
              </a:lnSpc>
              <a:spcAft>
                <a:spcPts val="200"/>
              </a:spcAft>
            </a:pPr>
            <a:r>
              <a:rPr lang="en-US" altLang="zh-CN" sz="800" dirty="0">
                <a:latin typeface="+mj-ea"/>
                <a:ea typeface="+mj-ea"/>
              </a:rPr>
              <a:t>11 non-linear structure: (1)More than one item can follow another. (2) The number of items that follow can vary from one item to another.● each letter represents one ​node● the arrows from one node to another are called ​edges● the topmost node (with no incoming edges) is the ​root​ (node ​A​)● the bottom nodes (with no outgoing edges) are the ​leaves​ (nodes ​D​, ​I​, ​G​ &amp; ​J​)A ​path​ in a tree is a sequence of (zero or more) connected </a:t>
            </a:r>
            <a:r>
              <a:rPr lang="en-US" altLang="zh-CN" sz="800" dirty="0" err="1">
                <a:latin typeface="+mj-ea"/>
                <a:ea typeface="+mj-ea"/>
              </a:rPr>
              <a:t>nodes;The</a:t>
            </a:r>
            <a:r>
              <a:rPr lang="en-US" altLang="zh-CN" sz="800" dirty="0">
                <a:latin typeface="+mj-ea"/>
                <a:ea typeface="+mj-ea"/>
              </a:rPr>
              <a:t> ​length​ of a path is the number of nodes in the </a:t>
            </a:r>
            <a:r>
              <a:rPr lang="en-US" altLang="zh-CN" sz="800" dirty="0" err="1">
                <a:latin typeface="+mj-ea"/>
                <a:ea typeface="+mj-ea"/>
              </a:rPr>
              <a:t>pathThe</a:t>
            </a:r>
            <a:r>
              <a:rPr lang="en-US" altLang="zh-CN" sz="800" dirty="0">
                <a:latin typeface="+mj-ea"/>
                <a:ea typeface="+mj-ea"/>
              </a:rPr>
              <a:t> ​height​ of a tree is the length of the longest path from the root to a </a:t>
            </a:r>
            <a:r>
              <a:rPr lang="en-US" altLang="zh-CN" sz="800" dirty="0" err="1">
                <a:latin typeface="+mj-ea"/>
                <a:ea typeface="+mj-ea"/>
              </a:rPr>
              <a:t>leafThe</a:t>
            </a:r>
            <a:r>
              <a:rPr lang="en-US" altLang="zh-CN" sz="800" dirty="0">
                <a:latin typeface="+mj-ea"/>
                <a:ea typeface="+mj-ea"/>
              </a:rPr>
              <a:t> ​depth​ of a node is the length of the path from the root to that </a:t>
            </a:r>
            <a:r>
              <a:rPr lang="en-US" altLang="zh-CN" sz="800" dirty="0" err="1">
                <a:latin typeface="+mj-ea"/>
                <a:ea typeface="+mj-ea"/>
              </a:rPr>
              <a:t>nodeNode</a:t>
            </a:r>
            <a:r>
              <a:rPr lang="en-US" altLang="zh-CN" sz="800" dirty="0">
                <a:latin typeface="+mj-ea"/>
                <a:ea typeface="+mj-ea"/>
              </a:rPr>
              <a:t> ​A​ is called the ​parent​, and node ​B​ is called the ​child​.A ​subtree​ of a given node includes one of its children and all of that child's ​descendants​. The descendants of a node ​N​ are all nodes reachable from ​N​ (​N​'s children, its children's children, etc.).In a binary tree: (1) Each node has 0, 1, or 2 children. (2)Each child is either a left child or a right child.</a:t>
            </a:r>
          </a:p>
          <a:p>
            <a:pPr>
              <a:lnSpc>
                <a:spcPts val="600"/>
              </a:lnSpc>
              <a:spcAft>
                <a:spcPts val="200"/>
              </a:spcAft>
            </a:pPr>
            <a:endParaRPr lang="zh-CN" altLang="en-US" sz="800" dirty="0">
              <a:latin typeface="+mj-ea"/>
              <a:ea typeface="+mj-ea"/>
            </a:endParaRPr>
          </a:p>
        </p:txBody>
      </p:sp>
      <p:sp>
        <p:nvSpPr>
          <p:cNvPr id="14" name="文本框 13"/>
          <p:cNvSpPr txBox="1"/>
          <p:nvPr/>
        </p:nvSpPr>
        <p:spPr>
          <a:xfrm>
            <a:off x="4433291" y="1550413"/>
            <a:ext cx="2403666" cy="8504892"/>
          </a:xfrm>
          <a:prstGeom prst="rect">
            <a:avLst/>
          </a:prstGeom>
          <a:noFill/>
        </p:spPr>
        <p:txBody>
          <a:bodyPr wrap="square" rtlCol="0">
            <a:spAutoFit/>
          </a:bodyPr>
          <a:lstStyle/>
          <a:p>
            <a:pPr>
              <a:lnSpc>
                <a:spcPts val="600"/>
              </a:lnSpc>
              <a:spcAft>
                <a:spcPts val="200"/>
              </a:spcAft>
            </a:pPr>
            <a:r>
              <a:rPr lang="en-US" altLang="zh-CN" sz="800" dirty="0">
                <a:latin typeface="+mj-ea"/>
              </a:rPr>
              <a:t>25. Heap Complexity For the insert operation, we start by adding a value to the end of the array (constant time, assuming the array doesn't have to be expanded); then we swap values up the tree until the order property has been restored. In the worst case, we follow a path all the way from a leaf to the root (i.e., the work we do is proportional to the height of the tree). Because a heap is a balanced binary tree, the height of the tree is O(log N), where N is the number of values stored in the </a:t>
            </a:r>
            <a:r>
              <a:rPr lang="en-US" altLang="zh-CN" sz="800" dirty="0" err="1">
                <a:latin typeface="+mj-ea"/>
              </a:rPr>
              <a:t>tree.The</a:t>
            </a:r>
            <a:r>
              <a:rPr lang="en-US" altLang="zh-CN" sz="800" dirty="0">
                <a:latin typeface="+mj-ea"/>
              </a:rPr>
              <a:t> </a:t>
            </a:r>
            <a:r>
              <a:rPr lang="en-US" altLang="zh-CN" sz="800" dirty="0" err="1">
                <a:latin typeface="+mj-ea"/>
              </a:rPr>
              <a:t>removeMax</a:t>
            </a:r>
            <a:r>
              <a:rPr lang="en-US" altLang="zh-CN" sz="800" dirty="0">
                <a:latin typeface="+mj-ea"/>
              </a:rPr>
              <a:t> operation is similar: in the worst case, we follow a path down the tree from the root to a leaf. Again, the worst-case time is O(log N).</a:t>
            </a:r>
          </a:p>
          <a:p>
            <a:pPr>
              <a:lnSpc>
                <a:spcPts val="600"/>
              </a:lnSpc>
              <a:spcAft>
                <a:spcPts val="200"/>
              </a:spcAft>
            </a:pPr>
            <a:r>
              <a:rPr lang="en-US" altLang="zh-CN" sz="800" dirty="0">
                <a:latin typeface="+mj-ea"/>
              </a:rPr>
              <a:t>26. The array is called the </a:t>
            </a:r>
            <a:r>
              <a:rPr lang="en-US" altLang="zh-CN" sz="800" b="1" dirty="0" err="1">
                <a:latin typeface="+mj-ea"/>
              </a:rPr>
              <a:t>hashtable</a:t>
            </a:r>
            <a:r>
              <a:rPr lang="en-US" altLang="zh-CN" sz="800" dirty="0" err="1">
                <a:latin typeface="+mj-ea"/>
              </a:rPr>
              <a:t>.We</a:t>
            </a:r>
            <a:r>
              <a:rPr lang="en-US" altLang="zh-CN" sz="800" dirty="0">
                <a:latin typeface="+mj-ea"/>
              </a:rPr>
              <a:t> will refer to the size of the array as </a:t>
            </a:r>
            <a:r>
              <a:rPr lang="en-US" altLang="zh-CN" sz="800" b="1" dirty="0" err="1">
                <a:latin typeface="+mj-ea"/>
              </a:rPr>
              <a:t>TABLE_SIZE</a:t>
            </a:r>
            <a:r>
              <a:rPr lang="en-US" altLang="zh-CN" sz="800" dirty="0" err="1">
                <a:latin typeface="+mj-ea"/>
              </a:rPr>
              <a:t>.The</a:t>
            </a:r>
            <a:r>
              <a:rPr lang="en-US" altLang="zh-CN" sz="800" dirty="0">
                <a:latin typeface="+mj-ea"/>
              </a:rPr>
              <a:t> function that maps a key value to the array index in which that key (and its associated data) will be stored is called the </a:t>
            </a:r>
            <a:r>
              <a:rPr lang="en-US" altLang="zh-CN" sz="800" b="1" dirty="0">
                <a:latin typeface="+mj-ea"/>
              </a:rPr>
              <a:t>hash function</a:t>
            </a:r>
            <a:r>
              <a:rPr lang="en-US" altLang="zh-CN" sz="800" dirty="0">
                <a:latin typeface="+mj-ea"/>
              </a:rPr>
              <a:t>. </a:t>
            </a:r>
          </a:p>
          <a:p>
            <a:pPr>
              <a:lnSpc>
                <a:spcPts val="600"/>
              </a:lnSpc>
              <a:spcAft>
                <a:spcPts val="200"/>
              </a:spcAft>
            </a:pPr>
            <a:r>
              <a:rPr lang="en-US" altLang="zh-CN" sz="800" dirty="0">
                <a:latin typeface="+mj-ea"/>
              </a:rPr>
              <a:t>27. Hash Complexity </a:t>
            </a:r>
            <a:r>
              <a:rPr lang="en-US" altLang="zh-CN" sz="800" b="1" dirty="0">
                <a:latin typeface="+mj-ea"/>
              </a:rPr>
              <a:t>: </a:t>
            </a:r>
            <a:r>
              <a:rPr lang="en-US" altLang="zh-CN" sz="800" b="1" dirty="0" err="1">
                <a:latin typeface="+mj-ea"/>
              </a:rPr>
              <a:t>Iookup</a:t>
            </a:r>
            <a:r>
              <a:rPr lang="en-US" altLang="zh-CN" sz="800" b="1" dirty="0">
                <a:latin typeface="+mj-ea"/>
              </a:rPr>
              <a:t> </a:t>
            </a:r>
            <a:r>
              <a:rPr lang="en-US" altLang="zh-CN" sz="800" dirty="0">
                <a:latin typeface="+mj-ea"/>
              </a:rPr>
              <a:t>: In the worst case, all of the keys will hash to the same place. In that case, if linked lists are used, the worst-case time for lookup will be O(N), where N is the number of values stored in the </a:t>
            </a:r>
            <a:r>
              <a:rPr lang="en-US" altLang="zh-CN" sz="800" dirty="0" err="1">
                <a:latin typeface="+mj-ea"/>
              </a:rPr>
              <a:t>hashtable</a:t>
            </a:r>
            <a:r>
              <a:rPr lang="en-US" altLang="zh-CN" sz="800" dirty="0">
                <a:latin typeface="+mj-ea"/>
              </a:rPr>
              <a:t>. If a balanced search tree is used, the time will be O(log N). </a:t>
            </a:r>
            <a:r>
              <a:rPr lang="en-US" altLang="zh-CN" sz="800" b="1" dirty="0">
                <a:latin typeface="+mj-ea"/>
              </a:rPr>
              <a:t>Insert</a:t>
            </a:r>
            <a:r>
              <a:rPr lang="en-US" altLang="zh-CN" sz="800" dirty="0">
                <a:latin typeface="+mj-ea"/>
              </a:rPr>
              <a:t> The time for insert is similar to the time for lookup: the sum of the time for the hash function and the time to insert k into array[v]. However, if linked lists are used, the time to insert k into the array will always be O(1) rather than O(N) in the worst case. </a:t>
            </a:r>
            <a:r>
              <a:rPr lang="en-US" altLang="zh-CN" sz="800" b="1" dirty="0">
                <a:latin typeface="+mj-ea"/>
              </a:rPr>
              <a:t>Delete</a:t>
            </a:r>
            <a:r>
              <a:rPr lang="en-US" altLang="zh-CN" sz="800" dirty="0">
                <a:latin typeface="+mj-ea"/>
              </a:rPr>
              <a:t> he worst-case time is the same as for lookup, since the value has to be found before it can be deleted.</a:t>
            </a:r>
          </a:p>
          <a:p>
            <a:pPr>
              <a:lnSpc>
                <a:spcPts val="600"/>
              </a:lnSpc>
              <a:spcAft>
                <a:spcPts val="200"/>
              </a:spcAft>
            </a:pPr>
            <a:r>
              <a:rPr lang="en-US" altLang="zh-CN" sz="800" dirty="0">
                <a:latin typeface="+mj-ea"/>
              </a:rPr>
              <a:t>28. Summary Given a fixed table size and a hash function that distributes keys evenly in the range 0 to TABLE_SIZE-1, the expected times for insert, lookup, and delete are all O(1), as long as the number of keys in the table is less than </a:t>
            </a:r>
            <a:r>
              <a:rPr lang="en-US" altLang="zh-CN" sz="800" dirty="0" err="1">
                <a:latin typeface="+mj-ea"/>
              </a:rPr>
              <a:t>TABLE_SIZE.</a:t>
            </a:r>
            <a:r>
              <a:rPr lang="en-US" altLang="zh-CN" sz="800" b="1" dirty="0" err="1">
                <a:latin typeface="+mj-ea"/>
              </a:rPr>
              <a:t>Using</a:t>
            </a:r>
            <a:r>
              <a:rPr lang="en-US" altLang="zh-CN" sz="800" b="1" dirty="0">
                <a:latin typeface="+mj-ea"/>
              </a:rPr>
              <a:t> balanced trees </a:t>
            </a:r>
            <a:r>
              <a:rPr lang="en-US" altLang="zh-CN" sz="800" dirty="0">
                <a:latin typeface="+mj-ea"/>
              </a:rPr>
              <a:t>as array elements, the worst-case times for insert, lookup, and delete are all O(log N), where N is the number of keys stored in the </a:t>
            </a:r>
            <a:r>
              <a:rPr lang="en-US" altLang="zh-CN" sz="800" dirty="0" err="1">
                <a:latin typeface="+mj-ea"/>
              </a:rPr>
              <a:t>table.</a:t>
            </a:r>
            <a:r>
              <a:rPr lang="en-US" altLang="zh-CN" sz="800" b="1" dirty="0" err="1">
                <a:latin typeface="+mj-ea"/>
              </a:rPr>
              <a:t>Using</a:t>
            </a:r>
            <a:r>
              <a:rPr lang="en-US" altLang="zh-CN" sz="800" b="1" dirty="0">
                <a:latin typeface="+mj-ea"/>
              </a:rPr>
              <a:t> linked lists as array </a:t>
            </a:r>
            <a:r>
              <a:rPr lang="en-US" altLang="zh-CN" sz="800" dirty="0">
                <a:latin typeface="+mj-ea"/>
              </a:rPr>
              <a:t>elements, the worst-case times are O(1) for insert and O(N) for lookup and </a:t>
            </a:r>
            <a:r>
              <a:rPr lang="en-US" altLang="zh-CN" sz="800" dirty="0" err="1">
                <a:latin typeface="+mj-ea"/>
              </a:rPr>
              <a:t>delete.A</a:t>
            </a:r>
            <a:r>
              <a:rPr lang="en-US" altLang="zh-CN" sz="800" dirty="0">
                <a:latin typeface="+mj-ea"/>
              </a:rPr>
              <a:t> disadvantage of </a:t>
            </a:r>
            <a:r>
              <a:rPr lang="en-US" altLang="zh-CN" sz="800" dirty="0" err="1">
                <a:latin typeface="+mj-ea"/>
              </a:rPr>
              <a:t>hashtables</a:t>
            </a:r>
            <a:r>
              <a:rPr lang="en-US" altLang="zh-CN" sz="800" dirty="0">
                <a:latin typeface="+mj-ea"/>
              </a:rPr>
              <a:t> (compared to binary-search trees and red-black trees) is that it is not easy to implement a print method that prints all values in sorted order.</a:t>
            </a:r>
          </a:p>
          <a:p>
            <a:pPr>
              <a:lnSpc>
                <a:spcPts val="600"/>
              </a:lnSpc>
              <a:spcAft>
                <a:spcPts val="200"/>
              </a:spcAft>
            </a:pPr>
            <a:r>
              <a:rPr lang="en-US" altLang="zh-CN" sz="800" dirty="0">
                <a:latin typeface="+mj-ea"/>
              </a:rPr>
              <a:t>29. Sorting Summary</a:t>
            </a:r>
          </a:p>
          <a:p>
            <a:pPr>
              <a:lnSpc>
                <a:spcPts val="600"/>
              </a:lnSpc>
              <a:spcAft>
                <a:spcPts val="200"/>
              </a:spcAft>
            </a:pPr>
            <a:r>
              <a:rPr lang="en-US" altLang="zh-CN" sz="800" b="1" dirty="0">
                <a:latin typeface="+mj-ea"/>
              </a:rPr>
              <a:t>Selection Sort</a:t>
            </a:r>
            <a:r>
              <a:rPr lang="en-US" altLang="zh-CN" sz="800" dirty="0">
                <a:latin typeface="+mj-ea"/>
              </a:rPr>
              <a:t>: N passes on pass k: find the k-</a:t>
            </a:r>
            <a:r>
              <a:rPr lang="en-US" altLang="zh-CN" sz="800" dirty="0" err="1">
                <a:latin typeface="+mj-ea"/>
              </a:rPr>
              <a:t>th</a:t>
            </a:r>
            <a:r>
              <a:rPr lang="en-US" altLang="zh-CN" sz="800" dirty="0">
                <a:latin typeface="+mj-ea"/>
              </a:rPr>
              <a:t> smallest item, put it in its final place </a:t>
            </a:r>
            <a:r>
              <a:rPr lang="en-US" altLang="zh-CN" sz="800" b="1" dirty="0">
                <a:latin typeface="+mj-ea"/>
              </a:rPr>
              <a:t>always O(N^2)</a:t>
            </a:r>
          </a:p>
          <a:p>
            <a:pPr>
              <a:lnSpc>
                <a:spcPts val="600"/>
              </a:lnSpc>
              <a:spcAft>
                <a:spcPts val="200"/>
              </a:spcAft>
            </a:pPr>
            <a:r>
              <a:rPr lang="en-US" altLang="zh-CN" sz="800" b="1" dirty="0">
                <a:latin typeface="+mj-ea"/>
              </a:rPr>
              <a:t>Insertion </a:t>
            </a:r>
            <a:r>
              <a:rPr lang="en-US" altLang="zh-CN" sz="800" b="1" dirty="0" err="1">
                <a:latin typeface="+mj-ea"/>
              </a:rPr>
              <a:t>Sort</a:t>
            </a:r>
            <a:r>
              <a:rPr lang="en-US" altLang="zh-CN" sz="800" dirty="0" err="1">
                <a:latin typeface="+mj-ea"/>
              </a:rPr>
              <a:t>:N</a:t>
            </a:r>
            <a:r>
              <a:rPr lang="en-US" altLang="zh-CN" sz="800" dirty="0">
                <a:latin typeface="+mj-ea"/>
              </a:rPr>
              <a:t> passes on pass k: insert the k-</a:t>
            </a:r>
            <a:r>
              <a:rPr lang="en-US" altLang="zh-CN" sz="800" dirty="0" err="1">
                <a:latin typeface="+mj-ea"/>
              </a:rPr>
              <a:t>th</a:t>
            </a:r>
            <a:r>
              <a:rPr lang="en-US" altLang="zh-CN" sz="800" dirty="0">
                <a:latin typeface="+mj-ea"/>
              </a:rPr>
              <a:t> item into its proper position relative to the items to its left </a:t>
            </a:r>
            <a:r>
              <a:rPr lang="en-US" altLang="zh-CN" sz="800" b="1" dirty="0">
                <a:latin typeface="+mj-ea"/>
              </a:rPr>
              <a:t>worst-case O(N^2)given an already-sorted array: O(N)</a:t>
            </a:r>
          </a:p>
          <a:p>
            <a:pPr>
              <a:lnSpc>
                <a:spcPts val="600"/>
              </a:lnSpc>
              <a:spcAft>
                <a:spcPts val="200"/>
              </a:spcAft>
            </a:pPr>
            <a:r>
              <a:rPr lang="en-US" altLang="zh-CN" sz="800" b="1" dirty="0">
                <a:latin typeface="+mj-ea"/>
              </a:rPr>
              <a:t>Merge Sort</a:t>
            </a:r>
            <a:r>
              <a:rPr lang="en-US" altLang="zh-CN" sz="800" dirty="0">
                <a:latin typeface="+mj-ea"/>
              </a:rPr>
              <a:t>: recursively sort the first N/2 items recursively sort the last N/2 items merge (using an auxiliary array) </a:t>
            </a:r>
            <a:r>
              <a:rPr lang="en-US" altLang="zh-CN" sz="800" b="1" dirty="0">
                <a:latin typeface="+mj-ea"/>
              </a:rPr>
              <a:t>always O(N log N)</a:t>
            </a:r>
          </a:p>
          <a:p>
            <a:pPr>
              <a:lnSpc>
                <a:spcPts val="600"/>
              </a:lnSpc>
              <a:spcAft>
                <a:spcPts val="200"/>
              </a:spcAft>
            </a:pPr>
            <a:r>
              <a:rPr lang="en-US" altLang="zh-CN" sz="800" b="1" dirty="0">
                <a:latin typeface="+mj-ea"/>
              </a:rPr>
              <a:t>Quick Sort</a:t>
            </a:r>
            <a:r>
              <a:rPr lang="en-US" altLang="zh-CN" sz="800" dirty="0">
                <a:latin typeface="+mj-ea"/>
              </a:rPr>
              <a:t>: choose a pivot value partition the </a:t>
            </a:r>
            <a:r>
              <a:rPr lang="en-US" altLang="zh-CN" sz="800" dirty="0" err="1">
                <a:latin typeface="+mj-ea"/>
              </a:rPr>
              <a:t>array:left</a:t>
            </a:r>
            <a:r>
              <a:rPr lang="en-US" altLang="zh-CN" sz="800" dirty="0">
                <a:latin typeface="+mj-ea"/>
              </a:rPr>
              <a:t> part has items &lt;= pivot right part has items &gt;= pivot recursively sort the left part recursively sort the right part </a:t>
            </a:r>
            <a:r>
              <a:rPr lang="en-US" altLang="zh-CN" sz="800" b="1" dirty="0">
                <a:latin typeface="+mj-ea"/>
              </a:rPr>
              <a:t>worst-case O(N^2) expected O(N log N)</a:t>
            </a:r>
          </a:p>
          <a:p>
            <a:pPr>
              <a:lnSpc>
                <a:spcPts val="600"/>
              </a:lnSpc>
              <a:spcAft>
                <a:spcPts val="200"/>
              </a:spcAft>
            </a:pPr>
            <a:r>
              <a:rPr lang="en-US" altLang="zh-CN" sz="800" b="1" dirty="0">
                <a:latin typeface="+mj-ea"/>
              </a:rPr>
              <a:t>Heap </a:t>
            </a:r>
            <a:r>
              <a:rPr lang="en-US" altLang="zh-CN" sz="800" b="1" dirty="0" err="1">
                <a:latin typeface="+mj-ea"/>
              </a:rPr>
              <a:t>Sort:</a:t>
            </a:r>
            <a:r>
              <a:rPr lang="en-US" altLang="zh-CN" sz="800" dirty="0" err="1">
                <a:latin typeface="+mj-ea"/>
              </a:rPr>
              <a:t>use</a:t>
            </a:r>
            <a:r>
              <a:rPr lang="en-US" altLang="zh-CN" sz="800" dirty="0">
                <a:latin typeface="+mj-ea"/>
              </a:rPr>
              <a:t> </a:t>
            </a:r>
            <a:r>
              <a:rPr lang="en-US" altLang="zh-CN" sz="800" dirty="0" err="1">
                <a:latin typeface="+mj-ea"/>
              </a:rPr>
              <a:t>heapify</a:t>
            </a:r>
            <a:r>
              <a:rPr lang="en-US" altLang="zh-CN" sz="800" dirty="0">
                <a:latin typeface="+mj-ea"/>
              </a:rPr>
              <a:t> to convert the unsorted array into a heap, then do N </a:t>
            </a:r>
            <a:r>
              <a:rPr lang="en-US" altLang="zh-CN" sz="800" dirty="0" err="1">
                <a:latin typeface="+mj-ea"/>
              </a:rPr>
              <a:t>removeMax</a:t>
            </a:r>
            <a:r>
              <a:rPr lang="en-US" altLang="zh-CN" sz="800" dirty="0">
                <a:latin typeface="+mj-ea"/>
              </a:rPr>
              <a:t> operations. Each operation frees one more space at the end of the array; put the returned max value into that </a:t>
            </a:r>
            <a:r>
              <a:rPr lang="en-US" altLang="zh-CN" sz="800" dirty="0" err="1">
                <a:latin typeface="+mj-ea"/>
              </a:rPr>
              <a:t>space.</a:t>
            </a:r>
            <a:r>
              <a:rPr lang="en-US" altLang="zh-CN" sz="800" b="1" dirty="0" err="1">
                <a:latin typeface="+mj-ea"/>
              </a:rPr>
              <a:t>always</a:t>
            </a:r>
            <a:r>
              <a:rPr lang="en-US" altLang="zh-CN" sz="800" b="1" dirty="0">
                <a:latin typeface="+mj-ea"/>
              </a:rPr>
              <a:t> O(N log N</a:t>
            </a:r>
            <a:r>
              <a:rPr lang="en-US" altLang="zh-CN" sz="800" dirty="0">
                <a:latin typeface="+mj-ea"/>
              </a:rPr>
              <a:t>)</a:t>
            </a:r>
          </a:p>
          <a:p>
            <a:pPr>
              <a:lnSpc>
                <a:spcPts val="600"/>
              </a:lnSpc>
              <a:spcAft>
                <a:spcPts val="200"/>
              </a:spcAft>
            </a:pPr>
            <a:r>
              <a:rPr lang="en-US" altLang="zh-CN" sz="800" b="1" dirty="0">
                <a:latin typeface="+mj-ea"/>
              </a:rPr>
              <a:t>Radix </a:t>
            </a:r>
            <a:r>
              <a:rPr lang="en-US" altLang="zh-CN" sz="800" b="1" dirty="0" err="1">
                <a:latin typeface="+mj-ea"/>
              </a:rPr>
              <a:t>Sort</a:t>
            </a:r>
            <a:r>
              <a:rPr lang="en-US" altLang="zh-CN" sz="800" dirty="0" err="1">
                <a:latin typeface="+mj-ea"/>
              </a:rPr>
              <a:t>:make</a:t>
            </a:r>
            <a:r>
              <a:rPr lang="en-US" altLang="zh-CN" sz="800" dirty="0">
                <a:latin typeface="+mj-ea"/>
              </a:rPr>
              <a:t> </a:t>
            </a:r>
            <a:r>
              <a:rPr lang="en-US" altLang="zh-CN" sz="800" dirty="0" err="1">
                <a:latin typeface="+mj-ea"/>
              </a:rPr>
              <a:t>len</a:t>
            </a:r>
            <a:r>
              <a:rPr lang="en-US" altLang="zh-CN" sz="800" dirty="0">
                <a:latin typeface="+mj-ea"/>
              </a:rPr>
              <a:t> passes through the N sequences to be sorted, right-to-left on each pass, put the values into the queue in position p	of the auxiliary array, where p is the value of the current "</a:t>
            </a:r>
            <a:r>
              <a:rPr lang="en-US" altLang="zh-CN" sz="800" dirty="0" err="1">
                <a:latin typeface="+mj-ea"/>
              </a:rPr>
              <a:t>digit"then</a:t>
            </a:r>
            <a:r>
              <a:rPr lang="en-US" altLang="zh-CN" sz="800" dirty="0">
                <a:latin typeface="+mj-ea"/>
              </a:rPr>
              <a:t> put the values back from the auxiliary array into the original </a:t>
            </a:r>
            <a:r>
              <a:rPr lang="en-US" altLang="zh-CN" sz="800" dirty="0" err="1">
                <a:latin typeface="+mj-ea"/>
              </a:rPr>
              <a:t>arrayno</a:t>
            </a:r>
            <a:r>
              <a:rPr lang="en-US" altLang="zh-CN" sz="800" dirty="0">
                <a:latin typeface="+mj-ea"/>
              </a:rPr>
              <a:t> comparisons of values are done (i.e., radix sort is not a comparison sort).</a:t>
            </a:r>
            <a:r>
              <a:rPr lang="en-US" altLang="zh-CN" sz="800" b="1" dirty="0">
                <a:latin typeface="+mj-ea"/>
              </a:rPr>
              <a:t>always O(N + range) * </a:t>
            </a:r>
            <a:r>
              <a:rPr lang="en-US" altLang="zh-CN" sz="800" b="1" dirty="0" err="1">
                <a:latin typeface="+mj-ea"/>
              </a:rPr>
              <a:t>len</a:t>
            </a:r>
            <a:r>
              <a:rPr lang="en-US" altLang="zh-CN" sz="800" b="1" dirty="0">
                <a:latin typeface="+mj-ea"/>
              </a:rPr>
              <a:t>)</a:t>
            </a:r>
            <a:endParaRPr lang="en-US" altLang="zh-CN" sz="800" dirty="0">
              <a:latin typeface="+mj-ea"/>
            </a:endParaRPr>
          </a:p>
          <a:p>
            <a:pPr>
              <a:lnSpc>
                <a:spcPts val="600"/>
              </a:lnSpc>
              <a:spcAft>
                <a:spcPts val="200"/>
              </a:spcAft>
            </a:pPr>
            <a:r>
              <a:rPr lang="en-US" altLang="zh-CN" sz="800" b="1" dirty="0">
                <a:latin typeface="+mj-ea"/>
              </a:rPr>
              <a:t>30. Stable Sorting </a:t>
            </a:r>
            <a:r>
              <a:rPr lang="en-US" altLang="zh-CN" sz="800" b="1" dirty="0" err="1">
                <a:latin typeface="+mj-ea"/>
              </a:rPr>
              <a:t>Algorithms</a:t>
            </a:r>
            <a:r>
              <a:rPr lang="en-US" altLang="zh-CN" sz="800" dirty="0" err="1">
                <a:latin typeface="+mj-ea"/>
              </a:rPr>
              <a:t>:Insertion</a:t>
            </a:r>
            <a:r>
              <a:rPr lang="en-US" altLang="zh-CN" sz="800" dirty="0">
                <a:latin typeface="+mj-ea"/>
              </a:rPr>
              <a:t> Sort; Merge Sort Bubble Sort Tim Sort; Counting Sort</a:t>
            </a:r>
          </a:p>
          <a:p>
            <a:pPr>
              <a:lnSpc>
                <a:spcPts val="600"/>
              </a:lnSpc>
              <a:spcAft>
                <a:spcPts val="200"/>
              </a:spcAft>
            </a:pPr>
            <a:r>
              <a:rPr lang="en-US" altLang="zh-CN" sz="800" b="1" dirty="0">
                <a:latin typeface="+mj-ea"/>
              </a:rPr>
              <a:t>Unstable Sorting </a:t>
            </a:r>
            <a:r>
              <a:rPr lang="en-US" altLang="zh-CN" sz="800" b="1" dirty="0" err="1">
                <a:latin typeface="+mj-ea"/>
              </a:rPr>
              <a:t>Algorithms</a:t>
            </a:r>
            <a:r>
              <a:rPr lang="en-US" altLang="zh-CN" sz="800" dirty="0" err="1">
                <a:latin typeface="+mj-ea"/>
              </a:rPr>
              <a:t>:Heap</a:t>
            </a:r>
            <a:r>
              <a:rPr lang="en-US" altLang="zh-CN" sz="800" dirty="0">
                <a:latin typeface="+mj-ea"/>
              </a:rPr>
              <a:t> Sort; Selection sort; Shell sort; Quick Sort</a:t>
            </a:r>
          </a:p>
          <a:p>
            <a:pPr>
              <a:lnSpc>
                <a:spcPts val="600"/>
              </a:lnSpc>
              <a:spcAft>
                <a:spcPts val="200"/>
              </a:spcAft>
            </a:pPr>
            <a:r>
              <a:rPr lang="en-US" altLang="zh-CN" sz="800" dirty="0">
                <a:latin typeface="+mj-ea"/>
              </a:rPr>
              <a:t>31. Graphs are a generalization of trees. graphs have nodes and edges. (The nodes are sometimes called vertices and the edges are sometimes called arcs.) However, graphs are more general than trees: in a graph, a node can have any number of incoming edges (in a tree, the root node cannot have any incoming edges and the other nodes can only have one incoming edge). Every tree is a graph, but not every graph is a tree.  </a:t>
            </a:r>
            <a:r>
              <a:rPr lang="en-US" altLang="zh-CN" sz="800" b="1" dirty="0">
                <a:latin typeface="+mj-ea"/>
              </a:rPr>
              <a:t>[2]  </a:t>
            </a:r>
            <a:r>
              <a:rPr lang="en-US" altLang="zh-CN" sz="800" b="1" dirty="0">
                <a:latin typeface="+mj-ea"/>
                <a:sym typeface="Wingdings" pitchFamily="2" charset="2"/>
              </a:rPr>
              <a:t>-&gt; [1], [1] -- [3]</a:t>
            </a:r>
            <a:endParaRPr lang="en-US" altLang="zh-CN" sz="800" b="1" dirty="0">
              <a:latin typeface="+mj-ea"/>
            </a:endParaRPr>
          </a:p>
          <a:p>
            <a:pPr>
              <a:lnSpc>
                <a:spcPts val="600"/>
              </a:lnSpc>
              <a:spcAft>
                <a:spcPts val="200"/>
              </a:spcAft>
            </a:pPr>
            <a:r>
              <a:rPr lang="en-US" altLang="zh-CN" sz="800" b="1" dirty="0">
                <a:latin typeface="+mj-ea"/>
              </a:rPr>
              <a:t>In the directed graph</a:t>
            </a:r>
            <a:r>
              <a:rPr lang="en-US" altLang="zh-CN" sz="800" dirty="0">
                <a:latin typeface="+mj-ea"/>
              </a:rPr>
              <a:t>, there is an edge from node 2 to node 1; </a:t>
            </a:r>
            <a:r>
              <a:rPr lang="en-US" altLang="zh-CN" sz="800" dirty="0" err="1">
                <a:latin typeface="+mj-ea"/>
              </a:rPr>
              <a:t>therefore:The</a:t>
            </a:r>
            <a:r>
              <a:rPr lang="en-US" altLang="zh-CN" sz="800" dirty="0">
                <a:latin typeface="+mj-ea"/>
              </a:rPr>
              <a:t> two nodes are adjacent (they are neighbors).Node 2 is a predecessor of node 1.Node 1 is a successor of node 2.The source of the edge is node 2 and the target of the edge is node 1. </a:t>
            </a:r>
            <a:r>
              <a:rPr lang="en-US" altLang="zh-CN" sz="800" b="1" dirty="0">
                <a:latin typeface="+mj-ea"/>
              </a:rPr>
              <a:t>In the undirected graph</a:t>
            </a:r>
            <a:r>
              <a:rPr lang="en-US" altLang="zh-CN" sz="800" dirty="0">
                <a:latin typeface="+mj-ea"/>
              </a:rPr>
              <a:t>, there is an edge between node 1 and node 3; therefore: Nodes 1 and 3 are adjacent (they are neighbors). 32. The first two paths are </a:t>
            </a:r>
            <a:r>
              <a:rPr lang="en-US" altLang="zh-CN" sz="800" b="1" dirty="0">
                <a:latin typeface="+mj-ea"/>
              </a:rPr>
              <a:t>acyclic paths: no node is repeated</a:t>
            </a:r>
            <a:r>
              <a:rPr lang="en-US" altLang="zh-CN" sz="800" dirty="0">
                <a:latin typeface="+mj-ea"/>
              </a:rPr>
              <a:t>; the last path is </a:t>
            </a:r>
            <a:r>
              <a:rPr lang="en-US" altLang="zh-CN" sz="800" b="1" dirty="0">
                <a:latin typeface="+mj-ea"/>
              </a:rPr>
              <a:t>a cyclic path</a:t>
            </a:r>
            <a:r>
              <a:rPr lang="en-US" altLang="zh-CN" sz="800" dirty="0">
                <a:latin typeface="+mj-ea"/>
              </a:rPr>
              <a:t> because node 1 occurs twice. an edge can connect a node to itself.</a:t>
            </a:r>
          </a:p>
          <a:p>
            <a:pPr>
              <a:lnSpc>
                <a:spcPts val="600"/>
              </a:lnSpc>
              <a:spcAft>
                <a:spcPts val="200"/>
              </a:spcAft>
            </a:pPr>
            <a:r>
              <a:rPr lang="en-US" altLang="zh-CN" sz="800" dirty="0">
                <a:latin typeface="+mj-ea"/>
              </a:rPr>
              <a:t>32. </a:t>
            </a:r>
            <a:r>
              <a:rPr lang="en-US" altLang="zh-CN" sz="800" b="1" dirty="0">
                <a:latin typeface="+mj-ea"/>
              </a:rPr>
              <a:t>An undirected graph is connected </a:t>
            </a:r>
            <a:r>
              <a:rPr lang="en-US" altLang="zh-CN" sz="800" dirty="0">
                <a:latin typeface="+mj-ea"/>
              </a:rPr>
              <a:t>if there is a path from every node to every other node</a:t>
            </a:r>
            <a:r>
              <a:rPr lang="en-US" altLang="zh-CN" sz="800" b="1" dirty="0">
                <a:latin typeface="+mj-ea"/>
              </a:rPr>
              <a:t>. A directed graph is strongly connected</a:t>
            </a:r>
            <a:r>
              <a:rPr lang="en-US" altLang="zh-CN" sz="800" dirty="0">
                <a:latin typeface="+mj-ea"/>
              </a:rPr>
              <a:t> if there is a path from every node to every other node. A </a:t>
            </a:r>
            <a:r>
              <a:rPr lang="en-US" altLang="zh-CN" sz="800" b="1" dirty="0">
                <a:latin typeface="+mj-ea"/>
              </a:rPr>
              <a:t>directed graph is weakly connected </a:t>
            </a:r>
            <a:r>
              <a:rPr lang="en-US" altLang="zh-CN" sz="800" dirty="0">
                <a:latin typeface="+mj-ea"/>
              </a:rPr>
              <a:t>if, treating all edges as being undirected, there is a path from every node to every other node.</a:t>
            </a:r>
          </a:p>
        </p:txBody>
      </p:sp>
      <p:pic>
        <p:nvPicPr>
          <p:cNvPr id="3" name="Picture 2">
            <a:extLst>
              <a:ext uri="{FF2B5EF4-FFF2-40B4-BE49-F238E27FC236}">
                <a16:creationId xmlns:a16="http://schemas.microsoft.com/office/drawing/2014/main" id="{4382C100-9076-F84E-B1B3-32529D26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06709"/>
            <a:ext cx="2040194" cy="1108854"/>
          </a:xfrm>
          <a:prstGeom prst="rect">
            <a:avLst/>
          </a:prstGeom>
        </p:spPr>
      </p:pic>
      <p:pic>
        <p:nvPicPr>
          <p:cNvPr id="26" name="Picture 25">
            <a:extLst>
              <a:ext uri="{FF2B5EF4-FFF2-40B4-BE49-F238E27FC236}">
                <a16:creationId xmlns:a16="http://schemas.microsoft.com/office/drawing/2014/main" id="{D16C9539-71CE-544E-888D-75A425570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53" y="225552"/>
            <a:ext cx="2098132" cy="922847"/>
          </a:xfrm>
          <a:prstGeom prst="rect">
            <a:avLst/>
          </a:prstGeom>
        </p:spPr>
      </p:pic>
    </p:spTree>
    <p:extLst>
      <p:ext uri="{BB962C8B-B14F-4D97-AF65-F5344CB8AC3E}">
        <p14:creationId xmlns:p14="http://schemas.microsoft.com/office/powerpoint/2010/main" val="39306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93DC542-C149-5044-B499-F0A48A9FFF74}"/>
              </a:ext>
            </a:extLst>
          </p:cNvPr>
          <p:cNvPicPr>
            <a:picLocks noChangeAspect="1"/>
          </p:cNvPicPr>
          <p:nvPr/>
        </p:nvPicPr>
        <p:blipFill>
          <a:blip r:embed="rId2"/>
          <a:stretch>
            <a:fillRect/>
          </a:stretch>
        </p:blipFill>
        <p:spPr>
          <a:xfrm>
            <a:off x="3608439" y="4532596"/>
            <a:ext cx="2979173" cy="3148444"/>
          </a:xfrm>
          <a:prstGeom prst="rect">
            <a:avLst/>
          </a:prstGeom>
        </p:spPr>
      </p:pic>
      <p:sp>
        <p:nvSpPr>
          <p:cNvPr id="9" name="文本框 8"/>
          <p:cNvSpPr txBox="1"/>
          <p:nvPr/>
        </p:nvSpPr>
        <p:spPr>
          <a:xfrm>
            <a:off x="2457450" y="7412639"/>
            <a:ext cx="4260905" cy="3046988"/>
          </a:xfrm>
          <a:prstGeom prst="rect">
            <a:avLst/>
          </a:prstGeom>
          <a:noFill/>
        </p:spPr>
        <p:txBody>
          <a:bodyPr wrap="square" rtlCol="0">
            <a:spAutoFit/>
          </a:bodyPr>
          <a:lstStyle/>
          <a:p>
            <a:r>
              <a:rPr lang="en-US" sz="800" b="1" dirty="0"/>
              <a:t>Bucket Sort:</a:t>
            </a:r>
          </a:p>
          <a:p>
            <a:pPr marL="457200" indent="-457200">
              <a:buFont typeface="Arial"/>
              <a:buChar char="•"/>
            </a:pPr>
            <a:r>
              <a:rPr lang="en-US" sz="800" dirty="0"/>
              <a:t>Map each item into one of </a:t>
            </a:r>
            <a:r>
              <a:rPr lang="en-US" sz="800" i="1" dirty="0"/>
              <a:t>k</a:t>
            </a:r>
            <a:r>
              <a:rPr lang="en-US" sz="800" dirty="0"/>
              <a:t> buckets</a:t>
            </a:r>
          </a:p>
          <a:p>
            <a:pPr marL="457200" indent="-457200">
              <a:buFont typeface="Arial"/>
              <a:buChar char="•"/>
            </a:pPr>
            <a:r>
              <a:rPr lang="en-US" sz="800" dirty="0"/>
              <a:t>no comparisons of values are done (not a comparison sort).</a:t>
            </a:r>
          </a:p>
          <a:p>
            <a:pPr marL="457200" indent="-457200">
              <a:buFont typeface="Arial"/>
              <a:buChar char="•"/>
            </a:pPr>
            <a:r>
              <a:rPr lang="en-US" sz="800" dirty="0"/>
              <a:t>always O(N + </a:t>
            </a:r>
            <a:r>
              <a:rPr lang="en-US" sz="800" i="1" dirty="0"/>
              <a:t>k</a:t>
            </a:r>
            <a:r>
              <a:rPr lang="en-US" sz="800" dirty="0"/>
              <a:t>)</a:t>
            </a:r>
          </a:p>
          <a:p>
            <a:r>
              <a:rPr lang="en-US" sz="800" b="1" dirty="0"/>
              <a:t>Virtual Memory </a:t>
            </a:r>
            <a:r>
              <a:rPr lang="en-US" sz="800" dirty="0"/>
              <a:t>guarantees non-interference</a:t>
            </a:r>
          </a:p>
          <a:p>
            <a:r>
              <a:rPr lang="en-US" sz="800" dirty="0"/>
              <a:t>The addresses used by a program are virtual.  This means an address used by a program isn’t the address actually accessed.  When executing, a program is given two special registers, called </a:t>
            </a:r>
            <a:r>
              <a:rPr lang="en-US" sz="800" b="1" dirty="0"/>
              <a:t>base and bound</a:t>
            </a:r>
            <a:r>
              <a:rPr lang="en-US" sz="800" dirty="0"/>
              <a:t>. The base register stores an the first memory address assigned to a program. When a program reads or writes address v it actually accesses address base + v. Similarly, the bound register represents the largest address a program may access. This guarantees memory addresses beyond a program’s allocation are untouched. With virtual memory no program can touch another program’s memory allocation, guaranteeing peaceful co-existence.</a:t>
            </a:r>
          </a:p>
          <a:p>
            <a:r>
              <a:rPr lang="en-US" sz="800" b="1" dirty="0"/>
              <a:t>Paging</a:t>
            </a:r>
            <a:r>
              <a:rPr lang="en-US" sz="800" dirty="0"/>
              <a:t> : a very clever extension of virtual memory, Memory is divided into a large number of fixed size units called </a:t>
            </a:r>
            <a:r>
              <a:rPr lang="en-US" sz="800" i="1" dirty="0"/>
              <a:t>pages</a:t>
            </a:r>
            <a:r>
              <a:rPr lang="en-US" sz="800" dirty="0"/>
              <a:t>. Page size is commonly in the range 4k to 32k bytes. If a program needs 100k bytes, it is allocated 25 pages. But, each page is mapped into processor memory </a:t>
            </a:r>
            <a:r>
              <a:rPr lang="en-US" sz="800" i="1" dirty="0"/>
              <a:t>independently</a:t>
            </a:r>
            <a:r>
              <a:rPr lang="en-US" sz="800" dirty="0"/>
              <a:t>. And some are </a:t>
            </a:r>
            <a:r>
              <a:rPr lang="en-US" sz="800" i="1" dirty="0"/>
              <a:t>not mapped </a:t>
            </a:r>
            <a:r>
              <a:rPr lang="en-US" sz="800" dirty="0"/>
              <a:t>at all! Thus the first page allocated may be at location 100,000. The second may be at location 40,000. The third may not have any memory allocation (yet). If a program grows too large, parts of it (in terms of pages) may be removed from memory and copied to the hard drive. This means 2 programs, each of size 1 megabyte, can co-exist in a single 1 megabyte block of processor memory!</a:t>
            </a:r>
          </a:p>
          <a:p>
            <a:endParaRPr lang="en-US" sz="800" dirty="0"/>
          </a:p>
          <a:p>
            <a:endParaRPr lang="en-US" sz="800" dirty="0"/>
          </a:p>
          <a:p>
            <a:endParaRPr lang="en-US" sz="800" dirty="0"/>
          </a:p>
          <a:p>
            <a:endParaRPr lang="en-US" sz="800" dirty="0"/>
          </a:p>
        </p:txBody>
      </p:sp>
      <p:sp>
        <p:nvSpPr>
          <p:cNvPr id="4" name="矩形 3"/>
          <p:cNvSpPr/>
          <p:nvPr/>
        </p:nvSpPr>
        <p:spPr>
          <a:xfrm>
            <a:off x="1" y="0"/>
            <a:ext cx="22939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293952" y="0"/>
            <a:ext cx="22939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87903" y="0"/>
            <a:ext cx="229395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3732" y="19665"/>
            <a:ext cx="2619784" cy="10379765"/>
          </a:xfrm>
          <a:prstGeom prst="rect">
            <a:avLst/>
          </a:prstGeom>
          <a:noFill/>
        </p:spPr>
        <p:txBody>
          <a:bodyPr wrap="square" rtlCol="0">
            <a:spAutoFit/>
          </a:bodyPr>
          <a:lstStyle/>
          <a:p>
            <a:pPr>
              <a:lnSpc>
                <a:spcPts val="600"/>
              </a:lnSpc>
              <a:spcBef>
                <a:spcPts val="300"/>
              </a:spcBef>
            </a:pPr>
            <a:r>
              <a:rPr lang="en-US" altLang="zh-CN" sz="800" dirty="0">
                <a:latin typeface="+mj-ea"/>
                <a:ea typeface="+mj-ea"/>
              </a:rPr>
              <a:t>1.Depth first search</a:t>
            </a:r>
          </a:p>
          <a:p>
            <a:pPr>
              <a:lnSpc>
                <a:spcPts val="600"/>
              </a:lnSpc>
              <a:spcBef>
                <a:spcPts val="300"/>
              </a:spcBef>
            </a:pPr>
            <a:r>
              <a:rPr lang="en-US" altLang="zh-CN" sz="800" dirty="0">
                <a:latin typeface="+mj-ea"/>
                <a:ea typeface="+mj-ea"/>
              </a:rPr>
              <a:t>public static void </a:t>
            </a:r>
            <a:r>
              <a:rPr lang="en-US" altLang="zh-CN" sz="800" dirty="0" err="1">
                <a:latin typeface="+mj-ea"/>
                <a:ea typeface="+mj-ea"/>
              </a:rPr>
              <a:t>dfs</a:t>
            </a:r>
            <a:r>
              <a:rPr lang="en-US" altLang="zh-CN" sz="800" dirty="0">
                <a:latin typeface="+mj-ea"/>
                <a:ea typeface="+mj-ea"/>
              </a:rPr>
              <a:t> (</a:t>
            </a:r>
            <a:r>
              <a:rPr lang="en-US" altLang="zh-CN" sz="800" dirty="0" err="1">
                <a:latin typeface="+mj-ea"/>
                <a:ea typeface="+mj-ea"/>
              </a:rPr>
              <a:t>Graphnode</a:t>
            </a:r>
            <a:r>
              <a:rPr lang="en-US" altLang="zh-CN" sz="800" dirty="0">
                <a:latin typeface="+mj-ea"/>
                <a:ea typeface="+mj-ea"/>
              </a:rPr>
              <a:t>&lt;T&gt; n) {    </a:t>
            </a:r>
            <a:r>
              <a:rPr lang="en-US" altLang="zh-CN" sz="800" dirty="0" err="1">
                <a:latin typeface="+mj-ea"/>
                <a:ea typeface="+mj-ea"/>
              </a:rPr>
              <a:t>n.setVisited</a:t>
            </a:r>
            <a:r>
              <a:rPr lang="en-US" altLang="zh-CN" sz="800" dirty="0">
                <a:latin typeface="+mj-ea"/>
                <a:ea typeface="+mj-ea"/>
              </a:rPr>
              <a:t>(true);    </a:t>
            </a:r>
          </a:p>
          <a:p>
            <a:pPr>
              <a:lnSpc>
                <a:spcPts val="600"/>
              </a:lnSpc>
              <a:spcBef>
                <a:spcPts val="300"/>
              </a:spcBef>
            </a:pPr>
            <a:r>
              <a:rPr lang="en-US" altLang="zh-CN" sz="800" dirty="0">
                <a:latin typeface="+mj-ea"/>
                <a:ea typeface="+mj-ea"/>
              </a:rPr>
              <a:t>for (</a:t>
            </a:r>
            <a:r>
              <a:rPr lang="en-US" altLang="zh-CN" sz="800" dirty="0" err="1">
                <a:latin typeface="+mj-ea"/>
                <a:ea typeface="+mj-ea"/>
              </a:rPr>
              <a:t>Graphnode</a:t>
            </a:r>
            <a:r>
              <a:rPr lang="en-US" altLang="zh-CN" sz="800" dirty="0">
                <a:latin typeface="+mj-ea"/>
                <a:ea typeface="+mj-ea"/>
              </a:rPr>
              <a:t>&lt;T&gt; m : </a:t>
            </a:r>
            <a:r>
              <a:rPr lang="en-US" altLang="zh-CN" sz="800" dirty="0" err="1">
                <a:latin typeface="+mj-ea"/>
                <a:ea typeface="+mj-ea"/>
              </a:rPr>
              <a:t>n.getSuccessors</a:t>
            </a:r>
            <a:r>
              <a:rPr lang="en-US" altLang="zh-CN" sz="800" dirty="0">
                <a:latin typeface="+mj-ea"/>
                <a:ea typeface="+mj-ea"/>
              </a:rPr>
              <a:t>()) {       </a:t>
            </a:r>
          </a:p>
          <a:p>
            <a:pPr>
              <a:lnSpc>
                <a:spcPts val="600"/>
              </a:lnSpc>
              <a:spcBef>
                <a:spcPts val="300"/>
              </a:spcBef>
            </a:pPr>
            <a:r>
              <a:rPr lang="en-US" altLang="zh-CN" sz="800" dirty="0">
                <a:latin typeface="+mj-ea"/>
                <a:ea typeface="+mj-ea"/>
              </a:rPr>
              <a:t> if (! </a:t>
            </a:r>
            <a:r>
              <a:rPr lang="en-US" altLang="zh-CN" sz="800" dirty="0" err="1">
                <a:latin typeface="+mj-ea"/>
                <a:ea typeface="+mj-ea"/>
              </a:rPr>
              <a:t>m.getVisited</a:t>
            </a:r>
            <a:r>
              <a:rPr lang="en-US" altLang="zh-CN" sz="800" dirty="0">
                <a:latin typeface="+mj-ea"/>
                <a:ea typeface="+mj-ea"/>
              </a:rPr>
              <a:t>())</a:t>
            </a:r>
          </a:p>
          <a:p>
            <a:pPr>
              <a:lnSpc>
                <a:spcPts val="600"/>
              </a:lnSpc>
              <a:spcBef>
                <a:spcPts val="300"/>
              </a:spcBef>
            </a:pPr>
            <a:r>
              <a:rPr lang="en-US" altLang="zh-CN" sz="800" dirty="0">
                <a:latin typeface="+mj-ea"/>
                <a:ea typeface="+mj-ea"/>
              </a:rPr>
              <a:t> {            </a:t>
            </a:r>
            <a:r>
              <a:rPr lang="en-US" altLang="zh-CN" sz="800" dirty="0" err="1">
                <a:latin typeface="+mj-ea"/>
                <a:ea typeface="+mj-ea"/>
              </a:rPr>
              <a:t>dfs</a:t>
            </a:r>
            <a:r>
              <a:rPr lang="en-US" altLang="zh-CN" sz="800" dirty="0">
                <a:latin typeface="+mj-ea"/>
                <a:ea typeface="+mj-ea"/>
              </a:rPr>
              <a:t>(m);        }    }}</a:t>
            </a:r>
          </a:p>
          <a:p>
            <a:pPr>
              <a:lnSpc>
                <a:spcPts val="600"/>
              </a:lnSpc>
              <a:spcBef>
                <a:spcPts val="300"/>
              </a:spcBef>
            </a:pPr>
            <a:r>
              <a:rPr lang="en-US" altLang="zh-CN" sz="800" dirty="0">
                <a:latin typeface="+mj-ea"/>
                <a:ea typeface="+mj-ea"/>
              </a:rPr>
              <a:t>Usage : Cycle Detection For node</a:t>
            </a:r>
          </a:p>
          <a:p>
            <a:pPr>
              <a:lnSpc>
                <a:spcPts val="600"/>
              </a:lnSpc>
              <a:spcBef>
                <a:spcPts val="300"/>
              </a:spcBef>
            </a:pPr>
            <a:r>
              <a:rPr lang="en-US" sz="800" dirty="0"/>
              <a:t>public </a:t>
            </a:r>
            <a:r>
              <a:rPr lang="en-US" sz="800" dirty="0" err="1"/>
              <a:t>boolean</a:t>
            </a:r>
            <a:r>
              <a:rPr lang="en-US" sz="800" dirty="0"/>
              <a:t> </a:t>
            </a:r>
            <a:r>
              <a:rPr lang="en-US" sz="800" dirty="0" err="1"/>
              <a:t>hasCycle</a:t>
            </a:r>
            <a:r>
              <a:rPr lang="en-US" sz="800" dirty="0"/>
              <a:t>(</a:t>
            </a:r>
            <a:r>
              <a:rPr lang="en-US" sz="800" dirty="0" err="1"/>
              <a:t>Graphnode</a:t>
            </a:r>
            <a:r>
              <a:rPr lang="en-US" sz="800" dirty="0"/>
              <a:t>&lt;T&gt; n) { </a:t>
            </a:r>
            <a:r>
              <a:rPr lang="en-US" sz="800" dirty="0" err="1"/>
              <a:t>n.setMark</a:t>
            </a:r>
            <a:r>
              <a:rPr lang="en-US" sz="800" dirty="0"/>
              <a:t>(IN_PROGRESS);</a:t>
            </a:r>
          </a:p>
          <a:p>
            <a:pPr>
              <a:lnSpc>
                <a:spcPts val="600"/>
              </a:lnSpc>
              <a:spcBef>
                <a:spcPts val="300"/>
              </a:spcBef>
            </a:pPr>
            <a:r>
              <a:rPr lang="en-US" sz="800" dirty="0"/>
              <a:t> for (</a:t>
            </a:r>
            <a:r>
              <a:rPr lang="en-US" sz="800" dirty="0" err="1"/>
              <a:t>Graphnode</a:t>
            </a:r>
            <a:r>
              <a:rPr lang="en-US" sz="800" dirty="0"/>
              <a:t>&lt;T&gt; m : </a:t>
            </a:r>
            <a:r>
              <a:rPr lang="en-US" sz="800" dirty="0" err="1"/>
              <a:t>n.getSuccessors</a:t>
            </a:r>
            <a:r>
              <a:rPr lang="en-US" sz="800" dirty="0"/>
              <a:t>()) {</a:t>
            </a:r>
          </a:p>
          <a:p>
            <a:pPr>
              <a:lnSpc>
                <a:spcPts val="600"/>
              </a:lnSpc>
              <a:spcBef>
                <a:spcPts val="300"/>
              </a:spcBef>
            </a:pPr>
            <a:r>
              <a:rPr lang="en-US" sz="800" dirty="0"/>
              <a:t> if (</a:t>
            </a:r>
            <a:r>
              <a:rPr lang="en-US" sz="800" dirty="0" err="1"/>
              <a:t>m.getMark</a:t>
            </a:r>
            <a:r>
              <a:rPr lang="en-US" sz="800" dirty="0"/>
              <a:t>() == IN_PROGRESS) { return true; }</a:t>
            </a:r>
          </a:p>
          <a:p>
            <a:pPr>
              <a:lnSpc>
                <a:spcPts val="600"/>
              </a:lnSpc>
              <a:spcBef>
                <a:spcPts val="300"/>
              </a:spcBef>
            </a:pPr>
            <a:r>
              <a:rPr lang="en-US" sz="800" dirty="0"/>
              <a:t> if (</a:t>
            </a:r>
            <a:r>
              <a:rPr lang="en-US" sz="800" dirty="0" err="1"/>
              <a:t>m.getMark</a:t>
            </a:r>
            <a:r>
              <a:rPr lang="en-US" sz="800" dirty="0"/>
              <a:t>() != DONE) { if (</a:t>
            </a:r>
            <a:r>
              <a:rPr lang="en-US" sz="800" dirty="0" err="1"/>
              <a:t>hasCycle</a:t>
            </a:r>
            <a:r>
              <a:rPr lang="en-US" sz="800" dirty="0"/>
              <a:t>(m)) { return true; } } } </a:t>
            </a:r>
          </a:p>
          <a:p>
            <a:pPr>
              <a:lnSpc>
                <a:spcPts val="600"/>
              </a:lnSpc>
              <a:spcBef>
                <a:spcPts val="300"/>
              </a:spcBef>
            </a:pPr>
            <a:r>
              <a:rPr lang="en-US" sz="800" dirty="0" err="1"/>
              <a:t>n.setMark</a:t>
            </a:r>
            <a:r>
              <a:rPr lang="en-US" sz="800" dirty="0"/>
              <a:t>(DONE); return false; }</a:t>
            </a:r>
          </a:p>
          <a:p>
            <a:pPr>
              <a:lnSpc>
                <a:spcPts val="600"/>
              </a:lnSpc>
              <a:spcBef>
                <a:spcPts val="300"/>
              </a:spcBef>
            </a:pPr>
            <a:r>
              <a:rPr lang="en-US" altLang="zh-CN" sz="800" dirty="0">
                <a:latin typeface="+mj-ea"/>
                <a:ea typeface="+mj-ea"/>
              </a:rPr>
              <a:t>For Graph. </a:t>
            </a:r>
          </a:p>
          <a:p>
            <a:pPr>
              <a:lnSpc>
                <a:spcPts val="600"/>
              </a:lnSpc>
              <a:spcBef>
                <a:spcPts val="300"/>
              </a:spcBef>
            </a:pPr>
            <a:r>
              <a:rPr lang="en-US" sz="800" dirty="0"/>
              <a:t>public </a:t>
            </a:r>
            <a:r>
              <a:rPr lang="en-US" sz="800" dirty="0" err="1"/>
              <a:t>boolean</a:t>
            </a:r>
            <a:r>
              <a:rPr lang="en-US" sz="800" dirty="0"/>
              <a:t> </a:t>
            </a:r>
            <a:r>
              <a:rPr lang="en-US" sz="800" dirty="0" err="1"/>
              <a:t>graphHasCycle</a:t>
            </a:r>
            <a:r>
              <a:rPr lang="en-US" sz="800" dirty="0"/>
              <a:t>() { </a:t>
            </a:r>
          </a:p>
          <a:p>
            <a:pPr>
              <a:lnSpc>
                <a:spcPts val="600"/>
              </a:lnSpc>
              <a:spcBef>
                <a:spcPts val="300"/>
              </a:spcBef>
            </a:pPr>
            <a:r>
              <a:rPr lang="en-US" sz="800" dirty="0"/>
              <a:t>mark all nodes unvisited for each node k in the graph </a:t>
            </a:r>
          </a:p>
          <a:p>
            <a:pPr>
              <a:lnSpc>
                <a:spcPts val="600"/>
              </a:lnSpc>
              <a:spcBef>
                <a:spcPts val="300"/>
              </a:spcBef>
            </a:pPr>
            <a:r>
              <a:rPr lang="en-US" sz="800" dirty="0"/>
              <a:t>{ if (node k is marked unvisited) { if (</a:t>
            </a:r>
            <a:r>
              <a:rPr lang="en-US" sz="800" dirty="0" err="1"/>
              <a:t>hasCycle</a:t>
            </a:r>
            <a:r>
              <a:rPr lang="en-US" sz="800" dirty="0"/>
              <a:t>(k)) { return true; } } } return false; }</a:t>
            </a:r>
          </a:p>
          <a:p>
            <a:pPr>
              <a:lnSpc>
                <a:spcPts val="600"/>
              </a:lnSpc>
              <a:spcBef>
                <a:spcPts val="300"/>
              </a:spcBef>
            </a:pPr>
            <a:r>
              <a:rPr lang="en-US" altLang="zh-CN" sz="800" dirty="0">
                <a:latin typeface="+mj-ea"/>
                <a:ea typeface="+mj-ea"/>
              </a:rPr>
              <a:t>Topological Numbering</a:t>
            </a:r>
          </a:p>
          <a:p>
            <a:pPr>
              <a:lnSpc>
                <a:spcPts val="600"/>
              </a:lnSpc>
              <a:spcBef>
                <a:spcPts val="300"/>
              </a:spcBef>
            </a:pPr>
            <a:r>
              <a:rPr lang="en-US" sz="800" dirty="0"/>
              <a:t>public </a:t>
            </a:r>
            <a:r>
              <a:rPr lang="en-US" sz="800" dirty="0" err="1"/>
              <a:t>int</a:t>
            </a:r>
            <a:r>
              <a:rPr lang="en-US" sz="800" dirty="0"/>
              <a:t> </a:t>
            </a:r>
            <a:r>
              <a:rPr lang="en-US" sz="800" dirty="0" err="1"/>
              <a:t>topNum</a:t>
            </a:r>
            <a:r>
              <a:rPr lang="en-US" sz="800" dirty="0"/>
              <a:t>(</a:t>
            </a:r>
            <a:r>
              <a:rPr lang="en-US" sz="800" dirty="0" err="1"/>
              <a:t>Graphnode</a:t>
            </a:r>
            <a:r>
              <a:rPr lang="en-US" sz="800" dirty="0"/>
              <a:t>&lt;T&gt; n, </a:t>
            </a:r>
            <a:r>
              <a:rPr lang="en-US" sz="800" dirty="0" err="1"/>
              <a:t>int</a:t>
            </a:r>
            <a:r>
              <a:rPr lang="en-US" sz="800" dirty="0"/>
              <a:t> </a:t>
            </a:r>
            <a:r>
              <a:rPr lang="en-US" sz="800" dirty="0" err="1"/>
              <a:t>num</a:t>
            </a:r>
            <a:r>
              <a:rPr lang="en-US" sz="800" dirty="0"/>
              <a:t>) throws </a:t>
            </a:r>
            <a:r>
              <a:rPr lang="en-US" sz="800" dirty="0" err="1"/>
              <a:t>CycleException</a:t>
            </a:r>
            <a:r>
              <a:rPr lang="en-US" sz="800" dirty="0"/>
              <a:t> { </a:t>
            </a:r>
          </a:p>
          <a:p>
            <a:pPr>
              <a:lnSpc>
                <a:spcPts val="600"/>
              </a:lnSpc>
              <a:spcBef>
                <a:spcPts val="300"/>
              </a:spcBef>
            </a:pPr>
            <a:r>
              <a:rPr lang="en-US" sz="800" dirty="0" err="1"/>
              <a:t>n.setMark</a:t>
            </a:r>
            <a:r>
              <a:rPr lang="en-US" sz="800" dirty="0"/>
              <a:t>(IN_PROGRESS);</a:t>
            </a:r>
          </a:p>
          <a:p>
            <a:pPr>
              <a:lnSpc>
                <a:spcPts val="600"/>
              </a:lnSpc>
              <a:spcBef>
                <a:spcPts val="300"/>
              </a:spcBef>
            </a:pPr>
            <a:r>
              <a:rPr lang="en-US" sz="800" dirty="0"/>
              <a:t> for (</a:t>
            </a:r>
            <a:r>
              <a:rPr lang="en-US" sz="800" dirty="0" err="1"/>
              <a:t>Graphnode</a:t>
            </a:r>
            <a:r>
              <a:rPr lang="en-US" sz="800" dirty="0"/>
              <a:t>&lt;T&gt; m : </a:t>
            </a:r>
            <a:r>
              <a:rPr lang="en-US" sz="800" dirty="0" err="1"/>
              <a:t>n.getSuccessors</a:t>
            </a:r>
            <a:r>
              <a:rPr lang="en-US" sz="800" dirty="0"/>
              <a:t>()) {</a:t>
            </a:r>
          </a:p>
          <a:p>
            <a:pPr>
              <a:lnSpc>
                <a:spcPts val="600"/>
              </a:lnSpc>
              <a:spcBef>
                <a:spcPts val="300"/>
              </a:spcBef>
            </a:pPr>
            <a:r>
              <a:rPr lang="en-US" sz="800" dirty="0"/>
              <a:t> if (</a:t>
            </a:r>
            <a:r>
              <a:rPr lang="en-US" sz="800" dirty="0" err="1"/>
              <a:t>m.getMark</a:t>
            </a:r>
            <a:r>
              <a:rPr lang="en-US" sz="800" dirty="0"/>
              <a:t>() == IN_PROGRESS) { </a:t>
            </a:r>
          </a:p>
          <a:p>
            <a:pPr>
              <a:lnSpc>
                <a:spcPts val="600"/>
              </a:lnSpc>
              <a:spcBef>
                <a:spcPts val="300"/>
              </a:spcBef>
            </a:pPr>
            <a:r>
              <a:rPr lang="en-US" sz="800" dirty="0"/>
              <a:t>// no topological ordering for a cyclic graph!</a:t>
            </a:r>
          </a:p>
          <a:p>
            <a:pPr>
              <a:lnSpc>
                <a:spcPts val="600"/>
              </a:lnSpc>
              <a:spcBef>
                <a:spcPts val="300"/>
              </a:spcBef>
            </a:pPr>
            <a:r>
              <a:rPr lang="en-US" sz="800" dirty="0"/>
              <a:t> throw new </a:t>
            </a:r>
            <a:r>
              <a:rPr lang="en-US" sz="800" dirty="0" err="1"/>
              <a:t>CycleException</a:t>
            </a:r>
            <a:r>
              <a:rPr lang="en-US" sz="800" dirty="0"/>
              <a:t>(); }</a:t>
            </a:r>
          </a:p>
          <a:p>
            <a:pPr>
              <a:lnSpc>
                <a:spcPts val="600"/>
              </a:lnSpc>
              <a:spcBef>
                <a:spcPts val="300"/>
              </a:spcBef>
            </a:pPr>
            <a:r>
              <a:rPr lang="en-US" sz="800" dirty="0"/>
              <a:t> if (</a:t>
            </a:r>
            <a:r>
              <a:rPr lang="en-US" sz="800" dirty="0" err="1"/>
              <a:t>m.getMark</a:t>
            </a:r>
            <a:r>
              <a:rPr lang="en-US" sz="800" dirty="0"/>
              <a:t>() != DONE) { </a:t>
            </a:r>
            <a:r>
              <a:rPr lang="en-US" sz="800" dirty="0" err="1"/>
              <a:t>num</a:t>
            </a:r>
            <a:r>
              <a:rPr lang="en-US" sz="800" dirty="0"/>
              <a:t> = </a:t>
            </a:r>
            <a:r>
              <a:rPr lang="en-US" sz="800" dirty="0" err="1"/>
              <a:t>topNum</a:t>
            </a:r>
            <a:r>
              <a:rPr lang="en-US" sz="800" dirty="0"/>
              <a:t>(m, </a:t>
            </a:r>
            <a:r>
              <a:rPr lang="en-US" sz="800" dirty="0" err="1"/>
              <a:t>num</a:t>
            </a:r>
            <a:r>
              <a:rPr lang="en-US" sz="800" dirty="0"/>
              <a:t>); } } // here when n has no more successors </a:t>
            </a:r>
            <a:r>
              <a:rPr lang="en-US" sz="800" dirty="0" err="1"/>
              <a:t>n.setMark</a:t>
            </a:r>
            <a:r>
              <a:rPr lang="en-US" sz="800" dirty="0"/>
              <a:t>(DONE); </a:t>
            </a:r>
            <a:r>
              <a:rPr lang="en-US" sz="800" dirty="0" err="1"/>
              <a:t>n.setNumber</a:t>
            </a:r>
            <a:r>
              <a:rPr lang="en-US" sz="800" dirty="0"/>
              <a:t>(</a:t>
            </a:r>
            <a:r>
              <a:rPr lang="en-US" sz="800" dirty="0" err="1"/>
              <a:t>num</a:t>
            </a:r>
            <a:r>
              <a:rPr lang="en-US" sz="800" dirty="0"/>
              <a:t>); return </a:t>
            </a:r>
            <a:r>
              <a:rPr lang="en-US" sz="800" dirty="0" err="1"/>
              <a:t>num</a:t>
            </a:r>
            <a:r>
              <a:rPr lang="en-US" sz="800" dirty="0"/>
              <a:t> - 1; }</a:t>
            </a:r>
          </a:p>
          <a:p>
            <a:pPr>
              <a:lnSpc>
                <a:spcPts val="600"/>
              </a:lnSpc>
              <a:spcBef>
                <a:spcPts val="300"/>
              </a:spcBef>
            </a:pPr>
            <a:r>
              <a:rPr lang="en-US" altLang="zh-CN" sz="800" dirty="0">
                <a:latin typeface="+mj-ea"/>
                <a:ea typeface="+mj-ea"/>
              </a:rPr>
              <a:t>2. Breadth first search</a:t>
            </a:r>
          </a:p>
          <a:p>
            <a:r>
              <a:rPr lang="en-US" sz="800" dirty="0"/>
              <a:t>Breadth-first search uses a queue rather than recursion (which actually uses a stack); the queue holds "nodes to be visited". If the graph is a tree, breadth-first search gives you a level-order traversal. Here's the pseudo code:</a:t>
            </a:r>
          </a:p>
          <a:p>
            <a:r>
              <a:rPr lang="en-US" sz="800" dirty="0"/>
              <a:t>public void </a:t>
            </a:r>
            <a:r>
              <a:rPr lang="en-US" sz="800" dirty="0" err="1"/>
              <a:t>bfs</a:t>
            </a:r>
            <a:r>
              <a:rPr lang="en-US" sz="800" dirty="0"/>
              <a:t>(</a:t>
            </a:r>
            <a:r>
              <a:rPr lang="en-US" sz="800" dirty="0" err="1"/>
              <a:t>Graphnode</a:t>
            </a:r>
            <a:r>
              <a:rPr lang="en-US" sz="800" dirty="0"/>
              <a:t>&lt;T&gt; n) { Queue&lt;</a:t>
            </a:r>
            <a:r>
              <a:rPr lang="en-US" sz="800" dirty="0" err="1"/>
              <a:t>Graphnode</a:t>
            </a:r>
            <a:r>
              <a:rPr lang="en-US" sz="800" dirty="0"/>
              <a:t>&gt; queue = new Queue&lt;</a:t>
            </a:r>
            <a:r>
              <a:rPr lang="en-US" sz="800" dirty="0" err="1"/>
              <a:t>Graphnode</a:t>
            </a:r>
            <a:r>
              <a:rPr lang="en-US" sz="800" dirty="0"/>
              <a:t>&gt;(); </a:t>
            </a:r>
            <a:r>
              <a:rPr lang="en-US" sz="800" dirty="0" err="1"/>
              <a:t>n.setVisited</a:t>
            </a:r>
            <a:r>
              <a:rPr lang="en-US" sz="800" dirty="0"/>
              <a:t>(true); </a:t>
            </a:r>
            <a:r>
              <a:rPr lang="en-US" sz="800" dirty="0" err="1"/>
              <a:t>queue.enqueue</a:t>
            </a:r>
            <a:r>
              <a:rPr lang="en-US" sz="800" dirty="0"/>
              <a:t>( n ); </a:t>
            </a:r>
          </a:p>
          <a:p>
            <a:r>
              <a:rPr lang="en-US" sz="800" dirty="0"/>
              <a:t>while (!</a:t>
            </a:r>
            <a:r>
              <a:rPr lang="en-US" sz="800" dirty="0" err="1"/>
              <a:t>queue.isEmpty</a:t>
            </a:r>
            <a:r>
              <a:rPr lang="en-US" sz="800" dirty="0"/>
              <a:t>())) { </a:t>
            </a:r>
          </a:p>
          <a:p>
            <a:r>
              <a:rPr lang="en-US" sz="800" dirty="0" err="1"/>
              <a:t>Graphnode</a:t>
            </a:r>
            <a:r>
              <a:rPr lang="en-US" sz="800" dirty="0"/>
              <a:t>&lt;T&gt; current = </a:t>
            </a:r>
            <a:r>
              <a:rPr lang="en-US" sz="800" dirty="0" err="1"/>
              <a:t>queue.dequeue</a:t>
            </a:r>
            <a:r>
              <a:rPr lang="en-US" sz="800" dirty="0"/>
              <a:t>(); </a:t>
            </a:r>
          </a:p>
          <a:p>
            <a:r>
              <a:rPr lang="en-US" sz="800" dirty="0"/>
              <a:t>for (</a:t>
            </a:r>
            <a:r>
              <a:rPr lang="en-US" sz="800" dirty="0" err="1"/>
              <a:t>Graphnode</a:t>
            </a:r>
            <a:r>
              <a:rPr lang="en-US" sz="800" dirty="0"/>
              <a:t>&lt;T&gt; k : </a:t>
            </a:r>
            <a:r>
              <a:rPr lang="en-US" sz="800" dirty="0" err="1"/>
              <a:t>current.getSuccessors</a:t>
            </a:r>
            <a:r>
              <a:rPr lang="en-US" sz="800" dirty="0"/>
              <a:t>()) </a:t>
            </a:r>
          </a:p>
          <a:p>
            <a:r>
              <a:rPr lang="en-US" sz="800" dirty="0"/>
              <a:t>{ if (! </a:t>
            </a:r>
            <a:r>
              <a:rPr lang="en-US" sz="800" dirty="0" err="1"/>
              <a:t>k.getVisited</a:t>
            </a:r>
            <a:r>
              <a:rPr lang="en-US" sz="800" dirty="0"/>
              <a:t>()){ </a:t>
            </a:r>
            <a:r>
              <a:rPr lang="en-US" sz="800" dirty="0" err="1"/>
              <a:t>k.setVisited</a:t>
            </a:r>
            <a:r>
              <a:rPr lang="en-US" sz="800" dirty="0"/>
              <a:t>(true); </a:t>
            </a:r>
            <a:r>
              <a:rPr lang="en-US" sz="800" dirty="0" err="1"/>
              <a:t>queue.enqueue</a:t>
            </a:r>
            <a:r>
              <a:rPr lang="en-US" sz="800" dirty="0"/>
              <a:t>(k); } // end if k not visited } // end for every successor k } // end while queue not empty }</a:t>
            </a:r>
          </a:p>
          <a:p>
            <a:r>
              <a:rPr lang="en-US" altLang="zh-CN" sz="800" dirty="0">
                <a:latin typeface="+mj-ea"/>
                <a:ea typeface="+mj-ea"/>
              </a:rPr>
              <a:t>3. </a:t>
            </a:r>
            <a:r>
              <a:rPr lang="en-US" altLang="zh-CN" sz="800" b="1" dirty="0">
                <a:latin typeface="+mj-ea"/>
                <a:ea typeface="+mj-ea"/>
              </a:rPr>
              <a:t>Dijkstra's algorithm </a:t>
            </a:r>
            <a:r>
              <a:rPr lang="en-US" altLang="zh-CN" sz="800" dirty="0">
                <a:latin typeface="+mj-ea"/>
                <a:ea typeface="+mj-ea"/>
              </a:rPr>
              <a:t>: A clever algorithm that can be used to solve this problem (to find shortest paths in </a:t>
            </a:r>
            <a:r>
              <a:rPr lang="en-US" altLang="zh-CN" sz="800" b="1" dirty="0">
                <a:latin typeface="+mj-ea"/>
                <a:ea typeface="+mj-ea"/>
              </a:rPr>
              <a:t>a weighted graph with non-negative edge weights</a:t>
            </a:r>
            <a:r>
              <a:rPr lang="en-US" altLang="zh-CN" sz="800" dirty="0">
                <a:latin typeface="+mj-ea"/>
                <a:ea typeface="+mj-ea"/>
              </a:rPr>
              <a:t>) has been defined by </a:t>
            </a:r>
            <a:r>
              <a:rPr lang="en-US" altLang="zh-CN" sz="800" dirty="0" err="1">
                <a:latin typeface="+mj-ea"/>
                <a:ea typeface="+mj-ea"/>
              </a:rPr>
              <a:t>Edsgar</a:t>
            </a:r>
            <a:r>
              <a:rPr lang="en-US" altLang="zh-CN" sz="800" dirty="0">
                <a:latin typeface="+mj-ea"/>
                <a:ea typeface="+mj-ea"/>
              </a:rPr>
              <a:t> Dijkstra (and so is called "Dijkstra's algorithm"). </a:t>
            </a:r>
            <a:r>
              <a:rPr lang="en-US" altLang="zh-CN" sz="800" b="1" dirty="0">
                <a:latin typeface="+mj-ea"/>
                <a:ea typeface="+mj-ea"/>
              </a:rPr>
              <a:t>The worst-case running time of the algorithm is O(E log N), where E is the number of edges and N is the number of nodes. </a:t>
            </a:r>
          </a:p>
          <a:p>
            <a:r>
              <a:rPr lang="en-US" altLang="zh-CN" sz="800" dirty="0">
                <a:latin typeface="+mj-ea"/>
                <a:ea typeface="+mj-ea"/>
              </a:rPr>
              <a:t>4. The format of each instruction is: </a:t>
            </a:r>
          </a:p>
          <a:p>
            <a:r>
              <a:rPr lang="en-US" altLang="zh-CN" sz="800" dirty="0">
                <a:latin typeface="+mj-ea"/>
                <a:ea typeface="+mj-ea"/>
              </a:rPr>
              <a:t>IIII RRRR DDDD DDDD, where IIII is the coding that states the operation required, RRRR is the coding of which data register to use, and  DDDD DDDD is the data, which is either a storage address or another register number.</a:t>
            </a:r>
          </a:p>
          <a:p>
            <a:r>
              <a:rPr lang="en-US" altLang="zh-CN" sz="800" dirty="0">
                <a:latin typeface="+mj-ea"/>
                <a:ea typeface="+mj-ea"/>
              </a:rPr>
              <a:t>5. The instructor cycle are the actions taken by the processor to execute one instruction. Each time the processor's clock pulses (ticks) the control unit does these steps: (1)uses the number in the instruction counter to fetch an instruction from primary storage and copy it into the instruction register (2)reads the pattern of bits in the instruction register and decodes the instruction (3) based on the decoding, tells the ALU to execute the instruction, which means that the ALU manipulates the registers accordingly.(4) There is a fourth step in the instruction cycle, an interrupt check,  After the execution step, the control unit examines the contents of the interrupt register, checking to see if any bit in the register is set to 1. If all bits are 0, then no device has completed an action, so the processor can start a new instruction. But if a bit is set to 1, then there is an interrupt --- the processor must pause its execution and do whatever instructions are </a:t>
            </a:r>
            <a:r>
              <a:rPr lang="en-US" altLang="zh-CN" sz="800" dirty="0" err="1">
                <a:latin typeface="+mj-ea"/>
                <a:ea typeface="+mj-ea"/>
              </a:rPr>
              <a:t>needed:For</a:t>
            </a:r>
            <a:r>
              <a:rPr lang="en-US" altLang="zh-CN" sz="800" dirty="0">
                <a:latin typeface="+mj-ea"/>
                <a:ea typeface="+mj-ea"/>
              </a:rPr>
              <a:t> example, perhaps the user has pressed the mouse button. The device controller for the mouse sends a signal on the system bus to set to 1 the bit for a ``mouse interrupt'' in the interrupt register. When the control unit examines the interrupt register at the end of its current execution cycle, it sees that the bit for the mouse is set to 1. it resets the bit to 0 and resets the instruction counter to the address of the program that must be executed whenever the mouse button is pressed. Once the mouse-button program finishes the processor can resume the work it was doing. The mouse-button program is called an interrupt handler.</a:t>
            </a:r>
          </a:p>
        </p:txBody>
      </p:sp>
      <p:sp>
        <p:nvSpPr>
          <p:cNvPr id="14" name="文本框 13"/>
          <p:cNvSpPr txBox="1"/>
          <p:nvPr/>
        </p:nvSpPr>
        <p:spPr>
          <a:xfrm>
            <a:off x="4433291" y="1550413"/>
            <a:ext cx="2403666" cy="177421"/>
          </a:xfrm>
          <a:prstGeom prst="rect">
            <a:avLst/>
          </a:prstGeom>
          <a:noFill/>
        </p:spPr>
        <p:txBody>
          <a:bodyPr wrap="square" rtlCol="0">
            <a:spAutoFit/>
          </a:bodyPr>
          <a:lstStyle/>
          <a:p>
            <a:pPr>
              <a:lnSpc>
                <a:spcPts val="600"/>
              </a:lnSpc>
              <a:spcAft>
                <a:spcPts val="200"/>
              </a:spcAft>
            </a:pPr>
            <a:r>
              <a:rPr lang="en-US" altLang="zh-CN" sz="800" dirty="0">
                <a:latin typeface="+mj-ea"/>
              </a:rPr>
              <a:t>BB</a:t>
            </a:r>
          </a:p>
        </p:txBody>
      </p:sp>
      <p:pic>
        <p:nvPicPr>
          <p:cNvPr id="8" name="Picture 7">
            <a:extLst>
              <a:ext uri="{FF2B5EF4-FFF2-40B4-BE49-F238E27FC236}">
                <a16:creationId xmlns:a16="http://schemas.microsoft.com/office/drawing/2014/main" id="{C0EEAC54-B13B-EE4A-9185-96FD9796CD86}"/>
              </a:ext>
            </a:extLst>
          </p:cNvPr>
          <p:cNvPicPr>
            <a:picLocks noChangeAspect="1"/>
          </p:cNvPicPr>
          <p:nvPr/>
        </p:nvPicPr>
        <p:blipFill>
          <a:blip r:embed="rId3"/>
          <a:stretch>
            <a:fillRect/>
          </a:stretch>
        </p:blipFill>
        <p:spPr>
          <a:xfrm>
            <a:off x="2735053" y="1519822"/>
            <a:ext cx="3987800" cy="2044700"/>
          </a:xfrm>
          <a:prstGeom prst="rect">
            <a:avLst/>
          </a:prstGeom>
        </p:spPr>
      </p:pic>
      <p:pic>
        <p:nvPicPr>
          <p:cNvPr id="10" name="Picture 9">
            <a:extLst>
              <a:ext uri="{FF2B5EF4-FFF2-40B4-BE49-F238E27FC236}">
                <a16:creationId xmlns:a16="http://schemas.microsoft.com/office/drawing/2014/main" id="{9AB12DB7-C096-7547-9D5D-FAF26148167A}"/>
              </a:ext>
            </a:extLst>
          </p:cNvPr>
          <p:cNvPicPr>
            <a:picLocks noChangeAspect="1"/>
          </p:cNvPicPr>
          <p:nvPr/>
        </p:nvPicPr>
        <p:blipFill>
          <a:blip r:embed="rId4"/>
          <a:stretch>
            <a:fillRect/>
          </a:stretch>
        </p:blipFill>
        <p:spPr>
          <a:xfrm>
            <a:off x="3178936" y="105916"/>
            <a:ext cx="3175000" cy="1384300"/>
          </a:xfrm>
          <a:prstGeom prst="rect">
            <a:avLst/>
          </a:prstGeom>
        </p:spPr>
      </p:pic>
      <p:pic>
        <p:nvPicPr>
          <p:cNvPr id="11" name="Picture 10">
            <a:extLst>
              <a:ext uri="{FF2B5EF4-FFF2-40B4-BE49-F238E27FC236}">
                <a16:creationId xmlns:a16="http://schemas.microsoft.com/office/drawing/2014/main" id="{D3FB76F6-14F7-C442-87E9-55733874E630}"/>
              </a:ext>
            </a:extLst>
          </p:cNvPr>
          <p:cNvPicPr>
            <a:picLocks noChangeAspect="1"/>
          </p:cNvPicPr>
          <p:nvPr/>
        </p:nvPicPr>
        <p:blipFill>
          <a:blip r:embed="rId5"/>
          <a:stretch>
            <a:fillRect/>
          </a:stretch>
        </p:blipFill>
        <p:spPr>
          <a:xfrm>
            <a:off x="2462254" y="3595113"/>
            <a:ext cx="4419600" cy="876300"/>
          </a:xfrm>
          <a:prstGeom prst="rect">
            <a:avLst/>
          </a:prstGeom>
        </p:spPr>
      </p:pic>
      <p:pic>
        <p:nvPicPr>
          <p:cNvPr id="17" name="Picture 16">
            <a:extLst>
              <a:ext uri="{FF2B5EF4-FFF2-40B4-BE49-F238E27FC236}">
                <a16:creationId xmlns:a16="http://schemas.microsoft.com/office/drawing/2014/main" id="{E4BEC532-981E-9D45-8F7C-FC4B4CA9D6CE}"/>
              </a:ext>
            </a:extLst>
          </p:cNvPr>
          <p:cNvPicPr>
            <a:picLocks noChangeAspect="1"/>
          </p:cNvPicPr>
          <p:nvPr/>
        </p:nvPicPr>
        <p:blipFill>
          <a:blip r:embed="rId6"/>
          <a:stretch>
            <a:fillRect/>
          </a:stretch>
        </p:blipFill>
        <p:spPr>
          <a:xfrm>
            <a:off x="2783003" y="5097734"/>
            <a:ext cx="1464532" cy="2314905"/>
          </a:xfrm>
          <a:prstGeom prst="rect">
            <a:avLst/>
          </a:prstGeom>
        </p:spPr>
      </p:pic>
    </p:spTree>
    <p:extLst>
      <p:ext uri="{BB962C8B-B14F-4D97-AF65-F5344CB8AC3E}">
        <p14:creationId xmlns:p14="http://schemas.microsoft.com/office/powerpoint/2010/main" val="256719038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1376</TotalTime>
  <Words>2235</Words>
  <Application>Microsoft Macintosh PowerPoint</Application>
  <PresentationFormat>A4 Paper (210x297 mm)</PresentationFormat>
  <Paragraphs>104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等线</vt:lpstr>
      <vt:lpstr>等线 Light</vt:lpstr>
      <vt:lpstr>Arial</vt:lpstr>
      <vt:lpstr>Calibri</vt:lpstr>
      <vt:lpstr>Calibri Light</vt:lpstr>
      <vt:lpstr>Wingdings</vt:lpstr>
      <vt:lpstr>Office 主题​​</vt:lpstr>
      <vt:lpstr>PowerPoint Presentation</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HJW</dc:creator>
  <cp:lastModifiedBy>Microsoft Office User</cp:lastModifiedBy>
  <cp:revision>138</cp:revision>
  <cp:lastPrinted>2018-05-09T14:39:41Z</cp:lastPrinted>
  <dcterms:created xsi:type="dcterms:W3CDTF">2017-05-02T16:57:41Z</dcterms:created>
  <dcterms:modified xsi:type="dcterms:W3CDTF">2018-05-09T16:23:24Z</dcterms:modified>
</cp:coreProperties>
</file>