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64"/>
  </p:notesMasterIdLst>
  <p:sldIdLst>
    <p:sldId id="471" r:id="rId2"/>
    <p:sldId id="495" r:id="rId3"/>
    <p:sldId id="472" r:id="rId4"/>
    <p:sldId id="473" r:id="rId5"/>
    <p:sldId id="474" r:id="rId6"/>
    <p:sldId id="494" r:id="rId7"/>
    <p:sldId id="477" r:id="rId8"/>
    <p:sldId id="478" r:id="rId9"/>
    <p:sldId id="479" r:id="rId10"/>
    <p:sldId id="475" r:id="rId11"/>
    <p:sldId id="476" r:id="rId12"/>
    <p:sldId id="480" r:id="rId13"/>
    <p:sldId id="481" r:id="rId14"/>
    <p:sldId id="316" r:id="rId15"/>
    <p:sldId id="317" r:id="rId16"/>
    <p:sldId id="318" r:id="rId17"/>
    <p:sldId id="319" r:id="rId18"/>
    <p:sldId id="275" r:id="rId19"/>
    <p:sldId id="276" r:id="rId20"/>
    <p:sldId id="482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3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Rg st="1" end="50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ischer@cs.wisc.edu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ischer@cs.wisc.edu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jain64@wisc.edu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Charles N. Fischer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Spring 2018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http</a:t>
            </a:r>
            <a:r>
              <a:rPr lang="en-US" b="1" dirty="0"/>
              <a:t>://</a:t>
            </a:r>
            <a:r>
              <a:rPr lang="en-US" b="1" dirty="0" err="1"/>
              <a:t>www.cs.wisc.edu</a:t>
            </a:r>
            <a:r>
              <a:rPr lang="en-US" b="1" dirty="0"/>
              <a:t>/~</a:t>
            </a:r>
            <a:r>
              <a:rPr lang="en-US" b="1" dirty="0" err="1"/>
              <a:t>fischer</a:t>
            </a:r>
            <a:r>
              <a:rPr lang="en-US" b="1" dirty="0"/>
              <a:t>/</a:t>
            </a:r>
            <a:r>
              <a:rPr lang="en-US" b="1" dirty="0" smtClean="0"/>
              <a:t>cnf367.s18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445"/>
            <a:ext cx="7772400" cy="776111"/>
          </a:xfrm>
        </p:spPr>
        <p:txBody>
          <a:bodyPr/>
          <a:lstStyle/>
          <a:p>
            <a:r>
              <a:rPr lang="en-US" dirty="0" smtClean="0"/>
              <a:t>Key Dates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90024"/>
              </p:ext>
            </p:extLst>
          </p:nvPr>
        </p:nvGraphicFramePr>
        <p:xfrm>
          <a:off x="1524000" y="1721558"/>
          <a:ext cx="6096000" cy="34528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1889"/>
                <a:gridCol w="3824111"/>
              </a:tblGrid>
              <a:tr h="4932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February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32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February 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Homework 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32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February 27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32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March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Homework 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32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March 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Midterm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32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March 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32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March 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Homework 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822" y="969435"/>
            <a:ext cx="6400800" cy="514067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38106"/>
              </p:ext>
            </p:extLst>
          </p:nvPr>
        </p:nvGraphicFramePr>
        <p:xfrm>
          <a:off x="1340555" y="1538112"/>
          <a:ext cx="6096000" cy="2879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6555"/>
                <a:gridCol w="3739445"/>
              </a:tblGrid>
              <a:tr h="4845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April 6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Homework 4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45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April 10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Project 4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45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April 20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Homework 5</a:t>
                      </a:r>
                      <a:endParaRPr lang="en-US" sz="24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45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May 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5</a:t>
                      </a:r>
                      <a:endParaRPr lang="en-US" sz="24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45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May 4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Homework 6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0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May 9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</a:t>
                      </a:r>
                      <a:endParaRPr lang="en-US" sz="24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030110"/>
          </a:xfrm>
        </p:spPr>
        <p:txBody>
          <a:bodyPr/>
          <a:lstStyle/>
          <a:p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8"/>
            <a:ext cx="6601178" cy="4176888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Piazza is an interactive online platform used to share class</a:t>
            </a:r>
            <a:r>
              <a:rPr lang="en-US" dirty="0" smtClean="0"/>
              <a:t>-related </a:t>
            </a:r>
            <a:r>
              <a:rPr lang="en-US" dirty="0"/>
              <a:t>information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/>
              <a:t>it to ask questions and track course</a:t>
            </a:r>
            <a:r>
              <a:rPr lang="en-US" dirty="0" smtClean="0"/>
              <a:t>-related </a:t>
            </a:r>
            <a:r>
              <a:rPr lang="en-US" dirty="0"/>
              <a:t>information 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Students </a:t>
            </a:r>
            <a:r>
              <a:rPr lang="en-US" i="1" dirty="0" smtClean="0"/>
              <a:t>may</a:t>
            </a:r>
            <a:r>
              <a:rPr lang="en-US" dirty="0" smtClean="0"/>
              <a:t> answer questions posed by others</a:t>
            </a:r>
          </a:p>
          <a:p>
            <a:pPr marL="457200" indent="-457200" algn="l">
              <a:buFont typeface="Arial"/>
              <a:buChar char="•"/>
            </a:pPr>
            <a:r>
              <a:rPr lang="en-US" sz="2600" dirty="0"/>
              <a:t>https://</a:t>
            </a:r>
            <a:r>
              <a:rPr lang="en-US" sz="2600" dirty="0" err="1"/>
              <a:t>piazza.com</a:t>
            </a:r>
            <a:r>
              <a:rPr lang="en-US" sz="2600" dirty="0"/>
              <a:t>/</a:t>
            </a:r>
            <a:r>
              <a:rPr lang="en-US" sz="2600" dirty="0" err="1"/>
              <a:t>wisc</a:t>
            </a:r>
            <a:r>
              <a:rPr lang="en-US" sz="2600" dirty="0" smtClean="0"/>
              <a:t>/spring2018/cs3671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46667"/>
          </a:xfrm>
        </p:spPr>
        <p:txBody>
          <a:bodyPr/>
          <a:lstStyle/>
          <a:p>
            <a:r>
              <a:rPr lang="en-US" dirty="0" smtClean="0"/>
              <a:t>Goals of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4755444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Survive 28 lectures!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Study fundamental data structures, including lists, trees, stacks, queues, graphs, and hash tables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Study important algorithms involving, sorting, lookup, and complexity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Learn advanced Java concepts, including interfaces, generics, iterators and exceptions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6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7950"/>
            <a:ext cx="7772400" cy="945698"/>
          </a:xfrm>
        </p:spPr>
        <p:txBody>
          <a:bodyPr/>
          <a:lstStyle/>
          <a:p>
            <a:r>
              <a:rPr lang="en-US" dirty="0" smtClean="0"/>
              <a:t>What makes software good?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91527"/>
            <a:ext cx="6400800" cy="4796041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Efficient (fast)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Reliable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Robust --- Handles errors well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Easy to use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Useful --- does important work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Lots of features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Friendly interface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Affordable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Easy to maintain &amp; update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Scalable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Secure</a:t>
            </a:r>
          </a:p>
          <a:p>
            <a:pPr marL="457200" indent="-457200" algn="l">
              <a:buFont typeface="Arial"/>
              <a:buChar char="•"/>
            </a:pPr>
            <a:endParaRPr lang="en-US" sz="2400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520"/>
            <a:ext cx="7772400" cy="999738"/>
          </a:xfrm>
        </p:spPr>
        <p:txBody>
          <a:bodyPr/>
          <a:lstStyle/>
          <a:p>
            <a:r>
              <a:rPr lang="en-US" dirty="0" smtClean="0"/>
              <a:t>What makes code reusable?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99607"/>
            <a:ext cx="6573242" cy="390424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Well structured; follows coding rules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Good documentation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Modular --- Independent components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Public/private distinction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Compatible with other systems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Uses objects (abstract data types)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Generic code (type parameters)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Flexible user interface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Exceptions handle special cases</a:t>
            </a:r>
          </a:p>
          <a:p>
            <a:pPr marL="457200" indent="-457200" algn="l">
              <a:buFont typeface="Arial"/>
              <a:buChar char="•"/>
            </a:pPr>
            <a:endParaRPr lang="en-US" sz="2400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5500"/>
            <a:ext cx="7772400" cy="972718"/>
          </a:xfrm>
        </p:spPr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1926"/>
            <a:ext cx="6400800" cy="40665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Separate needed operations from actual implementation.</a:t>
            </a:r>
            <a:endParaRPr lang="en-US" dirty="0"/>
          </a:p>
          <a:p>
            <a:pPr algn="l"/>
            <a:r>
              <a:rPr lang="en-US" dirty="0" smtClean="0"/>
              <a:t>User determines what’s needed in an</a:t>
            </a:r>
          </a:p>
          <a:p>
            <a:pPr algn="l"/>
            <a:r>
              <a:rPr lang="en-US" i="1" dirty="0" smtClean="0"/>
              <a:t>Interface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Implementer programs operations in a </a:t>
            </a:r>
            <a:r>
              <a:rPr lang="en-US" i="1" dirty="0" smtClean="0"/>
              <a:t>Class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Can use </a:t>
            </a:r>
            <a:r>
              <a:rPr lang="en-US" i="1" dirty="0" smtClean="0"/>
              <a:t>any</a:t>
            </a:r>
            <a:r>
              <a:rPr lang="en-US" dirty="0" smtClean="0"/>
              <a:t> class that meets the interface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bm2_3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159" y="1009942"/>
            <a:ext cx="2453640" cy="3438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1163" y="4742000"/>
            <a:ext cx="237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 says</a:t>
            </a:r>
          </a:p>
          <a:p>
            <a:r>
              <a:rPr lang="en-US" sz="2400" dirty="0" smtClean="0"/>
              <a:t>what is needed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0369" y="4633922"/>
            <a:ext cx="2577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says what is</a:t>
            </a:r>
          </a:p>
          <a:p>
            <a:r>
              <a:rPr lang="en-US" sz="2400" dirty="0" smtClean="0"/>
              <a:t>implemented</a:t>
            </a:r>
            <a:endParaRPr lang="en-US" sz="2400" dirty="0"/>
          </a:p>
        </p:txBody>
      </p:sp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369" y="812483"/>
            <a:ext cx="2791968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L0027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354" y="3129718"/>
            <a:ext cx="1781725" cy="2663709"/>
          </a:xfrm>
          <a:prstGeom prst="rect">
            <a:avLst/>
          </a:prstGeom>
        </p:spPr>
      </p:pic>
      <p:pic>
        <p:nvPicPr>
          <p:cNvPr id="7" name="Picture 6" descr="BU0058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887" y="3120571"/>
            <a:ext cx="3007373" cy="35303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60067" y="1864014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55390" y="1758016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 vert="horz" lIns="0" tIns="0" rIns="0" bIns="0" rtlCol="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978952" y="1620754"/>
            <a:ext cx="166914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Remove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8458" y="1582295"/>
            <a:ext cx="9440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Add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4558" y="508010"/>
            <a:ext cx="5705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BAG Abstract Data 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123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11875 L -0.00556 -0.15231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2572"/>
            <a:ext cx="7772400" cy="995054"/>
          </a:xfrm>
        </p:spPr>
        <p:txBody>
          <a:bodyPr/>
          <a:lstStyle/>
          <a:p>
            <a:r>
              <a:rPr lang="en-US" dirty="0" smtClean="0"/>
              <a:t>Interfaces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3832"/>
            <a:ext cx="6400800" cy="3150018"/>
          </a:xfrm>
        </p:spPr>
        <p:txBody>
          <a:bodyPr/>
          <a:lstStyle/>
          <a:p>
            <a:pPr algn="l"/>
            <a:r>
              <a:rPr lang="en-US" sz="3200" dirty="0" smtClean="0"/>
              <a:t>Interfaces specify the operations an AST will provide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sz="3200" dirty="0" smtClean="0"/>
              <a:t>This is </a:t>
            </a:r>
            <a:r>
              <a:rPr lang="en-US" sz="3200" dirty="0" smtClean="0">
                <a:solidFill>
                  <a:srgbClr val="FF0000"/>
                </a:solidFill>
              </a:rPr>
              <a:t>independent</a:t>
            </a:r>
            <a:r>
              <a:rPr lang="en-US" sz="3200" dirty="0" smtClean="0"/>
              <a:t> of implementation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920397"/>
          </a:xfrm>
        </p:spPr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Classes and Interfaces  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Java Generics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1044221"/>
          </a:xfrm>
        </p:spPr>
        <p:txBody>
          <a:bodyPr/>
          <a:lstStyle/>
          <a:p>
            <a:r>
              <a:rPr lang="en-US" dirty="0" smtClean="0"/>
              <a:t>Interface for a 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38798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void add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Object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item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Object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remove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    throws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2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3" y="698870"/>
            <a:ext cx="7772400" cy="944809"/>
          </a:xfrm>
        </p:spPr>
        <p:txBody>
          <a:bodyPr/>
          <a:lstStyle/>
          <a:p>
            <a:r>
              <a:rPr lang="en-US" dirty="0" smtClean="0"/>
              <a:t>Interface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281" y="1643679"/>
            <a:ext cx="6400800" cy="3611112"/>
          </a:xfrm>
        </p:spPr>
        <p:txBody>
          <a:bodyPr/>
          <a:lstStyle/>
          <a:p>
            <a:pPr marL="457200" indent="-457200" algn="l">
              <a:buFont typeface="Wingdings" charset="2"/>
              <a:buChar char="§"/>
            </a:pPr>
            <a:r>
              <a:rPr lang="en-US" dirty="0" smtClean="0"/>
              <a:t>Why use class </a:t>
            </a:r>
            <a:r>
              <a:rPr lang="en-US" dirty="0" smtClean="0">
                <a:latin typeface="Courier"/>
                <a:cs typeface="Courier"/>
              </a:rPr>
              <a:t>Object</a:t>
            </a:r>
            <a:r>
              <a:rPr lang="en-US" dirty="0" smtClean="0"/>
              <a:t>?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 smtClean="0"/>
              <a:t>Why is an exception thrown?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 smtClean="0"/>
              <a:t>Should insert of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 be allowed?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5214"/>
            <a:ext cx="7772400" cy="1470025"/>
          </a:xfrm>
        </p:spPr>
        <p:txBody>
          <a:bodyPr/>
          <a:lstStyle/>
          <a:p>
            <a:r>
              <a:rPr lang="en-US" dirty="0" smtClean="0"/>
              <a:t>Useful methods can be defined in terms of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4000"/>
            <a:ext cx="6400800" cy="262396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These methods can be used by any implementation of the Interface!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683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0537"/>
            <a:ext cx="7772400" cy="499329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static void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){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/* Body here */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89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0" y="510537"/>
            <a:ext cx="7772400" cy="499329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static void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){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/* Loop Body here */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02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0" y="510537"/>
            <a:ext cx="7772400" cy="499329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static void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){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24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8"/>
            <a:ext cx="7772400" cy="1340555"/>
          </a:xfrm>
        </p:spPr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printBag</a:t>
            </a:r>
            <a:r>
              <a:rPr lang="en-US" dirty="0" smtClean="0"/>
              <a:t> has a major flaw!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2445"/>
            <a:ext cx="6400800" cy="306140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It has a side-effect (it is destructive!)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following doesn’t work as expected: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myBag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myBag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en-US" sz="26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857"/>
            <a:ext cx="7772400" cy="1470025"/>
          </a:xfrm>
        </p:spPr>
        <p:txBody>
          <a:bodyPr/>
          <a:lstStyle/>
          <a:p>
            <a:r>
              <a:rPr lang="en-US" dirty="0" smtClean="0"/>
              <a:t>The following simple fix </a:t>
            </a:r>
            <a:r>
              <a:rPr lang="en-US" b="1" i="1" dirty="0" smtClean="0"/>
              <a:t>doesn’t</a:t>
            </a:r>
            <a:r>
              <a:rPr lang="en-US" dirty="0" smtClean="0"/>
              <a:t> work: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051" y="2317882"/>
            <a:ext cx="7757224" cy="358441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static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temp =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while(!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82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9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simple assignment simply adds a new reference to an existing object.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39081"/>
            <a:ext cx="6400800" cy="2564769"/>
          </a:xfrm>
        </p:spPr>
        <p:txBody>
          <a:bodyPr/>
          <a:lstStyle/>
          <a:p>
            <a:pPr algn="l"/>
            <a:r>
              <a:rPr lang="en-US" dirty="0" smtClean="0"/>
              <a:t>After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temp =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myBag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algn="l"/>
            <a:r>
              <a:rPr lang="en-US" dirty="0" smtClean="0"/>
              <a:t>we have two references to </a:t>
            </a:r>
            <a:r>
              <a:rPr lang="en-US" i="1" dirty="0" smtClean="0"/>
              <a:t>one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501"/>
            <a:ext cx="7772400" cy="1470025"/>
          </a:xfrm>
        </p:spPr>
        <p:txBody>
          <a:bodyPr/>
          <a:lstStyle/>
          <a:p>
            <a:r>
              <a:rPr lang="en-US" dirty="0" smtClean="0"/>
              <a:t>If we require that the interface implements: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210" y="2280526"/>
            <a:ext cx="7159557" cy="31233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clone(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/>
              <a:t>We can </a:t>
            </a:r>
            <a:r>
              <a:rPr lang="en-US" dirty="0" smtClean="0"/>
              <a:t>use this: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public static void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temp =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myBag.clone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();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while(!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.isEmpty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.remove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044" y="606778"/>
            <a:ext cx="7772400" cy="5602111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effectLst/>
              </a:rPr>
              <a:t>                     Class </a:t>
            </a:r>
            <a:r>
              <a:rPr lang="en-US" b="1" dirty="0">
                <a:effectLst/>
              </a:rPr>
              <a:t>Meets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        Tuesdays and Thursdays, </a:t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			   1:00 </a:t>
            </a:r>
            <a:r>
              <a:rPr lang="en-US" dirty="0">
                <a:effectLst/>
              </a:rPr>
              <a:t>— </a:t>
            </a:r>
            <a:r>
              <a:rPr lang="en-US" dirty="0" smtClean="0">
                <a:effectLst/>
              </a:rPr>
              <a:t>2:15</a:t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               132 Noland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7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3966"/>
            <a:ext cx="7772400" cy="1470025"/>
          </a:xfrm>
        </p:spPr>
        <p:txBody>
          <a:bodyPr/>
          <a:lstStyle/>
          <a:p>
            <a:r>
              <a:rPr lang="en-US" dirty="0" smtClean="0"/>
              <a:t>Let’s implement a </a:t>
            </a:r>
            <a:r>
              <a:rPr lang="en-US" dirty="0" err="1" smtClean="0"/>
              <a:t>BagADT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1365"/>
            <a:ext cx="6400800" cy="2923464"/>
          </a:xfrm>
        </p:spPr>
        <p:txBody>
          <a:bodyPr/>
          <a:lstStyle/>
          <a:p>
            <a:pPr algn="l"/>
            <a:r>
              <a:rPr lang="en-US" dirty="0" smtClean="0"/>
              <a:t>We need to define: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Local Data Structures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Constructors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Implementations of all interface methods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9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857"/>
            <a:ext cx="7772400" cy="1470025"/>
          </a:xfrm>
        </p:spPr>
        <p:txBody>
          <a:bodyPr/>
          <a:lstStyle/>
          <a:p>
            <a:r>
              <a:rPr lang="en-US" dirty="0" smtClean="0"/>
              <a:t>Let’s build a </a:t>
            </a:r>
            <a:r>
              <a:rPr lang="en-US" dirty="0" err="1" smtClean="0"/>
              <a:t>BagAST</a:t>
            </a:r>
            <a:r>
              <a:rPr lang="en-US" dirty="0" smtClean="0"/>
              <a:t> using an array of Objects.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538" y="277495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Arrays are simple to use </a:t>
            </a:r>
            <a:r>
              <a:rPr lang="en-US" i="1" dirty="0" smtClean="0"/>
              <a:t>but</a:t>
            </a:r>
            <a:r>
              <a:rPr lang="en-US" dirty="0" smtClean="0"/>
              <a:t> also have a fixed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8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Bag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81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3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100;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items = new 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48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6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&gt;= INIT_SIZE)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Error();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items[itemCount] = item;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5236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751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{…</a:t>
            </a: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clone() {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copy = new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copy.items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items.clone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return copy;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0223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5"/>
            <a:ext cx="7772400" cy="958813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28927"/>
            <a:ext cx="6400800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bag = new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(3);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(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415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9313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Instructor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89" y="1594556"/>
            <a:ext cx="7295443" cy="5080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Charles N. Fischer</a:t>
            </a:r>
            <a:br>
              <a:rPr lang="en-US" dirty="0"/>
            </a:br>
            <a:endParaRPr lang="en-US" dirty="0" smtClean="0"/>
          </a:p>
          <a:p>
            <a:pPr algn="l"/>
            <a:r>
              <a:rPr lang="en-US" dirty="0" smtClean="0"/>
              <a:t>E</a:t>
            </a:r>
            <a:r>
              <a:rPr lang="en-US" dirty="0"/>
              <a:t>-mail: </a:t>
            </a:r>
            <a:r>
              <a:rPr lang="en-US" dirty="0">
                <a:hlinkClick r:id="rId2"/>
              </a:rPr>
              <a:t>fischer@</a:t>
            </a:r>
            <a:r>
              <a:rPr lang="en-US" dirty="0" smtClean="0">
                <a:hlinkClick r:id="rId2"/>
              </a:rPr>
              <a:t>cs.wisc.edu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5393 Computer Science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Office </a:t>
            </a:r>
            <a:r>
              <a:rPr lang="en-US" dirty="0"/>
              <a:t>Hours: </a:t>
            </a:r>
          </a:p>
          <a:p>
            <a:pPr algn="l"/>
            <a:r>
              <a:rPr lang="en-US" dirty="0" smtClean="0"/>
              <a:t>   Mondays, 12:00 – 3:00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1701"/>
            <a:ext cx="7772400" cy="1600199"/>
          </a:xfrm>
        </p:spPr>
        <p:txBody>
          <a:bodyPr/>
          <a:lstStyle/>
          <a:p>
            <a:r>
              <a:rPr lang="en-US" dirty="0" smtClean="0"/>
              <a:t>Using the Object class in </a:t>
            </a:r>
            <a:r>
              <a:rPr lang="en-US" dirty="0" err="1" smtClean="0"/>
              <a:t>BagADT</a:t>
            </a:r>
            <a:r>
              <a:rPr lang="en-US" dirty="0" smtClean="0"/>
              <a:t> can be problematic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6700"/>
            <a:ext cx="6400800" cy="314960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You have to type-cast all objects returned by </a:t>
            </a:r>
            <a:r>
              <a:rPr lang="en-US" dirty="0" smtClean="0">
                <a:latin typeface="Courier"/>
                <a:cs typeface="Courier"/>
              </a:rPr>
              <a:t>remove</a:t>
            </a:r>
            <a:r>
              <a:rPr lang="en-US" dirty="0" smtClean="0"/>
              <a:t>()   (Why?)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 is hard to enforce a uniform type in a bag.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Bag declarations are uninformative. (All bags are essentially the same)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5501"/>
            <a:ext cx="7772400" cy="1028699"/>
          </a:xfrm>
        </p:spPr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22500"/>
            <a:ext cx="6400800" cy="3181350"/>
          </a:xfrm>
        </p:spPr>
        <p:txBody>
          <a:bodyPr/>
          <a:lstStyle/>
          <a:p>
            <a:pPr algn="l"/>
            <a:r>
              <a:rPr lang="en-US" dirty="0" smtClean="0"/>
              <a:t>Generics allow you to add a type parameter to an interface or class: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BagADT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&gt;   or  </a:t>
            </a:r>
            <a:r>
              <a:rPr lang="en-US" dirty="0" err="1" smtClean="0"/>
              <a:t>ArrayBag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&gt;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793750"/>
            <a:ext cx="6629400" cy="4400550"/>
          </a:xfrm>
        </p:spPr>
        <p:txBody>
          <a:bodyPr/>
          <a:lstStyle/>
          <a:p>
            <a:pPr algn="l"/>
            <a:r>
              <a:rPr lang="en-US" dirty="0" smtClean="0"/>
              <a:t>When a type is declared, a class name</a:t>
            </a:r>
          </a:p>
          <a:p>
            <a:pPr algn="l"/>
            <a:r>
              <a:rPr lang="en-US" dirty="0"/>
              <a:t>r</a:t>
            </a:r>
            <a:r>
              <a:rPr lang="en-US" dirty="0" smtClean="0"/>
              <a:t>eplaces the type parameter: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ArrayBag</a:t>
            </a:r>
            <a:r>
              <a:rPr lang="en-US" dirty="0" smtClean="0"/>
              <a:t>&lt;Integer&gt;  or </a:t>
            </a:r>
            <a:r>
              <a:rPr lang="en-US" dirty="0" err="1" smtClean="0"/>
              <a:t>ArrayBag</a:t>
            </a:r>
            <a:r>
              <a:rPr lang="en-US" dirty="0" smtClean="0"/>
              <a:t>&lt;String&gt;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Only the declared type can be inserted.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Removed items need not be type-cast.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8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07" y="660400"/>
            <a:ext cx="7772400" cy="52959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void add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item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remove 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    throws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&gt; clone();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600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473181"/>
            <a:ext cx="8699500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Bag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8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65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100;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// Kludge alert!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items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(E[])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new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18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12799"/>
            <a:ext cx="8763000" cy="499167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654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item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&gt;= INIT_SIZE)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Error();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items[itemCount] = item;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76003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883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9313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Teaching Assistant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333" y="1594556"/>
            <a:ext cx="7126111" cy="3809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Gregory Short</a:t>
            </a:r>
          </a:p>
          <a:p>
            <a:pPr algn="l"/>
            <a:r>
              <a:rPr lang="en-US" dirty="0"/>
              <a:t>E-mail: </a:t>
            </a:r>
            <a:r>
              <a:rPr lang="en-US" dirty="0">
                <a:hlinkClick r:id="rId2"/>
              </a:rPr>
              <a:t>gshort2@wisc.edu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Office Hours: </a:t>
            </a:r>
          </a:p>
          <a:p>
            <a:pPr algn="l"/>
            <a:r>
              <a:rPr lang="en-US" dirty="0"/>
              <a:t>   </a:t>
            </a:r>
            <a:r>
              <a:rPr lang="en-US" dirty="0" smtClean="0"/>
              <a:t>Wednesdays, </a:t>
            </a:r>
            <a:r>
              <a:rPr lang="en-US" dirty="0" smtClean="0"/>
              <a:t>12</a:t>
            </a:r>
            <a:r>
              <a:rPr lang="en-US" dirty="0"/>
              <a:t>:00 – </a:t>
            </a:r>
            <a:r>
              <a:rPr lang="en-US" dirty="0" smtClean="0"/>
              <a:t>2:</a:t>
            </a:r>
            <a:r>
              <a:rPr lang="en-US" dirty="0"/>
              <a:t>00</a:t>
            </a:r>
          </a:p>
          <a:p>
            <a:pPr algn="l"/>
            <a:r>
              <a:rPr lang="en-US" dirty="0" smtClean="0"/>
              <a:t>    Fridays, </a:t>
            </a:r>
            <a:r>
              <a:rPr lang="en-US" dirty="0"/>
              <a:t>2:00 – 4:00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8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{…</a:t>
            </a: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clone() {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copy = new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&gt;(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copy.items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items.clone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return copy;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2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5201"/>
            <a:ext cx="7772400" cy="1130299"/>
          </a:xfrm>
        </p:spPr>
        <p:txBody>
          <a:bodyPr/>
          <a:lstStyle/>
          <a:p>
            <a:r>
              <a:rPr lang="en-US" dirty="0" err="1" smtClean="0"/>
              <a:t>printBag</a:t>
            </a:r>
            <a:r>
              <a:rPr lang="en-US" dirty="0" smtClean="0"/>
              <a:t> becomes: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099" y="2330450"/>
            <a:ext cx="8090557" cy="34480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&lt;E&gt;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temp =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myBag.clone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endParaRPr lang="en-US" dirty="0" smtClean="0"/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1222" y="524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4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5169"/>
            <a:ext cx="7772400" cy="1323760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 in Generic form: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228927"/>
            <a:ext cx="7610344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 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 = new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&lt;Integer&gt;(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33)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da-DK" sz="2000" dirty="0" err="1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.printBag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  </a:t>
            </a:r>
            <a:r>
              <a:rPr lang="da-DK" sz="2000" dirty="0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// No casting!</a:t>
            </a:r>
            <a:endParaRPr lang="da-DK" sz="2000" dirty="0">
              <a:solidFill>
                <a:srgbClr val="FF0000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1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0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388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549"/>
            <a:ext cx="7772400" cy="746359"/>
          </a:xfrm>
        </p:spPr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541"/>
            <a:ext cx="6400800" cy="3518309"/>
          </a:xfrm>
        </p:spPr>
        <p:txBody>
          <a:bodyPr/>
          <a:lstStyle/>
          <a:p>
            <a:pPr algn="l"/>
            <a:r>
              <a:rPr lang="en-US" dirty="0" smtClean="0"/>
              <a:t>A List is an ordered collection of items.</a:t>
            </a:r>
          </a:p>
          <a:p>
            <a:pPr algn="l"/>
            <a:r>
              <a:rPr lang="en-US" dirty="0" smtClean="0"/>
              <a:t>Each item has a </a:t>
            </a:r>
            <a:r>
              <a:rPr lang="en-US" i="1" dirty="0" smtClean="0"/>
              <a:t>position</a:t>
            </a:r>
            <a:r>
              <a:rPr lang="en-US" dirty="0" smtClean="0"/>
              <a:t>, starting at 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Item:           “a”    “b”    “c”    “d”    “e”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Position:      0        1        2        3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102"/>
            <a:ext cx="6400800" cy="4532520"/>
          </a:xfrm>
        </p:spPr>
        <p:txBody>
          <a:bodyPr/>
          <a:lstStyle/>
          <a:p>
            <a:pPr algn="l"/>
            <a:r>
              <a:rPr lang="en-US" dirty="0" smtClean="0"/>
              <a:t>Like an array, a list can be indexed.</a:t>
            </a:r>
          </a:p>
          <a:p>
            <a:pPr algn="l"/>
            <a:endParaRPr lang="en-US" dirty="0"/>
          </a:p>
          <a:p>
            <a:pPr algn="l"/>
            <a:r>
              <a:rPr lang="en-US" i="1" dirty="0" smtClean="0"/>
              <a:t>But</a:t>
            </a:r>
            <a:r>
              <a:rPr lang="en-US" dirty="0" smtClean="0"/>
              <a:t>, a list can grow or shrink in size.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size of zero (an empty list) </a:t>
            </a:r>
            <a:r>
              <a:rPr lang="en-US" i="1" dirty="0" smtClean="0"/>
              <a:t>is</a:t>
            </a:r>
            <a:r>
              <a:rPr lang="en-US" dirty="0" smtClean="0"/>
              <a:t>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295"/>
            <a:ext cx="7772400" cy="985955"/>
          </a:xfrm>
        </p:spPr>
        <p:txBody>
          <a:bodyPr/>
          <a:lstStyle/>
          <a:p>
            <a:r>
              <a:rPr lang="en-US" dirty="0" smtClean="0"/>
              <a:t>Operations in a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451452"/>
            <a:ext cx="7589136" cy="4807495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add(E item</a:t>
            </a:r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dirty="0" smtClean="0"/>
              <a:t>Add where?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At right end of list.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add(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, E item)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</a:t>
            </a:r>
            <a:r>
              <a:rPr lang="en-US" dirty="0" smtClean="0"/>
              <a:t> does not overwrite items, so list size grows.</a:t>
            </a:r>
          </a:p>
          <a:p>
            <a:pPr algn="l"/>
            <a:r>
              <a:rPr lang="en-US" dirty="0" smtClean="0"/>
              <a:t>Valid values for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are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257" y="521776"/>
            <a:ext cx="7458424" cy="5684796"/>
          </a:xfrm>
        </p:spPr>
        <p:txBody>
          <a:bodyPr/>
          <a:lstStyle/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contains(E item)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</a:t>
            </a:r>
            <a:r>
              <a:rPr lang="en-US" dirty="0" smtClean="0"/>
              <a:t> already in the list?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Use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equals(item) </a:t>
            </a:r>
            <a:r>
              <a:rPr lang="en-US" dirty="0" smtClean="0"/>
              <a:t>to test membership.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size()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Zero size is OK.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isEmpty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Same as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size() == 0</a:t>
            </a:r>
          </a:p>
        </p:txBody>
      </p:sp>
    </p:spTree>
    <p:extLst>
      <p:ext uri="{BB962C8B-B14F-4D97-AF65-F5344CB8AC3E}">
        <p14:creationId xmlns:p14="http://schemas.microsoft.com/office/powerpoint/2010/main" val="217554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61989"/>
            <a:ext cx="6775917" cy="4904120"/>
          </a:xfrm>
        </p:spPr>
        <p:txBody>
          <a:bodyPr>
            <a:norm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get(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 Non-destructive.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Requires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remove(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Remove and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Requires  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0 &lt;= </a:t>
            </a:r>
            <a:r>
              <a:rPr lang="en-US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pos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 &lt;= size()-1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3380"/>
            <a:ext cx="7772400" cy="945698"/>
          </a:xfrm>
        </p:spPr>
        <p:txBody>
          <a:bodyPr/>
          <a:lstStyle/>
          <a:p>
            <a:r>
              <a:rPr lang="en-US" dirty="0" smtClean="0"/>
              <a:t>Error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59078"/>
            <a:ext cx="7086600" cy="45663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Can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be added?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We’ll ignore adds of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contains</a:t>
            </a:r>
            <a:r>
              <a:rPr lang="en-US" dirty="0" smtClean="0"/>
              <a:t> must handle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correctly.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Bad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values will throw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IndexOutOfBounds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get</a:t>
            </a:r>
            <a:r>
              <a:rPr lang="en-US" dirty="0" smtClean="0"/>
              <a:t> or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remove</a:t>
            </a:r>
            <a:r>
              <a:rPr lang="en-US" dirty="0" smtClean="0"/>
              <a:t> on empty list is really a  bad              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error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79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9313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Graders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333" y="1594556"/>
            <a:ext cx="7126111" cy="380929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Ankit Jain</a:t>
            </a:r>
            <a:endParaRPr lang="en-US" dirty="0"/>
          </a:p>
          <a:p>
            <a:pPr algn="l"/>
            <a:r>
              <a:rPr lang="en-US" dirty="0"/>
              <a:t>E-mail: </a:t>
            </a:r>
            <a:r>
              <a:rPr lang="en-US" dirty="0" smtClean="0">
                <a:hlinkClick r:id="rId2"/>
              </a:rPr>
              <a:t>ajain64@wisc.edu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Prerak</a:t>
            </a:r>
            <a:r>
              <a:rPr lang="en-US" dirty="0" smtClean="0"/>
              <a:t> Mall</a:t>
            </a:r>
            <a:endParaRPr lang="en-US" dirty="0"/>
          </a:p>
          <a:p>
            <a:pPr algn="l"/>
            <a:r>
              <a:rPr lang="en-US" dirty="0"/>
              <a:t>E-mail: </a:t>
            </a:r>
            <a:r>
              <a:rPr lang="en-US" dirty="0" smtClean="0">
                <a:hlinkClick r:id="rId2"/>
              </a:rPr>
              <a:t>pmall@</a:t>
            </a:r>
            <a:r>
              <a:rPr lang="en-US" dirty="0">
                <a:hlinkClick r:id="rId2"/>
              </a:rPr>
              <a:t>wisc.edu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405" y="549758"/>
            <a:ext cx="7772400" cy="976869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626"/>
            <a:ext cx="6400800" cy="4444781"/>
          </a:xfrm>
        </p:spPr>
        <p:txBody>
          <a:bodyPr/>
          <a:lstStyle/>
          <a:p>
            <a:pPr algn="l"/>
            <a:r>
              <a:rPr lang="en-US" dirty="0" smtClean="0"/>
              <a:t>Write a method that </a:t>
            </a:r>
            <a:r>
              <a:rPr lang="en-US" i="1" dirty="0" smtClean="0"/>
              <a:t>reverses</a:t>
            </a:r>
            <a:r>
              <a:rPr lang="en-US" dirty="0" smtClean="0"/>
              <a:t> the contents of a list.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Thus  (1,2,3,4)  becomes  (4,3,2,1).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Choose the approach you will take </a:t>
            </a:r>
            <a:r>
              <a:rPr lang="en-US" i="1" dirty="0" smtClean="0"/>
              <a:t>before</a:t>
            </a:r>
            <a:r>
              <a:rPr lang="en-US" dirty="0" smtClean="0"/>
              <a:t> writing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60" y="787134"/>
            <a:ext cx="6400800" cy="5170763"/>
          </a:xfrm>
        </p:spPr>
        <p:txBody>
          <a:bodyPr/>
          <a:lstStyle/>
          <a:p>
            <a:pPr algn="l"/>
            <a:r>
              <a:rPr lang="en-US" dirty="0" smtClean="0"/>
              <a:t>One approach: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Move 2</a:t>
            </a:r>
            <a:r>
              <a:rPr lang="en-US" baseline="30000" dirty="0" smtClean="0"/>
              <a:t>nd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Then 3</a:t>
            </a:r>
            <a:r>
              <a:rPr lang="en-US" baseline="30000" dirty="0" smtClean="0"/>
              <a:t>rd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r>
              <a:rPr lang="en-US" dirty="0" smtClean="0"/>
              <a:t>Finally, farthest from right (leftmost)</a:t>
            </a:r>
          </a:p>
          <a:p>
            <a:pPr algn="l"/>
            <a:r>
              <a:rPr lang="en-US" dirty="0" smtClean="0"/>
              <a:t>To very end.</a:t>
            </a:r>
          </a:p>
          <a:p>
            <a:pPr algn="l"/>
            <a:r>
              <a:rPr lang="en-US" dirty="0" smtClean="0"/>
              <a:t>(11,22,33,44)                 (11,22,44,33)</a:t>
            </a:r>
          </a:p>
          <a:p>
            <a:pPr algn="l"/>
            <a:r>
              <a:rPr lang="en-US" dirty="0" smtClean="0"/>
              <a:t>(11,44,33,22)                (44,33,22,11)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4005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8929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40052" y="487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9758"/>
            <a:ext cx="7772400" cy="828259"/>
          </a:xfrm>
        </p:spPr>
        <p:txBody>
          <a:bodyPr/>
          <a:lstStyle/>
          <a:p>
            <a:r>
              <a:rPr lang="en-US" dirty="0" smtClean="0"/>
              <a:t>Java code to reverse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378017"/>
            <a:ext cx="7894088" cy="4890610"/>
          </a:xfrm>
        </p:spPr>
        <p:txBody>
          <a:bodyPr/>
          <a:lstStyle/>
          <a:p>
            <a:endParaRPr lang="en-US" b="1" dirty="0" smtClean="0"/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void reverse(</a:t>
            </a:r>
            <a:r>
              <a:rPr lang="en-US" sz="2400" dirty="0">
                <a:latin typeface="Courier"/>
                <a:cs typeface="Courier"/>
              </a:rPr>
              <a:t>){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for (</a:t>
            </a:r>
            <a:r>
              <a:rPr lang="nb-NO" sz="2400" dirty="0" err="1">
                <a:latin typeface="Courier"/>
                <a:cs typeface="Courier"/>
              </a:rPr>
              <a:t>int</a:t>
            </a:r>
            <a:r>
              <a:rPr lang="nb-NO" sz="2400" dirty="0">
                <a:latin typeface="Courier"/>
                <a:cs typeface="Courier"/>
              </a:rPr>
              <a:t> i = </a:t>
            </a:r>
            <a:r>
              <a:rPr lang="nb-NO" sz="2400" dirty="0" err="1">
                <a:latin typeface="Courier"/>
                <a:cs typeface="Courier"/>
              </a:rPr>
              <a:t>size</a:t>
            </a:r>
            <a:r>
              <a:rPr lang="nb-NO" sz="2400" dirty="0">
                <a:latin typeface="Courier"/>
                <a:cs typeface="Courier"/>
              </a:rPr>
              <a:t>() - 2; i &gt;= 0; i--)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	</a:t>
            </a:r>
            <a:r>
              <a:rPr lang="nb-NO" sz="2400" dirty="0" err="1">
                <a:latin typeface="Courier"/>
                <a:cs typeface="Courier"/>
              </a:rPr>
              <a:t>add</a:t>
            </a:r>
            <a:r>
              <a:rPr lang="nb-NO" sz="2400" dirty="0">
                <a:latin typeface="Courier"/>
                <a:cs typeface="Courier"/>
              </a:rPr>
              <a:t>(</a:t>
            </a:r>
            <a:r>
              <a:rPr lang="nb-NO" sz="2400" dirty="0" err="1">
                <a:latin typeface="Courier"/>
                <a:cs typeface="Courier"/>
              </a:rPr>
              <a:t>remove</a:t>
            </a:r>
            <a:r>
              <a:rPr lang="nb-NO" sz="2400" dirty="0">
                <a:latin typeface="Courier"/>
                <a:cs typeface="Courier"/>
              </a:rPr>
              <a:t>(i));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</a:t>
            </a:r>
            <a:r>
              <a:rPr lang="nb-NO" sz="24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nb-NO" sz="24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Why start </a:t>
            </a:r>
            <a:r>
              <a:rPr lang="nb-NO" dirty="0" smtClean="0">
                <a:latin typeface="Courier"/>
                <a:cs typeface="Courier"/>
              </a:rPr>
              <a:t>i </a:t>
            </a:r>
            <a:r>
              <a:rPr lang="en-US" dirty="0" smtClean="0"/>
              <a:t>at </a:t>
            </a:r>
            <a:r>
              <a:rPr lang="nb-NO" dirty="0" err="1" smtClean="0">
                <a:latin typeface="Courier"/>
                <a:cs typeface="Courier"/>
              </a:rPr>
              <a:t>size</a:t>
            </a:r>
            <a:r>
              <a:rPr lang="nb-NO" dirty="0">
                <a:latin typeface="Courier"/>
                <a:cs typeface="Courier"/>
              </a:rPr>
              <a:t>() - 2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“corner cases” (lists of size 0 or 1) handled</a:t>
            </a:r>
          </a:p>
          <a:p>
            <a:pPr algn="l"/>
            <a:r>
              <a:rPr lang="en-US" dirty="0" smtClean="0"/>
              <a:t>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0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5313"/>
            <a:ext cx="7772400" cy="959909"/>
          </a:xfrm>
        </p:spPr>
        <p:txBody>
          <a:bodyPr/>
          <a:lstStyle/>
          <a:p>
            <a:r>
              <a:rPr lang="en-US" dirty="0" smtClean="0"/>
              <a:t>Course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5222"/>
            <a:ext cx="6400800" cy="3978628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Five programming assignments, each worth 10%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Six homework assignments, each worth 3%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midterm and final exam, each worth 16%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Final grades are </a:t>
            </a:r>
            <a:r>
              <a:rPr lang="en-US" i="1" dirty="0" smtClean="0"/>
              <a:t>not</a:t>
            </a:r>
            <a:r>
              <a:rPr lang="en-US" dirty="0" smtClean="0"/>
              <a:t> curved.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6223"/>
            <a:ext cx="7772400" cy="804333"/>
          </a:xfrm>
        </p:spPr>
        <p:txBody>
          <a:bodyPr/>
          <a:lstStyle/>
          <a:p>
            <a:r>
              <a:rPr lang="en-US" dirty="0" smtClean="0"/>
              <a:t>Class Text and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No class text book; instead a set of class notes (see syllabus page)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Each lecture has a corresponding set of notes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PowerPoint for lecture overheads will be available prior to lectures</a:t>
            </a:r>
          </a:p>
        </p:txBody>
      </p:sp>
    </p:spTree>
    <p:extLst>
      <p:ext uri="{BB962C8B-B14F-4D97-AF65-F5344CB8AC3E}">
        <p14:creationId xmlns:p14="http://schemas.microsoft.com/office/powerpoint/2010/main" val="165357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1086554"/>
          </a:xfrm>
        </p:spPr>
        <p:txBody>
          <a:bodyPr/>
          <a:lstStyle/>
          <a:p>
            <a:r>
              <a:rPr lang="en-US" dirty="0" smtClean="0"/>
              <a:t>Late &amp; Partnership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93334"/>
            <a:ext cx="6400800" cy="3344334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No late hand-ins unless approved in advance. Reasonable excuses will be considered.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Programs may be done individually, or in two person teams (your choice). All other work must be done individually.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9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96385</TotalTime>
  <Words>1500</Words>
  <Application>Microsoft Macintosh PowerPoint</Application>
  <PresentationFormat>On-screen Show (4:3)</PresentationFormat>
  <Paragraphs>303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logo_design</vt:lpstr>
      <vt:lpstr>CS 367   Introduction to Data Structures   </vt:lpstr>
      <vt:lpstr>Today’s Agenda</vt:lpstr>
      <vt:lpstr>                     Class Meets              Tuesdays and Thursdays,         1:00 — 2:15                 132 Noland   </vt:lpstr>
      <vt:lpstr>Instructor  </vt:lpstr>
      <vt:lpstr>Teaching Assistant </vt:lpstr>
      <vt:lpstr>Graders </vt:lpstr>
      <vt:lpstr>Course Components</vt:lpstr>
      <vt:lpstr>Class Text and Notes</vt:lpstr>
      <vt:lpstr>Late &amp; Partnership Policy</vt:lpstr>
      <vt:lpstr>Key Dates</vt:lpstr>
      <vt:lpstr>PowerPoint Presentation</vt:lpstr>
      <vt:lpstr>Piazza</vt:lpstr>
      <vt:lpstr>Goals of Class</vt:lpstr>
      <vt:lpstr>What makes software good?</vt:lpstr>
      <vt:lpstr>What makes code reusable?</vt:lpstr>
      <vt:lpstr>Abstract Data Types</vt:lpstr>
      <vt:lpstr>PowerPoint Presentation</vt:lpstr>
      <vt:lpstr>PowerPoint Presentation</vt:lpstr>
      <vt:lpstr>Interfaces in Java</vt:lpstr>
      <vt:lpstr>Interface for a Bag</vt:lpstr>
      <vt:lpstr>Interface issues</vt:lpstr>
      <vt:lpstr>Useful methods can be defined in terms of Interfaces</vt:lpstr>
      <vt:lpstr>public static void printBag(BagADT myBag){   /* Body here */  }</vt:lpstr>
      <vt:lpstr>public static void printBag(BagADT myBag){      while(! bag.isEmpty()) {      /* Loop Body here */   } }</vt:lpstr>
      <vt:lpstr>public static void printBag(BagADT myBag){      while(! bag.isEmpty()) {      System.out.println(bag.remove());   } }</vt:lpstr>
      <vt:lpstr>But printBag has a major flaw!</vt:lpstr>
      <vt:lpstr>The following simple fix doesn’t work:</vt:lpstr>
      <vt:lpstr>A simple assignment simply adds a new reference to an existing object.</vt:lpstr>
      <vt:lpstr>If we require that the interface implements:</vt:lpstr>
      <vt:lpstr>Let’s implement a BagADT</vt:lpstr>
      <vt:lpstr>Let’s build a BagAST using an array of Objects.</vt:lpstr>
      <vt:lpstr>public class ArrayBag implements BagADT {   /* Local data to implement a Bag */    /* One or more constructors  */    /* Implementations for      add, remove, isEmpty and clone   */  }</vt:lpstr>
      <vt:lpstr>public class ArrayBag implements BagADT {   private Object[] items;    private int itemCount;    private final int INIT_SIZE;    /* One or more constructors  */    /* Implementations for      add, remove, isEmpty and clone   */  }   </vt:lpstr>
      <vt:lpstr>public class ArrayBag implements BagADT {   private Object[] items;  private int itemCount;  private final int INIT_SIZE;    public ArrayBag() {   itemCount = 0;   INIT_SIZE = 100;   items = new Object[INIT_SIZE];  }   /* Implementations for      add, remove, isEmpty and clone   */ }   </vt:lpstr>
      <vt:lpstr>public class ArrayBag implements BagADT {   private Object[] items;  private int itemCount;  private final int INIT_SIZE;   public ArrayBag() { … }      public boolean isEmpty() {   return (itemCount == 0);  } }   </vt:lpstr>
      <vt:lpstr>public class ArrayBag implements BagADT {   private Object[] items;  private int itemCount;  private final int INIT_SIZE;    public ArrayBag() { … }   public boolean isEmpty() { … }    public void add(Object item) {   if (item == null)    throw new NullPointerException();   if (itemCount &gt;= INIT_SIZE)    throw new Error();   items[itemCount] = item;   itemCount++;  }}   </vt:lpstr>
      <vt:lpstr>public class ArrayBag implements BagADT {   private Object[] items;  private int itemCount;  private final int INIT_SIZE;    public ArrayBag() { … }   public boolean isEmpty() { … }   public void add(Object item) {…}    public Object remove() throws     NoSuchElementException {   if (itemCount == 0)    throw new NoSuchElementException();   else {    itemCount--;    return items[itemCount];   }  }</vt:lpstr>
      <vt:lpstr>public class ArrayBag implements BagADT {   private Object[] items;  private int itemCount;  private final int INIT_SIZE;    public ArrayBag() { … }   public boolean isEmpty() { … }   public void add(Object item) {…}    public Object remove() throws      NoSuchElementException {…}     public ArrayBag clone() {   ArrayBag copy = new ArrayBag();   copy.itemCount = itemCount;   copy.items = items.clone();   return copy;  } }</vt:lpstr>
      <vt:lpstr>Examples of using ArrayBag: </vt:lpstr>
      <vt:lpstr>Using the Object class in BagADT can be problematic</vt:lpstr>
      <vt:lpstr>Java Generics</vt:lpstr>
      <vt:lpstr>PowerPoint Presentation</vt:lpstr>
      <vt:lpstr>public interface BagADT&lt;E&gt; {   void add(E item);   E remove ()       throws NoSuchElementException;   boolean isEmpty();     BagADT&lt;E&gt; clone(); }</vt:lpstr>
      <vt:lpstr>public class ArrayBag&lt;E&gt; implements BagADT&lt;E&gt; {   /* Local data to implement a Bag */    /* One or more constructors  */    /* Implementations for      add, remove, isEmpty and clone   */  }</vt:lpstr>
      <vt:lpstr>public class ArrayBag&lt;E&gt; implements BagADT&lt;E&gt; {   private E[] items;    private int itemCount;    private final int INIT_SIZE;    /* One or more constructors  */    /* Implementations for      add, remove, isEmpty and clone   */  }   </vt:lpstr>
      <vt:lpstr>public class ArrayBag&lt;E&gt; implements BagADT&lt;E&gt; {   private E[] items;  private int itemCount;  private final int INIT_SIZE;    public ArrayBag() {   itemCount = 0;   INIT_SIZE = 100;       // Kludge alert!      items = (E[]) new Object[INIT_SIZE];  }   /* Implementations for      add, remove, isEmpty and clone   */ }   </vt:lpstr>
      <vt:lpstr>public class ArrayBag&lt;E&gt; implements BagADT&lt;E&gt; {   private E[] items;  private int itemCount;  private final int INIT_SIZE;   public ArrayBag() { … }      public boolean isEmpty() {   return (itemCount == 0);  } }   </vt:lpstr>
      <vt:lpstr>public class ArrayBag&lt;E&gt; implements BagADT&lt;E&gt; {   private E[] items;  private int itemCount;  private final int INIT_SIZE;    public ArrayBag() { … }   public boolean isEmpty() { … }    public void add(E item) {   if (item == null)    throw new NullPointerException();   if (itemCount &gt;= INIT_SIZE)    throw new Error();   items[itemCount] = item;   itemCount++;  }}   </vt:lpstr>
      <vt:lpstr>public class ArrayBag&lt;E&gt; implements BagADT&lt;E&gt; {   private E[] items;  private int itemCount;  private final int INIT_SIZE;    public ArrayBag() { … }   public boolean isEmpty() { … }   public void add(Object item) {…}    public E remove() throws     NoSuchElementException {   if (itemCount == 0)    throw new NoSuchElementException();   else {    itemCount--;    return items[itemCount];   }  }</vt:lpstr>
      <vt:lpstr>public class ArrayBag&lt;E&gt; implements BagADT&lt;E&gt; {   private E[] items;  private int itemCount;  private final int INIT_SIZE;    public ArrayBag() { … }   public boolean isEmpty() { … }   public void add(Object item) {…}    public Object remove() throws      NoSuchElementException {…}     public ArrayBag&lt;E&gt; clone() {   ArrayBag&lt;E&gt; copy = new ArrayBag&lt;E&gt;();   copy.itemCount = itemCount;   copy.items = items.clone();   return copy;  } }</vt:lpstr>
      <vt:lpstr>printBag becomes:</vt:lpstr>
      <vt:lpstr>Examples of using ArrayBag in Generic form: </vt:lpstr>
      <vt:lpstr>List ADT</vt:lpstr>
      <vt:lpstr>PowerPoint Presentation</vt:lpstr>
      <vt:lpstr>Operations in a ListADT</vt:lpstr>
      <vt:lpstr>PowerPoint Presentation</vt:lpstr>
      <vt:lpstr>PowerPoint Presentation</vt:lpstr>
      <vt:lpstr>Error Conditions</vt:lpstr>
      <vt:lpstr>Interface definition for ListADT</vt:lpstr>
      <vt:lpstr>Using the ListADT</vt:lpstr>
      <vt:lpstr>PowerPoint Presentation</vt:lpstr>
      <vt:lpstr>Java code to reverse a List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256</cp:revision>
  <cp:lastPrinted>2018-01-17T21:48:56Z</cp:lastPrinted>
  <dcterms:created xsi:type="dcterms:W3CDTF">2014-03-07T22:02:56Z</dcterms:created>
  <dcterms:modified xsi:type="dcterms:W3CDTF">2018-01-23T17:54:16Z</dcterms:modified>
</cp:coreProperties>
</file>