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450" r:id="rId1"/>
  </p:sldMasterIdLst>
  <p:notesMasterIdLst>
    <p:notesMasterId r:id="rId63"/>
  </p:notesMasterIdLst>
  <p:sldIdLst>
    <p:sldId id="471" r:id="rId2"/>
    <p:sldId id="495" r:id="rId3"/>
    <p:sldId id="318" r:id="rId4"/>
    <p:sldId id="319" r:id="rId5"/>
    <p:sldId id="275" r:id="rId6"/>
    <p:sldId id="276" r:id="rId7"/>
    <p:sldId id="482" r:id="rId8"/>
    <p:sldId id="278" r:id="rId9"/>
    <p:sldId id="279" r:id="rId10"/>
    <p:sldId id="280" r:id="rId11"/>
    <p:sldId id="282" r:id="rId12"/>
    <p:sldId id="283" r:id="rId13"/>
    <p:sldId id="284" r:id="rId14"/>
    <p:sldId id="285" r:id="rId15"/>
    <p:sldId id="286" r:id="rId16"/>
    <p:sldId id="287" r:id="rId17"/>
    <p:sldId id="288" r:id="rId18"/>
    <p:sldId id="289" r:id="rId19"/>
    <p:sldId id="290" r:id="rId20"/>
    <p:sldId id="291" r:id="rId21"/>
    <p:sldId id="292" r:id="rId22"/>
    <p:sldId id="293" r:id="rId23"/>
    <p:sldId id="294" r:id="rId24"/>
    <p:sldId id="295" r:id="rId25"/>
    <p:sldId id="296" r:id="rId26"/>
    <p:sldId id="297" r:id="rId27"/>
    <p:sldId id="299" r:id="rId28"/>
    <p:sldId id="300" r:id="rId29"/>
    <p:sldId id="301" r:id="rId30"/>
    <p:sldId id="303" r:id="rId31"/>
    <p:sldId id="306" r:id="rId32"/>
    <p:sldId id="307" r:id="rId33"/>
    <p:sldId id="308" r:id="rId34"/>
    <p:sldId id="309" r:id="rId35"/>
    <p:sldId id="310" r:id="rId36"/>
    <p:sldId id="311" r:id="rId37"/>
    <p:sldId id="312" r:id="rId38"/>
    <p:sldId id="313" r:id="rId39"/>
    <p:sldId id="315" r:id="rId40"/>
    <p:sldId id="484" r:id="rId41"/>
    <p:sldId id="485" r:id="rId42"/>
    <p:sldId id="486" r:id="rId43"/>
    <p:sldId id="487" r:id="rId44"/>
    <p:sldId id="488" r:id="rId45"/>
    <p:sldId id="489" r:id="rId46"/>
    <p:sldId id="490" r:id="rId47"/>
    <p:sldId id="491" r:id="rId48"/>
    <p:sldId id="492" r:id="rId49"/>
    <p:sldId id="493" r:id="rId50"/>
    <p:sldId id="496" r:id="rId51"/>
    <p:sldId id="497" r:id="rId52"/>
    <p:sldId id="498" r:id="rId53"/>
    <p:sldId id="499" r:id="rId54"/>
    <p:sldId id="500" r:id="rId55"/>
    <p:sldId id="501" r:id="rId56"/>
    <p:sldId id="502" r:id="rId57"/>
    <p:sldId id="503" r:id="rId58"/>
    <p:sldId id="504" r:id="rId59"/>
    <p:sldId id="505" r:id="rId60"/>
    <p:sldId id="506" r:id="rId61"/>
    <p:sldId id="507" r:id="rId6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present/>
    <p:sldRg st="1" end="50"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 snapToGrid="0" snapToObjects="1">
      <p:cViewPr>
        <p:scale>
          <a:sx n="90" d="100"/>
          <a:sy n="90" d="100"/>
        </p:scale>
        <p:origin x="-1280" y="-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8" d="100"/>
        <a:sy n="128" d="100"/>
      </p:scale>
      <p:origin x="0" y="2092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notesMaster" Target="notesMasters/notesMaster1.xml"/><Relationship Id="rId64" Type="http://schemas.openxmlformats.org/officeDocument/2006/relationships/printerSettings" Target="printerSettings/printerSettings1.bin"/><Relationship Id="rId65" Type="http://schemas.openxmlformats.org/officeDocument/2006/relationships/presProps" Target="presProps.xml"/><Relationship Id="rId66" Type="http://schemas.openxmlformats.org/officeDocument/2006/relationships/viewProps" Target="viewProps.xml"/><Relationship Id="rId67" Type="http://schemas.openxmlformats.org/officeDocument/2006/relationships/theme" Target="theme/theme1.xml"/><Relationship Id="rId68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EC7D74-E0D7-E642-8D6C-48DB8ED089BC}" type="datetimeFigureOut">
              <a:rPr lang="en-US" smtClean="0"/>
              <a:t>1/23/18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ED8446-C5FF-9C45-A64D-C717A799A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4653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D8C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pattFill prst="narHorz">
            <a:fgClr>
              <a:schemeClr val="bg2"/>
            </a:fgClr>
            <a:bgClr>
              <a:srgbClr val="D8CFA7"/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 descr="uwlogo_web_lrg_ctr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97308" y="1130300"/>
            <a:ext cx="5923984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610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84142-BC3D-7F40-A12E-3DA0166C52C3}" type="datetimeFigureOut">
              <a:rPr lang="en-US" smtClean="0"/>
              <a:t>1/23/18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30C2D-1E98-5546-B919-4E64F9B9B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2461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850900"/>
            <a:ext cx="2832100" cy="584200"/>
          </a:xfrm>
        </p:spPr>
        <p:txBody>
          <a:bodyPr anchor="t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0" y="850900"/>
            <a:ext cx="4584700" cy="5275263"/>
          </a:xfrm>
        </p:spPr>
        <p:txBody>
          <a:bodyPr/>
          <a:lstStyle>
            <a:lvl1pPr marL="228600" indent="-228600">
              <a:defRPr sz="2800" baseline="0"/>
            </a:lvl1pPr>
            <a:lvl2pPr marL="685800" indent="-228600">
              <a:spcBef>
                <a:spcPts val="1176"/>
              </a:spcBef>
              <a:defRPr sz="2400" baseline="0"/>
            </a:lvl2pPr>
            <a:lvl3pPr marL="1005840" indent="-182880">
              <a:spcBef>
                <a:spcPts val="1080"/>
              </a:spcBef>
              <a:defRPr sz="2000"/>
            </a:lvl3pPr>
            <a:lvl4pPr marL="1371600" indent="-182880">
              <a:spcBef>
                <a:spcPts val="1032"/>
              </a:spcBef>
              <a:defRPr sz="1800"/>
            </a:lvl4pPr>
            <a:lvl5pPr marL="1600200" indent="-182880">
              <a:spcBef>
                <a:spcPts val="984"/>
              </a:spcBef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1549400"/>
            <a:ext cx="2832100" cy="457676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84142-BC3D-7F40-A12E-3DA0166C52C3}" type="datetimeFigureOut">
              <a:rPr lang="en-US" smtClean="0"/>
              <a:t>1/23/18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6606478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ctr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486400"/>
            <a:ext cx="5486400" cy="68580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84142-BC3D-7F40-A12E-3DA0166C52C3}" type="datetimeFigureOut">
              <a:rPr lang="en-US" smtClean="0"/>
              <a:t>1/23/18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30C2D-1E98-5546-B919-4E64F9B9B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4801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5125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84142-BC3D-7F40-A12E-3DA0166C52C3}" type="datetimeFigureOut">
              <a:rPr lang="en-US" smtClean="0"/>
              <a:t>1/23/18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30C2D-1E98-5546-B919-4E64F9B9B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1710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nip Single Corner Rectangle 6"/>
          <p:cNvSpPr/>
          <p:nvPr/>
        </p:nvSpPr>
        <p:spPr>
          <a:xfrm>
            <a:off x="381000" y="381000"/>
            <a:ext cx="8343900" cy="5981700"/>
          </a:xfrm>
          <a:prstGeom prst="snip1Rect">
            <a:avLst/>
          </a:prstGeom>
          <a:gradFill flip="none" rotWithShape="1">
            <a:gsLst>
              <a:gs pos="30000">
                <a:srgbClr val="B70000"/>
              </a:gs>
              <a:gs pos="100000">
                <a:srgbClr val="7B0000"/>
              </a:gs>
            </a:gsLst>
            <a:lin ang="6900000" scaled="0"/>
            <a:tileRect/>
          </a:gradFill>
          <a:ln w="3175" cmpd="sng">
            <a:noFill/>
          </a:ln>
          <a:effectLst>
            <a:outerShdw blurRad="76200" dist="25400" dir="4800000" algn="tl" rotWithShape="0">
              <a:prstClr val="black">
                <a:alpha val="22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5125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84142-BC3D-7F40-A12E-3DA0166C52C3}" type="datetimeFigureOut">
              <a:rPr lang="en-US" smtClean="0"/>
              <a:t>1/23/18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30C2D-1E98-5546-B919-4E64F9B9B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6846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84142-BC3D-7F40-A12E-3DA0166C52C3}" type="datetimeFigureOut">
              <a:rPr lang="en-US" smtClean="0"/>
              <a:t>1/23/18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30C2D-1E98-5546-B919-4E64F9B9B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8189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84142-BC3D-7F40-A12E-3DA0166C52C3}" type="datetimeFigureOut">
              <a:rPr lang="en-US" smtClean="0"/>
              <a:t>1/23/18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30C2D-1E98-5546-B919-4E64F9B9B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5846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>
            <a:normAutofit/>
          </a:bodyPr>
          <a:lstStyle>
            <a:lvl1pPr algn="ctr">
              <a:defRPr sz="3000" b="0" i="0" kern="1200" cap="all" spc="4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830513"/>
            <a:ext cx="7772400" cy="1500187"/>
          </a:xfrm>
        </p:spPr>
        <p:txBody>
          <a:bodyPr anchor="b"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16CD-67A3-4CF0-A210-F6AF31AC147F}" type="datetimeFigureOut">
              <a:rPr lang="en-US" smtClean="0"/>
              <a:pPr/>
              <a:t>1/23/18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1305699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3900" y="1714500"/>
            <a:ext cx="3632200" cy="4411663"/>
          </a:xfrm>
        </p:spPr>
        <p:txBody>
          <a:bodyPr/>
          <a:lstStyle>
            <a:lvl1pPr marL="182880" indent="-182880">
              <a:defRPr sz="2200"/>
            </a:lvl1pPr>
            <a:lvl2pPr marL="548640" indent="-182880">
              <a:spcBef>
                <a:spcPts val="1080"/>
              </a:spcBef>
              <a:buClr>
                <a:srgbClr val="B70000"/>
              </a:buClr>
              <a:defRPr sz="2000"/>
            </a:lvl2pPr>
            <a:lvl3pPr marL="822960" indent="-182880">
              <a:spcBef>
                <a:spcPts val="1032"/>
              </a:spcBef>
              <a:defRPr sz="1800"/>
            </a:lvl3pPr>
            <a:lvl4pPr marL="1143000" indent="-182880">
              <a:spcBef>
                <a:spcPts val="984"/>
              </a:spcBef>
              <a:defRPr sz="1700"/>
            </a:lvl4pPr>
            <a:lvl5pPr marL="1417320" indent="-137160">
              <a:spcBef>
                <a:spcPts val="984"/>
              </a:spcBef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13300" y="1714500"/>
            <a:ext cx="3619500" cy="4411663"/>
          </a:xfrm>
        </p:spPr>
        <p:txBody>
          <a:bodyPr/>
          <a:lstStyle>
            <a:lvl1pPr marL="182880" indent="-182880">
              <a:defRPr sz="2200"/>
            </a:lvl1pPr>
            <a:lvl2pPr marL="548640" indent="-182880">
              <a:spcBef>
                <a:spcPts val="1080"/>
              </a:spcBef>
              <a:defRPr sz="2000"/>
            </a:lvl2pPr>
            <a:lvl3pPr marL="822960" indent="-182880">
              <a:spcBef>
                <a:spcPts val="1032"/>
              </a:spcBef>
              <a:defRPr sz="1800"/>
            </a:lvl3pPr>
            <a:lvl4pPr marL="1143000" indent="-182880">
              <a:spcBef>
                <a:spcPts val="1008"/>
              </a:spcBef>
              <a:defRPr sz="1700"/>
            </a:lvl4pPr>
            <a:lvl5pPr marL="1417320" indent="-137160">
              <a:spcBef>
                <a:spcPts val="1008"/>
              </a:spcBef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84142-BC3D-7F40-A12E-3DA0166C52C3}" type="datetimeFigureOut">
              <a:rPr lang="en-US" smtClean="0"/>
              <a:t>1/23/18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30C2D-1E98-5546-B919-4E64F9B9B12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4584700" y="1714500"/>
            <a:ext cx="0" cy="4411663"/>
          </a:xfrm>
          <a:prstGeom prst="line">
            <a:avLst/>
          </a:prstGeom>
          <a:ln w="6350" cmpd="sng">
            <a:solidFill>
              <a:srgbClr val="CAC29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72006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3900" y="1714499"/>
            <a:ext cx="3632200" cy="571501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 b="1">
                <a:solidFill>
                  <a:srgbClr val="B700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3900" y="2286001"/>
            <a:ext cx="3632200" cy="3840162"/>
          </a:xfrm>
        </p:spPr>
        <p:txBody>
          <a:bodyPr/>
          <a:lstStyle>
            <a:lvl1pPr marL="182880" indent="-182880">
              <a:spcBef>
                <a:spcPts val="1032"/>
              </a:spcBef>
              <a:defRPr sz="1800" baseline="0"/>
            </a:lvl1pPr>
            <a:lvl2pPr marL="502920" indent="-182880">
              <a:spcBef>
                <a:spcPts val="1008"/>
              </a:spcBef>
              <a:defRPr sz="1700" baseline="0"/>
            </a:lvl2pPr>
            <a:lvl3pPr marL="822960" indent="-182880">
              <a:spcBef>
                <a:spcPts val="960"/>
              </a:spcBef>
              <a:defRPr sz="1600"/>
            </a:lvl3pPr>
            <a:lvl4pPr marL="1097280" indent="-182880">
              <a:spcBef>
                <a:spcPts val="960"/>
              </a:spcBef>
              <a:defRPr sz="1600"/>
            </a:lvl4pPr>
            <a:lvl5pPr marL="1371600" indent="-182880">
              <a:spcBef>
                <a:spcPts val="960"/>
              </a:spcBef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87900" y="1714499"/>
            <a:ext cx="3683000" cy="571502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rgbClr val="B700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87900" y="2286001"/>
            <a:ext cx="3683000" cy="3840161"/>
          </a:xfrm>
        </p:spPr>
        <p:txBody>
          <a:bodyPr/>
          <a:lstStyle>
            <a:lvl1pPr marL="182880" indent="-182880">
              <a:spcBef>
                <a:spcPts val="1032"/>
              </a:spcBef>
              <a:defRPr sz="1800"/>
            </a:lvl1pPr>
            <a:lvl2pPr marL="502920" indent="-182880">
              <a:spcBef>
                <a:spcPts val="984"/>
              </a:spcBef>
              <a:defRPr sz="1600"/>
            </a:lvl2pPr>
            <a:lvl3pPr marL="822960" indent="-182880">
              <a:spcBef>
                <a:spcPts val="984"/>
              </a:spcBef>
              <a:defRPr sz="1600"/>
            </a:lvl3pPr>
            <a:lvl4pPr marL="1143000" indent="-182880">
              <a:spcBef>
                <a:spcPts val="984"/>
              </a:spcBef>
              <a:defRPr sz="1600"/>
            </a:lvl4pPr>
            <a:lvl5pPr marL="1371600" indent="-182880">
              <a:spcBef>
                <a:spcPts val="984"/>
              </a:spcBef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84142-BC3D-7F40-A12E-3DA0166C52C3}" type="datetimeFigureOut">
              <a:rPr lang="en-US" smtClean="0"/>
              <a:t>1/23/18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30C2D-1E98-5546-B919-4E64F9B9B12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4584700" y="1714500"/>
            <a:ext cx="0" cy="4411663"/>
          </a:xfrm>
          <a:prstGeom prst="line">
            <a:avLst/>
          </a:prstGeom>
          <a:ln w="6350" cmpd="sng">
            <a:solidFill>
              <a:srgbClr val="CAC29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80571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84142-BC3D-7F40-A12E-3DA0166C52C3}" type="datetimeFigureOut">
              <a:rPr lang="en-US" smtClean="0"/>
              <a:t>1/23/18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30C2D-1E98-5546-B919-4E64F9B9B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4651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narHorz">
          <a:fgClr>
            <a:schemeClr val="bg2"/>
          </a:fgClr>
          <a:bgClr>
            <a:srgbClr val="D8CFA7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nip Single Corner Rectangle 61"/>
          <p:cNvSpPr/>
          <p:nvPr/>
        </p:nvSpPr>
        <p:spPr>
          <a:xfrm>
            <a:off x="381000" y="381000"/>
            <a:ext cx="8343900" cy="5981700"/>
          </a:xfrm>
          <a:prstGeom prst="snip1Rect">
            <a:avLst/>
          </a:prstGeom>
          <a:solidFill>
            <a:srgbClr val="FFFFFF"/>
          </a:solidFill>
          <a:ln w="3175" cmpd="sng">
            <a:solidFill>
              <a:srgbClr val="D8CFA7"/>
            </a:solidFill>
          </a:ln>
          <a:effectLst>
            <a:outerShdw blurRad="76200" dist="25400" dir="4800000" algn="tl" rotWithShape="0">
              <a:prstClr val="black">
                <a:alpha val="22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759227"/>
            <a:ext cx="8331200" cy="125014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562" y="1727200"/>
            <a:ext cx="7645475" cy="420846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1000" y="648461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2">
                    <a:lumMod val="50000"/>
                  </a:schemeClr>
                </a:solidFill>
                <a:latin typeface="+mn-lt"/>
              </a:defRPr>
            </a:lvl1pPr>
          </a:lstStyle>
          <a:p>
            <a:fld id="{8F984142-BC3D-7F40-A12E-3DA0166C52C3}" type="datetimeFigureOut">
              <a:rPr lang="en-US" smtClean="0"/>
              <a:t>1/23/18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83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rgbClr val="B70000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54800" y="6483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58F30C2D-1E98-5546-B919-4E64F9B9B121}" type="slidenum">
              <a:rPr lang="en-US" smtClean="0"/>
              <a:t>‹#›</a:t>
            </a:fld>
            <a:endParaRPr lang="en-US"/>
          </a:p>
        </p:txBody>
      </p:sp>
      <p:pic>
        <p:nvPicPr>
          <p:cNvPr id="68" name="Picture 67" descr="uwcrest_web_lrg_noshado.eps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58275" y="187727"/>
            <a:ext cx="5207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607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51" r:id="rId1"/>
    <p:sldLayoutId id="2147484452" r:id="rId2"/>
    <p:sldLayoutId id="2147484453" r:id="rId3"/>
    <p:sldLayoutId id="2147484454" r:id="rId4"/>
    <p:sldLayoutId id="2147484455" r:id="rId5"/>
    <p:sldLayoutId id="2147484456" r:id="rId6"/>
    <p:sldLayoutId id="2147484457" r:id="rId7"/>
    <p:sldLayoutId id="2147484458" r:id="rId8"/>
    <p:sldLayoutId id="2147484459" r:id="rId9"/>
    <p:sldLayoutId id="2147484460" r:id="rId10"/>
    <p:sldLayoutId id="2147484461" r:id="rId11"/>
    <p:sldLayoutId id="2147484462" r:id="rId12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3800" kern="1200">
          <a:solidFill>
            <a:srgbClr val="B70000"/>
          </a:solidFill>
          <a:effectLst>
            <a:outerShdw blurRad="57150" dist="25400" dir="27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B70000"/>
        </a:buClr>
        <a:buSzPct val="90000"/>
        <a:buFont typeface="Wingdings" charset="2"/>
        <a:buChar char="§"/>
        <a:defRPr sz="28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B70000"/>
        </a:buClr>
        <a:buSzPct val="90000"/>
        <a:buFont typeface="Wingdings" charset="2"/>
        <a:buChar char="§"/>
        <a:defRPr sz="24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B70000"/>
        </a:buClr>
        <a:buSzPct val="90000"/>
        <a:buFont typeface="Wingdings" charset="2"/>
        <a:buChar char="§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SzPct val="90000"/>
        <a:buFont typeface="Wingdings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SzPct val="90000"/>
        <a:buFont typeface="Wingdings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35001"/>
            <a:ext cx="7772400" cy="5545666"/>
          </a:xfrm>
        </p:spPr>
        <p:txBody>
          <a:bodyPr>
            <a:normAutofit/>
          </a:bodyPr>
          <a:lstStyle/>
          <a:p>
            <a:r>
              <a:rPr lang="en-US" b="1" dirty="0">
                <a:effectLst/>
              </a:rPr>
              <a:t>CS </a:t>
            </a:r>
            <a:r>
              <a:rPr lang="en-US" b="1" dirty="0" smtClean="0">
                <a:effectLst/>
              </a:rPr>
              <a:t>367 </a:t>
            </a:r>
            <a:r>
              <a:rPr lang="en-US" dirty="0">
                <a:effectLst/>
              </a:rPr>
              <a:t/>
            </a:r>
            <a:br>
              <a:rPr lang="en-US" dirty="0">
                <a:effectLst/>
              </a:rPr>
            </a:br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r>
              <a:rPr lang="en-US" b="1" dirty="0" smtClean="0">
                <a:effectLst/>
              </a:rPr>
              <a:t>Introduction </a:t>
            </a:r>
            <a:r>
              <a:rPr lang="en-US" b="1" dirty="0">
                <a:effectLst/>
              </a:rPr>
              <a:t>to </a:t>
            </a:r>
            <a:r>
              <a:rPr lang="en-US" b="1" dirty="0" smtClean="0">
                <a:effectLst/>
              </a:rPr>
              <a:t>Data Structures</a:t>
            </a:r>
            <a:br>
              <a:rPr lang="en-US" b="1" dirty="0" smtClean="0">
                <a:effectLst/>
              </a:rPr>
            </a:br>
            <a:r>
              <a:rPr lang="en-US" b="1" dirty="0" smtClean="0">
                <a:effectLst/>
              </a:rPr>
              <a:t> </a:t>
            </a:r>
            <a:r>
              <a:rPr lang="en-US" dirty="0">
                <a:effectLst/>
              </a:rPr>
              <a:t/>
            </a:r>
            <a:br>
              <a:rPr lang="en-US" dirty="0">
                <a:effectLst/>
              </a:rPr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66445"/>
            <a:ext cx="6400800" cy="2469444"/>
          </a:xfrm>
        </p:spPr>
        <p:txBody>
          <a:bodyPr/>
          <a:lstStyle/>
          <a:p>
            <a:r>
              <a:rPr lang="en-US" b="1" dirty="0"/>
              <a:t> </a:t>
            </a:r>
            <a:r>
              <a:rPr lang="en-US" b="1" dirty="0" smtClean="0"/>
              <a:t>Lecture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4515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10537"/>
            <a:ext cx="7772400" cy="4993296"/>
          </a:xfrm>
        </p:spPr>
        <p:txBody>
          <a:bodyPr>
            <a:normAutofit/>
          </a:bodyPr>
          <a:lstStyle/>
          <a:p>
            <a:pPr algn="l"/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public </a:t>
            </a: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>static void </a:t>
            </a:r>
            <a:r>
              <a:rPr lang="en-US" sz="2400" dirty="0" err="1" smtClean="0">
                <a:solidFill>
                  <a:schemeClr val="tx1"/>
                </a:solidFill>
                <a:latin typeface="Courier"/>
                <a:cs typeface="Courier"/>
              </a:rPr>
              <a:t>printBag</a:t>
            </a: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>(</a:t>
            </a:r>
            <a:r>
              <a:rPr lang="en-US" sz="2400" dirty="0" err="1" smtClean="0">
                <a:solidFill>
                  <a:schemeClr val="tx1"/>
                </a:solidFill>
                <a:latin typeface="Courier"/>
                <a:cs typeface="Courier"/>
              </a:rPr>
              <a:t>BagADT</a:t>
            </a: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Courier"/>
                <a:cs typeface="Courier"/>
              </a:rPr>
              <a:t>myBag</a:t>
            </a: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>){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/>
            </a:r>
            <a:b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/>
            </a:r>
            <a:b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	</a:t>
            </a: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>/* Body here */</a:t>
            </a:r>
            <a:b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/>
            </a:r>
            <a:b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>}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718962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1870" y="510537"/>
            <a:ext cx="7772400" cy="4993296"/>
          </a:xfrm>
        </p:spPr>
        <p:txBody>
          <a:bodyPr>
            <a:normAutofit/>
          </a:bodyPr>
          <a:lstStyle/>
          <a:p>
            <a:pPr algn="l"/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public </a:t>
            </a: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>static void </a:t>
            </a:r>
            <a:r>
              <a:rPr lang="en-US" sz="2400" dirty="0" err="1" smtClean="0">
                <a:solidFill>
                  <a:schemeClr val="tx1"/>
                </a:solidFill>
                <a:latin typeface="Courier"/>
                <a:cs typeface="Courier"/>
              </a:rPr>
              <a:t>printBag</a:t>
            </a: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>(</a:t>
            </a:r>
            <a:r>
              <a:rPr lang="en-US" sz="2400" dirty="0" err="1" smtClean="0">
                <a:solidFill>
                  <a:schemeClr val="tx1"/>
                </a:solidFill>
                <a:latin typeface="Courier"/>
                <a:cs typeface="Courier"/>
              </a:rPr>
              <a:t>BagADT</a:t>
            </a: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Courier"/>
                <a:cs typeface="Courier"/>
              </a:rPr>
              <a:t>myBag</a:t>
            </a: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>){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/>
            </a:r>
            <a:b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/>
            </a:r>
            <a:b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400" dirty="0" smtClean="0"/>
              <a:t>    </a:t>
            </a: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>while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(! </a:t>
            </a:r>
            <a:r>
              <a:rPr lang="en-US" sz="2400" dirty="0" err="1">
                <a:solidFill>
                  <a:schemeClr val="tx1"/>
                </a:solidFill>
                <a:latin typeface="Courier"/>
                <a:cs typeface="Courier"/>
              </a:rPr>
              <a:t>bag.isEmpty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()) {	</a:t>
            </a: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/>
            </a:r>
            <a:b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>   /* Loop Body here */</a:t>
            </a:r>
            <a:b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>  }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/>
            </a:r>
            <a:b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>}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090280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1870" y="510537"/>
            <a:ext cx="7772400" cy="4993296"/>
          </a:xfrm>
        </p:spPr>
        <p:txBody>
          <a:bodyPr>
            <a:normAutofit/>
          </a:bodyPr>
          <a:lstStyle/>
          <a:p>
            <a:pPr algn="l"/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public </a:t>
            </a: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>static void </a:t>
            </a:r>
            <a:r>
              <a:rPr lang="en-US" sz="2400" dirty="0" err="1" smtClean="0">
                <a:solidFill>
                  <a:schemeClr val="tx1"/>
                </a:solidFill>
                <a:latin typeface="Courier"/>
                <a:cs typeface="Courier"/>
              </a:rPr>
              <a:t>printBag</a:t>
            </a: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>(</a:t>
            </a:r>
            <a:r>
              <a:rPr lang="en-US" sz="2400" dirty="0" err="1" smtClean="0">
                <a:solidFill>
                  <a:schemeClr val="tx1"/>
                </a:solidFill>
                <a:latin typeface="Courier"/>
                <a:cs typeface="Courier"/>
              </a:rPr>
              <a:t>BagADT</a:t>
            </a: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Courier"/>
                <a:cs typeface="Courier"/>
              </a:rPr>
              <a:t>myBag</a:t>
            </a: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>){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/>
            </a:r>
            <a:b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/>
            </a:r>
            <a:b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400" dirty="0" smtClean="0"/>
              <a:t>    </a:t>
            </a: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>while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(! </a:t>
            </a:r>
            <a:r>
              <a:rPr lang="en-US" sz="2400" dirty="0" err="1">
                <a:solidFill>
                  <a:schemeClr val="tx1"/>
                </a:solidFill>
                <a:latin typeface="Courier"/>
                <a:cs typeface="Courier"/>
              </a:rPr>
              <a:t>bag.isEmpty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()) {	</a:t>
            </a: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/>
            </a:r>
            <a:b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>   </a:t>
            </a:r>
            <a:r>
              <a:rPr lang="en-US" sz="2400" dirty="0" err="1">
                <a:solidFill>
                  <a:schemeClr val="tx1"/>
                </a:solidFill>
                <a:latin typeface="Courier"/>
                <a:cs typeface="Courier"/>
              </a:rPr>
              <a:t>System.out.println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(</a:t>
            </a:r>
            <a:r>
              <a:rPr lang="en-US" sz="2400" dirty="0" err="1">
                <a:solidFill>
                  <a:schemeClr val="tx1"/>
                </a:solidFill>
                <a:latin typeface="Courier"/>
                <a:cs typeface="Courier"/>
              </a:rPr>
              <a:t>bag.remove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())</a:t>
            </a: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>;</a:t>
            </a:r>
            <a:b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>  }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/>
            </a:r>
            <a:b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>}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262407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33778"/>
            <a:ext cx="7772400" cy="1340555"/>
          </a:xfrm>
        </p:spPr>
        <p:txBody>
          <a:bodyPr/>
          <a:lstStyle/>
          <a:p>
            <a:r>
              <a:rPr lang="en-US" dirty="0" smtClean="0"/>
              <a:t>But </a:t>
            </a:r>
            <a:r>
              <a:rPr lang="en-US" dirty="0" err="1" smtClean="0"/>
              <a:t>printBag</a:t>
            </a:r>
            <a:r>
              <a:rPr lang="en-US" dirty="0" smtClean="0"/>
              <a:t> has a major flaw!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342445"/>
            <a:ext cx="6400800" cy="3061406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It has a side-effect (it is destructive!)</a:t>
            </a:r>
          </a:p>
          <a:p>
            <a:pPr algn="l"/>
            <a:endParaRPr lang="en-US" dirty="0" smtClean="0"/>
          </a:p>
          <a:p>
            <a:pPr algn="l"/>
            <a:r>
              <a:rPr lang="en-US" dirty="0" smtClean="0"/>
              <a:t>The following doesn’t work as expected:</a:t>
            </a:r>
          </a:p>
          <a:p>
            <a:pPr algn="l"/>
            <a:r>
              <a:rPr lang="en-US" sz="2600" dirty="0" smtClean="0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printBag</a:t>
            </a:r>
            <a:r>
              <a:rPr lang="en-US" sz="2600" dirty="0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(</a:t>
            </a:r>
            <a:r>
              <a:rPr lang="en-US" sz="2600" dirty="0" err="1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myBag</a:t>
            </a:r>
            <a:r>
              <a:rPr lang="en-US" sz="2600" dirty="0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)</a:t>
            </a:r>
            <a:r>
              <a:rPr lang="en-US" sz="2600" dirty="0" smtClean="0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;</a:t>
            </a:r>
          </a:p>
          <a:p>
            <a:pPr algn="l"/>
            <a:r>
              <a:rPr lang="en-US" sz="2600" dirty="0" smtClean="0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printBag</a:t>
            </a:r>
            <a:r>
              <a:rPr lang="en-US" sz="2600" dirty="0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(</a:t>
            </a:r>
            <a:r>
              <a:rPr lang="en-US" sz="2600" dirty="0" err="1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myBag</a:t>
            </a:r>
            <a:r>
              <a:rPr lang="en-US" sz="2600" dirty="0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)</a:t>
            </a:r>
            <a:r>
              <a:rPr lang="en-US" sz="2600" dirty="0" smtClean="0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;</a:t>
            </a:r>
          </a:p>
          <a:p>
            <a:pPr algn="l"/>
            <a:endParaRPr lang="en-US" sz="2600" dirty="0">
              <a:solidFill>
                <a:schemeClr val="tx1"/>
              </a:solidFill>
              <a:effectLst>
                <a:outerShdw blurRad="57150" dist="25400" dir="2700000" algn="tl" rotWithShape="0">
                  <a:srgbClr val="000000">
                    <a:alpha val="30000"/>
                  </a:srgbClr>
                </a:outerShdw>
              </a:effectLst>
              <a:latin typeface="Courier"/>
              <a:ea typeface="+mj-ea"/>
              <a:cs typeface="Courier"/>
            </a:endParaRPr>
          </a:p>
          <a:p>
            <a:pPr algn="l"/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4226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47857"/>
            <a:ext cx="7772400" cy="1470025"/>
          </a:xfrm>
        </p:spPr>
        <p:txBody>
          <a:bodyPr/>
          <a:lstStyle/>
          <a:p>
            <a:r>
              <a:rPr lang="en-US" dirty="0" smtClean="0"/>
              <a:t>The following simple fix </a:t>
            </a:r>
            <a:r>
              <a:rPr lang="en-US" b="1" i="1" dirty="0" smtClean="0"/>
              <a:t>doesn’t</a:t>
            </a:r>
            <a:r>
              <a:rPr lang="en-US" dirty="0" smtClean="0"/>
              <a:t> work: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84051" y="2317882"/>
            <a:ext cx="7757224" cy="3584418"/>
          </a:xfrm>
        </p:spPr>
        <p:txBody>
          <a:bodyPr>
            <a:normAutofit/>
          </a:bodyPr>
          <a:lstStyle/>
          <a:p>
            <a:pPr algn="l"/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public static void </a:t>
            </a:r>
            <a:r>
              <a:rPr lang="en-US" sz="2400" dirty="0" err="1">
                <a:solidFill>
                  <a:schemeClr val="tx1"/>
                </a:solidFill>
                <a:latin typeface="Courier"/>
                <a:cs typeface="Courier"/>
              </a:rPr>
              <a:t>printBag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(</a:t>
            </a:r>
            <a:r>
              <a:rPr lang="en-US" sz="2400" dirty="0" err="1">
                <a:solidFill>
                  <a:schemeClr val="tx1"/>
                </a:solidFill>
                <a:latin typeface="Courier"/>
                <a:cs typeface="Courier"/>
              </a:rPr>
              <a:t>BagADT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ourier"/>
                <a:cs typeface="Courier"/>
              </a:rPr>
              <a:t>myBag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)</a:t>
            </a: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>{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  </a:t>
            </a:r>
            <a:r>
              <a:rPr lang="en-US" sz="2400" dirty="0" err="1" smtClean="0">
                <a:solidFill>
                  <a:srgbClr val="FF0000"/>
                </a:solidFill>
                <a:latin typeface="Courier"/>
                <a:cs typeface="Courier"/>
              </a:rPr>
              <a:t>BagADT</a:t>
            </a:r>
            <a:r>
              <a:rPr lang="en-US" sz="2400" dirty="0" smtClean="0">
                <a:solidFill>
                  <a:srgbClr val="FF0000"/>
                </a:solidFill>
                <a:latin typeface="Courier"/>
                <a:cs typeface="Courier"/>
              </a:rPr>
              <a:t> temp = </a:t>
            </a:r>
            <a:r>
              <a:rPr lang="en-US" sz="2400" dirty="0" err="1" smtClean="0">
                <a:solidFill>
                  <a:srgbClr val="FF0000"/>
                </a:solidFill>
                <a:latin typeface="Courier"/>
                <a:cs typeface="Courier"/>
              </a:rPr>
              <a:t>myBag</a:t>
            </a:r>
            <a:r>
              <a:rPr lang="en-US" sz="2400" dirty="0" smtClean="0">
                <a:solidFill>
                  <a:srgbClr val="FF0000"/>
                </a:solidFill>
                <a:latin typeface="Courier"/>
                <a:cs typeface="Courier"/>
              </a:rPr>
              <a:t>; 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/>
            </a:r>
            <a:b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400" dirty="0"/>
              <a:t>    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while(! </a:t>
            </a:r>
            <a:r>
              <a:rPr lang="en-US" sz="2400" dirty="0" err="1" smtClean="0">
                <a:solidFill>
                  <a:srgbClr val="FF0000"/>
                </a:solidFill>
                <a:latin typeface="Courier"/>
                <a:cs typeface="Courier"/>
              </a:rPr>
              <a:t>temp</a:t>
            </a:r>
            <a:r>
              <a:rPr lang="en-US" sz="2400" dirty="0" err="1" smtClean="0">
                <a:solidFill>
                  <a:schemeClr val="tx1"/>
                </a:solidFill>
                <a:latin typeface="Courier"/>
                <a:cs typeface="Courier"/>
              </a:rPr>
              <a:t>.isEmpty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()) {	</a:t>
            </a:r>
            <a:b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    </a:t>
            </a:r>
            <a:r>
              <a:rPr lang="en-US" sz="2400" dirty="0" err="1">
                <a:solidFill>
                  <a:schemeClr val="tx1"/>
                </a:solidFill>
                <a:latin typeface="Courier"/>
                <a:cs typeface="Courier"/>
              </a:rPr>
              <a:t>System.out.println</a:t>
            </a: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>(</a:t>
            </a:r>
            <a:r>
              <a:rPr lang="en-US" sz="2400" dirty="0" err="1" smtClean="0">
                <a:solidFill>
                  <a:srgbClr val="FF0000"/>
                </a:solidFill>
                <a:latin typeface="Courier"/>
                <a:cs typeface="Courier"/>
              </a:rPr>
              <a:t>temp</a:t>
            </a:r>
            <a:r>
              <a:rPr lang="en-US" sz="2400" dirty="0" err="1" smtClean="0">
                <a:solidFill>
                  <a:schemeClr val="tx1"/>
                </a:solidFill>
                <a:latin typeface="Courier"/>
                <a:cs typeface="Courier"/>
              </a:rPr>
              <a:t>.remove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());</a:t>
            </a:r>
            <a:b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  }</a:t>
            </a:r>
            <a:b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}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828284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969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 simple assignment simply adds a new reference to an existing object.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39081"/>
            <a:ext cx="6400800" cy="2564769"/>
          </a:xfrm>
        </p:spPr>
        <p:txBody>
          <a:bodyPr/>
          <a:lstStyle/>
          <a:p>
            <a:pPr algn="l"/>
            <a:r>
              <a:rPr lang="en-US" dirty="0" smtClean="0"/>
              <a:t>After </a:t>
            </a:r>
          </a:p>
          <a:p>
            <a:pPr algn="l"/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>
                <a:solidFill>
                  <a:srgbClr val="FF0000"/>
                </a:solidFill>
                <a:latin typeface="Courier"/>
                <a:cs typeface="Courier"/>
              </a:rPr>
              <a:t>temp = </a:t>
            </a:r>
            <a:r>
              <a:rPr lang="en-US" dirty="0" err="1">
                <a:solidFill>
                  <a:srgbClr val="FF0000"/>
                </a:solidFill>
                <a:latin typeface="Courier"/>
                <a:cs typeface="Courier"/>
              </a:rPr>
              <a:t>myBag</a:t>
            </a:r>
            <a:r>
              <a:rPr lang="en-US" dirty="0">
                <a:solidFill>
                  <a:srgbClr val="FF0000"/>
                </a:solidFill>
                <a:latin typeface="Courier"/>
                <a:cs typeface="Courier"/>
              </a:rPr>
              <a:t>; </a:t>
            </a:r>
            <a:endParaRPr lang="en-US" dirty="0" smtClean="0">
              <a:solidFill>
                <a:srgbClr val="FF0000"/>
              </a:solidFill>
              <a:latin typeface="Courier"/>
              <a:cs typeface="Courier"/>
            </a:endParaRPr>
          </a:p>
          <a:p>
            <a:pPr algn="l"/>
            <a:r>
              <a:rPr lang="en-US" dirty="0" smtClean="0"/>
              <a:t>we have two references to </a:t>
            </a:r>
            <a:r>
              <a:rPr lang="en-US" i="1" dirty="0" smtClean="0"/>
              <a:t>one</a:t>
            </a:r>
            <a:r>
              <a:rPr lang="en-US" dirty="0" smtClean="0"/>
              <a:t> object.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3041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10501"/>
            <a:ext cx="7772400" cy="1470025"/>
          </a:xfrm>
        </p:spPr>
        <p:txBody>
          <a:bodyPr/>
          <a:lstStyle/>
          <a:p>
            <a:r>
              <a:rPr lang="en-US" dirty="0" smtClean="0"/>
              <a:t>If we require that the interface implements: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210" y="2280526"/>
            <a:ext cx="7159557" cy="3123324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n-US" dirty="0" err="1" smtClean="0">
                <a:solidFill>
                  <a:schemeClr val="tx1"/>
                </a:solidFill>
                <a:latin typeface="Courier"/>
                <a:cs typeface="Courier"/>
              </a:rPr>
              <a:t>BagADT</a:t>
            </a:r>
            <a:r>
              <a:rPr lang="en-US" dirty="0" smtClean="0">
                <a:solidFill>
                  <a:schemeClr val="tx1"/>
                </a:solidFill>
                <a:latin typeface="Courier"/>
                <a:cs typeface="Courier"/>
              </a:rPr>
              <a:t> clone(</a:t>
            </a:r>
            <a:r>
              <a:rPr lang="en-US" dirty="0">
                <a:solidFill>
                  <a:schemeClr val="tx1"/>
                </a:solidFill>
                <a:latin typeface="Courier"/>
                <a:cs typeface="Courier"/>
              </a:rPr>
              <a:t>);</a:t>
            </a:r>
            <a:br>
              <a:rPr lang="en-US" dirty="0">
                <a:solidFill>
                  <a:schemeClr val="tx1"/>
                </a:solidFill>
                <a:latin typeface="Courier"/>
                <a:cs typeface="Courier"/>
              </a:rPr>
            </a:br>
            <a:endParaRPr lang="en-US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pPr algn="l"/>
            <a:r>
              <a:rPr lang="en-US" dirty="0"/>
              <a:t>We can </a:t>
            </a:r>
            <a:r>
              <a:rPr lang="en-US" dirty="0" smtClean="0"/>
              <a:t>use this:</a:t>
            </a:r>
          </a:p>
          <a:p>
            <a:pPr algn="l"/>
            <a:endParaRPr lang="en-US" dirty="0" smtClean="0"/>
          </a:p>
          <a:p>
            <a:pPr algn="l"/>
            <a:r>
              <a:rPr lang="en-US" dirty="0">
                <a:solidFill>
                  <a:schemeClr val="tx1"/>
                </a:solidFill>
                <a:latin typeface="Courier"/>
                <a:cs typeface="Courier"/>
              </a:rPr>
              <a:t>public static void </a:t>
            </a:r>
            <a:r>
              <a:rPr lang="en-US" dirty="0" err="1">
                <a:solidFill>
                  <a:schemeClr val="tx1"/>
                </a:solidFill>
                <a:latin typeface="Courier"/>
                <a:cs typeface="Courier"/>
              </a:rPr>
              <a:t>printBag</a:t>
            </a:r>
            <a:r>
              <a:rPr lang="en-US" dirty="0">
                <a:solidFill>
                  <a:schemeClr val="tx1"/>
                </a:solidFill>
                <a:latin typeface="Courier"/>
                <a:cs typeface="Courier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Courier"/>
                <a:cs typeface="Courier"/>
              </a:rPr>
              <a:t>BagADT</a:t>
            </a:r>
            <a:r>
              <a:rPr lang="en-US" dirty="0">
                <a:solidFill>
                  <a:schemeClr val="tx1"/>
                </a:solidFill>
                <a:latin typeface="Courier"/>
                <a:cs typeface="Courier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urier"/>
                <a:cs typeface="Courier"/>
              </a:rPr>
              <a:t>myBag</a:t>
            </a:r>
            <a:r>
              <a:rPr lang="en-US" dirty="0">
                <a:solidFill>
                  <a:schemeClr val="tx1"/>
                </a:solidFill>
                <a:latin typeface="Courier"/>
                <a:cs typeface="Courier"/>
              </a:rPr>
              <a:t>){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Courier"/>
                <a:cs typeface="Courier"/>
              </a:rPr>
              <a:t>  </a:t>
            </a:r>
            <a:r>
              <a:rPr lang="en-US" dirty="0" err="1">
                <a:solidFill>
                  <a:srgbClr val="FF0000"/>
                </a:solidFill>
                <a:latin typeface="Courier"/>
                <a:cs typeface="Courier"/>
              </a:rPr>
              <a:t>BagADT</a:t>
            </a:r>
            <a:r>
              <a:rPr lang="en-US" dirty="0">
                <a:solidFill>
                  <a:srgbClr val="FF0000"/>
                </a:solidFill>
                <a:latin typeface="Courier"/>
                <a:cs typeface="Courier"/>
              </a:rPr>
              <a:t> temp = </a:t>
            </a:r>
            <a:r>
              <a:rPr lang="en-US" dirty="0" err="1" smtClean="0">
                <a:solidFill>
                  <a:srgbClr val="FF0000"/>
                </a:solidFill>
                <a:latin typeface="Courier"/>
                <a:cs typeface="Courier"/>
              </a:rPr>
              <a:t>myBag.clone</a:t>
            </a:r>
            <a:r>
              <a:rPr lang="en-US" dirty="0" smtClean="0">
                <a:solidFill>
                  <a:srgbClr val="FF0000"/>
                </a:solidFill>
                <a:latin typeface="Courier"/>
                <a:cs typeface="Courier"/>
              </a:rPr>
              <a:t>(); </a:t>
            </a:r>
            <a:r>
              <a:rPr lang="en-US" dirty="0">
                <a:solidFill>
                  <a:schemeClr val="tx1"/>
                </a:solidFill>
                <a:latin typeface="Courier"/>
                <a:cs typeface="Courier"/>
              </a:rPr>
              <a:t/>
            </a:r>
            <a:br>
              <a:rPr lang="en-US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dirty="0"/>
              <a:t>    </a:t>
            </a:r>
            <a:r>
              <a:rPr lang="en-US" dirty="0">
                <a:solidFill>
                  <a:schemeClr val="tx1"/>
                </a:solidFill>
                <a:latin typeface="Courier"/>
                <a:cs typeface="Courier"/>
              </a:rPr>
              <a:t>while(! </a:t>
            </a:r>
            <a:r>
              <a:rPr lang="en-US" dirty="0" err="1">
                <a:solidFill>
                  <a:srgbClr val="FF0000"/>
                </a:solidFill>
                <a:latin typeface="Courier"/>
                <a:cs typeface="Courier"/>
              </a:rPr>
              <a:t>temp</a:t>
            </a:r>
            <a:r>
              <a:rPr lang="en-US" dirty="0" err="1">
                <a:solidFill>
                  <a:schemeClr val="tx1"/>
                </a:solidFill>
                <a:latin typeface="Courier"/>
                <a:cs typeface="Courier"/>
              </a:rPr>
              <a:t>.isEmpty</a:t>
            </a:r>
            <a:r>
              <a:rPr lang="en-US" dirty="0">
                <a:solidFill>
                  <a:schemeClr val="tx1"/>
                </a:solidFill>
                <a:latin typeface="Courier"/>
                <a:cs typeface="Courier"/>
              </a:rPr>
              <a:t>()) {	</a:t>
            </a:r>
            <a:br>
              <a:rPr lang="en-US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dirty="0">
                <a:solidFill>
                  <a:schemeClr val="tx1"/>
                </a:solidFill>
                <a:latin typeface="Courier"/>
                <a:cs typeface="Courier"/>
              </a:rPr>
              <a:t>    </a:t>
            </a:r>
            <a:r>
              <a:rPr lang="en-US" dirty="0" err="1">
                <a:solidFill>
                  <a:schemeClr val="tx1"/>
                </a:solidFill>
                <a:latin typeface="Courier"/>
                <a:cs typeface="Courier"/>
              </a:rPr>
              <a:t>System.out.println</a:t>
            </a:r>
            <a:r>
              <a:rPr lang="en-US" dirty="0">
                <a:solidFill>
                  <a:schemeClr val="tx1"/>
                </a:solidFill>
                <a:latin typeface="Courier"/>
                <a:cs typeface="Courier"/>
              </a:rPr>
              <a:t>(</a:t>
            </a:r>
            <a:r>
              <a:rPr lang="en-US" dirty="0" err="1">
                <a:solidFill>
                  <a:srgbClr val="FF0000"/>
                </a:solidFill>
                <a:latin typeface="Courier"/>
                <a:cs typeface="Courier"/>
              </a:rPr>
              <a:t>temp</a:t>
            </a:r>
            <a:r>
              <a:rPr lang="en-US" dirty="0" err="1">
                <a:solidFill>
                  <a:schemeClr val="tx1"/>
                </a:solidFill>
                <a:latin typeface="Courier"/>
                <a:cs typeface="Courier"/>
              </a:rPr>
              <a:t>.remove</a:t>
            </a:r>
            <a:r>
              <a:rPr lang="en-US" dirty="0">
                <a:solidFill>
                  <a:schemeClr val="tx1"/>
                </a:solidFill>
                <a:latin typeface="Courier"/>
                <a:cs typeface="Courier"/>
              </a:rPr>
              <a:t>());</a:t>
            </a:r>
            <a:br>
              <a:rPr lang="en-US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dirty="0">
                <a:solidFill>
                  <a:schemeClr val="tx1"/>
                </a:solidFill>
                <a:latin typeface="Courier"/>
                <a:cs typeface="Courier"/>
              </a:rPr>
              <a:t>  }</a:t>
            </a:r>
            <a:br>
              <a:rPr lang="en-US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dirty="0">
                <a:solidFill>
                  <a:schemeClr val="tx1"/>
                </a:solidFill>
                <a:latin typeface="Courier"/>
                <a:cs typeface="Courier"/>
              </a:rPr>
              <a:t>}</a:t>
            </a:r>
            <a:endParaRPr lang="en-US" dirty="0"/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4682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73966"/>
            <a:ext cx="7772400" cy="1470025"/>
          </a:xfrm>
        </p:spPr>
        <p:txBody>
          <a:bodyPr/>
          <a:lstStyle/>
          <a:p>
            <a:r>
              <a:rPr lang="en-US" dirty="0" smtClean="0"/>
              <a:t>Let’s implement a </a:t>
            </a:r>
            <a:r>
              <a:rPr lang="en-US" dirty="0" err="1" smtClean="0"/>
              <a:t>BagADT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71365"/>
            <a:ext cx="6400800" cy="2923464"/>
          </a:xfrm>
        </p:spPr>
        <p:txBody>
          <a:bodyPr/>
          <a:lstStyle/>
          <a:p>
            <a:pPr algn="l"/>
            <a:r>
              <a:rPr lang="en-US" dirty="0" smtClean="0"/>
              <a:t>We need to define: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Local Data Structures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Constructors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Implementations of all interface methods</a:t>
            </a:r>
          </a:p>
          <a:p>
            <a:pPr marL="457200" indent="-457200" algn="l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2968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47857"/>
            <a:ext cx="7772400" cy="1470025"/>
          </a:xfrm>
        </p:spPr>
        <p:txBody>
          <a:bodyPr/>
          <a:lstStyle/>
          <a:p>
            <a:r>
              <a:rPr lang="en-US" dirty="0" smtClean="0"/>
              <a:t>Let’s build a </a:t>
            </a:r>
            <a:r>
              <a:rPr lang="en-US" dirty="0" err="1" smtClean="0"/>
              <a:t>BagAST</a:t>
            </a:r>
            <a:r>
              <a:rPr lang="en-US" dirty="0" smtClean="0"/>
              <a:t> using an array of Objects.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9538" y="2774950"/>
            <a:ext cx="6400800" cy="1752600"/>
          </a:xfrm>
        </p:spPr>
        <p:txBody>
          <a:bodyPr/>
          <a:lstStyle/>
          <a:p>
            <a:pPr algn="l"/>
            <a:r>
              <a:rPr lang="en-US" dirty="0" smtClean="0"/>
              <a:t>Arrays are simple to use </a:t>
            </a:r>
            <a:r>
              <a:rPr lang="en-US" i="1" dirty="0" smtClean="0"/>
              <a:t>but</a:t>
            </a:r>
            <a:r>
              <a:rPr lang="en-US" dirty="0" smtClean="0"/>
              <a:t> also have a fixed size.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1805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4320" y="473181"/>
            <a:ext cx="7967925" cy="5331294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>public class </a:t>
            </a:r>
            <a:r>
              <a:rPr lang="en-US" sz="2400" dirty="0" err="1" smtClean="0">
                <a:solidFill>
                  <a:schemeClr val="tx1"/>
                </a:solidFill>
                <a:latin typeface="Courier"/>
                <a:cs typeface="Courier"/>
              </a:rPr>
              <a:t>ArrayBag</a:t>
            </a: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> implements </a:t>
            </a:r>
            <a:r>
              <a:rPr lang="en-US" sz="2400" dirty="0" err="1" smtClean="0">
                <a:solidFill>
                  <a:schemeClr val="tx1"/>
                </a:solidFill>
                <a:latin typeface="Courier"/>
                <a:cs typeface="Courier"/>
              </a:rPr>
              <a:t>BagADT</a:t>
            </a: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> {</a:t>
            </a:r>
            <a:b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800" dirty="0" smtClean="0">
                <a:solidFill>
                  <a:schemeClr val="tx1"/>
                </a:solidFill>
                <a:latin typeface="Courier"/>
                <a:cs typeface="Courier"/>
              </a:rPr>
              <a:t/>
            </a:r>
            <a:br>
              <a:rPr lang="en-US" sz="2800" dirty="0" smtClean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800" dirty="0" smtClean="0">
                <a:solidFill>
                  <a:schemeClr val="tx1"/>
                </a:solidFill>
                <a:latin typeface="Courier"/>
                <a:cs typeface="Courier"/>
              </a:rPr>
              <a:t>	/* Local data to implement a Bag */</a:t>
            </a:r>
            <a:br>
              <a:rPr lang="en-US" sz="2800" dirty="0" smtClean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800" dirty="0">
                <a:solidFill>
                  <a:schemeClr val="tx1"/>
                </a:solidFill>
                <a:latin typeface="Courier"/>
                <a:cs typeface="Courier"/>
              </a:rPr>
              <a:t/>
            </a:r>
            <a:br>
              <a:rPr lang="en-US" sz="28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800" dirty="0" smtClean="0">
                <a:solidFill>
                  <a:schemeClr val="tx1"/>
                </a:solidFill>
                <a:latin typeface="Courier"/>
                <a:cs typeface="Courier"/>
              </a:rPr>
              <a:t>  /* One or more constructors  */</a:t>
            </a:r>
            <a:br>
              <a:rPr lang="en-US" sz="2800" dirty="0" smtClean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800" dirty="0">
                <a:solidFill>
                  <a:schemeClr val="tx1"/>
                </a:solidFill>
                <a:latin typeface="Courier"/>
                <a:cs typeface="Courier"/>
              </a:rPr>
              <a:t/>
            </a:r>
            <a:br>
              <a:rPr lang="en-US" sz="28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800" dirty="0" smtClean="0">
                <a:solidFill>
                  <a:schemeClr val="tx1"/>
                </a:solidFill>
                <a:latin typeface="Courier"/>
                <a:cs typeface="Courier"/>
              </a:rPr>
              <a:t>  /* Implementations for</a:t>
            </a:r>
            <a:br>
              <a:rPr lang="en-US" sz="2800" dirty="0" smtClean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800" dirty="0">
                <a:solidFill>
                  <a:schemeClr val="tx1"/>
                </a:solidFill>
                <a:latin typeface="Courier"/>
                <a:cs typeface="Courier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Courier"/>
                <a:cs typeface="Courier"/>
              </a:rPr>
              <a:t>    add, remove, </a:t>
            </a:r>
            <a:r>
              <a:rPr lang="en-US" sz="2800" dirty="0" err="1" smtClean="0">
                <a:solidFill>
                  <a:schemeClr val="tx1"/>
                </a:solidFill>
                <a:latin typeface="Courier"/>
                <a:cs typeface="Courier"/>
              </a:rPr>
              <a:t>isEmpty</a:t>
            </a:r>
            <a:r>
              <a:rPr lang="en-US" sz="2800" dirty="0" smtClean="0">
                <a:solidFill>
                  <a:schemeClr val="tx1"/>
                </a:solidFill>
                <a:latin typeface="Courier"/>
                <a:cs typeface="Courier"/>
              </a:rPr>
              <a:t> and clone</a:t>
            </a:r>
            <a:br>
              <a:rPr lang="en-US" sz="2800" dirty="0" smtClean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800" dirty="0">
                <a:solidFill>
                  <a:schemeClr val="tx1"/>
                </a:solidFill>
                <a:latin typeface="Courier"/>
                <a:cs typeface="Courier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Courier"/>
                <a:cs typeface="Courier"/>
              </a:rPr>
              <a:t> */</a:t>
            </a:r>
            <a:br>
              <a:rPr lang="en-US" sz="2800" dirty="0" smtClean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800" dirty="0" smtClean="0">
                <a:solidFill>
                  <a:schemeClr val="tx1"/>
                </a:solidFill>
                <a:latin typeface="Courier"/>
                <a:cs typeface="Courier"/>
              </a:rPr>
              <a:t/>
            </a:r>
            <a:br>
              <a:rPr lang="en-US" sz="2800" dirty="0" smtClean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>}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318129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02381"/>
            <a:ext cx="7772400" cy="920397"/>
          </a:xfrm>
        </p:spPr>
        <p:txBody>
          <a:bodyPr/>
          <a:lstStyle/>
          <a:p>
            <a:r>
              <a:rPr lang="en-US" dirty="0" smtClean="0"/>
              <a:t>Today’s Agenda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792111"/>
            <a:ext cx="6400800" cy="3611739"/>
          </a:xfrm>
        </p:spPr>
        <p:txBody>
          <a:bodyPr/>
          <a:lstStyle/>
          <a:p>
            <a:pPr marL="457200" indent="-457200" algn="l">
              <a:buFont typeface="Arial"/>
              <a:buChar char="•"/>
            </a:pPr>
            <a:r>
              <a:rPr lang="en-US" dirty="0" smtClean="0"/>
              <a:t>Classes </a:t>
            </a:r>
            <a:r>
              <a:rPr lang="en-US" dirty="0" smtClean="0"/>
              <a:t>and Interfaces   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Java Generics                                                                               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2944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4320" y="473181"/>
            <a:ext cx="7967925" cy="5331294"/>
          </a:xfrm>
        </p:spPr>
        <p:txBody>
          <a:bodyPr>
            <a:normAutofit fontScale="90000"/>
          </a:bodyPr>
          <a:lstStyle/>
          <a:p>
            <a:pPr algn="l"/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>public class </a:t>
            </a:r>
            <a:r>
              <a:rPr lang="en-US" sz="2400" dirty="0" err="1" smtClean="0">
                <a:solidFill>
                  <a:schemeClr val="tx1"/>
                </a:solidFill>
                <a:latin typeface="Courier"/>
                <a:cs typeface="Courier"/>
              </a:rPr>
              <a:t>ArrayBag</a:t>
            </a: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> implements </a:t>
            </a:r>
            <a:r>
              <a:rPr lang="en-US" sz="2400" dirty="0" err="1" smtClean="0">
                <a:solidFill>
                  <a:schemeClr val="tx1"/>
                </a:solidFill>
                <a:latin typeface="Courier"/>
                <a:cs typeface="Courier"/>
              </a:rPr>
              <a:t>BagADT</a:t>
            </a: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> {</a:t>
            </a:r>
            <a:b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/>
            </a:r>
            <a:b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>	private 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Object[] items;</a:t>
            </a:r>
            <a:b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	</a:t>
            </a:r>
            <a:b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	private </a:t>
            </a:r>
            <a:r>
              <a:rPr lang="en-US" sz="2400" dirty="0" err="1">
                <a:solidFill>
                  <a:schemeClr val="tx1"/>
                </a:solidFill>
                <a:latin typeface="Courier"/>
                <a:cs typeface="Courier"/>
              </a:rPr>
              <a:t>int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ourier"/>
                <a:cs typeface="Courier"/>
              </a:rPr>
              <a:t>itemCount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;</a:t>
            </a:r>
            <a:b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	</a:t>
            </a:r>
            <a:b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	</a:t>
            </a: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>private 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final </a:t>
            </a:r>
            <a:r>
              <a:rPr lang="en-US" sz="2400" dirty="0" err="1">
                <a:solidFill>
                  <a:schemeClr val="tx1"/>
                </a:solidFill>
                <a:latin typeface="Courier"/>
                <a:cs typeface="Courier"/>
              </a:rPr>
              <a:t>int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 INIT_SIZE;</a:t>
            </a:r>
            <a:b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800" dirty="0">
                <a:solidFill>
                  <a:schemeClr val="tx1"/>
                </a:solidFill>
                <a:latin typeface="Courier"/>
                <a:cs typeface="Courier"/>
              </a:rPr>
              <a:t/>
            </a:r>
            <a:br>
              <a:rPr lang="en-US" sz="28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800" dirty="0" smtClean="0">
                <a:solidFill>
                  <a:schemeClr val="tx1"/>
                </a:solidFill>
                <a:latin typeface="Courier"/>
                <a:cs typeface="Courier"/>
              </a:rPr>
              <a:t>  /* One or more constructors  */</a:t>
            </a:r>
            <a:br>
              <a:rPr lang="en-US" sz="2800" dirty="0" smtClean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800" dirty="0">
                <a:solidFill>
                  <a:schemeClr val="tx1"/>
                </a:solidFill>
                <a:latin typeface="Courier"/>
                <a:cs typeface="Courier"/>
              </a:rPr>
              <a:t/>
            </a:r>
            <a:br>
              <a:rPr lang="en-US" sz="28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800" dirty="0" smtClean="0">
                <a:solidFill>
                  <a:schemeClr val="tx1"/>
                </a:solidFill>
                <a:latin typeface="Courier"/>
                <a:cs typeface="Courier"/>
              </a:rPr>
              <a:t>  /* Implementations for</a:t>
            </a:r>
            <a:br>
              <a:rPr lang="en-US" sz="2800" dirty="0" smtClean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800" dirty="0">
                <a:solidFill>
                  <a:schemeClr val="tx1"/>
                </a:solidFill>
                <a:latin typeface="Courier"/>
                <a:cs typeface="Courier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Courier"/>
                <a:cs typeface="Courier"/>
              </a:rPr>
              <a:t>    add, remove, </a:t>
            </a:r>
            <a:r>
              <a:rPr lang="en-US" sz="2800" dirty="0" err="1" smtClean="0">
                <a:solidFill>
                  <a:schemeClr val="tx1"/>
                </a:solidFill>
                <a:latin typeface="Courier"/>
                <a:cs typeface="Courier"/>
              </a:rPr>
              <a:t>isEmpty</a:t>
            </a:r>
            <a:r>
              <a:rPr lang="en-US" sz="2800" dirty="0" smtClean="0">
                <a:solidFill>
                  <a:schemeClr val="tx1"/>
                </a:solidFill>
                <a:latin typeface="Courier"/>
                <a:cs typeface="Courier"/>
              </a:rPr>
              <a:t> and clone</a:t>
            </a:r>
            <a:br>
              <a:rPr lang="en-US" sz="2800" dirty="0" smtClean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800" dirty="0">
                <a:solidFill>
                  <a:schemeClr val="tx1"/>
                </a:solidFill>
                <a:latin typeface="Courier"/>
                <a:cs typeface="Courier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Courier"/>
                <a:cs typeface="Courier"/>
              </a:rPr>
              <a:t> */</a:t>
            </a:r>
            <a:br>
              <a:rPr lang="en-US" sz="2800" dirty="0" smtClean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800" dirty="0" smtClean="0">
                <a:solidFill>
                  <a:schemeClr val="tx1"/>
                </a:solidFill>
                <a:latin typeface="Courier"/>
                <a:cs typeface="Courier"/>
              </a:rPr>
              <a:t/>
            </a:r>
            <a:br>
              <a:rPr lang="en-US" sz="2800" dirty="0" smtClean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>}  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323715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4320" y="473181"/>
            <a:ext cx="7967925" cy="5331294"/>
          </a:xfrm>
        </p:spPr>
        <p:txBody>
          <a:bodyPr>
            <a:normAutofit fontScale="90000"/>
          </a:bodyPr>
          <a:lstStyle/>
          <a:p>
            <a:pPr algn="l"/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>public class </a:t>
            </a:r>
            <a:r>
              <a:rPr lang="en-US" sz="2400" dirty="0" err="1" smtClean="0">
                <a:solidFill>
                  <a:schemeClr val="tx1"/>
                </a:solidFill>
                <a:latin typeface="Courier"/>
                <a:cs typeface="Courier"/>
              </a:rPr>
              <a:t>ArrayBag</a:t>
            </a: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> implements </a:t>
            </a:r>
            <a:r>
              <a:rPr lang="en-US" sz="2400" dirty="0" err="1" smtClean="0">
                <a:solidFill>
                  <a:schemeClr val="tx1"/>
                </a:solidFill>
                <a:latin typeface="Courier"/>
                <a:cs typeface="Courier"/>
              </a:rPr>
              <a:t>BagADT</a:t>
            </a: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> {</a:t>
            </a:r>
            <a:b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/>
            </a:r>
            <a:b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>	private 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Object[] items;</a:t>
            </a:r>
            <a:b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	</a:t>
            </a: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>private </a:t>
            </a:r>
            <a:r>
              <a:rPr lang="en-US" sz="2400" dirty="0" err="1">
                <a:solidFill>
                  <a:schemeClr val="tx1"/>
                </a:solidFill>
                <a:latin typeface="Courier"/>
                <a:cs typeface="Courier"/>
              </a:rPr>
              <a:t>int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ourier"/>
                <a:cs typeface="Courier"/>
              </a:rPr>
              <a:t>itemCount</a:t>
            </a: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>;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/>
            </a:r>
            <a:b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	</a:t>
            </a: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>private 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final </a:t>
            </a:r>
            <a:r>
              <a:rPr lang="en-US" sz="2400" dirty="0" err="1">
                <a:solidFill>
                  <a:schemeClr val="tx1"/>
                </a:solidFill>
                <a:latin typeface="Courier"/>
                <a:cs typeface="Courier"/>
              </a:rPr>
              <a:t>int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 INIT_SIZE;</a:t>
            </a:r>
            <a:b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800" dirty="0">
                <a:solidFill>
                  <a:schemeClr val="tx1"/>
                </a:solidFill>
                <a:latin typeface="Courier"/>
                <a:cs typeface="Courier"/>
              </a:rPr>
              <a:t/>
            </a:r>
            <a:br>
              <a:rPr lang="en-US" sz="28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800" dirty="0" smtClean="0">
                <a:solidFill>
                  <a:schemeClr val="tx1"/>
                </a:solidFill>
                <a:latin typeface="Courier"/>
                <a:cs typeface="Courier"/>
              </a:rPr>
              <a:t>  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public </a:t>
            </a:r>
            <a:r>
              <a:rPr lang="en-US" sz="2400" dirty="0" err="1">
                <a:solidFill>
                  <a:schemeClr val="tx1"/>
                </a:solidFill>
                <a:latin typeface="Courier"/>
                <a:cs typeface="Courier"/>
              </a:rPr>
              <a:t>ArrayBag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() {</a:t>
            </a:r>
            <a:b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		</a:t>
            </a:r>
            <a:r>
              <a:rPr lang="en-US" sz="2400" dirty="0" err="1">
                <a:solidFill>
                  <a:schemeClr val="tx1"/>
                </a:solidFill>
                <a:latin typeface="Courier"/>
                <a:cs typeface="Courier"/>
              </a:rPr>
              <a:t>itemCount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 = 0;</a:t>
            </a:r>
            <a:b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		INIT_SIZE = 100;</a:t>
            </a:r>
            <a:b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		items = new Object[INIT_SIZE];</a:t>
            </a:r>
            <a:b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	}</a:t>
            </a:r>
            <a:b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800" dirty="0" smtClean="0">
                <a:solidFill>
                  <a:schemeClr val="tx1"/>
                </a:solidFill>
                <a:latin typeface="Courier"/>
                <a:cs typeface="Courier"/>
              </a:rPr>
              <a:t>  /* Implementations for</a:t>
            </a:r>
            <a:br>
              <a:rPr lang="en-US" sz="2800" dirty="0" smtClean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800" dirty="0">
                <a:solidFill>
                  <a:schemeClr val="tx1"/>
                </a:solidFill>
                <a:latin typeface="Courier"/>
                <a:cs typeface="Courier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Courier"/>
                <a:cs typeface="Courier"/>
              </a:rPr>
              <a:t>    add, remove, </a:t>
            </a:r>
            <a:r>
              <a:rPr lang="en-US" sz="2800" dirty="0" err="1" smtClean="0">
                <a:solidFill>
                  <a:schemeClr val="tx1"/>
                </a:solidFill>
                <a:latin typeface="Courier"/>
                <a:cs typeface="Courier"/>
              </a:rPr>
              <a:t>isEmpty</a:t>
            </a:r>
            <a:r>
              <a:rPr lang="en-US" sz="2800" dirty="0" smtClean="0">
                <a:solidFill>
                  <a:schemeClr val="tx1"/>
                </a:solidFill>
                <a:latin typeface="Courier"/>
                <a:cs typeface="Courier"/>
              </a:rPr>
              <a:t> and clone</a:t>
            </a:r>
            <a:br>
              <a:rPr lang="en-US" sz="2800" dirty="0" smtClean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800" dirty="0">
                <a:solidFill>
                  <a:schemeClr val="tx1"/>
                </a:solidFill>
                <a:latin typeface="Courier"/>
                <a:cs typeface="Courier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Courier"/>
                <a:cs typeface="Courier"/>
              </a:rPr>
              <a:t> */</a:t>
            </a:r>
            <a:br>
              <a:rPr lang="en-US" sz="2800" dirty="0" smtClean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>}  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024836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4320" y="473181"/>
            <a:ext cx="7967925" cy="5331294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>public class </a:t>
            </a:r>
            <a:r>
              <a:rPr lang="en-US" sz="2400" dirty="0" err="1" smtClean="0">
                <a:solidFill>
                  <a:schemeClr val="tx1"/>
                </a:solidFill>
                <a:latin typeface="Courier"/>
                <a:cs typeface="Courier"/>
              </a:rPr>
              <a:t>ArrayBag</a:t>
            </a: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> implements </a:t>
            </a:r>
            <a:r>
              <a:rPr lang="en-US" sz="2400" dirty="0" err="1" smtClean="0">
                <a:solidFill>
                  <a:schemeClr val="tx1"/>
                </a:solidFill>
                <a:latin typeface="Courier"/>
                <a:cs typeface="Courier"/>
              </a:rPr>
              <a:t>BagADT</a:t>
            </a: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> {</a:t>
            </a:r>
            <a:b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/>
            </a:r>
            <a:b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>	private 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Object[] items;</a:t>
            </a:r>
            <a:b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	</a:t>
            </a: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>private </a:t>
            </a:r>
            <a:r>
              <a:rPr lang="en-US" sz="2400" dirty="0" err="1">
                <a:solidFill>
                  <a:schemeClr val="tx1"/>
                </a:solidFill>
                <a:latin typeface="Courier"/>
                <a:cs typeface="Courier"/>
              </a:rPr>
              <a:t>int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ourier"/>
                <a:cs typeface="Courier"/>
              </a:rPr>
              <a:t>itemCount</a:t>
            </a: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>;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/>
            </a:r>
            <a:b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	</a:t>
            </a: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>private 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final </a:t>
            </a:r>
            <a:r>
              <a:rPr lang="en-US" sz="2400" dirty="0" err="1">
                <a:solidFill>
                  <a:schemeClr val="tx1"/>
                </a:solidFill>
                <a:latin typeface="Courier"/>
                <a:cs typeface="Courier"/>
              </a:rPr>
              <a:t>int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 INIT_SIZE;</a:t>
            </a:r>
            <a:b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800" dirty="0" smtClean="0">
                <a:solidFill>
                  <a:schemeClr val="tx1"/>
                </a:solidFill>
                <a:latin typeface="Courier"/>
                <a:cs typeface="Courier"/>
              </a:rPr>
              <a:t>  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public </a:t>
            </a:r>
            <a:r>
              <a:rPr lang="en-US" sz="2400" dirty="0" err="1">
                <a:solidFill>
                  <a:schemeClr val="tx1"/>
                </a:solidFill>
                <a:latin typeface="Courier"/>
                <a:cs typeface="Courier"/>
              </a:rPr>
              <a:t>ArrayBag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() </a:t>
            </a: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>{ … }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	</a:t>
            </a: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/>
            </a:r>
            <a:b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	</a:t>
            </a: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/>
            </a:r>
            <a:b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800" dirty="0" smtClean="0">
                <a:solidFill>
                  <a:schemeClr val="tx1"/>
                </a:solidFill>
                <a:latin typeface="Courier"/>
                <a:cs typeface="Courier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public </a:t>
            </a:r>
            <a:r>
              <a:rPr lang="en-US" sz="2400" dirty="0" err="1">
                <a:solidFill>
                  <a:schemeClr val="tx1"/>
                </a:solidFill>
                <a:latin typeface="Courier"/>
                <a:cs typeface="Courier"/>
              </a:rPr>
              <a:t>boolean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ourier"/>
                <a:cs typeface="Courier"/>
              </a:rPr>
              <a:t>isEmpty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() {</a:t>
            </a:r>
            <a:b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		return (</a:t>
            </a:r>
            <a:r>
              <a:rPr lang="en-US" sz="2400" dirty="0" err="1">
                <a:solidFill>
                  <a:schemeClr val="tx1"/>
                </a:solidFill>
                <a:latin typeface="Courier"/>
                <a:cs typeface="Courier"/>
              </a:rPr>
              <a:t>itemCount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 == 0);</a:t>
            </a:r>
            <a:b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	</a:t>
            </a: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>}</a:t>
            </a:r>
            <a:b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>}   </a:t>
            </a:r>
            <a:endParaRPr lang="en-US" sz="2400" dirty="0">
              <a:solidFill>
                <a:schemeClr val="tx1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986364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4320" y="473181"/>
            <a:ext cx="7967925" cy="5331294"/>
          </a:xfrm>
        </p:spPr>
        <p:txBody>
          <a:bodyPr>
            <a:normAutofit fontScale="90000"/>
          </a:bodyPr>
          <a:lstStyle/>
          <a:p>
            <a:pPr algn="l"/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>public class </a:t>
            </a:r>
            <a:r>
              <a:rPr lang="en-US" sz="2400" dirty="0" err="1" smtClean="0">
                <a:solidFill>
                  <a:schemeClr val="tx1"/>
                </a:solidFill>
                <a:latin typeface="Courier"/>
                <a:cs typeface="Courier"/>
              </a:rPr>
              <a:t>ArrayBag</a:t>
            </a: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> implements </a:t>
            </a:r>
            <a:r>
              <a:rPr lang="en-US" sz="2400" dirty="0" err="1" smtClean="0">
                <a:solidFill>
                  <a:schemeClr val="tx1"/>
                </a:solidFill>
                <a:latin typeface="Courier"/>
                <a:cs typeface="Courier"/>
              </a:rPr>
              <a:t>BagADT</a:t>
            </a: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> {</a:t>
            </a:r>
            <a:b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/>
            </a:r>
            <a:b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>	</a:t>
            </a:r>
            <a:r>
              <a:rPr lang="en-US" sz="2200" dirty="0" smtClean="0">
                <a:solidFill>
                  <a:schemeClr val="tx1"/>
                </a:solidFill>
                <a:latin typeface="Courier"/>
                <a:cs typeface="Courier"/>
              </a:rPr>
              <a:t>private </a:t>
            </a:r>
            <a:r>
              <a:rPr lang="en-US" sz="2200" dirty="0">
                <a:solidFill>
                  <a:schemeClr val="tx1"/>
                </a:solidFill>
                <a:latin typeface="Courier"/>
                <a:cs typeface="Courier"/>
              </a:rPr>
              <a:t>Object[] items;</a:t>
            </a:r>
            <a:br>
              <a:rPr lang="en-US" sz="22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200" dirty="0">
                <a:solidFill>
                  <a:schemeClr val="tx1"/>
                </a:solidFill>
                <a:latin typeface="Courier"/>
                <a:cs typeface="Courier"/>
              </a:rPr>
              <a:t>	</a:t>
            </a:r>
            <a:r>
              <a:rPr lang="en-US" sz="2200" dirty="0" smtClean="0">
                <a:solidFill>
                  <a:schemeClr val="tx1"/>
                </a:solidFill>
                <a:latin typeface="Courier"/>
                <a:cs typeface="Courier"/>
              </a:rPr>
              <a:t>private </a:t>
            </a:r>
            <a:r>
              <a:rPr lang="en-US" sz="2200" dirty="0" err="1">
                <a:solidFill>
                  <a:schemeClr val="tx1"/>
                </a:solidFill>
                <a:latin typeface="Courier"/>
                <a:cs typeface="Courier"/>
              </a:rPr>
              <a:t>int</a:t>
            </a:r>
            <a:r>
              <a:rPr lang="en-US" sz="2200" dirty="0">
                <a:solidFill>
                  <a:schemeClr val="tx1"/>
                </a:solidFill>
                <a:latin typeface="Courier"/>
                <a:cs typeface="Courier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ourier"/>
                <a:cs typeface="Courier"/>
              </a:rPr>
              <a:t>itemCount</a:t>
            </a:r>
            <a:r>
              <a:rPr lang="en-US" sz="2200" dirty="0" smtClean="0">
                <a:solidFill>
                  <a:schemeClr val="tx1"/>
                </a:solidFill>
                <a:latin typeface="Courier"/>
                <a:cs typeface="Courier"/>
              </a:rPr>
              <a:t>;</a:t>
            </a:r>
            <a:r>
              <a:rPr lang="en-US" sz="2200" dirty="0">
                <a:solidFill>
                  <a:schemeClr val="tx1"/>
                </a:solidFill>
                <a:latin typeface="Courier"/>
                <a:cs typeface="Courier"/>
              </a:rPr>
              <a:t/>
            </a:r>
            <a:br>
              <a:rPr lang="en-US" sz="22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200" dirty="0">
                <a:solidFill>
                  <a:schemeClr val="tx1"/>
                </a:solidFill>
                <a:latin typeface="Courier"/>
                <a:cs typeface="Courier"/>
              </a:rPr>
              <a:t>	</a:t>
            </a:r>
            <a:r>
              <a:rPr lang="en-US" sz="2200" dirty="0" smtClean="0">
                <a:solidFill>
                  <a:schemeClr val="tx1"/>
                </a:solidFill>
                <a:latin typeface="Courier"/>
                <a:cs typeface="Courier"/>
              </a:rPr>
              <a:t>private </a:t>
            </a:r>
            <a:r>
              <a:rPr lang="en-US" sz="2200" dirty="0">
                <a:solidFill>
                  <a:schemeClr val="tx1"/>
                </a:solidFill>
                <a:latin typeface="Courier"/>
                <a:cs typeface="Courier"/>
              </a:rPr>
              <a:t>final </a:t>
            </a:r>
            <a:r>
              <a:rPr lang="en-US" sz="2200" dirty="0" err="1">
                <a:solidFill>
                  <a:schemeClr val="tx1"/>
                </a:solidFill>
                <a:latin typeface="Courier"/>
                <a:cs typeface="Courier"/>
              </a:rPr>
              <a:t>int</a:t>
            </a:r>
            <a:r>
              <a:rPr lang="en-US" sz="2200" dirty="0">
                <a:solidFill>
                  <a:schemeClr val="tx1"/>
                </a:solidFill>
                <a:latin typeface="Courier"/>
                <a:cs typeface="Courier"/>
              </a:rPr>
              <a:t> INIT_SIZE;</a:t>
            </a:r>
            <a:br>
              <a:rPr lang="en-US" sz="22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200" dirty="0" smtClean="0">
                <a:solidFill>
                  <a:schemeClr val="tx1"/>
                </a:solidFill>
                <a:latin typeface="Courier"/>
                <a:cs typeface="Courier"/>
              </a:rPr>
              <a:t>   public </a:t>
            </a:r>
            <a:r>
              <a:rPr lang="en-US" sz="2200" dirty="0" err="1">
                <a:solidFill>
                  <a:schemeClr val="tx1"/>
                </a:solidFill>
                <a:latin typeface="Courier"/>
                <a:cs typeface="Courier"/>
              </a:rPr>
              <a:t>ArrayBag</a:t>
            </a:r>
            <a:r>
              <a:rPr lang="en-US" sz="2200" dirty="0">
                <a:solidFill>
                  <a:schemeClr val="tx1"/>
                </a:solidFill>
                <a:latin typeface="Courier"/>
                <a:cs typeface="Courier"/>
              </a:rPr>
              <a:t>() </a:t>
            </a:r>
            <a:r>
              <a:rPr lang="en-US" sz="2200" dirty="0" smtClean="0">
                <a:solidFill>
                  <a:schemeClr val="tx1"/>
                </a:solidFill>
                <a:latin typeface="Courier"/>
                <a:cs typeface="Courier"/>
              </a:rPr>
              <a:t>{ … }</a:t>
            </a:r>
            <a:r>
              <a:rPr lang="en-US" sz="2200" dirty="0">
                <a:solidFill>
                  <a:schemeClr val="tx1"/>
                </a:solidFill>
                <a:latin typeface="Courier"/>
                <a:cs typeface="Courier"/>
              </a:rPr>
              <a:t>	</a:t>
            </a:r>
            <a:r>
              <a:rPr lang="en-US" sz="2200" dirty="0" smtClean="0">
                <a:solidFill>
                  <a:schemeClr val="tx1"/>
                </a:solidFill>
                <a:latin typeface="Courier"/>
                <a:cs typeface="Courier"/>
              </a:rPr>
              <a:t/>
            </a:r>
            <a:br>
              <a:rPr lang="en-US" sz="2200" dirty="0" smtClean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200" dirty="0">
                <a:solidFill>
                  <a:schemeClr val="tx1"/>
                </a:solidFill>
                <a:latin typeface="Courier"/>
                <a:cs typeface="Courier"/>
              </a:rPr>
              <a:t>	</a:t>
            </a:r>
            <a:r>
              <a:rPr lang="en-US" sz="2200" dirty="0" smtClean="0">
                <a:solidFill>
                  <a:schemeClr val="tx1"/>
                </a:solidFill>
                <a:latin typeface="Courier"/>
                <a:cs typeface="Courier"/>
              </a:rPr>
              <a:t>public </a:t>
            </a:r>
            <a:r>
              <a:rPr lang="en-US" sz="2200" dirty="0" err="1">
                <a:solidFill>
                  <a:schemeClr val="tx1"/>
                </a:solidFill>
                <a:latin typeface="Courier"/>
                <a:cs typeface="Courier"/>
              </a:rPr>
              <a:t>boolean</a:t>
            </a:r>
            <a:r>
              <a:rPr lang="en-US" sz="2200" dirty="0">
                <a:solidFill>
                  <a:schemeClr val="tx1"/>
                </a:solidFill>
                <a:latin typeface="Courier"/>
                <a:cs typeface="Courier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ourier"/>
                <a:cs typeface="Courier"/>
              </a:rPr>
              <a:t>isEmpty</a:t>
            </a:r>
            <a:r>
              <a:rPr lang="en-US" sz="2200" dirty="0">
                <a:solidFill>
                  <a:schemeClr val="tx1"/>
                </a:solidFill>
                <a:latin typeface="Courier"/>
                <a:cs typeface="Courier"/>
              </a:rPr>
              <a:t>() </a:t>
            </a:r>
            <a:r>
              <a:rPr lang="en-US" sz="2200" dirty="0" smtClean="0">
                <a:solidFill>
                  <a:schemeClr val="tx1"/>
                </a:solidFill>
                <a:latin typeface="Courier"/>
                <a:cs typeface="Courier"/>
              </a:rPr>
              <a:t>{ … }</a:t>
            </a:r>
            <a:r>
              <a:rPr lang="en-US" sz="2200" dirty="0">
                <a:solidFill>
                  <a:schemeClr val="tx1"/>
                </a:solidFill>
                <a:latin typeface="Courier"/>
                <a:cs typeface="Courier"/>
              </a:rPr>
              <a:t/>
            </a:r>
            <a:br>
              <a:rPr lang="en-US" sz="22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200" dirty="0" smtClean="0">
                <a:solidFill>
                  <a:schemeClr val="tx1"/>
                </a:solidFill>
                <a:latin typeface="Courier"/>
                <a:cs typeface="Courier"/>
              </a:rPr>
              <a:t/>
            </a:r>
            <a:br>
              <a:rPr lang="en-US" sz="2200" dirty="0" smtClean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	</a:t>
            </a: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>public 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void add(Object item) {</a:t>
            </a:r>
            <a:b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ro-RO" sz="2400" dirty="0">
                <a:solidFill>
                  <a:schemeClr val="tx1"/>
                </a:solidFill>
                <a:latin typeface="Courier"/>
                <a:cs typeface="Courier"/>
              </a:rPr>
              <a:t>		if (item == null)</a:t>
            </a:r>
            <a:br>
              <a:rPr lang="ro-RO" sz="24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ro-RO" sz="2400" dirty="0">
                <a:solidFill>
                  <a:schemeClr val="tx1"/>
                </a:solidFill>
                <a:latin typeface="Courier"/>
                <a:cs typeface="Courier"/>
              </a:rPr>
              <a:t>			throw new NullPointerException();</a:t>
            </a:r>
            <a:br>
              <a:rPr lang="ro-RO" sz="24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ro-RO" sz="2400" dirty="0">
                <a:solidFill>
                  <a:schemeClr val="tx1"/>
                </a:solidFill>
                <a:latin typeface="Courier"/>
                <a:cs typeface="Courier"/>
              </a:rPr>
              <a:t>		if (itemCount &gt;= INIT_SIZE)</a:t>
            </a:r>
            <a:br>
              <a:rPr lang="ro-RO" sz="24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ro-RO" sz="2400" dirty="0">
                <a:solidFill>
                  <a:schemeClr val="tx1"/>
                </a:solidFill>
                <a:latin typeface="Courier"/>
                <a:cs typeface="Courier"/>
              </a:rPr>
              <a:t>			throw new Error();</a:t>
            </a:r>
            <a:br>
              <a:rPr lang="ro-RO" sz="24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ro-RO" sz="2400" dirty="0">
                <a:solidFill>
                  <a:schemeClr val="tx1"/>
                </a:solidFill>
                <a:latin typeface="Courier"/>
                <a:cs typeface="Courier"/>
              </a:rPr>
              <a:t>		items[itemCount] = item;</a:t>
            </a:r>
            <a:br>
              <a:rPr lang="ro-RO" sz="24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ro-RO" sz="2400" dirty="0">
                <a:solidFill>
                  <a:schemeClr val="tx1"/>
                </a:solidFill>
                <a:latin typeface="Courier"/>
                <a:cs typeface="Courier"/>
              </a:rPr>
              <a:t>		itemCount++;</a:t>
            </a:r>
            <a:br>
              <a:rPr lang="ro-RO" sz="24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ro-RO" sz="2400" dirty="0">
                <a:solidFill>
                  <a:schemeClr val="tx1"/>
                </a:solidFill>
                <a:latin typeface="Courier"/>
                <a:cs typeface="Courier"/>
              </a:rPr>
              <a:t>	}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}   </a:t>
            </a:r>
          </a:p>
        </p:txBody>
      </p:sp>
    </p:spTree>
    <p:extLst>
      <p:ext uri="{BB962C8B-B14F-4D97-AF65-F5344CB8AC3E}">
        <p14:creationId xmlns:p14="http://schemas.microsoft.com/office/powerpoint/2010/main" val="4523657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4320" y="473181"/>
            <a:ext cx="7967925" cy="5331294"/>
          </a:xfrm>
        </p:spPr>
        <p:txBody>
          <a:bodyPr>
            <a:normAutofit fontScale="90000"/>
          </a:bodyPr>
          <a:lstStyle/>
          <a:p>
            <a:pPr algn="l"/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>public class </a:t>
            </a:r>
            <a:r>
              <a:rPr lang="en-US" sz="2400" dirty="0" err="1" smtClean="0">
                <a:solidFill>
                  <a:schemeClr val="tx1"/>
                </a:solidFill>
                <a:latin typeface="Courier"/>
                <a:cs typeface="Courier"/>
              </a:rPr>
              <a:t>ArrayBag</a:t>
            </a: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> implements </a:t>
            </a:r>
            <a:r>
              <a:rPr lang="en-US" sz="2400" dirty="0" err="1" smtClean="0">
                <a:solidFill>
                  <a:schemeClr val="tx1"/>
                </a:solidFill>
                <a:latin typeface="Courier"/>
                <a:cs typeface="Courier"/>
              </a:rPr>
              <a:t>BagADT</a:t>
            </a: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> {</a:t>
            </a:r>
            <a:b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/>
            </a:r>
            <a:b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>	</a:t>
            </a:r>
            <a:r>
              <a:rPr lang="en-US" sz="2200" dirty="0" smtClean="0">
                <a:solidFill>
                  <a:schemeClr val="tx1"/>
                </a:solidFill>
                <a:latin typeface="Courier"/>
                <a:cs typeface="Courier"/>
              </a:rPr>
              <a:t>private </a:t>
            </a:r>
            <a:r>
              <a:rPr lang="en-US" sz="2200" dirty="0">
                <a:solidFill>
                  <a:schemeClr val="tx1"/>
                </a:solidFill>
                <a:latin typeface="Courier"/>
                <a:cs typeface="Courier"/>
              </a:rPr>
              <a:t>Object[] items;</a:t>
            </a:r>
            <a:br>
              <a:rPr lang="en-US" sz="22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200" dirty="0">
                <a:solidFill>
                  <a:schemeClr val="tx1"/>
                </a:solidFill>
                <a:latin typeface="Courier"/>
                <a:cs typeface="Courier"/>
              </a:rPr>
              <a:t>	</a:t>
            </a:r>
            <a:r>
              <a:rPr lang="en-US" sz="2200" dirty="0" smtClean="0">
                <a:solidFill>
                  <a:schemeClr val="tx1"/>
                </a:solidFill>
                <a:latin typeface="Courier"/>
                <a:cs typeface="Courier"/>
              </a:rPr>
              <a:t>private </a:t>
            </a:r>
            <a:r>
              <a:rPr lang="en-US" sz="2200" dirty="0" err="1">
                <a:solidFill>
                  <a:schemeClr val="tx1"/>
                </a:solidFill>
                <a:latin typeface="Courier"/>
                <a:cs typeface="Courier"/>
              </a:rPr>
              <a:t>int</a:t>
            </a:r>
            <a:r>
              <a:rPr lang="en-US" sz="2200" dirty="0">
                <a:solidFill>
                  <a:schemeClr val="tx1"/>
                </a:solidFill>
                <a:latin typeface="Courier"/>
                <a:cs typeface="Courier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ourier"/>
                <a:cs typeface="Courier"/>
              </a:rPr>
              <a:t>itemCount</a:t>
            </a:r>
            <a:r>
              <a:rPr lang="en-US" sz="2200" dirty="0" smtClean="0">
                <a:solidFill>
                  <a:schemeClr val="tx1"/>
                </a:solidFill>
                <a:latin typeface="Courier"/>
                <a:cs typeface="Courier"/>
              </a:rPr>
              <a:t>;</a:t>
            </a:r>
            <a:r>
              <a:rPr lang="en-US" sz="2200" dirty="0">
                <a:solidFill>
                  <a:schemeClr val="tx1"/>
                </a:solidFill>
                <a:latin typeface="Courier"/>
                <a:cs typeface="Courier"/>
              </a:rPr>
              <a:t/>
            </a:r>
            <a:br>
              <a:rPr lang="en-US" sz="22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200" dirty="0">
                <a:solidFill>
                  <a:schemeClr val="tx1"/>
                </a:solidFill>
                <a:latin typeface="Courier"/>
                <a:cs typeface="Courier"/>
              </a:rPr>
              <a:t>	</a:t>
            </a:r>
            <a:r>
              <a:rPr lang="en-US" sz="2200" dirty="0" smtClean="0">
                <a:solidFill>
                  <a:schemeClr val="tx1"/>
                </a:solidFill>
                <a:latin typeface="Courier"/>
                <a:cs typeface="Courier"/>
              </a:rPr>
              <a:t>private </a:t>
            </a:r>
            <a:r>
              <a:rPr lang="en-US" sz="2200" dirty="0">
                <a:solidFill>
                  <a:schemeClr val="tx1"/>
                </a:solidFill>
                <a:latin typeface="Courier"/>
                <a:cs typeface="Courier"/>
              </a:rPr>
              <a:t>final </a:t>
            </a:r>
            <a:r>
              <a:rPr lang="en-US" sz="2200" dirty="0" err="1">
                <a:solidFill>
                  <a:schemeClr val="tx1"/>
                </a:solidFill>
                <a:latin typeface="Courier"/>
                <a:cs typeface="Courier"/>
              </a:rPr>
              <a:t>int</a:t>
            </a:r>
            <a:r>
              <a:rPr lang="en-US" sz="2200" dirty="0">
                <a:solidFill>
                  <a:schemeClr val="tx1"/>
                </a:solidFill>
                <a:latin typeface="Courier"/>
                <a:cs typeface="Courier"/>
              </a:rPr>
              <a:t> INIT_SIZE;</a:t>
            </a:r>
            <a:br>
              <a:rPr lang="en-US" sz="22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200" dirty="0" smtClean="0">
                <a:solidFill>
                  <a:schemeClr val="tx1"/>
                </a:solidFill>
                <a:latin typeface="Courier"/>
                <a:cs typeface="Courier"/>
              </a:rPr>
              <a:t>   public </a:t>
            </a:r>
            <a:r>
              <a:rPr lang="en-US" sz="2200" dirty="0" err="1">
                <a:solidFill>
                  <a:schemeClr val="tx1"/>
                </a:solidFill>
                <a:latin typeface="Courier"/>
                <a:cs typeface="Courier"/>
              </a:rPr>
              <a:t>ArrayBag</a:t>
            </a:r>
            <a:r>
              <a:rPr lang="en-US" sz="2200" dirty="0">
                <a:solidFill>
                  <a:schemeClr val="tx1"/>
                </a:solidFill>
                <a:latin typeface="Courier"/>
                <a:cs typeface="Courier"/>
              </a:rPr>
              <a:t>() </a:t>
            </a:r>
            <a:r>
              <a:rPr lang="en-US" sz="2200" dirty="0" smtClean="0">
                <a:solidFill>
                  <a:schemeClr val="tx1"/>
                </a:solidFill>
                <a:latin typeface="Courier"/>
                <a:cs typeface="Courier"/>
              </a:rPr>
              <a:t>{ … }</a:t>
            </a:r>
            <a:r>
              <a:rPr lang="en-US" sz="2200" dirty="0">
                <a:solidFill>
                  <a:schemeClr val="tx1"/>
                </a:solidFill>
                <a:latin typeface="Courier"/>
                <a:cs typeface="Courier"/>
              </a:rPr>
              <a:t>	</a:t>
            </a:r>
            <a:r>
              <a:rPr lang="en-US" sz="2200" dirty="0" smtClean="0">
                <a:solidFill>
                  <a:schemeClr val="tx1"/>
                </a:solidFill>
                <a:latin typeface="Courier"/>
                <a:cs typeface="Courier"/>
              </a:rPr>
              <a:t/>
            </a:r>
            <a:br>
              <a:rPr lang="en-US" sz="2200" dirty="0" smtClean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200" dirty="0">
                <a:solidFill>
                  <a:schemeClr val="tx1"/>
                </a:solidFill>
                <a:latin typeface="Courier"/>
                <a:cs typeface="Courier"/>
              </a:rPr>
              <a:t>	</a:t>
            </a:r>
            <a:r>
              <a:rPr lang="en-US" sz="2200" dirty="0" smtClean="0">
                <a:solidFill>
                  <a:schemeClr val="tx1"/>
                </a:solidFill>
                <a:latin typeface="Courier"/>
                <a:cs typeface="Courier"/>
              </a:rPr>
              <a:t>public </a:t>
            </a:r>
            <a:r>
              <a:rPr lang="en-US" sz="2200" dirty="0" err="1">
                <a:solidFill>
                  <a:schemeClr val="tx1"/>
                </a:solidFill>
                <a:latin typeface="Courier"/>
                <a:cs typeface="Courier"/>
              </a:rPr>
              <a:t>boolean</a:t>
            </a:r>
            <a:r>
              <a:rPr lang="en-US" sz="2200" dirty="0">
                <a:solidFill>
                  <a:schemeClr val="tx1"/>
                </a:solidFill>
                <a:latin typeface="Courier"/>
                <a:cs typeface="Courier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ourier"/>
                <a:cs typeface="Courier"/>
              </a:rPr>
              <a:t>isEmpty</a:t>
            </a:r>
            <a:r>
              <a:rPr lang="en-US" sz="2200" dirty="0">
                <a:solidFill>
                  <a:schemeClr val="tx1"/>
                </a:solidFill>
                <a:latin typeface="Courier"/>
                <a:cs typeface="Courier"/>
              </a:rPr>
              <a:t>() </a:t>
            </a:r>
            <a:r>
              <a:rPr lang="en-US" sz="2200" dirty="0" smtClean="0">
                <a:solidFill>
                  <a:schemeClr val="tx1"/>
                </a:solidFill>
                <a:latin typeface="Courier"/>
                <a:cs typeface="Courier"/>
              </a:rPr>
              <a:t>{ … }</a:t>
            </a:r>
            <a:r>
              <a:rPr lang="en-US" sz="2200" dirty="0">
                <a:solidFill>
                  <a:schemeClr val="tx1"/>
                </a:solidFill>
                <a:latin typeface="Courier"/>
                <a:cs typeface="Courier"/>
              </a:rPr>
              <a:t/>
            </a:r>
            <a:br>
              <a:rPr lang="en-US" sz="22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	</a:t>
            </a: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>public 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void add(Object item) </a:t>
            </a: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>{…</a:t>
            </a:r>
            <a:r>
              <a:rPr lang="ro-RO" sz="2400" dirty="0" smtClean="0">
                <a:solidFill>
                  <a:schemeClr val="tx1"/>
                </a:solidFill>
                <a:latin typeface="Courier"/>
                <a:cs typeface="Courier"/>
              </a:rPr>
              <a:t>}</a:t>
            </a: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/>
            </a:r>
            <a:b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>   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public Object remove() </a:t>
            </a: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>throws</a:t>
            </a:r>
            <a:b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>    </a:t>
            </a:r>
            <a:r>
              <a:rPr lang="en-US" sz="2200" dirty="0" err="1" smtClean="0">
                <a:solidFill>
                  <a:schemeClr val="tx1"/>
                </a:solidFill>
                <a:latin typeface="Courier"/>
                <a:cs typeface="Courier"/>
              </a:rPr>
              <a:t>NoSuchElementException</a:t>
            </a: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{</a:t>
            </a:r>
            <a:b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		if (</a:t>
            </a:r>
            <a:r>
              <a:rPr lang="en-US" sz="2400" dirty="0" err="1">
                <a:solidFill>
                  <a:schemeClr val="tx1"/>
                </a:solidFill>
                <a:latin typeface="Courier"/>
                <a:cs typeface="Courier"/>
              </a:rPr>
              <a:t>itemCount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 == 0)</a:t>
            </a:r>
            <a:b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			throw new </a:t>
            </a:r>
            <a:r>
              <a:rPr lang="en-US" sz="2400" dirty="0" err="1">
                <a:solidFill>
                  <a:schemeClr val="tx1"/>
                </a:solidFill>
                <a:latin typeface="Courier"/>
                <a:cs typeface="Courier"/>
              </a:rPr>
              <a:t>NoSuchElementException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();</a:t>
            </a:r>
            <a:b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da-DK" sz="2400" dirty="0">
                <a:solidFill>
                  <a:schemeClr val="tx1"/>
                </a:solidFill>
                <a:latin typeface="Courier"/>
                <a:cs typeface="Courier"/>
              </a:rPr>
              <a:t>		</a:t>
            </a:r>
            <a:r>
              <a:rPr lang="da-DK" sz="2400" dirty="0" err="1">
                <a:solidFill>
                  <a:schemeClr val="tx1"/>
                </a:solidFill>
                <a:latin typeface="Courier"/>
                <a:cs typeface="Courier"/>
              </a:rPr>
              <a:t>else</a:t>
            </a:r>
            <a:r>
              <a:rPr lang="da-DK" sz="2400" dirty="0">
                <a:solidFill>
                  <a:schemeClr val="tx1"/>
                </a:solidFill>
                <a:latin typeface="Courier"/>
                <a:cs typeface="Courier"/>
              </a:rPr>
              <a:t> {</a:t>
            </a:r>
            <a:br>
              <a:rPr lang="da-DK" sz="24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da-DK" sz="2400" dirty="0">
                <a:solidFill>
                  <a:schemeClr val="tx1"/>
                </a:solidFill>
                <a:latin typeface="Courier"/>
                <a:cs typeface="Courier"/>
              </a:rPr>
              <a:t>			</a:t>
            </a:r>
            <a:r>
              <a:rPr lang="da-DK" sz="2400" dirty="0" err="1">
                <a:solidFill>
                  <a:schemeClr val="tx1"/>
                </a:solidFill>
                <a:latin typeface="Courier"/>
                <a:cs typeface="Courier"/>
              </a:rPr>
              <a:t>itemCount</a:t>
            </a:r>
            <a:r>
              <a:rPr lang="da-DK" sz="2400" dirty="0">
                <a:solidFill>
                  <a:schemeClr val="tx1"/>
                </a:solidFill>
                <a:latin typeface="Courier"/>
                <a:cs typeface="Courier"/>
              </a:rPr>
              <a:t>--;</a:t>
            </a:r>
            <a:br>
              <a:rPr lang="da-DK" sz="24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da-DK" sz="2400" dirty="0">
                <a:solidFill>
                  <a:schemeClr val="tx1"/>
                </a:solidFill>
                <a:latin typeface="Courier"/>
                <a:cs typeface="Courier"/>
              </a:rPr>
              <a:t>			</a:t>
            </a:r>
            <a:r>
              <a:rPr lang="da-DK" sz="2400" dirty="0" err="1">
                <a:solidFill>
                  <a:schemeClr val="tx1"/>
                </a:solidFill>
                <a:latin typeface="Courier"/>
                <a:cs typeface="Courier"/>
              </a:rPr>
              <a:t>return</a:t>
            </a:r>
            <a:r>
              <a:rPr lang="da-DK" sz="2400" dirty="0">
                <a:solidFill>
                  <a:schemeClr val="tx1"/>
                </a:solidFill>
                <a:latin typeface="Courier"/>
                <a:cs typeface="Courier"/>
              </a:rPr>
              <a:t> items[</a:t>
            </a:r>
            <a:r>
              <a:rPr lang="da-DK" sz="2400" dirty="0" err="1">
                <a:solidFill>
                  <a:schemeClr val="tx1"/>
                </a:solidFill>
                <a:latin typeface="Courier"/>
                <a:cs typeface="Courier"/>
              </a:rPr>
              <a:t>itemCount</a:t>
            </a:r>
            <a:r>
              <a:rPr lang="da-DK" sz="2400" dirty="0">
                <a:solidFill>
                  <a:schemeClr val="tx1"/>
                </a:solidFill>
                <a:latin typeface="Courier"/>
                <a:cs typeface="Courier"/>
              </a:rPr>
              <a:t>]</a:t>
            </a:r>
            <a:r>
              <a:rPr lang="da-DK" sz="2400" b="1" dirty="0"/>
              <a:t>;</a:t>
            </a:r>
            <a:br>
              <a:rPr lang="da-DK" sz="2400" b="1" dirty="0"/>
            </a:br>
            <a:r>
              <a:rPr lang="da-DK" sz="2400" dirty="0"/>
              <a:t>	</a:t>
            </a:r>
            <a:r>
              <a:rPr lang="da-DK" sz="2400" dirty="0">
                <a:solidFill>
                  <a:schemeClr val="tx1"/>
                </a:solidFill>
                <a:latin typeface="Courier"/>
                <a:cs typeface="Courier"/>
              </a:rPr>
              <a:t>	}</a:t>
            </a:r>
            <a:br>
              <a:rPr lang="da-DK" sz="24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da-DK" sz="2400" dirty="0">
                <a:solidFill>
                  <a:schemeClr val="tx1"/>
                </a:solidFill>
                <a:latin typeface="Courier"/>
                <a:cs typeface="Courier"/>
              </a:rPr>
              <a:t>	}</a:t>
            </a:r>
            <a:endParaRPr lang="en-US" sz="2400" dirty="0">
              <a:solidFill>
                <a:schemeClr val="tx1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5175181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4320" y="473181"/>
            <a:ext cx="7967925" cy="5331294"/>
          </a:xfrm>
        </p:spPr>
        <p:txBody>
          <a:bodyPr>
            <a:normAutofit fontScale="90000"/>
          </a:bodyPr>
          <a:lstStyle/>
          <a:p>
            <a:pPr algn="l"/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>public class </a:t>
            </a:r>
            <a:r>
              <a:rPr lang="en-US" sz="2400" dirty="0" err="1" smtClean="0">
                <a:solidFill>
                  <a:schemeClr val="tx1"/>
                </a:solidFill>
                <a:latin typeface="Courier"/>
                <a:cs typeface="Courier"/>
              </a:rPr>
              <a:t>ArrayBag</a:t>
            </a: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> implements </a:t>
            </a:r>
            <a:r>
              <a:rPr lang="en-US" sz="2400" dirty="0" err="1" smtClean="0">
                <a:solidFill>
                  <a:schemeClr val="tx1"/>
                </a:solidFill>
                <a:latin typeface="Courier"/>
                <a:cs typeface="Courier"/>
              </a:rPr>
              <a:t>BagADT</a:t>
            </a: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> {</a:t>
            </a:r>
            <a:b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/>
            </a:r>
            <a:b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>	</a:t>
            </a:r>
            <a:r>
              <a:rPr lang="en-US" sz="2000" dirty="0" smtClean="0">
                <a:solidFill>
                  <a:schemeClr val="tx1"/>
                </a:solidFill>
                <a:latin typeface="Courier"/>
                <a:cs typeface="Courier"/>
              </a:rPr>
              <a:t>private </a:t>
            </a:r>
            <a:r>
              <a:rPr lang="en-US" sz="2000" dirty="0">
                <a:solidFill>
                  <a:schemeClr val="tx1"/>
                </a:solidFill>
                <a:latin typeface="Courier"/>
                <a:cs typeface="Courier"/>
              </a:rPr>
              <a:t>Object[] items;</a:t>
            </a:r>
            <a:br>
              <a:rPr lang="en-US" sz="20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000" dirty="0">
                <a:solidFill>
                  <a:schemeClr val="tx1"/>
                </a:solidFill>
                <a:latin typeface="Courier"/>
                <a:cs typeface="Courier"/>
              </a:rPr>
              <a:t>	</a:t>
            </a:r>
            <a:r>
              <a:rPr lang="en-US" sz="2000" dirty="0" smtClean="0">
                <a:solidFill>
                  <a:schemeClr val="tx1"/>
                </a:solidFill>
                <a:latin typeface="Courier"/>
                <a:cs typeface="Courier"/>
              </a:rPr>
              <a:t>private </a:t>
            </a:r>
            <a:r>
              <a:rPr lang="en-US" sz="2000" dirty="0" err="1">
                <a:solidFill>
                  <a:schemeClr val="tx1"/>
                </a:solidFill>
                <a:latin typeface="Courier"/>
                <a:cs typeface="Courier"/>
              </a:rPr>
              <a:t>int</a:t>
            </a:r>
            <a:r>
              <a:rPr lang="en-US" sz="2000" dirty="0">
                <a:solidFill>
                  <a:schemeClr val="tx1"/>
                </a:solidFill>
                <a:latin typeface="Courier"/>
                <a:cs typeface="Courier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urier"/>
                <a:cs typeface="Courier"/>
              </a:rPr>
              <a:t>itemCount</a:t>
            </a:r>
            <a:r>
              <a:rPr lang="en-US" sz="2000" dirty="0" smtClean="0">
                <a:solidFill>
                  <a:schemeClr val="tx1"/>
                </a:solidFill>
                <a:latin typeface="Courier"/>
                <a:cs typeface="Courier"/>
              </a:rPr>
              <a:t>;</a:t>
            </a:r>
            <a:r>
              <a:rPr lang="en-US" sz="2000" dirty="0">
                <a:solidFill>
                  <a:schemeClr val="tx1"/>
                </a:solidFill>
                <a:latin typeface="Courier"/>
                <a:cs typeface="Courier"/>
              </a:rPr>
              <a:t/>
            </a:r>
            <a:br>
              <a:rPr lang="en-US" sz="20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000" dirty="0">
                <a:solidFill>
                  <a:schemeClr val="tx1"/>
                </a:solidFill>
                <a:latin typeface="Courier"/>
                <a:cs typeface="Courier"/>
              </a:rPr>
              <a:t>	</a:t>
            </a:r>
            <a:r>
              <a:rPr lang="en-US" sz="2000" dirty="0" smtClean="0">
                <a:solidFill>
                  <a:schemeClr val="tx1"/>
                </a:solidFill>
                <a:latin typeface="Courier"/>
                <a:cs typeface="Courier"/>
              </a:rPr>
              <a:t>private </a:t>
            </a:r>
            <a:r>
              <a:rPr lang="en-US" sz="2000" dirty="0">
                <a:solidFill>
                  <a:schemeClr val="tx1"/>
                </a:solidFill>
                <a:latin typeface="Courier"/>
                <a:cs typeface="Courier"/>
              </a:rPr>
              <a:t>final </a:t>
            </a:r>
            <a:r>
              <a:rPr lang="en-US" sz="2000" dirty="0" err="1">
                <a:solidFill>
                  <a:schemeClr val="tx1"/>
                </a:solidFill>
                <a:latin typeface="Courier"/>
                <a:cs typeface="Courier"/>
              </a:rPr>
              <a:t>int</a:t>
            </a:r>
            <a:r>
              <a:rPr lang="en-US" sz="2000" dirty="0">
                <a:solidFill>
                  <a:schemeClr val="tx1"/>
                </a:solidFill>
                <a:latin typeface="Courier"/>
                <a:cs typeface="Courier"/>
              </a:rPr>
              <a:t> INIT_SIZE;</a:t>
            </a:r>
            <a:br>
              <a:rPr lang="en-US" sz="20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000" dirty="0" smtClean="0">
                <a:solidFill>
                  <a:schemeClr val="tx1"/>
                </a:solidFill>
                <a:latin typeface="Courier"/>
                <a:cs typeface="Courier"/>
              </a:rPr>
              <a:t>   public </a:t>
            </a:r>
            <a:r>
              <a:rPr lang="en-US" sz="2000" dirty="0" err="1">
                <a:solidFill>
                  <a:schemeClr val="tx1"/>
                </a:solidFill>
                <a:latin typeface="Courier"/>
                <a:cs typeface="Courier"/>
              </a:rPr>
              <a:t>ArrayBag</a:t>
            </a:r>
            <a:r>
              <a:rPr lang="en-US" sz="2000" dirty="0">
                <a:solidFill>
                  <a:schemeClr val="tx1"/>
                </a:solidFill>
                <a:latin typeface="Courier"/>
                <a:cs typeface="Courier"/>
              </a:rPr>
              <a:t>() </a:t>
            </a:r>
            <a:r>
              <a:rPr lang="en-US" sz="2000" dirty="0" smtClean="0">
                <a:solidFill>
                  <a:schemeClr val="tx1"/>
                </a:solidFill>
                <a:latin typeface="Courier"/>
                <a:cs typeface="Courier"/>
              </a:rPr>
              <a:t>{ … }</a:t>
            </a:r>
            <a:r>
              <a:rPr lang="en-US" sz="2000" dirty="0">
                <a:solidFill>
                  <a:schemeClr val="tx1"/>
                </a:solidFill>
                <a:latin typeface="Courier"/>
                <a:cs typeface="Courier"/>
              </a:rPr>
              <a:t>	</a:t>
            </a:r>
            <a:r>
              <a:rPr lang="en-US" sz="2000" dirty="0" smtClean="0">
                <a:solidFill>
                  <a:schemeClr val="tx1"/>
                </a:solidFill>
                <a:latin typeface="Courier"/>
                <a:cs typeface="Courier"/>
              </a:rPr>
              <a:t/>
            </a:r>
            <a:br>
              <a:rPr lang="en-US" sz="2000" dirty="0" smtClean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000" dirty="0">
                <a:solidFill>
                  <a:schemeClr val="tx1"/>
                </a:solidFill>
                <a:latin typeface="Courier"/>
                <a:cs typeface="Courier"/>
              </a:rPr>
              <a:t>	</a:t>
            </a:r>
            <a:r>
              <a:rPr lang="en-US" sz="2000" dirty="0" smtClean="0">
                <a:solidFill>
                  <a:schemeClr val="tx1"/>
                </a:solidFill>
                <a:latin typeface="Courier"/>
                <a:cs typeface="Courier"/>
              </a:rPr>
              <a:t>public </a:t>
            </a:r>
            <a:r>
              <a:rPr lang="en-US" sz="2000" dirty="0" err="1">
                <a:solidFill>
                  <a:schemeClr val="tx1"/>
                </a:solidFill>
                <a:latin typeface="Courier"/>
                <a:cs typeface="Courier"/>
              </a:rPr>
              <a:t>boolean</a:t>
            </a:r>
            <a:r>
              <a:rPr lang="en-US" sz="2000" dirty="0">
                <a:solidFill>
                  <a:schemeClr val="tx1"/>
                </a:solidFill>
                <a:latin typeface="Courier"/>
                <a:cs typeface="Courier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urier"/>
                <a:cs typeface="Courier"/>
              </a:rPr>
              <a:t>isEmpty</a:t>
            </a:r>
            <a:r>
              <a:rPr lang="en-US" sz="2000" dirty="0">
                <a:solidFill>
                  <a:schemeClr val="tx1"/>
                </a:solidFill>
                <a:latin typeface="Courier"/>
                <a:cs typeface="Courier"/>
              </a:rPr>
              <a:t>() </a:t>
            </a:r>
            <a:r>
              <a:rPr lang="en-US" sz="2000" dirty="0" smtClean="0">
                <a:solidFill>
                  <a:schemeClr val="tx1"/>
                </a:solidFill>
                <a:latin typeface="Courier"/>
                <a:cs typeface="Courier"/>
              </a:rPr>
              <a:t>{ … }</a:t>
            </a:r>
            <a:r>
              <a:rPr lang="en-US" sz="2000" dirty="0">
                <a:solidFill>
                  <a:schemeClr val="tx1"/>
                </a:solidFill>
                <a:latin typeface="Courier"/>
                <a:cs typeface="Courier"/>
              </a:rPr>
              <a:t/>
            </a:r>
            <a:br>
              <a:rPr lang="en-US" sz="20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000" dirty="0" smtClean="0">
                <a:solidFill>
                  <a:schemeClr val="tx1"/>
                </a:solidFill>
                <a:latin typeface="Courier"/>
                <a:cs typeface="Courier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Courier"/>
                <a:cs typeface="Courier"/>
              </a:rPr>
              <a:t>	</a:t>
            </a:r>
            <a:r>
              <a:rPr lang="en-US" sz="2000" dirty="0" smtClean="0">
                <a:solidFill>
                  <a:schemeClr val="tx1"/>
                </a:solidFill>
                <a:latin typeface="Courier"/>
                <a:cs typeface="Courier"/>
              </a:rPr>
              <a:t>public </a:t>
            </a:r>
            <a:r>
              <a:rPr lang="en-US" sz="2000" dirty="0">
                <a:solidFill>
                  <a:schemeClr val="tx1"/>
                </a:solidFill>
                <a:latin typeface="Courier"/>
                <a:cs typeface="Courier"/>
              </a:rPr>
              <a:t>void add(Object item) </a:t>
            </a:r>
            <a:r>
              <a:rPr lang="en-US" sz="2000" dirty="0" smtClean="0">
                <a:solidFill>
                  <a:schemeClr val="tx1"/>
                </a:solidFill>
                <a:latin typeface="Courier"/>
                <a:cs typeface="Courier"/>
              </a:rPr>
              <a:t>{…</a:t>
            </a:r>
            <a:r>
              <a:rPr lang="ro-RO" sz="2000" dirty="0" smtClean="0">
                <a:solidFill>
                  <a:schemeClr val="tx1"/>
                </a:solidFill>
                <a:latin typeface="Courier"/>
                <a:cs typeface="Courier"/>
              </a:rPr>
              <a:t>}</a:t>
            </a:r>
            <a:r>
              <a:rPr lang="en-US" sz="2000" dirty="0" smtClean="0">
                <a:solidFill>
                  <a:schemeClr val="tx1"/>
                </a:solidFill>
                <a:latin typeface="Courier"/>
                <a:cs typeface="Courier"/>
              </a:rPr>
              <a:t/>
            </a:r>
            <a:br>
              <a:rPr lang="en-US" sz="2000" dirty="0" smtClean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000" dirty="0" smtClean="0">
                <a:solidFill>
                  <a:schemeClr val="tx1"/>
                </a:solidFill>
                <a:latin typeface="Courier"/>
                <a:cs typeface="Courier"/>
              </a:rPr>
              <a:t>   </a:t>
            </a:r>
            <a:r>
              <a:rPr lang="en-US" sz="2000" dirty="0">
                <a:solidFill>
                  <a:schemeClr val="tx1"/>
                </a:solidFill>
                <a:latin typeface="Courier"/>
                <a:cs typeface="Courier"/>
              </a:rPr>
              <a:t>public Object remove() </a:t>
            </a:r>
            <a:r>
              <a:rPr lang="en-US" sz="2000" dirty="0" smtClean="0">
                <a:solidFill>
                  <a:schemeClr val="tx1"/>
                </a:solidFill>
                <a:latin typeface="Courier"/>
                <a:cs typeface="Courier"/>
              </a:rPr>
              <a:t>throws</a:t>
            </a:r>
            <a:br>
              <a:rPr lang="en-US" sz="2000" dirty="0" smtClean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000" dirty="0" smtClean="0">
                <a:solidFill>
                  <a:schemeClr val="tx1"/>
                </a:solidFill>
                <a:latin typeface="Courier"/>
                <a:cs typeface="Courier"/>
              </a:rPr>
              <a:t>     </a:t>
            </a:r>
            <a:r>
              <a:rPr lang="en-US" sz="2000" dirty="0" err="1" smtClean="0">
                <a:solidFill>
                  <a:schemeClr val="tx1"/>
                </a:solidFill>
                <a:latin typeface="Courier"/>
                <a:cs typeface="Courier"/>
              </a:rPr>
              <a:t>NoSuchElementException</a:t>
            </a:r>
            <a:r>
              <a:rPr lang="en-US" sz="2000" dirty="0" smtClean="0">
                <a:solidFill>
                  <a:schemeClr val="tx1"/>
                </a:solidFill>
                <a:latin typeface="Courier"/>
                <a:cs typeface="Courier"/>
              </a:rPr>
              <a:t> {…</a:t>
            </a:r>
            <a:r>
              <a:rPr lang="da-DK" sz="2000" dirty="0" smtClean="0">
                <a:solidFill>
                  <a:schemeClr val="tx1"/>
                </a:solidFill>
                <a:latin typeface="Courier"/>
                <a:cs typeface="Courier"/>
              </a:rPr>
              <a:t>}</a:t>
            </a:r>
            <a:r>
              <a:rPr lang="da-DK" sz="2000" dirty="0">
                <a:solidFill>
                  <a:schemeClr val="tx1"/>
                </a:solidFill>
                <a:latin typeface="Courier"/>
                <a:cs typeface="Courier"/>
              </a:rPr>
              <a:t/>
            </a:r>
            <a:br>
              <a:rPr lang="da-DK" sz="20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da-DK" sz="2000" dirty="0" smtClean="0">
                <a:solidFill>
                  <a:schemeClr val="tx1"/>
                </a:solidFill>
                <a:latin typeface="Courier"/>
                <a:cs typeface="Courier"/>
              </a:rPr>
              <a:t/>
            </a:r>
            <a:br>
              <a:rPr lang="da-DK" sz="2000" dirty="0" smtClean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da-DK" sz="2000" dirty="0" smtClean="0">
                <a:solidFill>
                  <a:schemeClr val="tx1"/>
                </a:solidFill>
                <a:latin typeface="Courier"/>
                <a:cs typeface="Courier"/>
              </a:rPr>
              <a:t>   </a:t>
            </a:r>
            <a:r>
              <a:rPr lang="en-US" sz="2000" dirty="0" smtClean="0">
                <a:solidFill>
                  <a:schemeClr val="tx1"/>
                </a:solidFill>
                <a:latin typeface="Courier"/>
                <a:cs typeface="Courier"/>
              </a:rPr>
              <a:t>public </a:t>
            </a:r>
            <a:r>
              <a:rPr lang="en-US" sz="2000" dirty="0" err="1">
                <a:solidFill>
                  <a:schemeClr val="tx1"/>
                </a:solidFill>
                <a:latin typeface="Courier"/>
                <a:cs typeface="Courier"/>
              </a:rPr>
              <a:t>ArrayBag</a:t>
            </a:r>
            <a:r>
              <a:rPr lang="en-US" sz="2000" dirty="0">
                <a:solidFill>
                  <a:schemeClr val="tx1"/>
                </a:solidFill>
                <a:latin typeface="Courier"/>
                <a:cs typeface="Courier"/>
              </a:rPr>
              <a:t> clone() {</a:t>
            </a:r>
            <a:br>
              <a:rPr lang="en-US" sz="20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000" dirty="0">
                <a:solidFill>
                  <a:schemeClr val="tx1"/>
                </a:solidFill>
                <a:latin typeface="Courier"/>
                <a:cs typeface="Courier"/>
              </a:rPr>
              <a:t>		</a:t>
            </a:r>
            <a:r>
              <a:rPr lang="en-US" sz="2000" dirty="0" err="1">
                <a:solidFill>
                  <a:schemeClr val="tx1"/>
                </a:solidFill>
                <a:latin typeface="Courier"/>
                <a:cs typeface="Courier"/>
              </a:rPr>
              <a:t>ArrayBag</a:t>
            </a:r>
            <a:r>
              <a:rPr lang="en-US" sz="2000" dirty="0">
                <a:solidFill>
                  <a:schemeClr val="tx1"/>
                </a:solidFill>
                <a:latin typeface="Courier"/>
                <a:cs typeface="Courier"/>
              </a:rPr>
              <a:t> copy = new </a:t>
            </a:r>
            <a:r>
              <a:rPr lang="en-US" sz="2000" dirty="0" err="1">
                <a:solidFill>
                  <a:schemeClr val="tx1"/>
                </a:solidFill>
                <a:latin typeface="Courier"/>
                <a:cs typeface="Courier"/>
              </a:rPr>
              <a:t>ArrayBag</a:t>
            </a:r>
            <a:r>
              <a:rPr lang="en-US" sz="2000" dirty="0">
                <a:solidFill>
                  <a:schemeClr val="tx1"/>
                </a:solidFill>
                <a:latin typeface="Courier"/>
                <a:cs typeface="Courier"/>
              </a:rPr>
              <a:t>();</a:t>
            </a:r>
            <a:br>
              <a:rPr lang="en-US" sz="20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000" dirty="0">
                <a:solidFill>
                  <a:schemeClr val="tx1"/>
                </a:solidFill>
                <a:latin typeface="Courier"/>
                <a:cs typeface="Courier"/>
              </a:rPr>
              <a:t>		</a:t>
            </a:r>
            <a:r>
              <a:rPr lang="en-US" sz="2000" dirty="0" err="1">
                <a:solidFill>
                  <a:schemeClr val="tx1"/>
                </a:solidFill>
                <a:latin typeface="Courier"/>
                <a:cs typeface="Courier"/>
              </a:rPr>
              <a:t>copy.itemCount</a:t>
            </a:r>
            <a:r>
              <a:rPr lang="en-US" sz="2000" dirty="0">
                <a:solidFill>
                  <a:schemeClr val="tx1"/>
                </a:solidFill>
                <a:latin typeface="Courier"/>
                <a:cs typeface="Courier"/>
              </a:rPr>
              <a:t> = </a:t>
            </a:r>
            <a:r>
              <a:rPr lang="en-US" sz="2000" dirty="0" err="1">
                <a:solidFill>
                  <a:schemeClr val="tx1"/>
                </a:solidFill>
                <a:latin typeface="Courier"/>
                <a:cs typeface="Courier"/>
              </a:rPr>
              <a:t>itemCount</a:t>
            </a:r>
            <a:r>
              <a:rPr lang="en-US" sz="2000" dirty="0">
                <a:solidFill>
                  <a:schemeClr val="tx1"/>
                </a:solidFill>
                <a:latin typeface="Courier"/>
                <a:cs typeface="Courier"/>
              </a:rPr>
              <a:t>;</a:t>
            </a:r>
            <a:br>
              <a:rPr lang="en-US" sz="20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000" dirty="0">
                <a:solidFill>
                  <a:schemeClr val="tx1"/>
                </a:solidFill>
                <a:latin typeface="Courier"/>
                <a:cs typeface="Courier"/>
              </a:rPr>
              <a:t>		</a:t>
            </a:r>
            <a:r>
              <a:rPr lang="en-US" sz="2000" dirty="0" err="1">
                <a:solidFill>
                  <a:schemeClr val="tx1"/>
                </a:solidFill>
                <a:latin typeface="Courier"/>
                <a:cs typeface="Courier"/>
              </a:rPr>
              <a:t>copy.items</a:t>
            </a:r>
            <a:r>
              <a:rPr lang="en-US" sz="2000" dirty="0">
                <a:solidFill>
                  <a:schemeClr val="tx1"/>
                </a:solidFill>
                <a:latin typeface="Courier"/>
                <a:cs typeface="Courier"/>
              </a:rPr>
              <a:t> = </a:t>
            </a:r>
            <a:r>
              <a:rPr lang="en-US" sz="2000" dirty="0" err="1">
                <a:solidFill>
                  <a:schemeClr val="tx1"/>
                </a:solidFill>
                <a:latin typeface="Courier"/>
                <a:cs typeface="Courier"/>
              </a:rPr>
              <a:t>items.clone</a:t>
            </a:r>
            <a:r>
              <a:rPr lang="en-US" sz="2000" dirty="0">
                <a:solidFill>
                  <a:schemeClr val="tx1"/>
                </a:solidFill>
                <a:latin typeface="Courier"/>
                <a:cs typeface="Courier"/>
              </a:rPr>
              <a:t>();</a:t>
            </a:r>
            <a:br>
              <a:rPr lang="en-US" sz="20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000" dirty="0">
                <a:solidFill>
                  <a:schemeClr val="tx1"/>
                </a:solidFill>
                <a:latin typeface="Courier"/>
                <a:cs typeface="Courier"/>
              </a:rPr>
              <a:t>		return copy;</a:t>
            </a:r>
            <a:br>
              <a:rPr lang="en-US" sz="20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000" dirty="0">
                <a:solidFill>
                  <a:schemeClr val="tx1"/>
                </a:solidFill>
                <a:latin typeface="Courier"/>
                <a:cs typeface="Courier"/>
              </a:rPr>
              <a:t>	}</a:t>
            </a:r>
            <a:r>
              <a:rPr lang="da-DK" sz="2000" dirty="0">
                <a:solidFill>
                  <a:schemeClr val="tx1"/>
                </a:solidFill>
                <a:latin typeface="Courier"/>
                <a:cs typeface="Courier"/>
              </a:rPr>
              <a:t/>
            </a:r>
            <a:br>
              <a:rPr lang="da-DK" sz="20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da-DK" sz="2000" dirty="0" smtClean="0">
                <a:solidFill>
                  <a:schemeClr val="tx1"/>
                </a:solidFill>
                <a:latin typeface="Courier"/>
                <a:cs typeface="Courier"/>
              </a:rPr>
              <a:t>}</a:t>
            </a:r>
            <a:endParaRPr lang="en-US" sz="2000" dirty="0">
              <a:solidFill>
                <a:schemeClr val="tx1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4022323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70115"/>
            <a:ext cx="7772400" cy="958813"/>
          </a:xfrm>
        </p:spPr>
        <p:txBody>
          <a:bodyPr/>
          <a:lstStyle/>
          <a:p>
            <a:r>
              <a:rPr lang="en-US" dirty="0" smtClean="0"/>
              <a:t>Examples of using </a:t>
            </a:r>
            <a:r>
              <a:rPr lang="en-US" dirty="0" err="1" smtClean="0"/>
              <a:t>ArrayBag</a:t>
            </a:r>
            <a:r>
              <a:rPr lang="en-US" dirty="0" smtClean="0"/>
              <a:t>: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228927"/>
            <a:ext cx="6400800" cy="3499043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dirty="0"/>
              <a:t> </a:t>
            </a:r>
            <a:r>
              <a:rPr lang="en-US" sz="2000" dirty="0" err="1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ArrayBag</a:t>
            </a:r>
            <a:r>
              <a:rPr lang="en-US" sz="2000" dirty="0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 bag = new </a:t>
            </a:r>
            <a:r>
              <a:rPr lang="en-US" sz="2000" dirty="0" err="1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ArrayBag</a:t>
            </a:r>
            <a:r>
              <a:rPr lang="en-US" sz="2000" dirty="0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();</a:t>
            </a:r>
          </a:p>
          <a:p>
            <a:pPr algn="l"/>
            <a:r>
              <a:rPr lang="da-DK" sz="2000" dirty="0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 </a:t>
            </a:r>
            <a:r>
              <a:rPr lang="da-DK" sz="2000" dirty="0" err="1" smtClean="0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bag.add</a:t>
            </a:r>
            <a:r>
              <a:rPr lang="da-DK" sz="2000" dirty="0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(1); </a:t>
            </a:r>
            <a:r>
              <a:rPr lang="da-DK" sz="2000" dirty="0" err="1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bag.add</a:t>
            </a:r>
            <a:r>
              <a:rPr lang="da-DK" sz="2000" dirty="0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(2); </a:t>
            </a:r>
            <a:r>
              <a:rPr lang="da-DK" sz="2000" dirty="0" err="1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bag.add</a:t>
            </a:r>
            <a:r>
              <a:rPr lang="da-DK" sz="2000" dirty="0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(3);</a:t>
            </a:r>
          </a:p>
          <a:p>
            <a:pPr algn="l"/>
            <a:r>
              <a:rPr lang="da-DK" sz="2000" dirty="0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 </a:t>
            </a:r>
            <a:r>
              <a:rPr lang="da-DK" sz="2000" dirty="0" err="1" smtClean="0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printBag</a:t>
            </a:r>
            <a:r>
              <a:rPr lang="da-DK" sz="2000" dirty="0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(bag);</a:t>
            </a:r>
          </a:p>
          <a:p>
            <a:pPr algn="l"/>
            <a:r>
              <a:rPr lang="da-DK" sz="2000" dirty="0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 </a:t>
            </a:r>
            <a:r>
              <a:rPr lang="da-DK" sz="2000" dirty="0" err="1" smtClean="0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int</a:t>
            </a:r>
            <a:r>
              <a:rPr lang="da-DK" sz="2000" dirty="0" smtClean="0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 </a:t>
            </a:r>
            <a:r>
              <a:rPr lang="da-DK" sz="2000" dirty="0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item = (</a:t>
            </a:r>
            <a:r>
              <a:rPr lang="da-DK" sz="2000" dirty="0" err="1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int</a:t>
            </a:r>
            <a:r>
              <a:rPr lang="da-DK" sz="2000" dirty="0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) </a:t>
            </a:r>
            <a:r>
              <a:rPr lang="da-DK" sz="2000" dirty="0" err="1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bag.remove</a:t>
            </a:r>
            <a:r>
              <a:rPr lang="da-DK" sz="2000" dirty="0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();</a:t>
            </a:r>
          </a:p>
          <a:p>
            <a:pPr algn="l"/>
            <a:r>
              <a:rPr lang="da-DK" sz="2000" dirty="0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 </a:t>
            </a:r>
            <a:r>
              <a:rPr lang="da-DK" sz="2000" dirty="0" err="1" smtClean="0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System.out.println</a:t>
            </a:r>
            <a:r>
              <a:rPr lang="da-DK" sz="2000" dirty="0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(item)</a:t>
            </a:r>
            <a:r>
              <a:rPr lang="da-DK" sz="2000" dirty="0" smtClean="0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;</a:t>
            </a:r>
          </a:p>
          <a:p>
            <a:pPr algn="l"/>
            <a:endParaRPr lang="da-DK" sz="2000" dirty="0" smtClean="0">
              <a:solidFill>
                <a:schemeClr val="tx1"/>
              </a:solidFill>
              <a:effectLst>
                <a:outerShdw blurRad="57150" dist="25400" dir="2700000" algn="tl" rotWithShape="0">
                  <a:srgbClr val="000000">
                    <a:alpha val="30000"/>
                  </a:srgbClr>
                </a:outerShdw>
              </a:effectLst>
              <a:latin typeface="Courier"/>
              <a:ea typeface="+mj-ea"/>
              <a:cs typeface="Courier"/>
            </a:endParaRPr>
          </a:p>
          <a:p>
            <a:pPr algn="l"/>
            <a:r>
              <a:rPr lang="da-DK" sz="3000" dirty="0"/>
              <a:t>Output is:</a:t>
            </a:r>
          </a:p>
          <a:p>
            <a:pPr algn="l"/>
            <a:r>
              <a:rPr lang="en-US" sz="2100" dirty="0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3</a:t>
            </a:r>
          </a:p>
          <a:p>
            <a:pPr algn="l"/>
            <a:r>
              <a:rPr lang="en-US" sz="2100" dirty="0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2</a:t>
            </a:r>
          </a:p>
          <a:p>
            <a:pPr algn="l"/>
            <a:r>
              <a:rPr lang="en-US" sz="2000" dirty="0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1</a:t>
            </a:r>
          </a:p>
          <a:p>
            <a:pPr algn="l"/>
            <a:r>
              <a:rPr lang="en-US" sz="2000" dirty="0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0941501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01701"/>
            <a:ext cx="7772400" cy="1600199"/>
          </a:xfrm>
        </p:spPr>
        <p:txBody>
          <a:bodyPr/>
          <a:lstStyle/>
          <a:p>
            <a:r>
              <a:rPr lang="en-US" dirty="0" smtClean="0"/>
              <a:t>Using the Object class in </a:t>
            </a:r>
            <a:r>
              <a:rPr lang="en-US" dirty="0" err="1" smtClean="0"/>
              <a:t>BagADT</a:t>
            </a:r>
            <a:r>
              <a:rPr lang="en-US" dirty="0" smtClean="0"/>
              <a:t> can be problematic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06700"/>
            <a:ext cx="6400800" cy="3149600"/>
          </a:xfrm>
        </p:spPr>
        <p:txBody>
          <a:bodyPr/>
          <a:lstStyle/>
          <a:p>
            <a:pPr marL="457200" indent="-457200" algn="l">
              <a:buFont typeface="Arial"/>
              <a:buChar char="•"/>
            </a:pPr>
            <a:r>
              <a:rPr lang="en-US" dirty="0" smtClean="0"/>
              <a:t>You have to type-cast all objects returned by </a:t>
            </a:r>
            <a:r>
              <a:rPr lang="en-US" dirty="0" smtClean="0">
                <a:latin typeface="Courier"/>
                <a:cs typeface="Courier"/>
              </a:rPr>
              <a:t>remove</a:t>
            </a:r>
            <a:r>
              <a:rPr lang="en-US" dirty="0" smtClean="0"/>
              <a:t>()   (Why?)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It is hard to enforce a uniform type in a bag.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Bag declarations are uninformative. (All bags are essentially the same)</a:t>
            </a:r>
          </a:p>
          <a:p>
            <a:pPr marL="457200" indent="-457200" algn="l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4538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25501"/>
            <a:ext cx="7772400" cy="1028699"/>
          </a:xfrm>
        </p:spPr>
        <p:txBody>
          <a:bodyPr/>
          <a:lstStyle/>
          <a:p>
            <a:r>
              <a:rPr lang="en-US" dirty="0" smtClean="0"/>
              <a:t>Java Generics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222500"/>
            <a:ext cx="6400800" cy="3181350"/>
          </a:xfrm>
        </p:spPr>
        <p:txBody>
          <a:bodyPr/>
          <a:lstStyle/>
          <a:p>
            <a:pPr algn="l"/>
            <a:r>
              <a:rPr lang="en-US" dirty="0" smtClean="0"/>
              <a:t>Generics allow you to add a type parameter to an interface or class:</a:t>
            </a:r>
          </a:p>
          <a:p>
            <a:pPr algn="l"/>
            <a:endParaRPr lang="en-US" dirty="0" smtClean="0"/>
          </a:p>
          <a:p>
            <a:pPr algn="l"/>
            <a:r>
              <a:rPr lang="en-US" dirty="0" err="1" smtClean="0"/>
              <a:t>BagADT</a:t>
            </a:r>
            <a:r>
              <a:rPr lang="en-US" dirty="0" smtClean="0"/>
              <a:t>&lt;</a:t>
            </a:r>
            <a:r>
              <a:rPr lang="en-US" dirty="0" smtClean="0">
                <a:solidFill>
                  <a:srgbClr val="FF0000"/>
                </a:solidFill>
              </a:rPr>
              <a:t>E</a:t>
            </a:r>
            <a:r>
              <a:rPr lang="en-US" dirty="0" smtClean="0"/>
              <a:t>&gt;   or  </a:t>
            </a:r>
            <a:r>
              <a:rPr lang="en-US" dirty="0" err="1" smtClean="0"/>
              <a:t>ArrayBag</a:t>
            </a:r>
            <a:r>
              <a:rPr lang="en-US" dirty="0" smtClean="0"/>
              <a:t>&lt;</a:t>
            </a:r>
            <a:r>
              <a:rPr lang="en-US" dirty="0" smtClean="0">
                <a:solidFill>
                  <a:srgbClr val="FF0000"/>
                </a:solidFill>
              </a:rPr>
              <a:t>E</a:t>
            </a:r>
            <a:r>
              <a:rPr lang="en-US" dirty="0" smtClean="0"/>
              <a:t>&gt;</a:t>
            </a:r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76323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44600" y="793750"/>
            <a:ext cx="6629400" cy="4400550"/>
          </a:xfrm>
        </p:spPr>
        <p:txBody>
          <a:bodyPr/>
          <a:lstStyle/>
          <a:p>
            <a:pPr algn="l"/>
            <a:r>
              <a:rPr lang="en-US" dirty="0" smtClean="0"/>
              <a:t>When a type is declared, a class name</a:t>
            </a:r>
          </a:p>
          <a:p>
            <a:pPr algn="l"/>
            <a:r>
              <a:rPr lang="en-US" dirty="0"/>
              <a:t>r</a:t>
            </a:r>
            <a:r>
              <a:rPr lang="en-US" dirty="0" smtClean="0"/>
              <a:t>eplaces the type parameter:</a:t>
            </a:r>
          </a:p>
          <a:p>
            <a:pPr algn="l"/>
            <a:endParaRPr lang="en-US" dirty="0"/>
          </a:p>
          <a:p>
            <a:pPr algn="l"/>
            <a:r>
              <a:rPr lang="en-US" dirty="0" err="1" smtClean="0"/>
              <a:t>ArrayBag</a:t>
            </a:r>
            <a:r>
              <a:rPr lang="en-US" dirty="0" smtClean="0"/>
              <a:t>&lt;Integer&gt;  or </a:t>
            </a:r>
            <a:r>
              <a:rPr lang="en-US" dirty="0" err="1" smtClean="0"/>
              <a:t>ArrayBag</a:t>
            </a:r>
            <a:r>
              <a:rPr lang="en-US" dirty="0" smtClean="0"/>
              <a:t>&lt;String&gt;</a:t>
            </a:r>
          </a:p>
          <a:p>
            <a:pPr algn="l"/>
            <a:endParaRPr lang="en-US" dirty="0"/>
          </a:p>
          <a:p>
            <a:pPr algn="l"/>
            <a:r>
              <a:rPr lang="en-US" dirty="0" smtClean="0"/>
              <a:t>Only the declared type can be inserted.</a:t>
            </a:r>
          </a:p>
          <a:p>
            <a:pPr algn="l"/>
            <a:endParaRPr lang="en-US" dirty="0"/>
          </a:p>
          <a:p>
            <a:pPr algn="l"/>
            <a:r>
              <a:rPr lang="en-US" dirty="0" smtClean="0"/>
              <a:t>Removed items need not be type-cast.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5880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75500"/>
            <a:ext cx="7772400" cy="972718"/>
          </a:xfrm>
        </p:spPr>
        <p:txBody>
          <a:bodyPr/>
          <a:lstStyle/>
          <a:p>
            <a:r>
              <a:rPr lang="en-US" dirty="0" smtClean="0"/>
              <a:t>Abstract Data Types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931926"/>
            <a:ext cx="6400800" cy="4066502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Separate needed operations from actual implementation.</a:t>
            </a:r>
            <a:endParaRPr lang="en-US" dirty="0"/>
          </a:p>
          <a:p>
            <a:pPr algn="l"/>
            <a:r>
              <a:rPr lang="en-US" dirty="0" smtClean="0"/>
              <a:t>User determines what’s needed in an</a:t>
            </a:r>
          </a:p>
          <a:p>
            <a:pPr algn="l"/>
            <a:r>
              <a:rPr lang="en-US" i="1" dirty="0" smtClean="0"/>
              <a:t>Interface</a:t>
            </a:r>
            <a:r>
              <a:rPr lang="en-US" dirty="0" smtClean="0"/>
              <a:t>.</a:t>
            </a:r>
          </a:p>
          <a:p>
            <a:pPr algn="l"/>
            <a:r>
              <a:rPr lang="en-US" dirty="0" smtClean="0"/>
              <a:t>Implementer programs operations in a </a:t>
            </a:r>
            <a:r>
              <a:rPr lang="en-US" i="1" dirty="0" smtClean="0"/>
              <a:t>Class</a:t>
            </a:r>
            <a:r>
              <a:rPr lang="en-US" dirty="0" smtClean="0"/>
              <a:t>.</a:t>
            </a:r>
          </a:p>
          <a:p>
            <a:pPr algn="l"/>
            <a:r>
              <a:rPr lang="en-US" dirty="0" smtClean="0"/>
              <a:t>Can use </a:t>
            </a:r>
            <a:r>
              <a:rPr lang="en-US" i="1" dirty="0" smtClean="0"/>
              <a:t>any</a:t>
            </a:r>
            <a:r>
              <a:rPr lang="en-US" dirty="0" smtClean="0"/>
              <a:t> class that meets the interface requirements.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9239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807" y="660400"/>
            <a:ext cx="7772400" cy="5295900"/>
          </a:xfrm>
        </p:spPr>
        <p:txBody>
          <a:bodyPr>
            <a:normAutofit fontScale="90000"/>
          </a:bodyPr>
          <a:lstStyle/>
          <a:p>
            <a:pPr algn="l"/>
            <a:r>
              <a:rPr lang="en-US" sz="3200" dirty="0">
                <a:solidFill>
                  <a:schemeClr val="tx1"/>
                </a:solidFill>
                <a:latin typeface="Courier"/>
                <a:cs typeface="Courier"/>
              </a:rPr>
              <a:t>public interface </a:t>
            </a:r>
            <a:r>
              <a:rPr lang="en-US" sz="3200" dirty="0" err="1" smtClean="0">
                <a:solidFill>
                  <a:schemeClr val="tx1"/>
                </a:solidFill>
                <a:latin typeface="Courier"/>
                <a:cs typeface="Courier"/>
              </a:rPr>
              <a:t>BagADT</a:t>
            </a:r>
            <a:r>
              <a:rPr lang="en-US" sz="3200" dirty="0" smtClean="0">
                <a:solidFill>
                  <a:schemeClr val="tx1"/>
                </a:solidFill>
                <a:latin typeface="Courier"/>
                <a:cs typeface="Courier"/>
              </a:rPr>
              <a:t>&lt;</a:t>
            </a:r>
            <a:r>
              <a:rPr lang="en-US" sz="3200" dirty="0" smtClean="0">
                <a:solidFill>
                  <a:srgbClr val="FF0000"/>
                </a:solidFill>
                <a:latin typeface="Courier"/>
                <a:cs typeface="Courier"/>
              </a:rPr>
              <a:t>E</a:t>
            </a:r>
            <a:r>
              <a:rPr lang="en-US" sz="3200" dirty="0" smtClean="0">
                <a:solidFill>
                  <a:schemeClr val="tx1"/>
                </a:solidFill>
                <a:latin typeface="Courier"/>
                <a:cs typeface="Courier"/>
              </a:rPr>
              <a:t>&gt; </a:t>
            </a:r>
            <a:r>
              <a:rPr lang="en-US" sz="3200" dirty="0">
                <a:solidFill>
                  <a:schemeClr val="tx1"/>
                </a:solidFill>
                <a:latin typeface="Courier"/>
                <a:cs typeface="Courier"/>
              </a:rPr>
              <a:t>{</a:t>
            </a:r>
            <a:br>
              <a:rPr lang="en-US" sz="32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3200" dirty="0" smtClean="0">
                <a:solidFill>
                  <a:schemeClr val="tx1"/>
                </a:solidFill>
                <a:latin typeface="Courier"/>
                <a:cs typeface="Courier"/>
              </a:rPr>
              <a:t/>
            </a:r>
            <a:br>
              <a:rPr lang="en-US" sz="3200" dirty="0" smtClean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3200" dirty="0">
                <a:solidFill>
                  <a:schemeClr val="tx1"/>
                </a:solidFill>
                <a:latin typeface="Courier"/>
                <a:cs typeface="Courier"/>
              </a:rPr>
              <a:t>	void add</a:t>
            </a:r>
            <a:r>
              <a:rPr lang="en-US" sz="3200" dirty="0" smtClean="0">
                <a:solidFill>
                  <a:schemeClr val="tx1"/>
                </a:solidFill>
                <a:latin typeface="Courier"/>
                <a:cs typeface="Courier"/>
              </a:rPr>
              <a:t>(</a:t>
            </a:r>
            <a:r>
              <a:rPr lang="en-US" sz="3200" dirty="0" smtClean="0">
                <a:solidFill>
                  <a:srgbClr val="FF0000"/>
                </a:solidFill>
                <a:latin typeface="Courier"/>
                <a:cs typeface="Courier"/>
              </a:rPr>
              <a:t>E</a:t>
            </a:r>
            <a:r>
              <a:rPr lang="en-US" sz="3200" dirty="0" smtClean="0">
                <a:solidFill>
                  <a:schemeClr val="tx1"/>
                </a:solidFill>
                <a:latin typeface="Courier"/>
                <a:cs typeface="Courier"/>
              </a:rPr>
              <a:t> item</a:t>
            </a:r>
            <a:r>
              <a:rPr lang="en-US" sz="3200" dirty="0">
                <a:solidFill>
                  <a:schemeClr val="tx1"/>
                </a:solidFill>
                <a:latin typeface="Courier"/>
                <a:cs typeface="Courier"/>
              </a:rPr>
              <a:t>);</a:t>
            </a:r>
            <a:br>
              <a:rPr lang="en-US" sz="32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3200" dirty="0" smtClean="0">
                <a:solidFill>
                  <a:schemeClr val="tx1"/>
                </a:solidFill>
                <a:latin typeface="Courier"/>
                <a:cs typeface="Courier"/>
              </a:rPr>
              <a:t/>
            </a:r>
            <a:br>
              <a:rPr lang="en-US" sz="3200" dirty="0" smtClean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3200" dirty="0">
                <a:solidFill>
                  <a:schemeClr val="tx1"/>
                </a:solidFill>
                <a:latin typeface="Courier"/>
                <a:cs typeface="Courier"/>
              </a:rPr>
              <a:t>	</a:t>
            </a:r>
            <a:r>
              <a:rPr lang="en-US" sz="3200" dirty="0" smtClean="0">
                <a:solidFill>
                  <a:srgbClr val="FF0000"/>
                </a:solidFill>
                <a:latin typeface="Courier"/>
                <a:cs typeface="Courier"/>
              </a:rPr>
              <a:t>E</a:t>
            </a:r>
            <a:r>
              <a:rPr lang="en-US" sz="3200" dirty="0" smtClean="0">
                <a:solidFill>
                  <a:schemeClr val="tx1"/>
                </a:solidFill>
                <a:latin typeface="Courier"/>
                <a:cs typeface="Courier"/>
              </a:rPr>
              <a:t> remove </a:t>
            </a:r>
            <a:r>
              <a:rPr lang="en-US" sz="3200" dirty="0">
                <a:solidFill>
                  <a:schemeClr val="tx1"/>
                </a:solidFill>
                <a:latin typeface="Courier"/>
                <a:cs typeface="Courier"/>
              </a:rPr>
              <a:t>(</a:t>
            </a:r>
            <a:r>
              <a:rPr lang="en-US" sz="3200" dirty="0" smtClean="0">
                <a:solidFill>
                  <a:schemeClr val="tx1"/>
                </a:solidFill>
                <a:latin typeface="Courier"/>
                <a:cs typeface="Courier"/>
              </a:rPr>
              <a:t>)</a:t>
            </a:r>
            <a:br>
              <a:rPr lang="en-US" sz="3200" dirty="0" smtClean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3200" dirty="0">
                <a:solidFill>
                  <a:schemeClr val="tx1"/>
                </a:solidFill>
                <a:latin typeface="Courier"/>
                <a:cs typeface="Courier"/>
              </a:rPr>
              <a:t> </a:t>
            </a:r>
            <a:r>
              <a:rPr lang="en-US" sz="3200" dirty="0" smtClean="0">
                <a:solidFill>
                  <a:schemeClr val="tx1"/>
                </a:solidFill>
                <a:latin typeface="Courier"/>
                <a:cs typeface="Courier"/>
              </a:rPr>
              <a:t>     throws </a:t>
            </a:r>
            <a:r>
              <a:rPr lang="en-US" sz="2400" dirty="0" err="1">
                <a:solidFill>
                  <a:schemeClr val="tx1"/>
                </a:solidFill>
                <a:latin typeface="Courier"/>
                <a:cs typeface="Courier"/>
              </a:rPr>
              <a:t>NoSuchElementException</a:t>
            </a:r>
            <a:r>
              <a:rPr lang="en-US" sz="3200" dirty="0" smtClean="0">
                <a:solidFill>
                  <a:schemeClr val="tx1"/>
                </a:solidFill>
                <a:latin typeface="Courier"/>
                <a:cs typeface="Courier"/>
              </a:rPr>
              <a:t>;</a:t>
            </a:r>
            <a:br>
              <a:rPr lang="en-US" sz="3200" dirty="0" smtClean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3200" dirty="0">
                <a:solidFill>
                  <a:schemeClr val="tx1"/>
                </a:solidFill>
                <a:latin typeface="Courier"/>
                <a:cs typeface="Courier"/>
              </a:rPr>
              <a:t/>
            </a:r>
            <a:br>
              <a:rPr lang="en-US" sz="32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3200" dirty="0">
                <a:solidFill>
                  <a:schemeClr val="tx1"/>
                </a:solidFill>
                <a:latin typeface="Courier"/>
                <a:cs typeface="Courier"/>
              </a:rPr>
              <a:t>	</a:t>
            </a:r>
            <a:r>
              <a:rPr lang="en-US" sz="3200" dirty="0" err="1">
                <a:solidFill>
                  <a:schemeClr val="tx1"/>
                </a:solidFill>
                <a:latin typeface="Courier"/>
                <a:cs typeface="Courier"/>
              </a:rPr>
              <a:t>boolean</a:t>
            </a:r>
            <a:r>
              <a:rPr lang="en-US" sz="3200" dirty="0">
                <a:solidFill>
                  <a:schemeClr val="tx1"/>
                </a:solidFill>
                <a:latin typeface="Courier"/>
                <a:cs typeface="Courier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Courier"/>
                <a:cs typeface="Courier"/>
              </a:rPr>
              <a:t>isEmpty</a:t>
            </a:r>
            <a:r>
              <a:rPr lang="en-US" sz="3200" dirty="0">
                <a:solidFill>
                  <a:schemeClr val="tx1"/>
                </a:solidFill>
                <a:latin typeface="Courier"/>
                <a:cs typeface="Courier"/>
              </a:rPr>
              <a:t>();</a:t>
            </a:r>
            <a:br>
              <a:rPr lang="en-US" sz="32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3200" dirty="0" smtClean="0">
                <a:solidFill>
                  <a:schemeClr val="tx1"/>
                </a:solidFill>
                <a:latin typeface="Courier"/>
                <a:cs typeface="Courier"/>
              </a:rPr>
              <a:t/>
            </a:r>
            <a:br>
              <a:rPr lang="en-US" sz="3200" dirty="0" smtClean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3200" dirty="0">
                <a:solidFill>
                  <a:schemeClr val="tx1"/>
                </a:solidFill>
                <a:latin typeface="Courier"/>
                <a:cs typeface="Courier"/>
              </a:rPr>
              <a:t/>
            </a:r>
            <a:br>
              <a:rPr lang="en-US" sz="32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3200" dirty="0" smtClean="0">
                <a:solidFill>
                  <a:schemeClr val="tx1"/>
                </a:solidFill>
                <a:latin typeface="Courier"/>
                <a:cs typeface="Courier"/>
              </a:rPr>
              <a:t>  </a:t>
            </a:r>
            <a:r>
              <a:rPr lang="en-US" sz="3200" dirty="0" err="1" smtClean="0">
                <a:solidFill>
                  <a:schemeClr val="tx1"/>
                </a:solidFill>
                <a:latin typeface="Courier"/>
                <a:cs typeface="Courier"/>
              </a:rPr>
              <a:t>BagADT</a:t>
            </a:r>
            <a:r>
              <a:rPr lang="en-US" sz="3200" dirty="0" smtClean="0">
                <a:solidFill>
                  <a:schemeClr val="tx1"/>
                </a:solidFill>
                <a:latin typeface="Courier"/>
                <a:cs typeface="Courier"/>
              </a:rPr>
              <a:t>&lt;</a:t>
            </a:r>
            <a:r>
              <a:rPr lang="en-US" sz="3200" dirty="0" smtClean="0">
                <a:solidFill>
                  <a:srgbClr val="FF0000"/>
                </a:solidFill>
                <a:latin typeface="Courier"/>
                <a:cs typeface="Courier"/>
              </a:rPr>
              <a:t>E</a:t>
            </a:r>
            <a:r>
              <a:rPr lang="en-US" sz="3200" dirty="0" smtClean="0">
                <a:solidFill>
                  <a:schemeClr val="tx1"/>
                </a:solidFill>
                <a:latin typeface="Courier"/>
                <a:cs typeface="Courier"/>
              </a:rPr>
              <a:t>&gt; clone();</a:t>
            </a:r>
            <a:br>
              <a:rPr lang="en-US" sz="3200" dirty="0" smtClean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3200" dirty="0" smtClean="0">
                <a:solidFill>
                  <a:schemeClr val="tx1"/>
                </a:solidFill>
                <a:latin typeface="Courier"/>
                <a:cs typeface="Courier"/>
              </a:rPr>
              <a:t>}</a:t>
            </a:r>
            <a:endParaRPr lang="en-US" sz="3200" dirty="0">
              <a:solidFill>
                <a:schemeClr val="tx1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1760072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" y="473181"/>
            <a:ext cx="8699500" cy="5331294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>public class </a:t>
            </a:r>
            <a:r>
              <a:rPr lang="en-US" sz="2400" dirty="0" err="1" smtClean="0">
                <a:solidFill>
                  <a:schemeClr val="tx1"/>
                </a:solidFill>
                <a:latin typeface="Courier"/>
                <a:cs typeface="Courier"/>
              </a:rPr>
              <a:t>ArrayBag</a:t>
            </a: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>&lt;</a:t>
            </a:r>
            <a:r>
              <a:rPr lang="en-US" sz="2400" dirty="0" smtClean="0">
                <a:solidFill>
                  <a:srgbClr val="FF0000"/>
                </a:solidFill>
                <a:latin typeface="Courier"/>
                <a:cs typeface="Courier"/>
              </a:rPr>
              <a:t>E</a:t>
            </a: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>&gt; implements </a:t>
            </a:r>
            <a:r>
              <a:rPr lang="en-US" sz="2400" dirty="0" err="1" smtClean="0">
                <a:solidFill>
                  <a:schemeClr val="tx1"/>
                </a:solidFill>
                <a:latin typeface="Courier"/>
                <a:cs typeface="Courier"/>
              </a:rPr>
              <a:t>BagADT</a:t>
            </a: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>&lt;</a:t>
            </a:r>
            <a:r>
              <a:rPr lang="en-US" sz="2400" dirty="0" smtClean="0">
                <a:solidFill>
                  <a:srgbClr val="FF0000"/>
                </a:solidFill>
                <a:latin typeface="Courier"/>
                <a:cs typeface="Courier"/>
              </a:rPr>
              <a:t>E</a:t>
            </a: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>&gt; {</a:t>
            </a:r>
            <a:b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800" dirty="0" smtClean="0">
                <a:solidFill>
                  <a:schemeClr val="tx1"/>
                </a:solidFill>
                <a:latin typeface="Courier"/>
                <a:cs typeface="Courier"/>
              </a:rPr>
              <a:t/>
            </a:r>
            <a:br>
              <a:rPr lang="en-US" sz="2800" dirty="0" smtClean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800" dirty="0" smtClean="0">
                <a:solidFill>
                  <a:schemeClr val="tx1"/>
                </a:solidFill>
                <a:latin typeface="Courier"/>
                <a:cs typeface="Courier"/>
              </a:rPr>
              <a:t>	/* Local data to implement a Bag */</a:t>
            </a:r>
            <a:br>
              <a:rPr lang="en-US" sz="2800" dirty="0" smtClean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800" dirty="0">
                <a:solidFill>
                  <a:schemeClr val="tx1"/>
                </a:solidFill>
                <a:latin typeface="Courier"/>
                <a:cs typeface="Courier"/>
              </a:rPr>
              <a:t/>
            </a:r>
            <a:br>
              <a:rPr lang="en-US" sz="28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800" dirty="0" smtClean="0">
                <a:solidFill>
                  <a:schemeClr val="tx1"/>
                </a:solidFill>
                <a:latin typeface="Courier"/>
                <a:cs typeface="Courier"/>
              </a:rPr>
              <a:t>  /* One or more constructors  */</a:t>
            </a:r>
            <a:br>
              <a:rPr lang="en-US" sz="2800" dirty="0" smtClean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800" dirty="0">
                <a:solidFill>
                  <a:schemeClr val="tx1"/>
                </a:solidFill>
                <a:latin typeface="Courier"/>
                <a:cs typeface="Courier"/>
              </a:rPr>
              <a:t/>
            </a:r>
            <a:br>
              <a:rPr lang="en-US" sz="28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800" dirty="0" smtClean="0">
                <a:solidFill>
                  <a:schemeClr val="tx1"/>
                </a:solidFill>
                <a:latin typeface="Courier"/>
                <a:cs typeface="Courier"/>
              </a:rPr>
              <a:t>  /* Implementations for</a:t>
            </a:r>
            <a:br>
              <a:rPr lang="en-US" sz="2800" dirty="0" smtClean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800" dirty="0">
                <a:solidFill>
                  <a:schemeClr val="tx1"/>
                </a:solidFill>
                <a:latin typeface="Courier"/>
                <a:cs typeface="Courier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Courier"/>
                <a:cs typeface="Courier"/>
              </a:rPr>
              <a:t>    add, remove, </a:t>
            </a:r>
            <a:r>
              <a:rPr lang="en-US" sz="2800" dirty="0" err="1" smtClean="0">
                <a:solidFill>
                  <a:schemeClr val="tx1"/>
                </a:solidFill>
                <a:latin typeface="Courier"/>
                <a:cs typeface="Courier"/>
              </a:rPr>
              <a:t>isEmpty</a:t>
            </a:r>
            <a:r>
              <a:rPr lang="en-US" sz="2800" dirty="0" smtClean="0">
                <a:solidFill>
                  <a:schemeClr val="tx1"/>
                </a:solidFill>
                <a:latin typeface="Courier"/>
                <a:cs typeface="Courier"/>
              </a:rPr>
              <a:t> and clone</a:t>
            </a:r>
            <a:br>
              <a:rPr lang="en-US" sz="2800" dirty="0" smtClean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800" dirty="0">
                <a:solidFill>
                  <a:schemeClr val="tx1"/>
                </a:solidFill>
                <a:latin typeface="Courier"/>
                <a:cs typeface="Courier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Courier"/>
                <a:cs typeface="Courier"/>
              </a:rPr>
              <a:t> */</a:t>
            </a:r>
            <a:br>
              <a:rPr lang="en-US" sz="2800" dirty="0" smtClean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800" dirty="0" smtClean="0">
                <a:solidFill>
                  <a:schemeClr val="tx1"/>
                </a:solidFill>
                <a:latin typeface="Courier"/>
                <a:cs typeface="Courier"/>
              </a:rPr>
              <a:t/>
            </a:r>
            <a:br>
              <a:rPr lang="en-US" sz="2800" dirty="0" smtClean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>}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468953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4320" y="473181"/>
            <a:ext cx="7967925" cy="5331294"/>
          </a:xfrm>
        </p:spPr>
        <p:txBody>
          <a:bodyPr>
            <a:normAutofit fontScale="90000"/>
          </a:bodyPr>
          <a:lstStyle/>
          <a:p>
            <a:pPr algn="l"/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public class </a:t>
            </a:r>
            <a:r>
              <a:rPr lang="en-US" sz="2400" dirty="0" err="1">
                <a:solidFill>
                  <a:schemeClr val="tx1"/>
                </a:solidFill>
                <a:latin typeface="Courier"/>
                <a:cs typeface="Courier"/>
              </a:rPr>
              <a:t>ArrayBag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&lt;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E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&gt; implements </a:t>
            </a:r>
            <a:r>
              <a:rPr lang="en-US" sz="2400" dirty="0" err="1">
                <a:solidFill>
                  <a:schemeClr val="tx1"/>
                </a:solidFill>
                <a:latin typeface="Courier"/>
                <a:cs typeface="Courier"/>
              </a:rPr>
              <a:t>BagADT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&lt;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E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&gt; </a:t>
            </a: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>{</a:t>
            </a:r>
            <a:b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/>
            </a:r>
            <a:b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>	private </a:t>
            </a:r>
            <a:r>
              <a:rPr lang="en-US" sz="2400" dirty="0" smtClean="0">
                <a:solidFill>
                  <a:srgbClr val="FF0000"/>
                </a:solidFill>
                <a:latin typeface="Courier"/>
                <a:cs typeface="Courier"/>
              </a:rPr>
              <a:t>E</a:t>
            </a: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>[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] items;</a:t>
            </a:r>
            <a:b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	</a:t>
            </a:r>
            <a:b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	private </a:t>
            </a:r>
            <a:r>
              <a:rPr lang="en-US" sz="2400" dirty="0" err="1">
                <a:solidFill>
                  <a:schemeClr val="tx1"/>
                </a:solidFill>
                <a:latin typeface="Courier"/>
                <a:cs typeface="Courier"/>
              </a:rPr>
              <a:t>int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ourier"/>
                <a:cs typeface="Courier"/>
              </a:rPr>
              <a:t>itemCount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;</a:t>
            </a:r>
            <a:b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	</a:t>
            </a:r>
            <a:b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	</a:t>
            </a: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>private 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final </a:t>
            </a:r>
            <a:r>
              <a:rPr lang="en-US" sz="2400" dirty="0" err="1">
                <a:solidFill>
                  <a:schemeClr val="tx1"/>
                </a:solidFill>
                <a:latin typeface="Courier"/>
                <a:cs typeface="Courier"/>
              </a:rPr>
              <a:t>int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 INIT_SIZE;</a:t>
            </a:r>
            <a:b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800" dirty="0">
                <a:solidFill>
                  <a:schemeClr val="tx1"/>
                </a:solidFill>
                <a:latin typeface="Courier"/>
                <a:cs typeface="Courier"/>
              </a:rPr>
              <a:t/>
            </a:r>
            <a:br>
              <a:rPr lang="en-US" sz="28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800" dirty="0" smtClean="0">
                <a:solidFill>
                  <a:schemeClr val="tx1"/>
                </a:solidFill>
                <a:latin typeface="Courier"/>
                <a:cs typeface="Courier"/>
              </a:rPr>
              <a:t>  /* One or more constructors  */</a:t>
            </a:r>
            <a:br>
              <a:rPr lang="en-US" sz="2800" dirty="0" smtClean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800" dirty="0">
                <a:solidFill>
                  <a:schemeClr val="tx1"/>
                </a:solidFill>
                <a:latin typeface="Courier"/>
                <a:cs typeface="Courier"/>
              </a:rPr>
              <a:t/>
            </a:r>
            <a:br>
              <a:rPr lang="en-US" sz="28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800" dirty="0" smtClean="0">
                <a:solidFill>
                  <a:schemeClr val="tx1"/>
                </a:solidFill>
                <a:latin typeface="Courier"/>
                <a:cs typeface="Courier"/>
              </a:rPr>
              <a:t>  /* Implementations for</a:t>
            </a:r>
            <a:br>
              <a:rPr lang="en-US" sz="2800" dirty="0" smtClean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800" dirty="0">
                <a:solidFill>
                  <a:schemeClr val="tx1"/>
                </a:solidFill>
                <a:latin typeface="Courier"/>
                <a:cs typeface="Courier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Courier"/>
                <a:cs typeface="Courier"/>
              </a:rPr>
              <a:t>    add, remove, </a:t>
            </a:r>
            <a:r>
              <a:rPr lang="en-US" sz="2800" dirty="0" err="1" smtClean="0">
                <a:solidFill>
                  <a:schemeClr val="tx1"/>
                </a:solidFill>
                <a:latin typeface="Courier"/>
                <a:cs typeface="Courier"/>
              </a:rPr>
              <a:t>isEmpty</a:t>
            </a:r>
            <a:r>
              <a:rPr lang="en-US" sz="2800" dirty="0" smtClean="0">
                <a:solidFill>
                  <a:schemeClr val="tx1"/>
                </a:solidFill>
                <a:latin typeface="Courier"/>
                <a:cs typeface="Courier"/>
              </a:rPr>
              <a:t> and clone</a:t>
            </a:r>
            <a:br>
              <a:rPr lang="en-US" sz="2800" dirty="0" smtClean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800" dirty="0">
                <a:solidFill>
                  <a:schemeClr val="tx1"/>
                </a:solidFill>
                <a:latin typeface="Courier"/>
                <a:cs typeface="Courier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Courier"/>
                <a:cs typeface="Courier"/>
              </a:rPr>
              <a:t> */</a:t>
            </a:r>
            <a:br>
              <a:rPr lang="en-US" sz="2800" dirty="0" smtClean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800" dirty="0" smtClean="0">
                <a:solidFill>
                  <a:schemeClr val="tx1"/>
                </a:solidFill>
                <a:latin typeface="Courier"/>
                <a:cs typeface="Courier"/>
              </a:rPr>
              <a:t/>
            </a:r>
            <a:br>
              <a:rPr lang="en-US" sz="2800" dirty="0" smtClean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>}  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966572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4320" y="473181"/>
            <a:ext cx="7967925" cy="5331294"/>
          </a:xfrm>
        </p:spPr>
        <p:txBody>
          <a:bodyPr>
            <a:normAutofit fontScale="90000"/>
          </a:bodyPr>
          <a:lstStyle/>
          <a:p>
            <a:pPr algn="l"/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public class </a:t>
            </a:r>
            <a:r>
              <a:rPr lang="en-US" sz="2400" dirty="0" err="1">
                <a:solidFill>
                  <a:schemeClr val="tx1"/>
                </a:solidFill>
                <a:latin typeface="Courier"/>
                <a:cs typeface="Courier"/>
              </a:rPr>
              <a:t>ArrayBag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&lt;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E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&gt; implements </a:t>
            </a:r>
            <a:r>
              <a:rPr lang="en-US" sz="2400" dirty="0" err="1">
                <a:solidFill>
                  <a:schemeClr val="tx1"/>
                </a:solidFill>
                <a:latin typeface="Courier"/>
                <a:cs typeface="Courier"/>
              </a:rPr>
              <a:t>BagADT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&lt;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E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&gt; {</a:t>
            </a:r>
            <a:b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/>
            </a:r>
            <a:b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	private 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E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[] items;</a:t>
            </a:r>
            <a:b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	</a:t>
            </a: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>private </a:t>
            </a:r>
            <a:r>
              <a:rPr lang="en-US" sz="2400" dirty="0" err="1">
                <a:solidFill>
                  <a:schemeClr val="tx1"/>
                </a:solidFill>
                <a:latin typeface="Courier"/>
                <a:cs typeface="Courier"/>
              </a:rPr>
              <a:t>int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ourier"/>
                <a:cs typeface="Courier"/>
              </a:rPr>
              <a:t>itemCount</a:t>
            </a: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>;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/>
            </a:r>
            <a:b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	</a:t>
            </a: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>private 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final </a:t>
            </a:r>
            <a:r>
              <a:rPr lang="en-US" sz="2400" dirty="0" err="1">
                <a:solidFill>
                  <a:schemeClr val="tx1"/>
                </a:solidFill>
                <a:latin typeface="Courier"/>
                <a:cs typeface="Courier"/>
              </a:rPr>
              <a:t>int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 INIT_SIZE;</a:t>
            </a:r>
            <a:b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800" dirty="0">
                <a:solidFill>
                  <a:schemeClr val="tx1"/>
                </a:solidFill>
                <a:latin typeface="Courier"/>
                <a:cs typeface="Courier"/>
              </a:rPr>
              <a:t/>
            </a:r>
            <a:br>
              <a:rPr lang="en-US" sz="28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800" dirty="0" smtClean="0">
                <a:solidFill>
                  <a:schemeClr val="tx1"/>
                </a:solidFill>
                <a:latin typeface="Courier"/>
                <a:cs typeface="Courier"/>
              </a:rPr>
              <a:t>  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public </a:t>
            </a:r>
            <a:r>
              <a:rPr lang="en-US" sz="2400" dirty="0" err="1">
                <a:solidFill>
                  <a:schemeClr val="tx1"/>
                </a:solidFill>
                <a:latin typeface="Courier"/>
                <a:cs typeface="Courier"/>
              </a:rPr>
              <a:t>ArrayBag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() {</a:t>
            </a:r>
            <a:b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		</a:t>
            </a:r>
            <a:r>
              <a:rPr lang="en-US" sz="2400" dirty="0" err="1">
                <a:solidFill>
                  <a:schemeClr val="tx1"/>
                </a:solidFill>
                <a:latin typeface="Courier"/>
                <a:cs typeface="Courier"/>
              </a:rPr>
              <a:t>itemCount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 = 0;</a:t>
            </a:r>
            <a:b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		INIT_SIZE = </a:t>
            </a: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>100;</a:t>
            </a:r>
            <a:b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>     </a:t>
            </a:r>
            <a:r>
              <a:rPr lang="en-US" sz="2400" dirty="0" smtClean="0">
                <a:solidFill>
                  <a:srgbClr val="FF0000"/>
                </a:solidFill>
                <a:latin typeface="Courier"/>
                <a:cs typeface="Courier"/>
              </a:rPr>
              <a:t>// Kludge alert!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/>
            </a:r>
            <a:b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</a:b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>    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	</a:t>
            </a: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>items 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= </a:t>
            </a:r>
            <a:r>
              <a:rPr lang="en-US" sz="2400" dirty="0" smtClean="0">
                <a:solidFill>
                  <a:srgbClr val="FF0000"/>
                </a:solidFill>
                <a:latin typeface="Courier"/>
                <a:cs typeface="Courier"/>
              </a:rPr>
              <a:t>(E[]) </a:t>
            </a: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>new 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Object[INIT_SIZE];</a:t>
            </a:r>
            <a:b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	}</a:t>
            </a:r>
            <a:b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800" dirty="0" smtClean="0">
                <a:solidFill>
                  <a:schemeClr val="tx1"/>
                </a:solidFill>
                <a:latin typeface="Courier"/>
                <a:cs typeface="Courier"/>
              </a:rPr>
              <a:t>  /* Implementations for</a:t>
            </a:r>
            <a:br>
              <a:rPr lang="en-US" sz="2800" dirty="0" smtClean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800" dirty="0">
                <a:solidFill>
                  <a:schemeClr val="tx1"/>
                </a:solidFill>
                <a:latin typeface="Courier"/>
                <a:cs typeface="Courier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Courier"/>
                <a:cs typeface="Courier"/>
              </a:rPr>
              <a:t>    add, remove, </a:t>
            </a:r>
            <a:r>
              <a:rPr lang="en-US" sz="2800" dirty="0" err="1" smtClean="0">
                <a:solidFill>
                  <a:schemeClr val="tx1"/>
                </a:solidFill>
                <a:latin typeface="Courier"/>
                <a:cs typeface="Courier"/>
              </a:rPr>
              <a:t>isEmpty</a:t>
            </a:r>
            <a:r>
              <a:rPr lang="en-US" sz="2800" dirty="0" smtClean="0">
                <a:solidFill>
                  <a:schemeClr val="tx1"/>
                </a:solidFill>
                <a:latin typeface="Courier"/>
                <a:cs typeface="Courier"/>
              </a:rPr>
              <a:t> and clone</a:t>
            </a:r>
            <a:br>
              <a:rPr lang="en-US" sz="2800" dirty="0" smtClean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800" dirty="0">
                <a:solidFill>
                  <a:schemeClr val="tx1"/>
                </a:solidFill>
                <a:latin typeface="Courier"/>
                <a:cs typeface="Courier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Courier"/>
                <a:cs typeface="Courier"/>
              </a:rPr>
              <a:t> */</a:t>
            </a:r>
            <a:br>
              <a:rPr lang="en-US" sz="2800" dirty="0" smtClean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>}  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031862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500" y="812799"/>
            <a:ext cx="8763000" cy="4991675"/>
          </a:xfrm>
        </p:spPr>
        <p:txBody>
          <a:bodyPr>
            <a:normAutofit/>
          </a:bodyPr>
          <a:lstStyle/>
          <a:p>
            <a:pPr algn="l"/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public class </a:t>
            </a:r>
            <a:r>
              <a:rPr lang="en-US" sz="2400" dirty="0" err="1">
                <a:solidFill>
                  <a:schemeClr val="tx1"/>
                </a:solidFill>
                <a:latin typeface="Courier"/>
                <a:cs typeface="Courier"/>
              </a:rPr>
              <a:t>ArrayBag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&lt;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E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&gt; implements </a:t>
            </a:r>
            <a:r>
              <a:rPr lang="en-US" sz="2400" dirty="0" err="1">
                <a:solidFill>
                  <a:schemeClr val="tx1"/>
                </a:solidFill>
                <a:latin typeface="Courier"/>
                <a:cs typeface="Courier"/>
              </a:rPr>
              <a:t>BagADT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&lt;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E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&gt; {</a:t>
            </a:r>
            <a:b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/>
            </a:r>
            <a:b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	private 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E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[] items;</a:t>
            </a:r>
            <a:b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	</a:t>
            </a: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>private </a:t>
            </a:r>
            <a:r>
              <a:rPr lang="en-US" sz="2400" dirty="0" err="1">
                <a:solidFill>
                  <a:schemeClr val="tx1"/>
                </a:solidFill>
                <a:latin typeface="Courier"/>
                <a:cs typeface="Courier"/>
              </a:rPr>
              <a:t>int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ourier"/>
                <a:cs typeface="Courier"/>
              </a:rPr>
              <a:t>itemCount</a:t>
            </a: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>;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/>
            </a:r>
            <a:b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	</a:t>
            </a: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>private 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final </a:t>
            </a:r>
            <a:r>
              <a:rPr lang="en-US" sz="2400" dirty="0" err="1">
                <a:solidFill>
                  <a:schemeClr val="tx1"/>
                </a:solidFill>
                <a:latin typeface="Courier"/>
                <a:cs typeface="Courier"/>
              </a:rPr>
              <a:t>int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 INIT_SIZE;</a:t>
            </a:r>
            <a:b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800" dirty="0" smtClean="0">
                <a:solidFill>
                  <a:schemeClr val="tx1"/>
                </a:solidFill>
                <a:latin typeface="Courier"/>
                <a:cs typeface="Courier"/>
              </a:rPr>
              <a:t>  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public </a:t>
            </a:r>
            <a:r>
              <a:rPr lang="en-US" sz="2400" dirty="0" err="1">
                <a:solidFill>
                  <a:schemeClr val="tx1"/>
                </a:solidFill>
                <a:latin typeface="Courier"/>
                <a:cs typeface="Courier"/>
              </a:rPr>
              <a:t>ArrayBag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() </a:t>
            </a: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>{ … }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	</a:t>
            </a: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/>
            </a:r>
            <a:b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	</a:t>
            </a: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/>
            </a:r>
            <a:b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800" dirty="0" smtClean="0">
                <a:solidFill>
                  <a:schemeClr val="tx1"/>
                </a:solidFill>
                <a:latin typeface="Courier"/>
                <a:cs typeface="Courier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public </a:t>
            </a:r>
            <a:r>
              <a:rPr lang="en-US" sz="2400" dirty="0" err="1">
                <a:solidFill>
                  <a:schemeClr val="tx1"/>
                </a:solidFill>
                <a:latin typeface="Courier"/>
                <a:cs typeface="Courier"/>
              </a:rPr>
              <a:t>boolean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ourier"/>
                <a:cs typeface="Courier"/>
              </a:rPr>
              <a:t>isEmpty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() {</a:t>
            </a:r>
            <a:b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		return (</a:t>
            </a:r>
            <a:r>
              <a:rPr lang="en-US" sz="2400" dirty="0" err="1">
                <a:solidFill>
                  <a:schemeClr val="tx1"/>
                </a:solidFill>
                <a:latin typeface="Courier"/>
                <a:cs typeface="Courier"/>
              </a:rPr>
              <a:t>itemCount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 == 0);</a:t>
            </a:r>
            <a:b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	</a:t>
            </a: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>}</a:t>
            </a:r>
            <a:b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>}   </a:t>
            </a:r>
            <a:endParaRPr lang="en-US" sz="2400" dirty="0">
              <a:solidFill>
                <a:schemeClr val="tx1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1265449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4320" y="473181"/>
            <a:ext cx="7967925" cy="5331294"/>
          </a:xfrm>
        </p:spPr>
        <p:txBody>
          <a:bodyPr>
            <a:normAutofit fontScale="90000"/>
          </a:bodyPr>
          <a:lstStyle/>
          <a:p>
            <a:pPr algn="l"/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public class </a:t>
            </a:r>
            <a:r>
              <a:rPr lang="en-US" sz="2400" dirty="0" err="1">
                <a:solidFill>
                  <a:schemeClr val="tx1"/>
                </a:solidFill>
                <a:latin typeface="Courier"/>
                <a:cs typeface="Courier"/>
              </a:rPr>
              <a:t>ArrayBag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&lt;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E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&gt; implements </a:t>
            </a:r>
            <a:r>
              <a:rPr lang="en-US" sz="2400" dirty="0" err="1">
                <a:solidFill>
                  <a:schemeClr val="tx1"/>
                </a:solidFill>
                <a:latin typeface="Courier"/>
                <a:cs typeface="Courier"/>
              </a:rPr>
              <a:t>BagADT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&lt;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E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&gt; {</a:t>
            </a:r>
            <a:b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/>
            </a:r>
            <a:b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	private 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E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[] items;</a:t>
            </a:r>
            <a:b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200" dirty="0">
                <a:solidFill>
                  <a:schemeClr val="tx1"/>
                </a:solidFill>
                <a:latin typeface="Courier"/>
                <a:cs typeface="Courier"/>
              </a:rPr>
              <a:t>	</a:t>
            </a:r>
            <a:r>
              <a:rPr lang="en-US" sz="2200" dirty="0" smtClean="0">
                <a:solidFill>
                  <a:schemeClr val="tx1"/>
                </a:solidFill>
                <a:latin typeface="Courier"/>
                <a:cs typeface="Courier"/>
              </a:rPr>
              <a:t>private </a:t>
            </a:r>
            <a:r>
              <a:rPr lang="en-US" sz="2200" dirty="0" err="1">
                <a:solidFill>
                  <a:schemeClr val="tx1"/>
                </a:solidFill>
                <a:latin typeface="Courier"/>
                <a:cs typeface="Courier"/>
              </a:rPr>
              <a:t>int</a:t>
            </a:r>
            <a:r>
              <a:rPr lang="en-US" sz="2200" dirty="0">
                <a:solidFill>
                  <a:schemeClr val="tx1"/>
                </a:solidFill>
                <a:latin typeface="Courier"/>
                <a:cs typeface="Courier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ourier"/>
                <a:cs typeface="Courier"/>
              </a:rPr>
              <a:t>itemCount</a:t>
            </a:r>
            <a:r>
              <a:rPr lang="en-US" sz="2200" dirty="0" smtClean="0">
                <a:solidFill>
                  <a:schemeClr val="tx1"/>
                </a:solidFill>
                <a:latin typeface="Courier"/>
                <a:cs typeface="Courier"/>
              </a:rPr>
              <a:t>;</a:t>
            </a:r>
            <a:r>
              <a:rPr lang="en-US" sz="2200" dirty="0">
                <a:solidFill>
                  <a:schemeClr val="tx1"/>
                </a:solidFill>
                <a:latin typeface="Courier"/>
                <a:cs typeface="Courier"/>
              </a:rPr>
              <a:t/>
            </a:r>
            <a:br>
              <a:rPr lang="en-US" sz="22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200" dirty="0">
                <a:solidFill>
                  <a:schemeClr val="tx1"/>
                </a:solidFill>
                <a:latin typeface="Courier"/>
                <a:cs typeface="Courier"/>
              </a:rPr>
              <a:t>	</a:t>
            </a:r>
            <a:r>
              <a:rPr lang="en-US" sz="2200" dirty="0" smtClean="0">
                <a:solidFill>
                  <a:schemeClr val="tx1"/>
                </a:solidFill>
                <a:latin typeface="Courier"/>
                <a:cs typeface="Courier"/>
              </a:rPr>
              <a:t>private </a:t>
            </a:r>
            <a:r>
              <a:rPr lang="en-US" sz="2200" dirty="0">
                <a:solidFill>
                  <a:schemeClr val="tx1"/>
                </a:solidFill>
                <a:latin typeface="Courier"/>
                <a:cs typeface="Courier"/>
              </a:rPr>
              <a:t>final </a:t>
            </a:r>
            <a:r>
              <a:rPr lang="en-US" sz="2200" dirty="0" err="1">
                <a:solidFill>
                  <a:schemeClr val="tx1"/>
                </a:solidFill>
                <a:latin typeface="Courier"/>
                <a:cs typeface="Courier"/>
              </a:rPr>
              <a:t>int</a:t>
            </a:r>
            <a:r>
              <a:rPr lang="en-US" sz="2200" dirty="0">
                <a:solidFill>
                  <a:schemeClr val="tx1"/>
                </a:solidFill>
                <a:latin typeface="Courier"/>
                <a:cs typeface="Courier"/>
              </a:rPr>
              <a:t> INIT_SIZE;</a:t>
            </a:r>
            <a:br>
              <a:rPr lang="en-US" sz="22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200" dirty="0" smtClean="0">
                <a:solidFill>
                  <a:schemeClr val="tx1"/>
                </a:solidFill>
                <a:latin typeface="Courier"/>
                <a:cs typeface="Courier"/>
              </a:rPr>
              <a:t>   public </a:t>
            </a:r>
            <a:r>
              <a:rPr lang="en-US" sz="2200" dirty="0" err="1">
                <a:solidFill>
                  <a:schemeClr val="tx1"/>
                </a:solidFill>
                <a:latin typeface="Courier"/>
                <a:cs typeface="Courier"/>
              </a:rPr>
              <a:t>ArrayBag</a:t>
            </a:r>
            <a:r>
              <a:rPr lang="en-US" sz="2200" dirty="0">
                <a:solidFill>
                  <a:schemeClr val="tx1"/>
                </a:solidFill>
                <a:latin typeface="Courier"/>
                <a:cs typeface="Courier"/>
              </a:rPr>
              <a:t>() </a:t>
            </a:r>
            <a:r>
              <a:rPr lang="en-US" sz="2200" dirty="0" smtClean="0">
                <a:solidFill>
                  <a:schemeClr val="tx1"/>
                </a:solidFill>
                <a:latin typeface="Courier"/>
                <a:cs typeface="Courier"/>
              </a:rPr>
              <a:t>{ … }</a:t>
            </a:r>
            <a:r>
              <a:rPr lang="en-US" sz="2200" dirty="0">
                <a:solidFill>
                  <a:schemeClr val="tx1"/>
                </a:solidFill>
                <a:latin typeface="Courier"/>
                <a:cs typeface="Courier"/>
              </a:rPr>
              <a:t>	</a:t>
            </a:r>
            <a:r>
              <a:rPr lang="en-US" sz="2200" dirty="0" smtClean="0">
                <a:solidFill>
                  <a:schemeClr val="tx1"/>
                </a:solidFill>
                <a:latin typeface="Courier"/>
                <a:cs typeface="Courier"/>
              </a:rPr>
              <a:t/>
            </a:r>
            <a:br>
              <a:rPr lang="en-US" sz="2200" dirty="0" smtClean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200" dirty="0">
                <a:solidFill>
                  <a:schemeClr val="tx1"/>
                </a:solidFill>
                <a:latin typeface="Courier"/>
                <a:cs typeface="Courier"/>
              </a:rPr>
              <a:t>	</a:t>
            </a:r>
            <a:r>
              <a:rPr lang="en-US" sz="2200" dirty="0" smtClean="0">
                <a:solidFill>
                  <a:schemeClr val="tx1"/>
                </a:solidFill>
                <a:latin typeface="Courier"/>
                <a:cs typeface="Courier"/>
              </a:rPr>
              <a:t>public </a:t>
            </a:r>
            <a:r>
              <a:rPr lang="en-US" sz="2200" dirty="0" err="1">
                <a:solidFill>
                  <a:schemeClr val="tx1"/>
                </a:solidFill>
                <a:latin typeface="Courier"/>
                <a:cs typeface="Courier"/>
              </a:rPr>
              <a:t>boolean</a:t>
            </a:r>
            <a:r>
              <a:rPr lang="en-US" sz="2200" dirty="0">
                <a:solidFill>
                  <a:schemeClr val="tx1"/>
                </a:solidFill>
                <a:latin typeface="Courier"/>
                <a:cs typeface="Courier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ourier"/>
                <a:cs typeface="Courier"/>
              </a:rPr>
              <a:t>isEmpty</a:t>
            </a:r>
            <a:r>
              <a:rPr lang="en-US" sz="2200" dirty="0">
                <a:solidFill>
                  <a:schemeClr val="tx1"/>
                </a:solidFill>
                <a:latin typeface="Courier"/>
                <a:cs typeface="Courier"/>
              </a:rPr>
              <a:t>() </a:t>
            </a:r>
            <a:r>
              <a:rPr lang="en-US" sz="2200" dirty="0" smtClean="0">
                <a:solidFill>
                  <a:schemeClr val="tx1"/>
                </a:solidFill>
                <a:latin typeface="Courier"/>
                <a:cs typeface="Courier"/>
              </a:rPr>
              <a:t>{ … }</a:t>
            </a:r>
            <a:r>
              <a:rPr lang="en-US" sz="2200" dirty="0">
                <a:solidFill>
                  <a:schemeClr val="tx1"/>
                </a:solidFill>
                <a:latin typeface="Courier"/>
                <a:cs typeface="Courier"/>
              </a:rPr>
              <a:t/>
            </a:r>
            <a:br>
              <a:rPr lang="en-US" sz="22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200" dirty="0" smtClean="0">
                <a:solidFill>
                  <a:schemeClr val="tx1"/>
                </a:solidFill>
                <a:latin typeface="Courier"/>
                <a:cs typeface="Courier"/>
              </a:rPr>
              <a:t/>
            </a:r>
            <a:br>
              <a:rPr lang="en-US" sz="2200" dirty="0" smtClean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	</a:t>
            </a: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>public 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void add</a:t>
            </a: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>(</a:t>
            </a:r>
            <a:r>
              <a:rPr lang="en-US" sz="2400" dirty="0" smtClean="0">
                <a:solidFill>
                  <a:srgbClr val="FF0000"/>
                </a:solidFill>
                <a:latin typeface="Courier"/>
                <a:cs typeface="Courier"/>
              </a:rPr>
              <a:t>E</a:t>
            </a: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> item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) {</a:t>
            </a:r>
            <a:b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ro-RO" sz="2400" dirty="0">
                <a:solidFill>
                  <a:schemeClr val="tx1"/>
                </a:solidFill>
                <a:latin typeface="Courier"/>
                <a:cs typeface="Courier"/>
              </a:rPr>
              <a:t>		if (item == null)</a:t>
            </a:r>
            <a:br>
              <a:rPr lang="ro-RO" sz="24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ro-RO" sz="2400" dirty="0">
                <a:solidFill>
                  <a:schemeClr val="tx1"/>
                </a:solidFill>
                <a:latin typeface="Courier"/>
                <a:cs typeface="Courier"/>
              </a:rPr>
              <a:t>			throw new NullPointerException();</a:t>
            </a:r>
            <a:br>
              <a:rPr lang="ro-RO" sz="24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ro-RO" sz="2400" dirty="0">
                <a:solidFill>
                  <a:schemeClr val="tx1"/>
                </a:solidFill>
                <a:latin typeface="Courier"/>
                <a:cs typeface="Courier"/>
              </a:rPr>
              <a:t>		if (itemCount &gt;= INIT_SIZE)</a:t>
            </a:r>
            <a:br>
              <a:rPr lang="ro-RO" sz="24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ro-RO" sz="2400" dirty="0">
                <a:solidFill>
                  <a:schemeClr val="tx1"/>
                </a:solidFill>
                <a:latin typeface="Courier"/>
                <a:cs typeface="Courier"/>
              </a:rPr>
              <a:t>			throw new Error();</a:t>
            </a:r>
            <a:br>
              <a:rPr lang="ro-RO" sz="24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ro-RO" sz="2400" dirty="0">
                <a:solidFill>
                  <a:schemeClr val="tx1"/>
                </a:solidFill>
                <a:latin typeface="Courier"/>
                <a:cs typeface="Courier"/>
              </a:rPr>
              <a:t>		items[itemCount] = item;</a:t>
            </a:r>
            <a:br>
              <a:rPr lang="ro-RO" sz="24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ro-RO" sz="2400" dirty="0">
                <a:solidFill>
                  <a:schemeClr val="tx1"/>
                </a:solidFill>
                <a:latin typeface="Courier"/>
                <a:cs typeface="Courier"/>
              </a:rPr>
              <a:t>		itemCount++;</a:t>
            </a:r>
            <a:br>
              <a:rPr lang="ro-RO" sz="24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ro-RO" sz="2400" dirty="0">
                <a:solidFill>
                  <a:schemeClr val="tx1"/>
                </a:solidFill>
                <a:latin typeface="Courier"/>
                <a:cs typeface="Courier"/>
              </a:rPr>
              <a:t>	}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}   </a:t>
            </a:r>
          </a:p>
        </p:txBody>
      </p:sp>
    </p:spTree>
    <p:extLst>
      <p:ext uri="{BB962C8B-B14F-4D97-AF65-F5344CB8AC3E}">
        <p14:creationId xmlns:p14="http://schemas.microsoft.com/office/powerpoint/2010/main" val="37600308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4320" y="473181"/>
            <a:ext cx="7967925" cy="5331294"/>
          </a:xfrm>
        </p:spPr>
        <p:txBody>
          <a:bodyPr>
            <a:normAutofit fontScale="90000"/>
          </a:bodyPr>
          <a:lstStyle/>
          <a:p>
            <a:pPr algn="l"/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public class </a:t>
            </a:r>
            <a:r>
              <a:rPr lang="en-US" sz="2400" dirty="0" err="1">
                <a:solidFill>
                  <a:schemeClr val="tx1"/>
                </a:solidFill>
                <a:latin typeface="Courier"/>
                <a:cs typeface="Courier"/>
              </a:rPr>
              <a:t>ArrayBag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&lt;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E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&gt; implements </a:t>
            </a:r>
            <a:r>
              <a:rPr lang="en-US" sz="2400" dirty="0" err="1">
                <a:solidFill>
                  <a:schemeClr val="tx1"/>
                </a:solidFill>
                <a:latin typeface="Courier"/>
                <a:cs typeface="Courier"/>
              </a:rPr>
              <a:t>BagADT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&lt;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E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&gt; {</a:t>
            </a:r>
            <a:b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/>
            </a:r>
            <a:b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	private 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E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[] items;</a:t>
            </a:r>
            <a:b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200" dirty="0">
                <a:solidFill>
                  <a:schemeClr val="tx1"/>
                </a:solidFill>
                <a:latin typeface="Courier"/>
                <a:cs typeface="Courier"/>
              </a:rPr>
              <a:t>	</a:t>
            </a:r>
            <a:r>
              <a:rPr lang="en-US" sz="2200" dirty="0" smtClean="0">
                <a:solidFill>
                  <a:schemeClr val="tx1"/>
                </a:solidFill>
                <a:latin typeface="Courier"/>
                <a:cs typeface="Courier"/>
              </a:rPr>
              <a:t>private </a:t>
            </a:r>
            <a:r>
              <a:rPr lang="en-US" sz="2200" dirty="0" err="1">
                <a:solidFill>
                  <a:schemeClr val="tx1"/>
                </a:solidFill>
                <a:latin typeface="Courier"/>
                <a:cs typeface="Courier"/>
              </a:rPr>
              <a:t>int</a:t>
            </a:r>
            <a:r>
              <a:rPr lang="en-US" sz="2200" dirty="0">
                <a:solidFill>
                  <a:schemeClr val="tx1"/>
                </a:solidFill>
                <a:latin typeface="Courier"/>
                <a:cs typeface="Courier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ourier"/>
                <a:cs typeface="Courier"/>
              </a:rPr>
              <a:t>itemCount</a:t>
            </a:r>
            <a:r>
              <a:rPr lang="en-US" sz="2200" dirty="0" smtClean="0">
                <a:solidFill>
                  <a:schemeClr val="tx1"/>
                </a:solidFill>
                <a:latin typeface="Courier"/>
                <a:cs typeface="Courier"/>
              </a:rPr>
              <a:t>;</a:t>
            </a:r>
            <a:r>
              <a:rPr lang="en-US" sz="2200" dirty="0">
                <a:solidFill>
                  <a:schemeClr val="tx1"/>
                </a:solidFill>
                <a:latin typeface="Courier"/>
                <a:cs typeface="Courier"/>
              </a:rPr>
              <a:t/>
            </a:r>
            <a:br>
              <a:rPr lang="en-US" sz="22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200" dirty="0">
                <a:solidFill>
                  <a:schemeClr val="tx1"/>
                </a:solidFill>
                <a:latin typeface="Courier"/>
                <a:cs typeface="Courier"/>
              </a:rPr>
              <a:t>	</a:t>
            </a:r>
            <a:r>
              <a:rPr lang="en-US" sz="2200" dirty="0" smtClean="0">
                <a:solidFill>
                  <a:schemeClr val="tx1"/>
                </a:solidFill>
                <a:latin typeface="Courier"/>
                <a:cs typeface="Courier"/>
              </a:rPr>
              <a:t>private </a:t>
            </a:r>
            <a:r>
              <a:rPr lang="en-US" sz="2200" dirty="0">
                <a:solidFill>
                  <a:schemeClr val="tx1"/>
                </a:solidFill>
                <a:latin typeface="Courier"/>
                <a:cs typeface="Courier"/>
              </a:rPr>
              <a:t>final </a:t>
            </a:r>
            <a:r>
              <a:rPr lang="en-US" sz="2200" dirty="0" err="1">
                <a:solidFill>
                  <a:schemeClr val="tx1"/>
                </a:solidFill>
                <a:latin typeface="Courier"/>
                <a:cs typeface="Courier"/>
              </a:rPr>
              <a:t>int</a:t>
            </a:r>
            <a:r>
              <a:rPr lang="en-US" sz="2200" dirty="0">
                <a:solidFill>
                  <a:schemeClr val="tx1"/>
                </a:solidFill>
                <a:latin typeface="Courier"/>
                <a:cs typeface="Courier"/>
              </a:rPr>
              <a:t> INIT_SIZE;</a:t>
            </a:r>
            <a:br>
              <a:rPr lang="en-US" sz="22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200" dirty="0" smtClean="0">
                <a:solidFill>
                  <a:schemeClr val="tx1"/>
                </a:solidFill>
                <a:latin typeface="Courier"/>
                <a:cs typeface="Courier"/>
              </a:rPr>
              <a:t>   public </a:t>
            </a:r>
            <a:r>
              <a:rPr lang="en-US" sz="2200" dirty="0" err="1">
                <a:solidFill>
                  <a:schemeClr val="tx1"/>
                </a:solidFill>
                <a:latin typeface="Courier"/>
                <a:cs typeface="Courier"/>
              </a:rPr>
              <a:t>ArrayBag</a:t>
            </a:r>
            <a:r>
              <a:rPr lang="en-US" sz="2200" dirty="0">
                <a:solidFill>
                  <a:schemeClr val="tx1"/>
                </a:solidFill>
                <a:latin typeface="Courier"/>
                <a:cs typeface="Courier"/>
              </a:rPr>
              <a:t>() </a:t>
            </a:r>
            <a:r>
              <a:rPr lang="en-US" sz="2200" dirty="0" smtClean="0">
                <a:solidFill>
                  <a:schemeClr val="tx1"/>
                </a:solidFill>
                <a:latin typeface="Courier"/>
                <a:cs typeface="Courier"/>
              </a:rPr>
              <a:t>{ … }</a:t>
            </a:r>
            <a:r>
              <a:rPr lang="en-US" sz="2200" dirty="0">
                <a:solidFill>
                  <a:schemeClr val="tx1"/>
                </a:solidFill>
                <a:latin typeface="Courier"/>
                <a:cs typeface="Courier"/>
              </a:rPr>
              <a:t>	</a:t>
            </a:r>
            <a:r>
              <a:rPr lang="en-US" sz="2200" dirty="0" smtClean="0">
                <a:solidFill>
                  <a:schemeClr val="tx1"/>
                </a:solidFill>
                <a:latin typeface="Courier"/>
                <a:cs typeface="Courier"/>
              </a:rPr>
              <a:t/>
            </a:r>
            <a:br>
              <a:rPr lang="en-US" sz="2200" dirty="0" smtClean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200" dirty="0">
                <a:solidFill>
                  <a:schemeClr val="tx1"/>
                </a:solidFill>
                <a:latin typeface="Courier"/>
                <a:cs typeface="Courier"/>
              </a:rPr>
              <a:t>	</a:t>
            </a:r>
            <a:r>
              <a:rPr lang="en-US" sz="2200" dirty="0" smtClean="0">
                <a:solidFill>
                  <a:schemeClr val="tx1"/>
                </a:solidFill>
                <a:latin typeface="Courier"/>
                <a:cs typeface="Courier"/>
              </a:rPr>
              <a:t>public </a:t>
            </a:r>
            <a:r>
              <a:rPr lang="en-US" sz="2200" dirty="0" err="1">
                <a:solidFill>
                  <a:schemeClr val="tx1"/>
                </a:solidFill>
                <a:latin typeface="Courier"/>
                <a:cs typeface="Courier"/>
              </a:rPr>
              <a:t>boolean</a:t>
            </a:r>
            <a:r>
              <a:rPr lang="en-US" sz="2200" dirty="0">
                <a:solidFill>
                  <a:schemeClr val="tx1"/>
                </a:solidFill>
                <a:latin typeface="Courier"/>
                <a:cs typeface="Courier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ourier"/>
                <a:cs typeface="Courier"/>
              </a:rPr>
              <a:t>isEmpty</a:t>
            </a:r>
            <a:r>
              <a:rPr lang="en-US" sz="2200" dirty="0">
                <a:solidFill>
                  <a:schemeClr val="tx1"/>
                </a:solidFill>
                <a:latin typeface="Courier"/>
                <a:cs typeface="Courier"/>
              </a:rPr>
              <a:t>() </a:t>
            </a:r>
            <a:r>
              <a:rPr lang="en-US" sz="2200" dirty="0" smtClean="0">
                <a:solidFill>
                  <a:schemeClr val="tx1"/>
                </a:solidFill>
                <a:latin typeface="Courier"/>
                <a:cs typeface="Courier"/>
              </a:rPr>
              <a:t>{ … }</a:t>
            </a:r>
            <a:r>
              <a:rPr lang="en-US" sz="2200" dirty="0">
                <a:solidFill>
                  <a:schemeClr val="tx1"/>
                </a:solidFill>
                <a:latin typeface="Courier"/>
                <a:cs typeface="Courier"/>
              </a:rPr>
              <a:t/>
            </a:r>
            <a:br>
              <a:rPr lang="en-US" sz="22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	</a:t>
            </a: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>public 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void add(Object item) </a:t>
            </a: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>{…</a:t>
            </a:r>
            <a:r>
              <a:rPr lang="ro-RO" sz="2400" dirty="0" smtClean="0">
                <a:solidFill>
                  <a:schemeClr val="tx1"/>
                </a:solidFill>
                <a:latin typeface="Courier"/>
                <a:cs typeface="Courier"/>
              </a:rPr>
              <a:t>}</a:t>
            </a: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/>
            </a:r>
            <a:b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>   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public </a:t>
            </a:r>
            <a:r>
              <a:rPr lang="en-US" sz="2400" dirty="0" smtClean="0">
                <a:solidFill>
                  <a:srgbClr val="FF0000"/>
                </a:solidFill>
                <a:latin typeface="Courier"/>
                <a:cs typeface="Courier"/>
              </a:rPr>
              <a:t>E</a:t>
            </a: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> remove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() </a:t>
            </a: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>throws</a:t>
            </a:r>
            <a:b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>    </a:t>
            </a:r>
            <a:r>
              <a:rPr lang="en-US" sz="2200" dirty="0" err="1" smtClean="0">
                <a:solidFill>
                  <a:schemeClr val="tx1"/>
                </a:solidFill>
                <a:latin typeface="Courier"/>
                <a:cs typeface="Courier"/>
              </a:rPr>
              <a:t>NoSuchElementException</a:t>
            </a: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{</a:t>
            </a:r>
            <a:b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		if (</a:t>
            </a:r>
            <a:r>
              <a:rPr lang="en-US" sz="2400" dirty="0" err="1">
                <a:solidFill>
                  <a:schemeClr val="tx1"/>
                </a:solidFill>
                <a:latin typeface="Courier"/>
                <a:cs typeface="Courier"/>
              </a:rPr>
              <a:t>itemCount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 == 0)</a:t>
            </a:r>
            <a:b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			throw new </a:t>
            </a:r>
            <a:r>
              <a:rPr lang="en-US" sz="2400" dirty="0" err="1">
                <a:solidFill>
                  <a:schemeClr val="tx1"/>
                </a:solidFill>
                <a:latin typeface="Courier"/>
                <a:cs typeface="Courier"/>
              </a:rPr>
              <a:t>NoSuchElementException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();</a:t>
            </a:r>
            <a:b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da-DK" sz="2400" dirty="0">
                <a:solidFill>
                  <a:schemeClr val="tx1"/>
                </a:solidFill>
                <a:latin typeface="Courier"/>
                <a:cs typeface="Courier"/>
              </a:rPr>
              <a:t>		</a:t>
            </a:r>
            <a:r>
              <a:rPr lang="da-DK" sz="2400" dirty="0" err="1">
                <a:solidFill>
                  <a:schemeClr val="tx1"/>
                </a:solidFill>
                <a:latin typeface="Courier"/>
                <a:cs typeface="Courier"/>
              </a:rPr>
              <a:t>else</a:t>
            </a:r>
            <a:r>
              <a:rPr lang="da-DK" sz="2400" dirty="0">
                <a:solidFill>
                  <a:schemeClr val="tx1"/>
                </a:solidFill>
                <a:latin typeface="Courier"/>
                <a:cs typeface="Courier"/>
              </a:rPr>
              <a:t> {</a:t>
            </a:r>
            <a:br>
              <a:rPr lang="da-DK" sz="24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da-DK" sz="2400" dirty="0">
                <a:solidFill>
                  <a:schemeClr val="tx1"/>
                </a:solidFill>
                <a:latin typeface="Courier"/>
                <a:cs typeface="Courier"/>
              </a:rPr>
              <a:t>			</a:t>
            </a:r>
            <a:r>
              <a:rPr lang="da-DK" sz="2400" dirty="0" err="1">
                <a:solidFill>
                  <a:schemeClr val="tx1"/>
                </a:solidFill>
                <a:latin typeface="Courier"/>
                <a:cs typeface="Courier"/>
              </a:rPr>
              <a:t>itemCount</a:t>
            </a:r>
            <a:r>
              <a:rPr lang="da-DK" sz="2400" dirty="0">
                <a:solidFill>
                  <a:schemeClr val="tx1"/>
                </a:solidFill>
                <a:latin typeface="Courier"/>
                <a:cs typeface="Courier"/>
              </a:rPr>
              <a:t>--;</a:t>
            </a:r>
            <a:br>
              <a:rPr lang="da-DK" sz="24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da-DK" sz="2400" dirty="0">
                <a:solidFill>
                  <a:schemeClr val="tx1"/>
                </a:solidFill>
                <a:latin typeface="Courier"/>
                <a:cs typeface="Courier"/>
              </a:rPr>
              <a:t>			</a:t>
            </a:r>
            <a:r>
              <a:rPr lang="da-DK" sz="2400" dirty="0" err="1">
                <a:solidFill>
                  <a:schemeClr val="tx1"/>
                </a:solidFill>
                <a:latin typeface="Courier"/>
                <a:cs typeface="Courier"/>
              </a:rPr>
              <a:t>return</a:t>
            </a:r>
            <a:r>
              <a:rPr lang="da-DK" sz="2400" dirty="0">
                <a:solidFill>
                  <a:schemeClr val="tx1"/>
                </a:solidFill>
                <a:latin typeface="Courier"/>
                <a:cs typeface="Courier"/>
              </a:rPr>
              <a:t> items[</a:t>
            </a:r>
            <a:r>
              <a:rPr lang="da-DK" sz="2400" dirty="0" err="1">
                <a:solidFill>
                  <a:schemeClr val="tx1"/>
                </a:solidFill>
                <a:latin typeface="Courier"/>
                <a:cs typeface="Courier"/>
              </a:rPr>
              <a:t>itemCount</a:t>
            </a:r>
            <a:r>
              <a:rPr lang="da-DK" sz="2400" dirty="0">
                <a:solidFill>
                  <a:schemeClr val="tx1"/>
                </a:solidFill>
                <a:latin typeface="Courier"/>
                <a:cs typeface="Courier"/>
              </a:rPr>
              <a:t>]</a:t>
            </a:r>
            <a:r>
              <a:rPr lang="da-DK" sz="2400" b="1" dirty="0"/>
              <a:t>;</a:t>
            </a:r>
            <a:br>
              <a:rPr lang="da-DK" sz="2400" b="1" dirty="0"/>
            </a:br>
            <a:r>
              <a:rPr lang="da-DK" sz="2400" dirty="0"/>
              <a:t>	</a:t>
            </a:r>
            <a:r>
              <a:rPr lang="da-DK" sz="2400" dirty="0">
                <a:solidFill>
                  <a:schemeClr val="tx1"/>
                </a:solidFill>
                <a:latin typeface="Courier"/>
                <a:cs typeface="Courier"/>
              </a:rPr>
              <a:t>	}</a:t>
            </a:r>
            <a:br>
              <a:rPr lang="da-DK" sz="24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da-DK" sz="2400" dirty="0">
                <a:solidFill>
                  <a:schemeClr val="tx1"/>
                </a:solidFill>
                <a:latin typeface="Courier"/>
                <a:cs typeface="Courier"/>
              </a:rPr>
              <a:t>	}</a:t>
            </a:r>
            <a:endParaRPr lang="en-US" sz="2400" dirty="0">
              <a:solidFill>
                <a:schemeClr val="tx1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6688366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4320" y="473181"/>
            <a:ext cx="7967925" cy="5331294"/>
          </a:xfrm>
        </p:spPr>
        <p:txBody>
          <a:bodyPr>
            <a:normAutofit fontScale="90000"/>
          </a:bodyPr>
          <a:lstStyle/>
          <a:p>
            <a:pPr algn="l"/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public class </a:t>
            </a:r>
            <a:r>
              <a:rPr lang="en-US" sz="2400" dirty="0" err="1">
                <a:solidFill>
                  <a:schemeClr val="tx1"/>
                </a:solidFill>
                <a:latin typeface="Courier"/>
                <a:cs typeface="Courier"/>
              </a:rPr>
              <a:t>ArrayBag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&lt;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E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&gt; implements </a:t>
            </a:r>
            <a:r>
              <a:rPr lang="en-US" sz="2400" dirty="0" err="1">
                <a:solidFill>
                  <a:schemeClr val="tx1"/>
                </a:solidFill>
                <a:latin typeface="Courier"/>
                <a:cs typeface="Courier"/>
              </a:rPr>
              <a:t>BagADT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&lt;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E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&gt; {</a:t>
            </a:r>
            <a:b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/>
            </a:r>
            <a:b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	private 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E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[] items;</a:t>
            </a:r>
            <a:b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000" dirty="0">
                <a:solidFill>
                  <a:schemeClr val="tx1"/>
                </a:solidFill>
                <a:latin typeface="Courier"/>
                <a:cs typeface="Courier"/>
              </a:rPr>
              <a:t>	</a:t>
            </a:r>
            <a:r>
              <a:rPr lang="en-US" sz="2000" dirty="0" smtClean="0">
                <a:solidFill>
                  <a:schemeClr val="tx1"/>
                </a:solidFill>
                <a:latin typeface="Courier"/>
                <a:cs typeface="Courier"/>
              </a:rPr>
              <a:t>private </a:t>
            </a:r>
            <a:r>
              <a:rPr lang="en-US" sz="2000" dirty="0" err="1">
                <a:solidFill>
                  <a:schemeClr val="tx1"/>
                </a:solidFill>
                <a:latin typeface="Courier"/>
                <a:cs typeface="Courier"/>
              </a:rPr>
              <a:t>int</a:t>
            </a:r>
            <a:r>
              <a:rPr lang="en-US" sz="2000" dirty="0">
                <a:solidFill>
                  <a:schemeClr val="tx1"/>
                </a:solidFill>
                <a:latin typeface="Courier"/>
                <a:cs typeface="Courier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urier"/>
                <a:cs typeface="Courier"/>
              </a:rPr>
              <a:t>itemCount</a:t>
            </a:r>
            <a:r>
              <a:rPr lang="en-US" sz="2000" dirty="0" smtClean="0">
                <a:solidFill>
                  <a:schemeClr val="tx1"/>
                </a:solidFill>
                <a:latin typeface="Courier"/>
                <a:cs typeface="Courier"/>
              </a:rPr>
              <a:t>;</a:t>
            </a:r>
            <a:r>
              <a:rPr lang="en-US" sz="2000" dirty="0">
                <a:solidFill>
                  <a:schemeClr val="tx1"/>
                </a:solidFill>
                <a:latin typeface="Courier"/>
                <a:cs typeface="Courier"/>
              </a:rPr>
              <a:t/>
            </a:r>
            <a:br>
              <a:rPr lang="en-US" sz="20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000" dirty="0">
                <a:solidFill>
                  <a:schemeClr val="tx1"/>
                </a:solidFill>
                <a:latin typeface="Courier"/>
                <a:cs typeface="Courier"/>
              </a:rPr>
              <a:t>	</a:t>
            </a:r>
            <a:r>
              <a:rPr lang="en-US" sz="2000" dirty="0" smtClean="0">
                <a:solidFill>
                  <a:schemeClr val="tx1"/>
                </a:solidFill>
                <a:latin typeface="Courier"/>
                <a:cs typeface="Courier"/>
              </a:rPr>
              <a:t>private </a:t>
            </a:r>
            <a:r>
              <a:rPr lang="en-US" sz="2000" dirty="0">
                <a:solidFill>
                  <a:schemeClr val="tx1"/>
                </a:solidFill>
                <a:latin typeface="Courier"/>
                <a:cs typeface="Courier"/>
              </a:rPr>
              <a:t>final </a:t>
            </a:r>
            <a:r>
              <a:rPr lang="en-US" sz="2000" dirty="0" err="1">
                <a:solidFill>
                  <a:schemeClr val="tx1"/>
                </a:solidFill>
                <a:latin typeface="Courier"/>
                <a:cs typeface="Courier"/>
              </a:rPr>
              <a:t>int</a:t>
            </a:r>
            <a:r>
              <a:rPr lang="en-US" sz="2000" dirty="0">
                <a:solidFill>
                  <a:schemeClr val="tx1"/>
                </a:solidFill>
                <a:latin typeface="Courier"/>
                <a:cs typeface="Courier"/>
              </a:rPr>
              <a:t> INIT_SIZE;</a:t>
            </a:r>
            <a:br>
              <a:rPr lang="en-US" sz="20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000" dirty="0" smtClean="0">
                <a:solidFill>
                  <a:schemeClr val="tx1"/>
                </a:solidFill>
                <a:latin typeface="Courier"/>
                <a:cs typeface="Courier"/>
              </a:rPr>
              <a:t>   public </a:t>
            </a:r>
            <a:r>
              <a:rPr lang="en-US" sz="2000" dirty="0" err="1">
                <a:solidFill>
                  <a:schemeClr val="tx1"/>
                </a:solidFill>
                <a:latin typeface="Courier"/>
                <a:cs typeface="Courier"/>
              </a:rPr>
              <a:t>ArrayBag</a:t>
            </a:r>
            <a:r>
              <a:rPr lang="en-US" sz="2000" dirty="0">
                <a:solidFill>
                  <a:schemeClr val="tx1"/>
                </a:solidFill>
                <a:latin typeface="Courier"/>
                <a:cs typeface="Courier"/>
              </a:rPr>
              <a:t>() </a:t>
            </a:r>
            <a:r>
              <a:rPr lang="en-US" sz="2000" dirty="0" smtClean="0">
                <a:solidFill>
                  <a:schemeClr val="tx1"/>
                </a:solidFill>
                <a:latin typeface="Courier"/>
                <a:cs typeface="Courier"/>
              </a:rPr>
              <a:t>{ … }</a:t>
            </a:r>
            <a:r>
              <a:rPr lang="en-US" sz="2000" dirty="0">
                <a:solidFill>
                  <a:schemeClr val="tx1"/>
                </a:solidFill>
                <a:latin typeface="Courier"/>
                <a:cs typeface="Courier"/>
              </a:rPr>
              <a:t>	</a:t>
            </a:r>
            <a:r>
              <a:rPr lang="en-US" sz="2000" dirty="0" smtClean="0">
                <a:solidFill>
                  <a:schemeClr val="tx1"/>
                </a:solidFill>
                <a:latin typeface="Courier"/>
                <a:cs typeface="Courier"/>
              </a:rPr>
              <a:t/>
            </a:r>
            <a:br>
              <a:rPr lang="en-US" sz="2000" dirty="0" smtClean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000" dirty="0">
                <a:solidFill>
                  <a:schemeClr val="tx1"/>
                </a:solidFill>
                <a:latin typeface="Courier"/>
                <a:cs typeface="Courier"/>
              </a:rPr>
              <a:t>	</a:t>
            </a:r>
            <a:r>
              <a:rPr lang="en-US" sz="2000" dirty="0" smtClean="0">
                <a:solidFill>
                  <a:schemeClr val="tx1"/>
                </a:solidFill>
                <a:latin typeface="Courier"/>
                <a:cs typeface="Courier"/>
              </a:rPr>
              <a:t>public </a:t>
            </a:r>
            <a:r>
              <a:rPr lang="en-US" sz="2000" dirty="0" err="1">
                <a:solidFill>
                  <a:schemeClr val="tx1"/>
                </a:solidFill>
                <a:latin typeface="Courier"/>
                <a:cs typeface="Courier"/>
              </a:rPr>
              <a:t>boolean</a:t>
            </a:r>
            <a:r>
              <a:rPr lang="en-US" sz="2000" dirty="0">
                <a:solidFill>
                  <a:schemeClr val="tx1"/>
                </a:solidFill>
                <a:latin typeface="Courier"/>
                <a:cs typeface="Courier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urier"/>
                <a:cs typeface="Courier"/>
              </a:rPr>
              <a:t>isEmpty</a:t>
            </a:r>
            <a:r>
              <a:rPr lang="en-US" sz="2000" dirty="0">
                <a:solidFill>
                  <a:schemeClr val="tx1"/>
                </a:solidFill>
                <a:latin typeface="Courier"/>
                <a:cs typeface="Courier"/>
              </a:rPr>
              <a:t>() </a:t>
            </a:r>
            <a:r>
              <a:rPr lang="en-US" sz="2000" dirty="0" smtClean="0">
                <a:solidFill>
                  <a:schemeClr val="tx1"/>
                </a:solidFill>
                <a:latin typeface="Courier"/>
                <a:cs typeface="Courier"/>
              </a:rPr>
              <a:t>{ … }</a:t>
            </a:r>
            <a:r>
              <a:rPr lang="en-US" sz="2000" dirty="0">
                <a:solidFill>
                  <a:schemeClr val="tx1"/>
                </a:solidFill>
                <a:latin typeface="Courier"/>
                <a:cs typeface="Courier"/>
              </a:rPr>
              <a:t/>
            </a:r>
            <a:br>
              <a:rPr lang="en-US" sz="20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000" dirty="0" smtClean="0">
                <a:solidFill>
                  <a:schemeClr val="tx1"/>
                </a:solidFill>
                <a:latin typeface="Courier"/>
                <a:cs typeface="Courier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Courier"/>
                <a:cs typeface="Courier"/>
              </a:rPr>
              <a:t>	</a:t>
            </a:r>
            <a:r>
              <a:rPr lang="en-US" sz="2000" dirty="0" smtClean="0">
                <a:solidFill>
                  <a:schemeClr val="tx1"/>
                </a:solidFill>
                <a:latin typeface="Courier"/>
                <a:cs typeface="Courier"/>
              </a:rPr>
              <a:t>public </a:t>
            </a:r>
            <a:r>
              <a:rPr lang="en-US" sz="2000" dirty="0">
                <a:solidFill>
                  <a:schemeClr val="tx1"/>
                </a:solidFill>
                <a:latin typeface="Courier"/>
                <a:cs typeface="Courier"/>
              </a:rPr>
              <a:t>void add(Object item) </a:t>
            </a:r>
            <a:r>
              <a:rPr lang="en-US" sz="2000" dirty="0" smtClean="0">
                <a:solidFill>
                  <a:schemeClr val="tx1"/>
                </a:solidFill>
                <a:latin typeface="Courier"/>
                <a:cs typeface="Courier"/>
              </a:rPr>
              <a:t>{…</a:t>
            </a:r>
            <a:r>
              <a:rPr lang="ro-RO" sz="2000" dirty="0" smtClean="0">
                <a:solidFill>
                  <a:schemeClr val="tx1"/>
                </a:solidFill>
                <a:latin typeface="Courier"/>
                <a:cs typeface="Courier"/>
              </a:rPr>
              <a:t>}</a:t>
            </a:r>
            <a:r>
              <a:rPr lang="en-US" sz="2000" dirty="0" smtClean="0">
                <a:solidFill>
                  <a:schemeClr val="tx1"/>
                </a:solidFill>
                <a:latin typeface="Courier"/>
                <a:cs typeface="Courier"/>
              </a:rPr>
              <a:t/>
            </a:r>
            <a:br>
              <a:rPr lang="en-US" sz="2000" dirty="0" smtClean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000" dirty="0" smtClean="0">
                <a:solidFill>
                  <a:schemeClr val="tx1"/>
                </a:solidFill>
                <a:latin typeface="Courier"/>
                <a:cs typeface="Courier"/>
              </a:rPr>
              <a:t>   </a:t>
            </a:r>
            <a:r>
              <a:rPr lang="en-US" sz="2000" dirty="0">
                <a:solidFill>
                  <a:schemeClr val="tx1"/>
                </a:solidFill>
                <a:latin typeface="Courier"/>
                <a:cs typeface="Courier"/>
              </a:rPr>
              <a:t>public Object remove() </a:t>
            </a:r>
            <a:r>
              <a:rPr lang="en-US" sz="2000" dirty="0" smtClean="0">
                <a:solidFill>
                  <a:schemeClr val="tx1"/>
                </a:solidFill>
                <a:latin typeface="Courier"/>
                <a:cs typeface="Courier"/>
              </a:rPr>
              <a:t>throws</a:t>
            </a:r>
            <a:br>
              <a:rPr lang="en-US" sz="2000" dirty="0" smtClean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000" dirty="0" smtClean="0">
                <a:solidFill>
                  <a:schemeClr val="tx1"/>
                </a:solidFill>
                <a:latin typeface="Courier"/>
                <a:cs typeface="Courier"/>
              </a:rPr>
              <a:t>     </a:t>
            </a:r>
            <a:r>
              <a:rPr lang="en-US" sz="2000" dirty="0" err="1" smtClean="0">
                <a:solidFill>
                  <a:schemeClr val="tx1"/>
                </a:solidFill>
                <a:latin typeface="Courier"/>
                <a:cs typeface="Courier"/>
              </a:rPr>
              <a:t>NoSuchElementException</a:t>
            </a:r>
            <a:r>
              <a:rPr lang="en-US" sz="2000" dirty="0" smtClean="0">
                <a:solidFill>
                  <a:schemeClr val="tx1"/>
                </a:solidFill>
                <a:latin typeface="Courier"/>
                <a:cs typeface="Courier"/>
              </a:rPr>
              <a:t> {…</a:t>
            </a:r>
            <a:r>
              <a:rPr lang="da-DK" sz="2000" dirty="0" smtClean="0">
                <a:solidFill>
                  <a:schemeClr val="tx1"/>
                </a:solidFill>
                <a:latin typeface="Courier"/>
                <a:cs typeface="Courier"/>
              </a:rPr>
              <a:t>}</a:t>
            </a:r>
            <a:r>
              <a:rPr lang="da-DK" sz="2000" dirty="0">
                <a:solidFill>
                  <a:schemeClr val="tx1"/>
                </a:solidFill>
                <a:latin typeface="Courier"/>
                <a:cs typeface="Courier"/>
              </a:rPr>
              <a:t/>
            </a:r>
            <a:br>
              <a:rPr lang="da-DK" sz="20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da-DK" sz="2000" dirty="0" smtClean="0">
                <a:solidFill>
                  <a:schemeClr val="tx1"/>
                </a:solidFill>
                <a:latin typeface="Courier"/>
                <a:cs typeface="Courier"/>
              </a:rPr>
              <a:t/>
            </a:r>
            <a:br>
              <a:rPr lang="da-DK" sz="2000" dirty="0" smtClean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da-DK" sz="2000" dirty="0" smtClean="0">
                <a:solidFill>
                  <a:schemeClr val="tx1"/>
                </a:solidFill>
                <a:latin typeface="Courier"/>
                <a:cs typeface="Courier"/>
              </a:rPr>
              <a:t>   </a:t>
            </a:r>
            <a:r>
              <a:rPr lang="en-US" sz="2000" dirty="0" smtClean="0">
                <a:solidFill>
                  <a:schemeClr val="tx1"/>
                </a:solidFill>
                <a:latin typeface="Courier"/>
                <a:cs typeface="Courier"/>
              </a:rPr>
              <a:t>public </a:t>
            </a:r>
            <a:r>
              <a:rPr lang="en-US" sz="2000" dirty="0" err="1" smtClean="0">
                <a:solidFill>
                  <a:schemeClr val="tx1"/>
                </a:solidFill>
                <a:latin typeface="Courier"/>
                <a:cs typeface="Courier"/>
              </a:rPr>
              <a:t>ArrayBag</a:t>
            </a:r>
            <a:r>
              <a:rPr lang="en-US" sz="2000" dirty="0" smtClean="0">
                <a:solidFill>
                  <a:schemeClr val="tx1"/>
                </a:solidFill>
                <a:latin typeface="Courier"/>
                <a:cs typeface="Courier"/>
              </a:rPr>
              <a:t>&lt;</a:t>
            </a:r>
            <a:r>
              <a:rPr lang="en-US" sz="2000" dirty="0" smtClean="0">
                <a:solidFill>
                  <a:srgbClr val="FF0000"/>
                </a:solidFill>
                <a:latin typeface="Courier"/>
                <a:cs typeface="Courier"/>
              </a:rPr>
              <a:t>E</a:t>
            </a:r>
            <a:r>
              <a:rPr lang="en-US" sz="2000" dirty="0" smtClean="0">
                <a:solidFill>
                  <a:schemeClr val="tx1"/>
                </a:solidFill>
                <a:latin typeface="Courier"/>
                <a:cs typeface="Courier"/>
              </a:rPr>
              <a:t>&gt; </a:t>
            </a:r>
            <a:r>
              <a:rPr lang="en-US" sz="2000" dirty="0">
                <a:solidFill>
                  <a:schemeClr val="tx1"/>
                </a:solidFill>
                <a:latin typeface="Courier"/>
                <a:cs typeface="Courier"/>
              </a:rPr>
              <a:t>clone() {</a:t>
            </a:r>
            <a:br>
              <a:rPr lang="en-US" sz="20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000" dirty="0">
                <a:solidFill>
                  <a:schemeClr val="tx1"/>
                </a:solidFill>
                <a:latin typeface="Courier"/>
                <a:cs typeface="Courier"/>
              </a:rPr>
              <a:t>		</a:t>
            </a:r>
            <a:r>
              <a:rPr lang="en-US" sz="2000" dirty="0" err="1" smtClean="0">
                <a:solidFill>
                  <a:schemeClr val="tx1"/>
                </a:solidFill>
                <a:latin typeface="Courier"/>
                <a:cs typeface="Courier"/>
              </a:rPr>
              <a:t>ArrayBag</a:t>
            </a:r>
            <a:r>
              <a:rPr lang="en-US" sz="2000" dirty="0" smtClean="0">
                <a:solidFill>
                  <a:schemeClr val="tx1"/>
                </a:solidFill>
                <a:latin typeface="Courier"/>
                <a:cs typeface="Courier"/>
              </a:rPr>
              <a:t>&lt;</a:t>
            </a:r>
            <a:r>
              <a:rPr lang="en-US" sz="2000" dirty="0" smtClean="0">
                <a:solidFill>
                  <a:srgbClr val="FF0000"/>
                </a:solidFill>
                <a:latin typeface="Courier"/>
                <a:cs typeface="Courier"/>
              </a:rPr>
              <a:t>E</a:t>
            </a:r>
            <a:r>
              <a:rPr lang="en-US" sz="2000" dirty="0" smtClean="0">
                <a:solidFill>
                  <a:schemeClr val="tx1"/>
                </a:solidFill>
                <a:latin typeface="Courier"/>
                <a:cs typeface="Courier"/>
              </a:rPr>
              <a:t>&gt; </a:t>
            </a:r>
            <a:r>
              <a:rPr lang="en-US" sz="2000" dirty="0">
                <a:solidFill>
                  <a:schemeClr val="tx1"/>
                </a:solidFill>
                <a:latin typeface="Courier"/>
                <a:cs typeface="Courier"/>
              </a:rPr>
              <a:t>copy = new </a:t>
            </a:r>
            <a:r>
              <a:rPr lang="en-US" sz="2000" dirty="0" err="1" smtClean="0">
                <a:solidFill>
                  <a:schemeClr val="tx1"/>
                </a:solidFill>
                <a:latin typeface="Courier"/>
                <a:cs typeface="Courier"/>
              </a:rPr>
              <a:t>ArrayBag</a:t>
            </a:r>
            <a:r>
              <a:rPr lang="en-US" sz="2000" dirty="0" smtClean="0">
                <a:solidFill>
                  <a:schemeClr val="tx1"/>
                </a:solidFill>
                <a:latin typeface="Courier"/>
                <a:cs typeface="Courier"/>
              </a:rPr>
              <a:t>&lt;</a:t>
            </a:r>
            <a:r>
              <a:rPr lang="en-US" sz="2000" dirty="0" smtClean="0">
                <a:solidFill>
                  <a:srgbClr val="FF0000"/>
                </a:solidFill>
                <a:latin typeface="Courier"/>
                <a:cs typeface="Courier"/>
              </a:rPr>
              <a:t>E</a:t>
            </a:r>
            <a:r>
              <a:rPr lang="en-US" sz="2000" dirty="0" smtClean="0">
                <a:solidFill>
                  <a:schemeClr val="tx1"/>
                </a:solidFill>
                <a:latin typeface="Courier"/>
                <a:cs typeface="Courier"/>
              </a:rPr>
              <a:t>&gt;(</a:t>
            </a:r>
            <a:r>
              <a:rPr lang="en-US" sz="2000" dirty="0">
                <a:solidFill>
                  <a:schemeClr val="tx1"/>
                </a:solidFill>
                <a:latin typeface="Courier"/>
                <a:cs typeface="Courier"/>
              </a:rPr>
              <a:t>);</a:t>
            </a:r>
            <a:br>
              <a:rPr lang="en-US" sz="20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000" dirty="0">
                <a:solidFill>
                  <a:schemeClr val="tx1"/>
                </a:solidFill>
                <a:latin typeface="Courier"/>
                <a:cs typeface="Courier"/>
              </a:rPr>
              <a:t>		</a:t>
            </a:r>
            <a:r>
              <a:rPr lang="en-US" sz="2000" dirty="0" err="1">
                <a:solidFill>
                  <a:schemeClr val="tx1"/>
                </a:solidFill>
                <a:latin typeface="Courier"/>
                <a:cs typeface="Courier"/>
              </a:rPr>
              <a:t>copy.itemCount</a:t>
            </a:r>
            <a:r>
              <a:rPr lang="en-US" sz="2000" dirty="0">
                <a:solidFill>
                  <a:schemeClr val="tx1"/>
                </a:solidFill>
                <a:latin typeface="Courier"/>
                <a:cs typeface="Courier"/>
              </a:rPr>
              <a:t> = </a:t>
            </a:r>
            <a:r>
              <a:rPr lang="en-US" sz="2000" dirty="0" err="1">
                <a:solidFill>
                  <a:schemeClr val="tx1"/>
                </a:solidFill>
                <a:latin typeface="Courier"/>
                <a:cs typeface="Courier"/>
              </a:rPr>
              <a:t>itemCount</a:t>
            </a:r>
            <a:r>
              <a:rPr lang="en-US" sz="2000" dirty="0">
                <a:solidFill>
                  <a:schemeClr val="tx1"/>
                </a:solidFill>
                <a:latin typeface="Courier"/>
                <a:cs typeface="Courier"/>
              </a:rPr>
              <a:t>;</a:t>
            </a:r>
            <a:br>
              <a:rPr lang="en-US" sz="20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000" dirty="0">
                <a:solidFill>
                  <a:schemeClr val="tx1"/>
                </a:solidFill>
                <a:latin typeface="Courier"/>
                <a:cs typeface="Courier"/>
              </a:rPr>
              <a:t>		</a:t>
            </a:r>
            <a:r>
              <a:rPr lang="en-US" sz="2000" dirty="0" err="1">
                <a:solidFill>
                  <a:schemeClr val="tx1"/>
                </a:solidFill>
                <a:latin typeface="Courier"/>
                <a:cs typeface="Courier"/>
              </a:rPr>
              <a:t>copy.items</a:t>
            </a:r>
            <a:r>
              <a:rPr lang="en-US" sz="2000" dirty="0">
                <a:solidFill>
                  <a:schemeClr val="tx1"/>
                </a:solidFill>
                <a:latin typeface="Courier"/>
                <a:cs typeface="Courier"/>
              </a:rPr>
              <a:t> = </a:t>
            </a:r>
            <a:r>
              <a:rPr lang="en-US" sz="2000" dirty="0" err="1">
                <a:solidFill>
                  <a:schemeClr val="tx1"/>
                </a:solidFill>
                <a:latin typeface="Courier"/>
                <a:cs typeface="Courier"/>
              </a:rPr>
              <a:t>items.clone</a:t>
            </a:r>
            <a:r>
              <a:rPr lang="en-US" sz="2000" dirty="0">
                <a:solidFill>
                  <a:schemeClr val="tx1"/>
                </a:solidFill>
                <a:latin typeface="Courier"/>
                <a:cs typeface="Courier"/>
              </a:rPr>
              <a:t>();</a:t>
            </a:r>
            <a:br>
              <a:rPr lang="en-US" sz="20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000" dirty="0">
                <a:solidFill>
                  <a:schemeClr val="tx1"/>
                </a:solidFill>
                <a:latin typeface="Courier"/>
                <a:cs typeface="Courier"/>
              </a:rPr>
              <a:t>		return copy;</a:t>
            </a:r>
            <a:br>
              <a:rPr lang="en-US" sz="20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000" dirty="0">
                <a:solidFill>
                  <a:schemeClr val="tx1"/>
                </a:solidFill>
                <a:latin typeface="Courier"/>
                <a:cs typeface="Courier"/>
              </a:rPr>
              <a:t>	}</a:t>
            </a:r>
            <a:r>
              <a:rPr lang="da-DK" sz="2000" dirty="0">
                <a:solidFill>
                  <a:schemeClr val="tx1"/>
                </a:solidFill>
                <a:latin typeface="Courier"/>
                <a:cs typeface="Courier"/>
              </a:rPr>
              <a:t/>
            </a:r>
            <a:br>
              <a:rPr lang="da-DK" sz="20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da-DK" sz="2000" dirty="0" smtClean="0">
                <a:solidFill>
                  <a:schemeClr val="tx1"/>
                </a:solidFill>
                <a:latin typeface="Courier"/>
                <a:cs typeface="Courier"/>
              </a:rPr>
              <a:t>}</a:t>
            </a:r>
            <a:endParaRPr lang="en-US" sz="2000" dirty="0">
              <a:solidFill>
                <a:schemeClr val="tx1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3429521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65201"/>
            <a:ext cx="7772400" cy="1130299"/>
          </a:xfrm>
        </p:spPr>
        <p:txBody>
          <a:bodyPr/>
          <a:lstStyle/>
          <a:p>
            <a:r>
              <a:rPr lang="en-US" dirty="0" err="1" smtClean="0"/>
              <a:t>printBag</a:t>
            </a:r>
            <a:r>
              <a:rPr lang="en-US" dirty="0" smtClean="0"/>
              <a:t> becomes: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0099" y="2330450"/>
            <a:ext cx="8090557" cy="3448050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>public void </a:t>
            </a:r>
            <a:r>
              <a:rPr lang="en-US" sz="2400" dirty="0" err="1">
                <a:solidFill>
                  <a:schemeClr val="tx1"/>
                </a:solidFill>
                <a:latin typeface="Courier"/>
                <a:cs typeface="Courier"/>
              </a:rPr>
              <a:t>printBag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(</a:t>
            </a:r>
            <a:r>
              <a:rPr lang="en-US" sz="2400" dirty="0" err="1" smtClean="0">
                <a:solidFill>
                  <a:srgbClr val="FF0000"/>
                </a:solidFill>
                <a:latin typeface="Courier"/>
                <a:cs typeface="Courier"/>
              </a:rPr>
              <a:t>BagADT</a:t>
            </a:r>
            <a:r>
              <a:rPr lang="en-US" sz="2400" dirty="0" smtClean="0">
                <a:solidFill>
                  <a:srgbClr val="FF0000"/>
                </a:solidFill>
                <a:latin typeface="Courier"/>
                <a:cs typeface="Courier"/>
              </a:rPr>
              <a:t>&lt;E&gt; </a:t>
            </a:r>
            <a:r>
              <a:rPr lang="en-US" sz="2400" dirty="0" err="1">
                <a:solidFill>
                  <a:schemeClr val="tx1"/>
                </a:solidFill>
                <a:latin typeface="Courier"/>
                <a:cs typeface="Courier"/>
              </a:rPr>
              <a:t>myBag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)</a:t>
            </a: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>{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Courier"/>
                <a:cs typeface="Courier"/>
              </a:rPr>
              <a:t>BagADT</a:t>
            </a: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>&lt;</a:t>
            </a:r>
            <a:r>
              <a:rPr lang="en-US" sz="2400" dirty="0" smtClean="0">
                <a:solidFill>
                  <a:srgbClr val="FF0000"/>
                </a:solidFill>
                <a:latin typeface="Courier"/>
                <a:cs typeface="Courier"/>
              </a:rPr>
              <a:t>E</a:t>
            </a: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>&gt; temp = </a:t>
            </a:r>
            <a:r>
              <a:rPr lang="en-US" sz="2400" dirty="0" err="1" smtClean="0">
                <a:solidFill>
                  <a:schemeClr val="tx1"/>
                </a:solidFill>
                <a:latin typeface="Courier"/>
                <a:cs typeface="Courier"/>
              </a:rPr>
              <a:t>myBag.clone</a:t>
            </a: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>();</a:t>
            </a:r>
            <a:endParaRPr lang="en-US" dirty="0" smtClean="0"/>
          </a:p>
          <a:p>
            <a:pPr algn="l"/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>  while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(! </a:t>
            </a:r>
            <a:r>
              <a:rPr lang="en-US" sz="2400" dirty="0" err="1" smtClean="0">
                <a:solidFill>
                  <a:schemeClr val="tx1"/>
                </a:solidFill>
                <a:latin typeface="Courier"/>
                <a:cs typeface="Courier"/>
              </a:rPr>
              <a:t>temp.isEmpty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()) {	</a:t>
            </a:r>
            <a:b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>    </a:t>
            </a:r>
            <a:r>
              <a:rPr lang="en-US" sz="2400" dirty="0" err="1" smtClean="0">
                <a:solidFill>
                  <a:schemeClr val="tx1"/>
                </a:solidFill>
                <a:latin typeface="Courier"/>
                <a:cs typeface="Courier"/>
              </a:rPr>
              <a:t>System.out.println</a:t>
            </a: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>(</a:t>
            </a:r>
            <a:r>
              <a:rPr lang="en-US" sz="2400" dirty="0" err="1" smtClean="0">
                <a:solidFill>
                  <a:schemeClr val="tx1"/>
                </a:solidFill>
                <a:latin typeface="Courier"/>
                <a:cs typeface="Courier"/>
              </a:rPr>
              <a:t>temp.remove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());</a:t>
            </a:r>
            <a:r>
              <a:rPr lang="en-US" dirty="0">
                <a:solidFill>
                  <a:schemeClr val="tx1"/>
                </a:solidFill>
                <a:latin typeface="Courier"/>
                <a:cs typeface="Courier"/>
              </a:rPr>
              <a:t/>
            </a:r>
            <a:br>
              <a:rPr lang="en-US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dirty="0">
                <a:solidFill>
                  <a:schemeClr val="tx1"/>
                </a:solidFill>
                <a:latin typeface="Courier"/>
                <a:cs typeface="Courier"/>
              </a:rPr>
              <a:t>  }</a:t>
            </a:r>
            <a:br>
              <a:rPr lang="en-US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dirty="0">
                <a:solidFill>
                  <a:schemeClr val="tx1"/>
                </a:solidFill>
                <a:latin typeface="Courier"/>
                <a:cs typeface="Courier"/>
              </a:rPr>
              <a:t>}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061222" y="524933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4425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05169"/>
            <a:ext cx="7772400" cy="1323760"/>
          </a:xfrm>
        </p:spPr>
        <p:txBody>
          <a:bodyPr/>
          <a:lstStyle/>
          <a:p>
            <a:r>
              <a:rPr lang="en-US" dirty="0" smtClean="0"/>
              <a:t>Examples of using </a:t>
            </a:r>
            <a:r>
              <a:rPr lang="en-US" dirty="0" err="1" smtClean="0"/>
              <a:t>ArrayBag</a:t>
            </a:r>
            <a:r>
              <a:rPr lang="en-US" dirty="0" smtClean="0"/>
              <a:t> in Generic form: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1" y="2228927"/>
            <a:ext cx="7610344" cy="3499043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sz="2000" dirty="0" err="1" smtClean="0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ArrayBag</a:t>
            </a:r>
            <a:r>
              <a:rPr lang="en-US" sz="2000" dirty="0" smtClean="0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&lt;Integer&gt; </a:t>
            </a:r>
            <a:r>
              <a:rPr lang="en-US" sz="2000" dirty="0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bag = new </a:t>
            </a:r>
            <a:r>
              <a:rPr lang="en-US" sz="2000" dirty="0" err="1" smtClean="0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ArrayBag</a:t>
            </a:r>
            <a:r>
              <a:rPr lang="en-US" sz="2000" dirty="0" smtClean="0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&lt;Integer&gt;(</a:t>
            </a:r>
            <a:r>
              <a:rPr lang="en-US" sz="2000" dirty="0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);</a:t>
            </a:r>
          </a:p>
          <a:p>
            <a:pPr algn="l"/>
            <a:r>
              <a:rPr lang="da-DK" sz="2000" dirty="0" err="1" smtClean="0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bag.add</a:t>
            </a:r>
            <a:r>
              <a:rPr lang="da-DK" sz="2000" dirty="0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(1); </a:t>
            </a:r>
            <a:r>
              <a:rPr lang="da-DK" sz="2000" dirty="0" err="1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bag.add</a:t>
            </a:r>
            <a:r>
              <a:rPr lang="da-DK" sz="2000" dirty="0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(2); </a:t>
            </a:r>
            <a:r>
              <a:rPr lang="da-DK" sz="2000" dirty="0" err="1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bag.add</a:t>
            </a:r>
            <a:r>
              <a:rPr lang="da-DK" sz="2000" dirty="0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(</a:t>
            </a:r>
            <a:r>
              <a:rPr lang="da-DK" sz="2000" dirty="0" smtClean="0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33)</a:t>
            </a:r>
            <a:r>
              <a:rPr lang="da-DK" sz="2000" dirty="0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;</a:t>
            </a:r>
          </a:p>
          <a:p>
            <a:pPr algn="l"/>
            <a:r>
              <a:rPr lang="da-DK" sz="2000" dirty="0" err="1" smtClean="0">
                <a:solidFill>
                  <a:srgbClr val="FF0000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bag</a:t>
            </a:r>
            <a:r>
              <a:rPr lang="da-DK" sz="2000" dirty="0" err="1" smtClean="0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.printBag</a:t>
            </a:r>
            <a:r>
              <a:rPr lang="da-DK" sz="2000" dirty="0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(bag);</a:t>
            </a:r>
          </a:p>
          <a:p>
            <a:pPr algn="l"/>
            <a:r>
              <a:rPr lang="da-DK" sz="2000" dirty="0" err="1" smtClean="0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int</a:t>
            </a:r>
            <a:r>
              <a:rPr lang="da-DK" sz="2000" dirty="0" smtClean="0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 </a:t>
            </a:r>
            <a:r>
              <a:rPr lang="da-DK" sz="2000" dirty="0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item = </a:t>
            </a:r>
            <a:r>
              <a:rPr lang="da-DK" sz="2000" dirty="0" err="1" smtClean="0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bag.remove</a:t>
            </a:r>
            <a:r>
              <a:rPr lang="da-DK" sz="2000" dirty="0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()</a:t>
            </a:r>
            <a:r>
              <a:rPr lang="da-DK" sz="2000" dirty="0" smtClean="0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;  </a:t>
            </a:r>
            <a:r>
              <a:rPr lang="da-DK" sz="2000" dirty="0" smtClean="0">
                <a:solidFill>
                  <a:srgbClr val="FF0000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// No casting!</a:t>
            </a:r>
            <a:endParaRPr lang="da-DK" sz="2000" dirty="0">
              <a:solidFill>
                <a:srgbClr val="FF0000"/>
              </a:solidFill>
              <a:effectLst>
                <a:outerShdw blurRad="57150" dist="25400" dir="2700000" algn="tl" rotWithShape="0">
                  <a:srgbClr val="000000">
                    <a:alpha val="30000"/>
                  </a:srgbClr>
                </a:outerShdw>
              </a:effectLst>
              <a:latin typeface="Courier"/>
              <a:ea typeface="+mj-ea"/>
              <a:cs typeface="Courier"/>
            </a:endParaRPr>
          </a:p>
          <a:p>
            <a:pPr algn="l"/>
            <a:r>
              <a:rPr lang="da-DK" sz="2000" dirty="0" err="1" smtClean="0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System.out.println</a:t>
            </a:r>
            <a:r>
              <a:rPr lang="da-DK" sz="2000" dirty="0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(item)</a:t>
            </a:r>
            <a:r>
              <a:rPr lang="da-DK" sz="2000" dirty="0" smtClean="0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;</a:t>
            </a:r>
          </a:p>
          <a:p>
            <a:pPr algn="l"/>
            <a:endParaRPr lang="da-DK" sz="2000" dirty="0" smtClean="0">
              <a:solidFill>
                <a:schemeClr val="tx1"/>
              </a:solidFill>
              <a:effectLst>
                <a:outerShdw blurRad="57150" dist="25400" dir="2700000" algn="tl" rotWithShape="0">
                  <a:srgbClr val="000000">
                    <a:alpha val="30000"/>
                  </a:srgbClr>
                </a:outerShdw>
              </a:effectLst>
              <a:latin typeface="Courier"/>
              <a:ea typeface="+mj-ea"/>
              <a:cs typeface="Courier"/>
            </a:endParaRPr>
          </a:p>
          <a:p>
            <a:pPr algn="l"/>
            <a:r>
              <a:rPr lang="da-DK" sz="3000" dirty="0"/>
              <a:t>Output is:</a:t>
            </a:r>
          </a:p>
          <a:p>
            <a:pPr algn="l"/>
            <a:r>
              <a:rPr lang="en-US" sz="2100" dirty="0" smtClean="0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33</a:t>
            </a:r>
            <a:endParaRPr lang="en-US" sz="2100" dirty="0">
              <a:solidFill>
                <a:schemeClr val="tx1"/>
              </a:solidFill>
              <a:effectLst>
                <a:outerShdw blurRad="57150" dist="25400" dir="2700000" algn="tl" rotWithShape="0">
                  <a:srgbClr val="000000">
                    <a:alpha val="30000"/>
                  </a:srgbClr>
                </a:outerShdw>
              </a:effectLst>
              <a:latin typeface="Courier"/>
              <a:ea typeface="+mj-ea"/>
              <a:cs typeface="Courier"/>
            </a:endParaRPr>
          </a:p>
          <a:p>
            <a:pPr algn="l"/>
            <a:r>
              <a:rPr lang="en-US" sz="2100" dirty="0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2</a:t>
            </a:r>
          </a:p>
          <a:p>
            <a:pPr algn="l"/>
            <a:r>
              <a:rPr lang="en-US" sz="2000" dirty="0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1</a:t>
            </a:r>
          </a:p>
          <a:p>
            <a:pPr algn="l"/>
            <a:r>
              <a:rPr lang="en-US" sz="2000" dirty="0" smtClean="0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33</a:t>
            </a:r>
            <a:endParaRPr lang="en-US" sz="2000" dirty="0">
              <a:solidFill>
                <a:schemeClr val="tx1"/>
              </a:solidFill>
              <a:effectLst>
                <a:outerShdw blurRad="57150" dist="25400" dir="2700000" algn="tl" rotWithShape="0">
                  <a:srgbClr val="000000">
                    <a:alpha val="30000"/>
                  </a:srgbClr>
                </a:outerShdw>
              </a:effectLst>
              <a:latin typeface="Courier"/>
              <a:ea typeface="+mj-ea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8738821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rbm2_33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51159" y="1009942"/>
            <a:ext cx="2453640" cy="343814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351163" y="4742000"/>
            <a:ext cx="23780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Interface says</a:t>
            </a:r>
          </a:p>
          <a:p>
            <a:r>
              <a:rPr lang="en-US" sz="2400" dirty="0" smtClean="0"/>
              <a:t>what is needed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5400369" y="4633922"/>
            <a:ext cx="25779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Class says what is</a:t>
            </a:r>
          </a:p>
          <a:p>
            <a:r>
              <a:rPr lang="en-US" sz="2400" dirty="0" smtClean="0"/>
              <a:t>implemented</a:t>
            </a:r>
            <a:endParaRPr lang="en-US" sz="2400" dirty="0"/>
          </a:p>
        </p:txBody>
      </p:sp>
      <p:pic>
        <p:nvPicPr>
          <p:cNvPr id="7" name="Picture 6" descr="skd182040sdc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00369" y="812483"/>
            <a:ext cx="2791968" cy="3346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0686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72549"/>
            <a:ext cx="7772400" cy="746359"/>
          </a:xfrm>
        </p:spPr>
        <p:txBody>
          <a:bodyPr/>
          <a:lstStyle/>
          <a:p>
            <a:r>
              <a:rPr lang="en-US" dirty="0" smtClean="0"/>
              <a:t>List ADT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885541"/>
            <a:ext cx="6400800" cy="3518309"/>
          </a:xfrm>
        </p:spPr>
        <p:txBody>
          <a:bodyPr/>
          <a:lstStyle/>
          <a:p>
            <a:pPr algn="l"/>
            <a:r>
              <a:rPr lang="en-US" dirty="0" smtClean="0"/>
              <a:t>A List is an ordered collection of items.</a:t>
            </a:r>
          </a:p>
          <a:p>
            <a:pPr algn="l"/>
            <a:r>
              <a:rPr lang="en-US" dirty="0" smtClean="0"/>
              <a:t>Each item has a </a:t>
            </a:r>
            <a:r>
              <a:rPr lang="en-US" i="1" dirty="0" smtClean="0"/>
              <a:t>position</a:t>
            </a:r>
            <a:r>
              <a:rPr lang="en-US" dirty="0" smtClean="0"/>
              <a:t>, starting at 0.</a:t>
            </a:r>
          </a:p>
          <a:p>
            <a:pPr algn="l"/>
            <a:endParaRPr lang="en-US" dirty="0"/>
          </a:p>
          <a:p>
            <a:pPr algn="l"/>
            <a:r>
              <a:rPr lang="en-US" dirty="0" smtClean="0"/>
              <a:t>Item:           “a”    “b”    “c”    “d”    “e”</a:t>
            </a:r>
          </a:p>
          <a:p>
            <a:pPr algn="l"/>
            <a:endParaRPr lang="en-US" dirty="0" smtClean="0"/>
          </a:p>
          <a:p>
            <a:pPr algn="l"/>
            <a:r>
              <a:rPr lang="en-US" dirty="0" smtClean="0"/>
              <a:t>Position:      0        1        2        3      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6731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124102"/>
            <a:ext cx="6400800" cy="4532520"/>
          </a:xfrm>
        </p:spPr>
        <p:txBody>
          <a:bodyPr/>
          <a:lstStyle/>
          <a:p>
            <a:pPr algn="l"/>
            <a:r>
              <a:rPr lang="en-US" dirty="0" smtClean="0"/>
              <a:t>Like an array, a list can be indexed.</a:t>
            </a:r>
          </a:p>
          <a:p>
            <a:pPr algn="l"/>
            <a:endParaRPr lang="en-US" dirty="0"/>
          </a:p>
          <a:p>
            <a:pPr algn="l"/>
            <a:r>
              <a:rPr lang="en-US" i="1" dirty="0" smtClean="0"/>
              <a:t>But</a:t>
            </a:r>
            <a:r>
              <a:rPr lang="en-US" dirty="0" smtClean="0"/>
              <a:t>, a list can grow or shrink in size.</a:t>
            </a:r>
          </a:p>
          <a:p>
            <a:pPr algn="l"/>
            <a:endParaRPr lang="en-US" dirty="0"/>
          </a:p>
          <a:p>
            <a:pPr algn="l"/>
            <a:r>
              <a:rPr lang="en-US" dirty="0" smtClean="0"/>
              <a:t>A size of zero (an empty list) </a:t>
            </a:r>
            <a:r>
              <a:rPr lang="en-US" i="1" dirty="0" smtClean="0"/>
              <a:t>is</a:t>
            </a:r>
            <a:r>
              <a:rPr lang="en-US" dirty="0" smtClean="0"/>
              <a:t> allowed.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80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41295"/>
            <a:ext cx="7772400" cy="985955"/>
          </a:xfrm>
        </p:spPr>
        <p:txBody>
          <a:bodyPr/>
          <a:lstStyle/>
          <a:p>
            <a:r>
              <a:rPr lang="en-US" dirty="0" smtClean="0"/>
              <a:t>Operations in a </a:t>
            </a:r>
            <a:r>
              <a:rPr lang="en-US" dirty="0" err="1" smtClean="0"/>
              <a:t>ListADT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799" y="1451452"/>
            <a:ext cx="7589136" cy="4807495"/>
          </a:xfrm>
        </p:spPr>
        <p:txBody>
          <a:bodyPr>
            <a:normAutofit/>
          </a:bodyPr>
          <a:lstStyle/>
          <a:p>
            <a:pPr algn="l"/>
            <a:r>
              <a:rPr lang="en-US" sz="2900" dirty="0" smtClean="0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void </a:t>
            </a:r>
            <a:r>
              <a:rPr lang="en-US" sz="2900" dirty="0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add(E item</a:t>
            </a:r>
            <a:r>
              <a:rPr lang="en-US" sz="2900" dirty="0" smtClean="0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)</a:t>
            </a:r>
            <a:endParaRPr lang="en-US" sz="2900" dirty="0">
              <a:solidFill>
                <a:schemeClr val="tx1"/>
              </a:solidFill>
              <a:effectLst>
                <a:outerShdw blurRad="57150" dist="25400" dir="2700000" algn="tl" rotWithShape="0">
                  <a:srgbClr val="000000">
                    <a:alpha val="30000"/>
                  </a:srgbClr>
                </a:outerShdw>
              </a:effectLst>
              <a:latin typeface="Courier"/>
              <a:ea typeface="+mj-ea"/>
              <a:cs typeface="Courier"/>
            </a:endParaRPr>
          </a:p>
          <a:p>
            <a:pPr algn="l"/>
            <a:r>
              <a:rPr lang="en-US" dirty="0" smtClean="0"/>
              <a:t>Add where?</a:t>
            </a:r>
          </a:p>
          <a:p>
            <a:pPr algn="l"/>
            <a:r>
              <a:rPr lang="en-US" dirty="0"/>
              <a:t> </a:t>
            </a:r>
            <a:r>
              <a:rPr lang="en-US" dirty="0" smtClean="0"/>
              <a:t>    At right end of list.</a:t>
            </a:r>
          </a:p>
          <a:p>
            <a:pPr algn="l"/>
            <a:endParaRPr lang="en-US" dirty="0"/>
          </a:p>
          <a:p>
            <a:pPr algn="l"/>
            <a:r>
              <a:rPr lang="en-US" sz="2900" dirty="0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void add(</a:t>
            </a:r>
            <a:r>
              <a:rPr lang="en-US" sz="2900" dirty="0" err="1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int</a:t>
            </a:r>
            <a:r>
              <a:rPr lang="en-US" sz="2900" dirty="0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 </a:t>
            </a:r>
            <a:r>
              <a:rPr lang="en-US" sz="2900" dirty="0" err="1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pos</a:t>
            </a:r>
            <a:r>
              <a:rPr lang="en-US" sz="2900" dirty="0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, E item)</a:t>
            </a:r>
          </a:p>
          <a:p>
            <a:pPr algn="l"/>
            <a:r>
              <a:rPr lang="en-US" sz="2900" dirty="0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add</a:t>
            </a:r>
            <a:r>
              <a:rPr lang="en-US" dirty="0" smtClean="0"/>
              <a:t> does not overwrite items, so list size grows.</a:t>
            </a:r>
          </a:p>
          <a:p>
            <a:pPr algn="l"/>
            <a:r>
              <a:rPr lang="en-US" dirty="0" smtClean="0"/>
              <a:t>Valid values for </a:t>
            </a:r>
            <a:r>
              <a:rPr lang="en-US" sz="2900" dirty="0" err="1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pos</a:t>
            </a:r>
            <a:r>
              <a:rPr lang="en-US" dirty="0" smtClean="0"/>
              <a:t> are</a:t>
            </a:r>
          </a:p>
          <a:p>
            <a:pPr algn="l"/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sz="2900" dirty="0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0 &lt;= </a:t>
            </a:r>
            <a:r>
              <a:rPr lang="en-US" sz="2900" dirty="0" err="1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pos</a:t>
            </a:r>
            <a:r>
              <a:rPr lang="en-US" sz="2900" dirty="0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 &lt;= size()-1</a:t>
            </a:r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5007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78257" y="521776"/>
            <a:ext cx="7458424" cy="5684796"/>
          </a:xfrm>
        </p:spPr>
        <p:txBody>
          <a:bodyPr/>
          <a:lstStyle/>
          <a:p>
            <a:pPr algn="l"/>
            <a:r>
              <a:rPr lang="en-US" sz="2900" dirty="0" err="1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boolean</a:t>
            </a:r>
            <a:r>
              <a:rPr lang="en-US" sz="2900" dirty="0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 contains(E item)</a:t>
            </a:r>
          </a:p>
          <a:p>
            <a:pPr algn="l"/>
            <a:r>
              <a:rPr lang="en-US" dirty="0"/>
              <a:t> </a:t>
            </a:r>
            <a:r>
              <a:rPr lang="en-US" dirty="0" smtClean="0"/>
              <a:t>    Is </a:t>
            </a:r>
            <a:r>
              <a:rPr lang="en-US" sz="2900" dirty="0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E</a:t>
            </a:r>
            <a:r>
              <a:rPr lang="en-US" dirty="0" smtClean="0"/>
              <a:t> already in the list?</a:t>
            </a:r>
          </a:p>
          <a:p>
            <a:pPr algn="l"/>
            <a:r>
              <a:rPr lang="en-US" dirty="0"/>
              <a:t> </a:t>
            </a:r>
            <a:r>
              <a:rPr lang="en-US" dirty="0" smtClean="0"/>
              <a:t>    Use </a:t>
            </a:r>
            <a:r>
              <a:rPr lang="en-US" sz="2900" dirty="0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equals(item) </a:t>
            </a:r>
            <a:r>
              <a:rPr lang="en-US" dirty="0" smtClean="0"/>
              <a:t>to test membership.</a:t>
            </a:r>
          </a:p>
          <a:p>
            <a:pPr algn="l"/>
            <a:endParaRPr lang="en-US" dirty="0"/>
          </a:p>
          <a:p>
            <a:pPr algn="l"/>
            <a:r>
              <a:rPr lang="en-US" sz="2900" dirty="0" err="1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int</a:t>
            </a:r>
            <a:r>
              <a:rPr lang="en-US" sz="2900" dirty="0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 size()</a:t>
            </a:r>
          </a:p>
          <a:p>
            <a:pPr algn="l"/>
            <a:r>
              <a:rPr lang="en-US" dirty="0"/>
              <a:t> </a:t>
            </a:r>
            <a:r>
              <a:rPr lang="en-US" dirty="0" smtClean="0"/>
              <a:t>    Zero size is OK.</a:t>
            </a:r>
          </a:p>
          <a:p>
            <a:pPr algn="l"/>
            <a:endParaRPr lang="en-US" dirty="0"/>
          </a:p>
          <a:p>
            <a:pPr algn="l"/>
            <a:r>
              <a:rPr lang="en-US" sz="2900" dirty="0" err="1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boolean</a:t>
            </a:r>
            <a:r>
              <a:rPr lang="en-US" sz="2900" dirty="0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 </a:t>
            </a:r>
            <a:r>
              <a:rPr lang="en-US" sz="2900" dirty="0" err="1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isEmpty</a:t>
            </a:r>
            <a:r>
              <a:rPr lang="en-US" sz="2900" dirty="0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()</a:t>
            </a:r>
          </a:p>
          <a:p>
            <a:pPr algn="l"/>
            <a:r>
              <a:rPr lang="en-US" dirty="0"/>
              <a:t> </a:t>
            </a:r>
            <a:r>
              <a:rPr lang="en-US" dirty="0" smtClean="0"/>
              <a:t>     Same as </a:t>
            </a:r>
            <a:r>
              <a:rPr lang="en-US" sz="2900" dirty="0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size() == 0</a:t>
            </a:r>
          </a:p>
        </p:txBody>
      </p:sp>
    </p:spTree>
    <p:extLst>
      <p:ext uri="{BB962C8B-B14F-4D97-AF65-F5344CB8AC3E}">
        <p14:creationId xmlns:p14="http://schemas.microsoft.com/office/powerpoint/2010/main" val="21755437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599" y="661989"/>
            <a:ext cx="6775917" cy="4904120"/>
          </a:xfrm>
        </p:spPr>
        <p:txBody>
          <a:bodyPr>
            <a:normAutofit/>
          </a:bodyPr>
          <a:lstStyle/>
          <a:p>
            <a:pPr algn="l"/>
            <a:r>
              <a:rPr lang="en-US" sz="2900" dirty="0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E get(</a:t>
            </a:r>
            <a:r>
              <a:rPr lang="en-US" sz="2900" dirty="0" err="1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int</a:t>
            </a:r>
            <a:r>
              <a:rPr lang="en-US" sz="2900" dirty="0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 </a:t>
            </a:r>
            <a:r>
              <a:rPr lang="en-US" sz="2900" dirty="0" err="1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pos</a:t>
            </a:r>
            <a:r>
              <a:rPr lang="en-US" sz="2900" dirty="0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)</a:t>
            </a:r>
          </a:p>
          <a:p>
            <a:pPr algn="l"/>
            <a:r>
              <a:rPr lang="en-US" dirty="0"/>
              <a:t> </a:t>
            </a:r>
            <a:r>
              <a:rPr lang="en-US" dirty="0" smtClean="0"/>
              <a:t>    Return value at </a:t>
            </a:r>
            <a:r>
              <a:rPr lang="en-US" sz="2900" dirty="0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pos</a:t>
            </a:r>
            <a:r>
              <a:rPr lang="en-US" dirty="0" smtClean="0"/>
              <a:t>. Non-destructive.</a:t>
            </a:r>
          </a:p>
          <a:p>
            <a:pPr algn="l"/>
            <a:r>
              <a:rPr lang="en-US" dirty="0"/>
              <a:t> </a:t>
            </a:r>
            <a:r>
              <a:rPr lang="en-US" dirty="0" smtClean="0"/>
              <a:t>    Requires  </a:t>
            </a:r>
            <a:r>
              <a:rPr lang="en-US" sz="2900" dirty="0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0 &lt;= </a:t>
            </a:r>
            <a:r>
              <a:rPr lang="en-US" sz="2900" dirty="0" err="1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pos</a:t>
            </a:r>
            <a:r>
              <a:rPr lang="en-US" sz="2900" dirty="0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 &lt;= size()-1</a:t>
            </a:r>
          </a:p>
          <a:p>
            <a:pPr algn="l"/>
            <a:endParaRPr lang="en-US" dirty="0"/>
          </a:p>
          <a:p>
            <a:pPr algn="l"/>
            <a:r>
              <a:rPr lang="en-US" sz="2900" dirty="0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E remove(</a:t>
            </a:r>
            <a:r>
              <a:rPr lang="en-US" sz="2900" dirty="0" err="1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int</a:t>
            </a:r>
            <a:r>
              <a:rPr lang="en-US" sz="2900" dirty="0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 </a:t>
            </a:r>
            <a:r>
              <a:rPr lang="en-US" sz="2900" dirty="0" err="1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pos</a:t>
            </a:r>
            <a:r>
              <a:rPr lang="en-US" sz="2900" dirty="0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)</a:t>
            </a:r>
          </a:p>
          <a:p>
            <a:pPr algn="l"/>
            <a:r>
              <a:rPr lang="en-US" dirty="0"/>
              <a:t> </a:t>
            </a:r>
            <a:r>
              <a:rPr lang="en-US" dirty="0" smtClean="0"/>
              <a:t>    Remove and return value at </a:t>
            </a:r>
            <a:r>
              <a:rPr lang="en-US" sz="2900" dirty="0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pos</a:t>
            </a:r>
            <a:r>
              <a:rPr lang="en-US" dirty="0" smtClean="0"/>
              <a:t>.</a:t>
            </a:r>
          </a:p>
          <a:p>
            <a:pPr algn="l"/>
            <a:r>
              <a:rPr lang="en-US" dirty="0"/>
              <a:t> </a:t>
            </a:r>
            <a:r>
              <a:rPr lang="en-US" dirty="0" smtClean="0"/>
              <a:t>    Is destructive.</a:t>
            </a:r>
          </a:p>
          <a:p>
            <a:pPr algn="l"/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/>
              <a:t>Requires  </a:t>
            </a:r>
            <a:r>
              <a:rPr lang="en-US" dirty="0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cs typeface="Courier"/>
              </a:rPr>
              <a:t>0 &lt;= </a:t>
            </a:r>
            <a:r>
              <a:rPr lang="en-US" dirty="0" err="1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cs typeface="Courier"/>
              </a:rPr>
              <a:t>pos</a:t>
            </a:r>
            <a:r>
              <a:rPr lang="en-US" dirty="0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cs typeface="Courier"/>
              </a:rPr>
              <a:t> &lt;= size()-1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4638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13380"/>
            <a:ext cx="7772400" cy="945698"/>
          </a:xfrm>
        </p:spPr>
        <p:txBody>
          <a:bodyPr/>
          <a:lstStyle/>
          <a:p>
            <a:r>
              <a:rPr lang="en-US" dirty="0" smtClean="0"/>
              <a:t>Error Conditions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459078"/>
            <a:ext cx="7086600" cy="4566370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Can </a:t>
            </a:r>
            <a:r>
              <a:rPr lang="en-US" sz="2900" dirty="0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null</a:t>
            </a:r>
            <a:r>
              <a:rPr lang="en-US" dirty="0" smtClean="0"/>
              <a:t> be added?</a:t>
            </a:r>
          </a:p>
          <a:p>
            <a:pPr algn="l"/>
            <a:r>
              <a:rPr lang="en-US" dirty="0"/>
              <a:t> </a:t>
            </a:r>
            <a:r>
              <a:rPr lang="en-US" dirty="0" smtClean="0"/>
              <a:t>     We’ll ignore adds of </a:t>
            </a:r>
            <a:r>
              <a:rPr lang="en-US" sz="2900" dirty="0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null</a:t>
            </a:r>
            <a:r>
              <a:rPr lang="en-US" dirty="0" smtClean="0"/>
              <a:t>.</a:t>
            </a:r>
          </a:p>
          <a:p>
            <a:pPr algn="l"/>
            <a:r>
              <a:rPr lang="en-US" dirty="0"/>
              <a:t> </a:t>
            </a:r>
            <a:r>
              <a:rPr lang="en-US" dirty="0" smtClean="0"/>
              <a:t>      </a:t>
            </a:r>
            <a:r>
              <a:rPr lang="en-US" sz="2900" dirty="0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contains</a:t>
            </a:r>
            <a:r>
              <a:rPr lang="en-US" dirty="0" smtClean="0"/>
              <a:t> must handle </a:t>
            </a:r>
            <a:r>
              <a:rPr lang="en-US" sz="2900" dirty="0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null</a:t>
            </a:r>
            <a:r>
              <a:rPr lang="en-US" dirty="0" smtClean="0"/>
              <a:t> correctly.</a:t>
            </a:r>
          </a:p>
          <a:p>
            <a:pPr algn="l"/>
            <a:endParaRPr lang="en-US" dirty="0"/>
          </a:p>
          <a:p>
            <a:pPr algn="l"/>
            <a:r>
              <a:rPr lang="en-US" dirty="0" smtClean="0"/>
              <a:t>Bad </a:t>
            </a:r>
            <a:r>
              <a:rPr lang="en-US" sz="2900" dirty="0" err="1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pos</a:t>
            </a:r>
            <a:r>
              <a:rPr lang="en-US" dirty="0" smtClean="0"/>
              <a:t> values will throw </a:t>
            </a:r>
          </a:p>
          <a:p>
            <a:pPr algn="l"/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sz="2900" dirty="0" err="1" smtClean="0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IndexOutOfBounds</a:t>
            </a:r>
            <a:endParaRPr lang="en-US" sz="2900" dirty="0">
              <a:solidFill>
                <a:schemeClr val="tx1"/>
              </a:solidFill>
              <a:effectLst>
                <a:outerShdw blurRad="57150" dist="25400" dir="2700000" algn="tl" rotWithShape="0">
                  <a:srgbClr val="000000">
                    <a:alpha val="30000"/>
                  </a:srgbClr>
                </a:outerShdw>
              </a:effectLst>
              <a:latin typeface="Courier"/>
              <a:ea typeface="+mj-ea"/>
              <a:cs typeface="Courier"/>
            </a:endParaRPr>
          </a:p>
          <a:p>
            <a:pPr algn="l"/>
            <a:endParaRPr lang="en-US" dirty="0"/>
          </a:p>
          <a:p>
            <a:pPr algn="l"/>
            <a:r>
              <a:rPr lang="en-US" sz="2900" dirty="0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get</a:t>
            </a:r>
            <a:r>
              <a:rPr lang="en-US" dirty="0" smtClean="0"/>
              <a:t> or </a:t>
            </a:r>
            <a:r>
              <a:rPr lang="en-US" sz="2900" dirty="0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remove</a:t>
            </a:r>
            <a:r>
              <a:rPr lang="en-US" dirty="0" smtClean="0"/>
              <a:t> on empty list is really a  bad                     </a:t>
            </a:r>
            <a:r>
              <a:rPr lang="en-US" sz="2900" dirty="0" err="1" smtClean="0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pos</a:t>
            </a:r>
            <a:r>
              <a:rPr lang="en-US" dirty="0" smtClean="0"/>
              <a:t> error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6328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5188"/>
            <a:ext cx="7772400" cy="1470025"/>
          </a:xfrm>
        </p:spPr>
        <p:txBody>
          <a:bodyPr/>
          <a:lstStyle/>
          <a:p>
            <a:r>
              <a:rPr lang="en-US" dirty="0" smtClean="0"/>
              <a:t>Interface definition for </a:t>
            </a:r>
            <a:r>
              <a:rPr lang="en-US" dirty="0" err="1" smtClean="0"/>
              <a:t>ListADT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516674"/>
            <a:ext cx="6400800" cy="4684404"/>
          </a:xfrm>
        </p:spPr>
        <p:txBody>
          <a:bodyPr/>
          <a:lstStyle/>
          <a:p>
            <a:pPr algn="l"/>
            <a:r>
              <a:rPr lang="en-US" dirty="0">
                <a:latin typeface="Courier"/>
                <a:cs typeface="Courier"/>
              </a:rPr>
              <a:t>public interface </a:t>
            </a:r>
            <a:r>
              <a:rPr lang="en-US" dirty="0" err="1">
                <a:latin typeface="Courier"/>
                <a:cs typeface="Courier"/>
              </a:rPr>
              <a:t>ListADT</a:t>
            </a:r>
            <a:r>
              <a:rPr lang="en-US" dirty="0">
                <a:latin typeface="Courier"/>
                <a:cs typeface="Courier"/>
              </a:rPr>
              <a:t>&lt;E&gt; {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	void add(E item);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	void add(</a:t>
            </a:r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pos</a:t>
            </a:r>
            <a:r>
              <a:rPr lang="en-US" dirty="0">
                <a:latin typeface="Courier"/>
                <a:cs typeface="Courier"/>
              </a:rPr>
              <a:t>, E item);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	</a:t>
            </a:r>
            <a:r>
              <a:rPr lang="en-US" dirty="0" err="1">
                <a:latin typeface="Courier"/>
                <a:cs typeface="Courier"/>
              </a:rPr>
              <a:t>boolean</a:t>
            </a:r>
            <a:r>
              <a:rPr lang="en-US" dirty="0">
                <a:latin typeface="Courier"/>
                <a:cs typeface="Courier"/>
              </a:rPr>
              <a:t> contains(E item);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	</a:t>
            </a:r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 size( );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	</a:t>
            </a:r>
            <a:r>
              <a:rPr lang="en-US" dirty="0" err="1">
                <a:latin typeface="Courier"/>
                <a:cs typeface="Courier"/>
              </a:rPr>
              <a:t>boolean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isEmpty</a:t>
            </a:r>
            <a:r>
              <a:rPr lang="en-US" dirty="0">
                <a:latin typeface="Courier"/>
                <a:cs typeface="Courier"/>
              </a:rPr>
              <a:t>( );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	E get(</a:t>
            </a:r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pos</a:t>
            </a:r>
            <a:r>
              <a:rPr lang="en-US" dirty="0">
                <a:latin typeface="Courier"/>
                <a:cs typeface="Courier"/>
              </a:rPr>
              <a:t>);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	E remove(</a:t>
            </a:r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pos</a:t>
            </a:r>
            <a:r>
              <a:rPr lang="en-US" dirty="0">
                <a:latin typeface="Courier"/>
                <a:cs typeface="Courier"/>
              </a:rPr>
              <a:t>);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257949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7405" y="549758"/>
            <a:ext cx="7772400" cy="976869"/>
          </a:xfrm>
        </p:spPr>
        <p:txBody>
          <a:bodyPr/>
          <a:lstStyle/>
          <a:p>
            <a:r>
              <a:rPr lang="en-US" dirty="0" smtClean="0"/>
              <a:t>Using the </a:t>
            </a:r>
            <a:r>
              <a:rPr lang="en-US" dirty="0" err="1" smtClean="0"/>
              <a:t>ListADT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526626"/>
            <a:ext cx="6400800" cy="4444781"/>
          </a:xfrm>
        </p:spPr>
        <p:txBody>
          <a:bodyPr/>
          <a:lstStyle/>
          <a:p>
            <a:pPr algn="l"/>
            <a:r>
              <a:rPr lang="en-US" dirty="0" smtClean="0"/>
              <a:t>Write a method that </a:t>
            </a:r>
            <a:r>
              <a:rPr lang="en-US" i="1" dirty="0" smtClean="0"/>
              <a:t>reverses</a:t>
            </a:r>
            <a:r>
              <a:rPr lang="en-US" dirty="0" smtClean="0"/>
              <a:t> the contents of a list.</a:t>
            </a:r>
          </a:p>
          <a:p>
            <a:pPr algn="l"/>
            <a:endParaRPr lang="en-US" dirty="0"/>
          </a:p>
          <a:p>
            <a:pPr algn="l"/>
            <a:r>
              <a:rPr lang="en-US" dirty="0" smtClean="0"/>
              <a:t>Thus  (1,2,3,4)  becomes  (4,3,2,1).</a:t>
            </a:r>
          </a:p>
          <a:p>
            <a:pPr algn="l"/>
            <a:endParaRPr lang="en-US" dirty="0" smtClean="0"/>
          </a:p>
          <a:p>
            <a:pPr algn="l"/>
            <a:r>
              <a:rPr lang="en-US" dirty="0" smtClean="0"/>
              <a:t>Choose the approach you will take </a:t>
            </a:r>
            <a:r>
              <a:rPr lang="en-US" i="1" dirty="0" smtClean="0"/>
              <a:t>before</a:t>
            </a:r>
            <a:r>
              <a:rPr lang="en-US" dirty="0" smtClean="0"/>
              <a:t> writing code.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5256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8060" y="787134"/>
            <a:ext cx="6400800" cy="5170763"/>
          </a:xfrm>
        </p:spPr>
        <p:txBody>
          <a:bodyPr/>
          <a:lstStyle/>
          <a:p>
            <a:pPr algn="l"/>
            <a:r>
              <a:rPr lang="en-US" dirty="0" smtClean="0"/>
              <a:t>One approach:</a:t>
            </a:r>
          </a:p>
          <a:p>
            <a:pPr algn="l"/>
            <a:endParaRPr lang="en-US" dirty="0"/>
          </a:p>
          <a:p>
            <a:pPr algn="l"/>
            <a:r>
              <a:rPr lang="en-US" dirty="0" smtClean="0"/>
              <a:t>Move 2</a:t>
            </a:r>
            <a:r>
              <a:rPr lang="en-US" baseline="30000" dirty="0" smtClean="0"/>
              <a:t>nd</a:t>
            </a:r>
            <a:r>
              <a:rPr lang="en-US" dirty="0" smtClean="0"/>
              <a:t> from right to very end.</a:t>
            </a:r>
          </a:p>
          <a:p>
            <a:pPr algn="l"/>
            <a:r>
              <a:rPr lang="en-US" dirty="0" smtClean="0"/>
              <a:t>Then 3</a:t>
            </a:r>
            <a:r>
              <a:rPr lang="en-US" baseline="30000" dirty="0" smtClean="0"/>
              <a:t>rd</a:t>
            </a:r>
            <a:r>
              <a:rPr lang="en-US" dirty="0" smtClean="0"/>
              <a:t> from right to very end.</a:t>
            </a:r>
          </a:p>
          <a:p>
            <a:pPr algn="l"/>
            <a:r>
              <a:rPr lang="en-US" dirty="0" smtClean="0"/>
              <a:t>…</a:t>
            </a:r>
          </a:p>
          <a:p>
            <a:pPr algn="l"/>
            <a:r>
              <a:rPr lang="en-US" dirty="0" smtClean="0"/>
              <a:t>Finally, farthest from right (leftmost)</a:t>
            </a:r>
          </a:p>
          <a:p>
            <a:pPr algn="l"/>
            <a:r>
              <a:rPr lang="en-US" dirty="0" smtClean="0"/>
              <a:t>To very end.</a:t>
            </a:r>
          </a:p>
          <a:p>
            <a:pPr algn="l"/>
            <a:r>
              <a:rPr lang="en-US" dirty="0" smtClean="0"/>
              <a:t>(11,22,33,44)                 (11,22,44,33)</a:t>
            </a:r>
          </a:p>
          <a:p>
            <a:pPr algn="l"/>
            <a:r>
              <a:rPr lang="en-US" dirty="0" smtClean="0"/>
              <a:t>(11,44,33,22)                (44,33,22,11)</a:t>
            </a:r>
            <a:endParaRPr lang="en-US" dirty="0"/>
          </a:p>
        </p:txBody>
      </p:sp>
      <p:sp>
        <p:nvSpPr>
          <p:cNvPr id="4" name="Right Arrow 3"/>
          <p:cNvSpPr/>
          <p:nvPr/>
        </p:nvSpPr>
        <p:spPr>
          <a:xfrm>
            <a:off x="3540052" y="4391605"/>
            <a:ext cx="978408" cy="4846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Arrow 4"/>
          <p:cNvSpPr/>
          <p:nvPr/>
        </p:nvSpPr>
        <p:spPr>
          <a:xfrm>
            <a:off x="6989292" y="4391605"/>
            <a:ext cx="978408" cy="4846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3540052" y="4876237"/>
            <a:ext cx="978408" cy="4846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6789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49758"/>
            <a:ext cx="7772400" cy="828259"/>
          </a:xfrm>
        </p:spPr>
        <p:txBody>
          <a:bodyPr/>
          <a:lstStyle/>
          <a:p>
            <a:r>
              <a:rPr lang="en-US" dirty="0" smtClean="0"/>
              <a:t>Java code to reverse a List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1" y="1378017"/>
            <a:ext cx="7894088" cy="4890610"/>
          </a:xfrm>
        </p:spPr>
        <p:txBody>
          <a:bodyPr/>
          <a:lstStyle/>
          <a:p>
            <a:endParaRPr lang="en-US" b="1" dirty="0" smtClean="0"/>
          </a:p>
          <a:p>
            <a:pPr algn="l"/>
            <a:r>
              <a:rPr lang="en-US" sz="2400" dirty="0" smtClean="0">
                <a:latin typeface="Courier"/>
                <a:cs typeface="Courier"/>
              </a:rPr>
              <a:t>void reverse(</a:t>
            </a:r>
            <a:r>
              <a:rPr lang="en-US" sz="2400" dirty="0">
                <a:latin typeface="Courier"/>
                <a:cs typeface="Courier"/>
              </a:rPr>
              <a:t>){</a:t>
            </a:r>
          </a:p>
          <a:p>
            <a:pPr algn="l"/>
            <a:r>
              <a:rPr lang="nb-NO" sz="2400" dirty="0">
                <a:latin typeface="Courier"/>
                <a:cs typeface="Courier"/>
              </a:rPr>
              <a:t>		for (</a:t>
            </a:r>
            <a:r>
              <a:rPr lang="nb-NO" sz="2400" dirty="0" err="1">
                <a:latin typeface="Courier"/>
                <a:cs typeface="Courier"/>
              </a:rPr>
              <a:t>int</a:t>
            </a:r>
            <a:r>
              <a:rPr lang="nb-NO" sz="2400" dirty="0">
                <a:latin typeface="Courier"/>
                <a:cs typeface="Courier"/>
              </a:rPr>
              <a:t> i = </a:t>
            </a:r>
            <a:r>
              <a:rPr lang="nb-NO" sz="2400" dirty="0" err="1">
                <a:latin typeface="Courier"/>
                <a:cs typeface="Courier"/>
              </a:rPr>
              <a:t>size</a:t>
            </a:r>
            <a:r>
              <a:rPr lang="nb-NO" sz="2400" dirty="0">
                <a:latin typeface="Courier"/>
                <a:cs typeface="Courier"/>
              </a:rPr>
              <a:t>() - 2; i &gt;= 0; i--)</a:t>
            </a:r>
          </a:p>
          <a:p>
            <a:pPr algn="l"/>
            <a:r>
              <a:rPr lang="nb-NO" sz="2400" dirty="0">
                <a:latin typeface="Courier"/>
                <a:cs typeface="Courier"/>
              </a:rPr>
              <a:t>			</a:t>
            </a:r>
            <a:r>
              <a:rPr lang="nb-NO" sz="2400" dirty="0" err="1">
                <a:latin typeface="Courier"/>
                <a:cs typeface="Courier"/>
              </a:rPr>
              <a:t>add</a:t>
            </a:r>
            <a:r>
              <a:rPr lang="nb-NO" sz="2400" dirty="0">
                <a:latin typeface="Courier"/>
                <a:cs typeface="Courier"/>
              </a:rPr>
              <a:t>(</a:t>
            </a:r>
            <a:r>
              <a:rPr lang="nb-NO" sz="2400" dirty="0" err="1">
                <a:latin typeface="Courier"/>
                <a:cs typeface="Courier"/>
              </a:rPr>
              <a:t>remove</a:t>
            </a:r>
            <a:r>
              <a:rPr lang="nb-NO" sz="2400" dirty="0">
                <a:latin typeface="Courier"/>
                <a:cs typeface="Courier"/>
              </a:rPr>
              <a:t>(i));</a:t>
            </a:r>
          </a:p>
          <a:p>
            <a:pPr algn="l"/>
            <a:r>
              <a:rPr lang="nb-NO" sz="2400" dirty="0">
                <a:latin typeface="Courier"/>
                <a:cs typeface="Courier"/>
              </a:rPr>
              <a:t>	</a:t>
            </a:r>
            <a:r>
              <a:rPr lang="nb-NO" sz="2400" dirty="0" smtClean="0">
                <a:latin typeface="Courier"/>
                <a:cs typeface="Courier"/>
              </a:rPr>
              <a:t>}</a:t>
            </a:r>
          </a:p>
          <a:p>
            <a:pPr algn="l"/>
            <a:endParaRPr lang="nb-NO" sz="2400" dirty="0">
              <a:latin typeface="Courier"/>
              <a:cs typeface="Courier"/>
            </a:endParaRPr>
          </a:p>
          <a:p>
            <a:pPr algn="l"/>
            <a:r>
              <a:rPr lang="en-US" dirty="0" smtClean="0"/>
              <a:t>Why start </a:t>
            </a:r>
            <a:r>
              <a:rPr lang="nb-NO" dirty="0" smtClean="0">
                <a:latin typeface="Courier"/>
                <a:cs typeface="Courier"/>
              </a:rPr>
              <a:t>i </a:t>
            </a:r>
            <a:r>
              <a:rPr lang="en-US" dirty="0" smtClean="0"/>
              <a:t>at </a:t>
            </a:r>
            <a:r>
              <a:rPr lang="nb-NO" dirty="0" err="1" smtClean="0">
                <a:latin typeface="Courier"/>
                <a:cs typeface="Courier"/>
              </a:rPr>
              <a:t>size</a:t>
            </a:r>
            <a:r>
              <a:rPr lang="nb-NO" dirty="0">
                <a:latin typeface="Courier"/>
                <a:cs typeface="Courier"/>
              </a:rPr>
              <a:t>() - 2</a:t>
            </a:r>
            <a:r>
              <a:rPr lang="en-US" dirty="0" smtClean="0"/>
              <a:t>?</a:t>
            </a:r>
          </a:p>
          <a:p>
            <a:pPr algn="l"/>
            <a:endParaRPr lang="en-US" dirty="0"/>
          </a:p>
          <a:p>
            <a:pPr algn="l"/>
            <a:r>
              <a:rPr lang="en-US" dirty="0" smtClean="0"/>
              <a:t>Are “corner cases” (lists of size 0 or 1) handled</a:t>
            </a:r>
          </a:p>
          <a:p>
            <a:pPr algn="l"/>
            <a:r>
              <a:rPr lang="en-US" dirty="0" smtClean="0"/>
              <a:t>properly?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9019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WL002765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06354" y="3129718"/>
            <a:ext cx="1781725" cy="2663709"/>
          </a:xfrm>
          <a:prstGeom prst="rect">
            <a:avLst/>
          </a:prstGeom>
        </p:spPr>
      </p:pic>
      <p:pic>
        <p:nvPicPr>
          <p:cNvPr id="7" name="Picture 6" descr="BU005808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99887" y="3120571"/>
            <a:ext cx="3007373" cy="3530359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1160067" y="1864014"/>
            <a:ext cx="2443480" cy="1558289"/>
          </a:xfrm>
          <a:prstGeom prst="curvedDownArrow">
            <a:avLst/>
          </a:prstGeom>
          <a:solidFill>
            <a:srgbClr val="FF6600"/>
          </a:solidFill>
          <a:ln w="28575" cmpd="sng">
            <a:solidFill>
              <a:schemeClr val="tx1"/>
            </a:solidFill>
          </a:ln>
        </p:spPr>
        <p:txBody>
          <a:bodyPr/>
          <a:lstStyle/>
          <a:p>
            <a:endParaRPr lang="en-US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855390" y="1758016"/>
            <a:ext cx="2443480" cy="1558289"/>
          </a:xfrm>
          <a:prstGeom prst="curvedDownArrow">
            <a:avLst/>
          </a:prstGeom>
          <a:solidFill>
            <a:srgbClr val="FF6600"/>
          </a:solidFill>
          <a:ln w="28575" cmpd="sng">
            <a:solidFill>
              <a:schemeClr val="tx1"/>
            </a:solidFill>
          </a:ln>
        </p:spPr>
        <p:txBody>
          <a:bodyPr vert="horz" lIns="0" tIns="0" rIns="0" bIns="0" rtlCol="0" anchor="t" anchorCtr="0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200" kern="1200">
                <a:solidFill>
                  <a:srgbClr val="B70000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6978952" y="1620754"/>
            <a:ext cx="1669143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prstClr val="black"/>
                </a:solidFill>
              </a:rPr>
              <a:t>Remove</a:t>
            </a:r>
            <a:endParaRPr lang="en-US" sz="3200" dirty="0"/>
          </a:p>
        </p:txBody>
      </p:sp>
      <p:sp>
        <p:nvSpPr>
          <p:cNvPr id="11" name="Rectangle 10"/>
          <p:cNvSpPr/>
          <p:nvPr/>
        </p:nvSpPr>
        <p:spPr>
          <a:xfrm>
            <a:off x="458458" y="1582295"/>
            <a:ext cx="944089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3200" dirty="0">
                <a:solidFill>
                  <a:prstClr val="black"/>
                </a:solidFill>
              </a:rPr>
              <a:t>Add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944558" y="508010"/>
            <a:ext cx="57052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BAG Abstract Data Type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0912322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677 0.11875 L -0.00556 -0.15231 " pathEditMode="relative" rAng="0" ptsTypes="AA">
                                      <p:cBhvr>
                                        <p:cTn id="6" dur="1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135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65201"/>
            <a:ext cx="7772400" cy="1130299"/>
          </a:xfrm>
        </p:spPr>
        <p:txBody>
          <a:bodyPr/>
          <a:lstStyle/>
          <a:p>
            <a:r>
              <a:rPr lang="en-US" dirty="0" err="1" smtClean="0"/>
              <a:t>printBag</a:t>
            </a:r>
            <a:r>
              <a:rPr lang="en-US" dirty="0" smtClean="0"/>
              <a:t> becomes: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0099" y="2330450"/>
            <a:ext cx="8090557" cy="3448050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>public void </a:t>
            </a:r>
            <a:r>
              <a:rPr lang="en-US" sz="2400" dirty="0" err="1">
                <a:solidFill>
                  <a:schemeClr val="tx1"/>
                </a:solidFill>
                <a:latin typeface="Courier"/>
                <a:cs typeface="Courier"/>
              </a:rPr>
              <a:t>printBag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(</a:t>
            </a:r>
            <a:r>
              <a:rPr lang="en-US" sz="2400" dirty="0" err="1" smtClean="0">
                <a:solidFill>
                  <a:srgbClr val="FF0000"/>
                </a:solidFill>
                <a:latin typeface="Courier"/>
                <a:cs typeface="Courier"/>
              </a:rPr>
              <a:t>BagADT</a:t>
            </a:r>
            <a:r>
              <a:rPr lang="en-US" sz="2400" dirty="0" smtClean="0">
                <a:solidFill>
                  <a:srgbClr val="FF0000"/>
                </a:solidFill>
                <a:latin typeface="Courier"/>
                <a:cs typeface="Courier"/>
              </a:rPr>
              <a:t>&lt;E&gt; </a:t>
            </a:r>
            <a:r>
              <a:rPr lang="en-US" sz="2400" dirty="0" err="1">
                <a:solidFill>
                  <a:schemeClr val="tx1"/>
                </a:solidFill>
                <a:latin typeface="Courier"/>
                <a:cs typeface="Courier"/>
              </a:rPr>
              <a:t>myBag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)</a:t>
            </a: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>{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Courier"/>
                <a:cs typeface="Courier"/>
              </a:rPr>
              <a:t>BagADT</a:t>
            </a: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>&lt;</a:t>
            </a:r>
            <a:r>
              <a:rPr lang="en-US" sz="2400" dirty="0" smtClean="0">
                <a:solidFill>
                  <a:srgbClr val="FF0000"/>
                </a:solidFill>
                <a:latin typeface="Courier"/>
                <a:cs typeface="Courier"/>
              </a:rPr>
              <a:t>E</a:t>
            </a: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>&gt; temp = </a:t>
            </a:r>
            <a:r>
              <a:rPr lang="en-US" sz="2400" dirty="0" err="1" smtClean="0">
                <a:solidFill>
                  <a:schemeClr val="tx1"/>
                </a:solidFill>
                <a:latin typeface="Courier"/>
                <a:cs typeface="Courier"/>
              </a:rPr>
              <a:t>myBag.clone</a:t>
            </a: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>();</a:t>
            </a:r>
            <a:endParaRPr lang="en-US" dirty="0" smtClean="0"/>
          </a:p>
          <a:p>
            <a:pPr algn="l"/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>  while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(! </a:t>
            </a:r>
            <a:r>
              <a:rPr lang="en-US" sz="2400" dirty="0" err="1" smtClean="0">
                <a:solidFill>
                  <a:schemeClr val="tx1"/>
                </a:solidFill>
                <a:latin typeface="Courier"/>
                <a:cs typeface="Courier"/>
              </a:rPr>
              <a:t>temp.isEmpty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()) {	</a:t>
            </a:r>
            <a:b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>    </a:t>
            </a:r>
            <a:r>
              <a:rPr lang="en-US" sz="2400" dirty="0" err="1" smtClean="0">
                <a:solidFill>
                  <a:schemeClr val="tx1"/>
                </a:solidFill>
                <a:latin typeface="Courier"/>
                <a:cs typeface="Courier"/>
              </a:rPr>
              <a:t>System.out.println</a:t>
            </a: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>(</a:t>
            </a:r>
            <a:r>
              <a:rPr lang="en-US" sz="2400" dirty="0" err="1" smtClean="0">
                <a:solidFill>
                  <a:schemeClr val="tx1"/>
                </a:solidFill>
                <a:latin typeface="Courier"/>
                <a:cs typeface="Courier"/>
              </a:rPr>
              <a:t>temp.remove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());</a:t>
            </a:r>
            <a:r>
              <a:rPr lang="en-US" dirty="0">
                <a:solidFill>
                  <a:schemeClr val="tx1"/>
                </a:solidFill>
                <a:latin typeface="Courier"/>
                <a:cs typeface="Courier"/>
              </a:rPr>
              <a:t/>
            </a:r>
            <a:br>
              <a:rPr lang="en-US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dirty="0">
                <a:solidFill>
                  <a:schemeClr val="tx1"/>
                </a:solidFill>
                <a:latin typeface="Courier"/>
                <a:cs typeface="Courier"/>
              </a:rPr>
              <a:t>  }</a:t>
            </a:r>
            <a:br>
              <a:rPr lang="en-US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dirty="0">
                <a:solidFill>
                  <a:schemeClr val="tx1"/>
                </a:solidFill>
                <a:latin typeface="Courier"/>
                <a:cs typeface="Courier"/>
              </a:rPr>
              <a:t>}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061222" y="524933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9225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05169"/>
            <a:ext cx="7772400" cy="1323760"/>
          </a:xfrm>
        </p:spPr>
        <p:txBody>
          <a:bodyPr/>
          <a:lstStyle/>
          <a:p>
            <a:r>
              <a:rPr lang="en-US" dirty="0" smtClean="0"/>
              <a:t>Examples of using </a:t>
            </a:r>
            <a:r>
              <a:rPr lang="en-US" dirty="0" err="1" smtClean="0"/>
              <a:t>ArrayBag</a:t>
            </a:r>
            <a:r>
              <a:rPr lang="en-US" dirty="0" smtClean="0"/>
              <a:t> in Generic form: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1" y="2228927"/>
            <a:ext cx="7610344" cy="3499043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sz="2000" dirty="0" err="1" smtClean="0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ArrayBag</a:t>
            </a:r>
            <a:r>
              <a:rPr lang="en-US" sz="2000" dirty="0" smtClean="0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&lt;Integer&gt; </a:t>
            </a:r>
            <a:r>
              <a:rPr lang="en-US" sz="2000" dirty="0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bag = new </a:t>
            </a:r>
            <a:r>
              <a:rPr lang="en-US" sz="2000" dirty="0" err="1" smtClean="0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ArrayBag</a:t>
            </a:r>
            <a:r>
              <a:rPr lang="en-US" sz="2000" dirty="0" smtClean="0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&lt;Integer&gt;(</a:t>
            </a:r>
            <a:r>
              <a:rPr lang="en-US" sz="2000" dirty="0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);</a:t>
            </a:r>
          </a:p>
          <a:p>
            <a:pPr algn="l"/>
            <a:r>
              <a:rPr lang="da-DK" sz="2000" dirty="0" err="1" smtClean="0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bag.add</a:t>
            </a:r>
            <a:r>
              <a:rPr lang="da-DK" sz="2000" dirty="0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(1); </a:t>
            </a:r>
            <a:r>
              <a:rPr lang="da-DK" sz="2000" dirty="0" err="1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bag.add</a:t>
            </a:r>
            <a:r>
              <a:rPr lang="da-DK" sz="2000" dirty="0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(2); </a:t>
            </a:r>
            <a:r>
              <a:rPr lang="da-DK" sz="2000" dirty="0" err="1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bag.add</a:t>
            </a:r>
            <a:r>
              <a:rPr lang="da-DK" sz="2000" dirty="0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(</a:t>
            </a:r>
            <a:r>
              <a:rPr lang="da-DK" sz="2000" dirty="0" smtClean="0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33)</a:t>
            </a:r>
            <a:r>
              <a:rPr lang="da-DK" sz="2000" dirty="0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;</a:t>
            </a:r>
          </a:p>
          <a:p>
            <a:pPr algn="l"/>
            <a:r>
              <a:rPr lang="da-DK" sz="2000" dirty="0" err="1" smtClean="0">
                <a:solidFill>
                  <a:srgbClr val="FF0000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bag</a:t>
            </a:r>
            <a:r>
              <a:rPr lang="da-DK" sz="2000" dirty="0" err="1" smtClean="0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.printBag</a:t>
            </a:r>
            <a:r>
              <a:rPr lang="da-DK" sz="2000" dirty="0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(bag);</a:t>
            </a:r>
          </a:p>
          <a:p>
            <a:pPr algn="l"/>
            <a:r>
              <a:rPr lang="da-DK" sz="2000" dirty="0" err="1" smtClean="0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int</a:t>
            </a:r>
            <a:r>
              <a:rPr lang="da-DK" sz="2000" dirty="0" smtClean="0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 </a:t>
            </a:r>
            <a:r>
              <a:rPr lang="da-DK" sz="2000" dirty="0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item = </a:t>
            </a:r>
            <a:r>
              <a:rPr lang="da-DK" sz="2000" dirty="0" err="1" smtClean="0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bag.remove</a:t>
            </a:r>
            <a:r>
              <a:rPr lang="da-DK" sz="2000" dirty="0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()</a:t>
            </a:r>
            <a:r>
              <a:rPr lang="da-DK" sz="2000" dirty="0" smtClean="0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;  </a:t>
            </a:r>
            <a:r>
              <a:rPr lang="da-DK" sz="2000" dirty="0" smtClean="0">
                <a:solidFill>
                  <a:srgbClr val="FF0000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// No casting!</a:t>
            </a:r>
            <a:endParaRPr lang="da-DK" sz="2000" dirty="0">
              <a:solidFill>
                <a:srgbClr val="FF0000"/>
              </a:solidFill>
              <a:effectLst>
                <a:outerShdw blurRad="57150" dist="25400" dir="2700000" algn="tl" rotWithShape="0">
                  <a:srgbClr val="000000">
                    <a:alpha val="30000"/>
                  </a:srgbClr>
                </a:outerShdw>
              </a:effectLst>
              <a:latin typeface="Courier"/>
              <a:ea typeface="+mj-ea"/>
              <a:cs typeface="Courier"/>
            </a:endParaRPr>
          </a:p>
          <a:p>
            <a:pPr algn="l"/>
            <a:r>
              <a:rPr lang="da-DK" sz="2000" dirty="0" err="1" smtClean="0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System.out.println</a:t>
            </a:r>
            <a:r>
              <a:rPr lang="da-DK" sz="2000" dirty="0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(item)</a:t>
            </a:r>
            <a:r>
              <a:rPr lang="da-DK" sz="2000" dirty="0" smtClean="0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;</a:t>
            </a:r>
          </a:p>
          <a:p>
            <a:pPr algn="l"/>
            <a:endParaRPr lang="da-DK" sz="2000" dirty="0" smtClean="0">
              <a:solidFill>
                <a:schemeClr val="tx1"/>
              </a:solidFill>
              <a:effectLst>
                <a:outerShdw blurRad="57150" dist="25400" dir="2700000" algn="tl" rotWithShape="0">
                  <a:srgbClr val="000000">
                    <a:alpha val="30000"/>
                  </a:srgbClr>
                </a:outerShdw>
              </a:effectLst>
              <a:latin typeface="Courier"/>
              <a:ea typeface="+mj-ea"/>
              <a:cs typeface="Courier"/>
            </a:endParaRPr>
          </a:p>
          <a:p>
            <a:pPr algn="l"/>
            <a:r>
              <a:rPr lang="da-DK" sz="3000" dirty="0"/>
              <a:t>Output is:</a:t>
            </a:r>
          </a:p>
          <a:p>
            <a:pPr algn="l"/>
            <a:r>
              <a:rPr lang="en-US" sz="2100" dirty="0" smtClean="0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33</a:t>
            </a:r>
            <a:endParaRPr lang="en-US" sz="2100" dirty="0">
              <a:solidFill>
                <a:schemeClr val="tx1"/>
              </a:solidFill>
              <a:effectLst>
                <a:outerShdw blurRad="57150" dist="25400" dir="2700000" algn="tl" rotWithShape="0">
                  <a:srgbClr val="000000">
                    <a:alpha val="30000"/>
                  </a:srgbClr>
                </a:outerShdw>
              </a:effectLst>
              <a:latin typeface="Courier"/>
              <a:ea typeface="+mj-ea"/>
              <a:cs typeface="Courier"/>
            </a:endParaRPr>
          </a:p>
          <a:p>
            <a:pPr algn="l"/>
            <a:r>
              <a:rPr lang="en-US" sz="2100" dirty="0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2</a:t>
            </a:r>
          </a:p>
          <a:p>
            <a:pPr algn="l"/>
            <a:r>
              <a:rPr lang="en-US" sz="2000" dirty="0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1</a:t>
            </a:r>
          </a:p>
          <a:p>
            <a:pPr algn="l"/>
            <a:r>
              <a:rPr lang="en-US" sz="2000" dirty="0" smtClean="0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33</a:t>
            </a:r>
            <a:endParaRPr lang="en-US" sz="2000" dirty="0">
              <a:solidFill>
                <a:schemeClr val="tx1"/>
              </a:solidFill>
              <a:effectLst>
                <a:outerShdw blurRad="57150" dist="25400" dir="2700000" algn="tl" rotWithShape="0">
                  <a:srgbClr val="000000">
                    <a:alpha val="30000"/>
                  </a:srgbClr>
                </a:outerShdw>
              </a:effectLst>
              <a:latin typeface="Courier"/>
              <a:ea typeface="+mj-ea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7877238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72549"/>
            <a:ext cx="7772400" cy="746359"/>
          </a:xfrm>
        </p:spPr>
        <p:txBody>
          <a:bodyPr/>
          <a:lstStyle/>
          <a:p>
            <a:r>
              <a:rPr lang="en-US" dirty="0" smtClean="0"/>
              <a:t>List ADT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885541"/>
            <a:ext cx="6400800" cy="3518309"/>
          </a:xfrm>
        </p:spPr>
        <p:txBody>
          <a:bodyPr/>
          <a:lstStyle/>
          <a:p>
            <a:pPr algn="l"/>
            <a:r>
              <a:rPr lang="en-US" dirty="0" smtClean="0"/>
              <a:t>A List is an ordered collection of items.</a:t>
            </a:r>
          </a:p>
          <a:p>
            <a:pPr algn="l"/>
            <a:r>
              <a:rPr lang="en-US" dirty="0" smtClean="0"/>
              <a:t>Each item has a </a:t>
            </a:r>
            <a:r>
              <a:rPr lang="en-US" i="1" dirty="0" smtClean="0"/>
              <a:t>position</a:t>
            </a:r>
            <a:r>
              <a:rPr lang="en-US" dirty="0" smtClean="0"/>
              <a:t>, starting at 0.</a:t>
            </a:r>
          </a:p>
          <a:p>
            <a:pPr algn="l"/>
            <a:endParaRPr lang="en-US" dirty="0"/>
          </a:p>
          <a:p>
            <a:pPr algn="l"/>
            <a:r>
              <a:rPr lang="en-US" dirty="0" smtClean="0"/>
              <a:t>Item:           “a”    “b”    “c”    “d”    “e”</a:t>
            </a:r>
          </a:p>
          <a:p>
            <a:pPr algn="l"/>
            <a:endParaRPr lang="en-US" dirty="0" smtClean="0"/>
          </a:p>
          <a:p>
            <a:pPr algn="l"/>
            <a:r>
              <a:rPr lang="en-US" dirty="0" smtClean="0"/>
              <a:t>Position:      0        1        2        3      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0467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124102"/>
            <a:ext cx="6400800" cy="4532520"/>
          </a:xfrm>
        </p:spPr>
        <p:txBody>
          <a:bodyPr/>
          <a:lstStyle/>
          <a:p>
            <a:pPr algn="l"/>
            <a:r>
              <a:rPr lang="en-US" dirty="0" smtClean="0"/>
              <a:t>Like an array, a list can be indexed.</a:t>
            </a:r>
          </a:p>
          <a:p>
            <a:pPr algn="l"/>
            <a:endParaRPr lang="en-US" dirty="0"/>
          </a:p>
          <a:p>
            <a:pPr algn="l"/>
            <a:r>
              <a:rPr lang="en-US" i="1" dirty="0" smtClean="0"/>
              <a:t>But</a:t>
            </a:r>
            <a:r>
              <a:rPr lang="en-US" dirty="0" smtClean="0"/>
              <a:t>, a list can grow or shrink in size.</a:t>
            </a:r>
          </a:p>
          <a:p>
            <a:pPr algn="l"/>
            <a:endParaRPr lang="en-US" dirty="0"/>
          </a:p>
          <a:p>
            <a:pPr algn="l"/>
            <a:r>
              <a:rPr lang="en-US" dirty="0" smtClean="0"/>
              <a:t>A size of zero (an empty list) </a:t>
            </a:r>
            <a:r>
              <a:rPr lang="en-US" i="1" dirty="0" smtClean="0"/>
              <a:t>is</a:t>
            </a:r>
            <a:r>
              <a:rPr lang="en-US" dirty="0" smtClean="0"/>
              <a:t> allowed.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0210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41295"/>
            <a:ext cx="7772400" cy="985955"/>
          </a:xfrm>
        </p:spPr>
        <p:txBody>
          <a:bodyPr/>
          <a:lstStyle/>
          <a:p>
            <a:r>
              <a:rPr lang="en-US" dirty="0" smtClean="0"/>
              <a:t>Operations in a </a:t>
            </a:r>
            <a:r>
              <a:rPr lang="en-US" dirty="0" err="1" smtClean="0"/>
              <a:t>ListADT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799" y="1451452"/>
            <a:ext cx="7589136" cy="4807495"/>
          </a:xfrm>
        </p:spPr>
        <p:txBody>
          <a:bodyPr>
            <a:normAutofit/>
          </a:bodyPr>
          <a:lstStyle/>
          <a:p>
            <a:pPr algn="l"/>
            <a:r>
              <a:rPr lang="en-US" sz="2900" dirty="0" smtClean="0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void </a:t>
            </a:r>
            <a:r>
              <a:rPr lang="en-US" sz="2900" dirty="0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add(E item</a:t>
            </a:r>
            <a:r>
              <a:rPr lang="en-US" sz="2900" dirty="0" smtClean="0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)</a:t>
            </a:r>
            <a:endParaRPr lang="en-US" sz="2900" dirty="0">
              <a:solidFill>
                <a:schemeClr val="tx1"/>
              </a:solidFill>
              <a:effectLst>
                <a:outerShdw blurRad="57150" dist="25400" dir="2700000" algn="tl" rotWithShape="0">
                  <a:srgbClr val="000000">
                    <a:alpha val="30000"/>
                  </a:srgbClr>
                </a:outerShdw>
              </a:effectLst>
              <a:latin typeface="Courier"/>
              <a:ea typeface="+mj-ea"/>
              <a:cs typeface="Courier"/>
            </a:endParaRPr>
          </a:p>
          <a:p>
            <a:pPr algn="l"/>
            <a:r>
              <a:rPr lang="en-US" dirty="0" smtClean="0"/>
              <a:t>Add where?</a:t>
            </a:r>
          </a:p>
          <a:p>
            <a:pPr algn="l"/>
            <a:r>
              <a:rPr lang="en-US" dirty="0"/>
              <a:t> </a:t>
            </a:r>
            <a:r>
              <a:rPr lang="en-US" dirty="0" smtClean="0"/>
              <a:t>    At right end of list.</a:t>
            </a:r>
          </a:p>
          <a:p>
            <a:pPr algn="l"/>
            <a:endParaRPr lang="en-US" dirty="0"/>
          </a:p>
          <a:p>
            <a:pPr algn="l"/>
            <a:r>
              <a:rPr lang="en-US" sz="2900" dirty="0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void add(</a:t>
            </a:r>
            <a:r>
              <a:rPr lang="en-US" sz="2900" dirty="0" err="1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int</a:t>
            </a:r>
            <a:r>
              <a:rPr lang="en-US" sz="2900" dirty="0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 </a:t>
            </a:r>
            <a:r>
              <a:rPr lang="en-US" sz="2900" dirty="0" err="1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pos</a:t>
            </a:r>
            <a:r>
              <a:rPr lang="en-US" sz="2900" dirty="0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, E item)</a:t>
            </a:r>
          </a:p>
          <a:p>
            <a:pPr algn="l"/>
            <a:r>
              <a:rPr lang="en-US" sz="2900" dirty="0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add</a:t>
            </a:r>
            <a:r>
              <a:rPr lang="en-US" dirty="0" smtClean="0"/>
              <a:t> does not overwrite items, so list size grows.</a:t>
            </a:r>
          </a:p>
          <a:p>
            <a:pPr algn="l"/>
            <a:r>
              <a:rPr lang="en-US" dirty="0" smtClean="0"/>
              <a:t>Valid values for </a:t>
            </a:r>
            <a:r>
              <a:rPr lang="en-US" sz="2900" dirty="0" err="1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pos</a:t>
            </a:r>
            <a:r>
              <a:rPr lang="en-US" dirty="0" smtClean="0"/>
              <a:t> are</a:t>
            </a:r>
          </a:p>
          <a:p>
            <a:pPr algn="l"/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sz="2900" dirty="0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0 &lt;= </a:t>
            </a:r>
            <a:r>
              <a:rPr lang="en-US" sz="2900" dirty="0" err="1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pos</a:t>
            </a:r>
            <a:r>
              <a:rPr lang="en-US" sz="2900" dirty="0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 &lt;= size()-1</a:t>
            </a:r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860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78257" y="521776"/>
            <a:ext cx="7458424" cy="5684796"/>
          </a:xfrm>
        </p:spPr>
        <p:txBody>
          <a:bodyPr/>
          <a:lstStyle/>
          <a:p>
            <a:pPr algn="l"/>
            <a:r>
              <a:rPr lang="en-US" sz="2900" dirty="0" err="1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boolean</a:t>
            </a:r>
            <a:r>
              <a:rPr lang="en-US" sz="2900" dirty="0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 contains(E item)</a:t>
            </a:r>
          </a:p>
          <a:p>
            <a:pPr algn="l"/>
            <a:r>
              <a:rPr lang="en-US" dirty="0"/>
              <a:t> </a:t>
            </a:r>
            <a:r>
              <a:rPr lang="en-US" dirty="0" smtClean="0"/>
              <a:t>    Is </a:t>
            </a:r>
            <a:r>
              <a:rPr lang="en-US" sz="2900" dirty="0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E</a:t>
            </a:r>
            <a:r>
              <a:rPr lang="en-US" dirty="0" smtClean="0"/>
              <a:t> already in the list?</a:t>
            </a:r>
          </a:p>
          <a:p>
            <a:pPr algn="l"/>
            <a:r>
              <a:rPr lang="en-US" dirty="0"/>
              <a:t> </a:t>
            </a:r>
            <a:r>
              <a:rPr lang="en-US" dirty="0" smtClean="0"/>
              <a:t>    Use </a:t>
            </a:r>
            <a:r>
              <a:rPr lang="en-US" sz="2900" dirty="0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equals(item) </a:t>
            </a:r>
            <a:r>
              <a:rPr lang="en-US" dirty="0" smtClean="0"/>
              <a:t>to test membership.</a:t>
            </a:r>
          </a:p>
          <a:p>
            <a:pPr algn="l"/>
            <a:endParaRPr lang="en-US" dirty="0"/>
          </a:p>
          <a:p>
            <a:pPr algn="l"/>
            <a:r>
              <a:rPr lang="en-US" sz="2900" dirty="0" err="1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int</a:t>
            </a:r>
            <a:r>
              <a:rPr lang="en-US" sz="2900" dirty="0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 size()</a:t>
            </a:r>
          </a:p>
          <a:p>
            <a:pPr algn="l"/>
            <a:r>
              <a:rPr lang="en-US" dirty="0"/>
              <a:t> </a:t>
            </a:r>
            <a:r>
              <a:rPr lang="en-US" dirty="0" smtClean="0"/>
              <a:t>    Zero size is OK.</a:t>
            </a:r>
          </a:p>
          <a:p>
            <a:pPr algn="l"/>
            <a:endParaRPr lang="en-US" dirty="0"/>
          </a:p>
          <a:p>
            <a:pPr algn="l"/>
            <a:r>
              <a:rPr lang="en-US" sz="2900" dirty="0" err="1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boolean</a:t>
            </a:r>
            <a:r>
              <a:rPr lang="en-US" sz="2900" dirty="0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 </a:t>
            </a:r>
            <a:r>
              <a:rPr lang="en-US" sz="2900" dirty="0" err="1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isEmpty</a:t>
            </a:r>
            <a:r>
              <a:rPr lang="en-US" sz="2900" dirty="0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()</a:t>
            </a:r>
          </a:p>
          <a:p>
            <a:pPr algn="l"/>
            <a:r>
              <a:rPr lang="en-US" dirty="0"/>
              <a:t> </a:t>
            </a:r>
            <a:r>
              <a:rPr lang="en-US" dirty="0" smtClean="0"/>
              <a:t>     Same as </a:t>
            </a:r>
            <a:r>
              <a:rPr lang="en-US" sz="2900" dirty="0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size() == 0</a:t>
            </a:r>
          </a:p>
        </p:txBody>
      </p:sp>
    </p:spTree>
    <p:extLst>
      <p:ext uri="{BB962C8B-B14F-4D97-AF65-F5344CB8AC3E}">
        <p14:creationId xmlns:p14="http://schemas.microsoft.com/office/powerpoint/2010/main" val="37230537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599" y="661989"/>
            <a:ext cx="6775917" cy="4904120"/>
          </a:xfrm>
        </p:spPr>
        <p:txBody>
          <a:bodyPr>
            <a:normAutofit/>
          </a:bodyPr>
          <a:lstStyle/>
          <a:p>
            <a:pPr algn="l"/>
            <a:r>
              <a:rPr lang="en-US" sz="2900" dirty="0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E get(</a:t>
            </a:r>
            <a:r>
              <a:rPr lang="en-US" sz="2900" dirty="0" err="1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int</a:t>
            </a:r>
            <a:r>
              <a:rPr lang="en-US" sz="2900" dirty="0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 </a:t>
            </a:r>
            <a:r>
              <a:rPr lang="en-US" sz="2900" dirty="0" err="1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pos</a:t>
            </a:r>
            <a:r>
              <a:rPr lang="en-US" sz="2900" dirty="0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)</a:t>
            </a:r>
          </a:p>
          <a:p>
            <a:pPr algn="l"/>
            <a:r>
              <a:rPr lang="en-US" dirty="0"/>
              <a:t> </a:t>
            </a:r>
            <a:r>
              <a:rPr lang="en-US" dirty="0" smtClean="0"/>
              <a:t>    Return value at </a:t>
            </a:r>
            <a:r>
              <a:rPr lang="en-US" sz="2900" dirty="0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pos</a:t>
            </a:r>
            <a:r>
              <a:rPr lang="en-US" dirty="0" smtClean="0"/>
              <a:t>. Non-destructive.</a:t>
            </a:r>
          </a:p>
          <a:p>
            <a:pPr algn="l"/>
            <a:r>
              <a:rPr lang="en-US" dirty="0"/>
              <a:t> </a:t>
            </a:r>
            <a:r>
              <a:rPr lang="en-US" dirty="0" smtClean="0"/>
              <a:t>    Requires  </a:t>
            </a:r>
            <a:r>
              <a:rPr lang="en-US" sz="2900" dirty="0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0 &lt;= </a:t>
            </a:r>
            <a:r>
              <a:rPr lang="en-US" sz="2900" dirty="0" err="1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pos</a:t>
            </a:r>
            <a:r>
              <a:rPr lang="en-US" sz="2900" dirty="0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 &lt;= size()-1</a:t>
            </a:r>
          </a:p>
          <a:p>
            <a:pPr algn="l"/>
            <a:endParaRPr lang="en-US" dirty="0"/>
          </a:p>
          <a:p>
            <a:pPr algn="l"/>
            <a:r>
              <a:rPr lang="en-US" sz="2900" dirty="0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E remove(</a:t>
            </a:r>
            <a:r>
              <a:rPr lang="en-US" sz="2900" dirty="0" err="1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int</a:t>
            </a:r>
            <a:r>
              <a:rPr lang="en-US" sz="2900" dirty="0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 </a:t>
            </a:r>
            <a:r>
              <a:rPr lang="en-US" sz="2900" dirty="0" err="1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pos</a:t>
            </a:r>
            <a:r>
              <a:rPr lang="en-US" sz="2900" dirty="0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)</a:t>
            </a:r>
          </a:p>
          <a:p>
            <a:pPr algn="l"/>
            <a:r>
              <a:rPr lang="en-US" dirty="0"/>
              <a:t> </a:t>
            </a:r>
            <a:r>
              <a:rPr lang="en-US" dirty="0" smtClean="0"/>
              <a:t>    Remove and return value at </a:t>
            </a:r>
            <a:r>
              <a:rPr lang="en-US" sz="2900" dirty="0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pos</a:t>
            </a:r>
            <a:r>
              <a:rPr lang="en-US" dirty="0" smtClean="0"/>
              <a:t>.</a:t>
            </a:r>
          </a:p>
          <a:p>
            <a:pPr algn="l"/>
            <a:r>
              <a:rPr lang="en-US" dirty="0"/>
              <a:t> </a:t>
            </a:r>
            <a:r>
              <a:rPr lang="en-US" dirty="0" smtClean="0"/>
              <a:t>    Is destructive.</a:t>
            </a:r>
          </a:p>
          <a:p>
            <a:pPr algn="l"/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/>
              <a:t>Requires  </a:t>
            </a:r>
            <a:r>
              <a:rPr lang="en-US" dirty="0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cs typeface="Courier"/>
              </a:rPr>
              <a:t>0 &lt;= </a:t>
            </a:r>
            <a:r>
              <a:rPr lang="en-US" dirty="0" err="1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cs typeface="Courier"/>
              </a:rPr>
              <a:t>pos</a:t>
            </a:r>
            <a:r>
              <a:rPr lang="en-US" dirty="0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cs typeface="Courier"/>
              </a:rPr>
              <a:t> &lt;= size()-1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4826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13380"/>
            <a:ext cx="7772400" cy="945698"/>
          </a:xfrm>
        </p:spPr>
        <p:txBody>
          <a:bodyPr/>
          <a:lstStyle/>
          <a:p>
            <a:r>
              <a:rPr lang="en-US" dirty="0" smtClean="0"/>
              <a:t>Error Conditions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459078"/>
            <a:ext cx="7086600" cy="4566370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Can </a:t>
            </a:r>
            <a:r>
              <a:rPr lang="en-US" sz="2900" dirty="0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null</a:t>
            </a:r>
            <a:r>
              <a:rPr lang="en-US" dirty="0" smtClean="0"/>
              <a:t> be added?</a:t>
            </a:r>
          </a:p>
          <a:p>
            <a:pPr algn="l"/>
            <a:r>
              <a:rPr lang="en-US" dirty="0"/>
              <a:t> </a:t>
            </a:r>
            <a:r>
              <a:rPr lang="en-US" dirty="0" smtClean="0"/>
              <a:t>     We’ll ignore adds of </a:t>
            </a:r>
            <a:r>
              <a:rPr lang="en-US" sz="2900" dirty="0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null</a:t>
            </a:r>
            <a:r>
              <a:rPr lang="en-US" dirty="0" smtClean="0"/>
              <a:t>.</a:t>
            </a:r>
          </a:p>
          <a:p>
            <a:pPr algn="l"/>
            <a:r>
              <a:rPr lang="en-US" dirty="0"/>
              <a:t> </a:t>
            </a:r>
            <a:r>
              <a:rPr lang="en-US" dirty="0" smtClean="0"/>
              <a:t>      </a:t>
            </a:r>
            <a:r>
              <a:rPr lang="en-US" sz="2900" dirty="0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contains</a:t>
            </a:r>
            <a:r>
              <a:rPr lang="en-US" dirty="0" smtClean="0"/>
              <a:t> must handle </a:t>
            </a:r>
            <a:r>
              <a:rPr lang="en-US" sz="2900" dirty="0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null</a:t>
            </a:r>
            <a:r>
              <a:rPr lang="en-US" dirty="0" smtClean="0"/>
              <a:t> correctly.</a:t>
            </a:r>
          </a:p>
          <a:p>
            <a:pPr algn="l"/>
            <a:endParaRPr lang="en-US" dirty="0"/>
          </a:p>
          <a:p>
            <a:pPr algn="l"/>
            <a:r>
              <a:rPr lang="en-US" dirty="0" smtClean="0"/>
              <a:t>Bad </a:t>
            </a:r>
            <a:r>
              <a:rPr lang="en-US" sz="2900" dirty="0" err="1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pos</a:t>
            </a:r>
            <a:r>
              <a:rPr lang="en-US" dirty="0" smtClean="0"/>
              <a:t> values will throw </a:t>
            </a:r>
          </a:p>
          <a:p>
            <a:pPr algn="l"/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sz="2900" dirty="0" err="1" smtClean="0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IndexOutOfBounds</a:t>
            </a:r>
            <a:endParaRPr lang="en-US" sz="2900" dirty="0">
              <a:solidFill>
                <a:schemeClr val="tx1"/>
              </a:solidFill>
              <a:effectLst>
                <a:outerShdw blurRad="57150" dist="25400" dir="2700000" algn="tl" rotWithShape="0">
                  <a:srgbClr val="000000">
                    <a:alpha val="30000"/>
                  </a:srgbClr>
                </a:outerShdw>
              </a:effectLst>
              <a:latin typeface="Courier"/>
              <a:ea typeface="+mj-ea"/>
              <a:cs typeface="Courier"/>
            </a:endParaRPr>
          </a:p>
          <a:p>
            <a:pPr algn="l"/>
            <a:endParaRPr lang="en-US" dirty="0"/>
          </a:p>
          <a:p>
            <a:pPr algn="l"/>
            <a:r>
              <a:rPr lang="en-US" sz="2900" dirty="0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get</a:t>
            </a:r>
            <a:r>
              <a:rPr lang="en-US" dirty="0" smtClean="0"/>
              <a:t> or </a:t>
            </a:r>
            <a:r>
              <a:rPr lang="en-US" sz="2900" dirty="0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remove</a:t>
            </a:r>
            <a:r>
              <a:rPr lang="en-US" dirty="0" smtClean="0"/>
              <a:t> on empty list is really a  bad                     </a:t>
            </a:r>
            <a:r>
              <a:rPr lang="en-US" sz="2900" dirty="0" err="1" smtClean="0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pos</a:t>
            </a:r>
            <a:r>
              <a:rPr lang="en-US" dirty="0" smtClean="0"/>
              <a:t> error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3314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5188"/>
            <a:ext cx="7772400" cy="1470025"/>
          </a:xfrm>
        </p:spPr>
        <p:txBody>
          <a:bodyPr/>
          <a:lstStyle/>
          <a:p>
            <a:r>
              <a:rPr lang="en-US" dirty="0" smtClean="0"/>
              <a:t>Interface definition for </a:t>
            </a:r>
            <a:r>
              <a:rPr lang="en-US" dirty="0" err="1" smtClean="0"/>
              <a:t>ListADT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516674"/>
            <a:ext cx="6400800" cy="4684404"/>
          </a:xfrm>
        </p:spPr>
        <p:txBody>
          <a:bodyPr/>
          <a:lstStyle/>
          <a:p>
            <a:pPr algn="l"/>
            <a:r>
              <a:rPr lang="en-US" dirty="0">
                <a:latin typeface="Courier"/>
                <a:cs typeface="Courier"/>
              </a:rPr>
              <a:t>public interface </a:t>
            </a:r>
            <a:r>
              <a:rPr lang="en-US" dirty="0" err="1">
                <a:latin typeface="Courier"/>
                <a:cs typeface="Courier"/>
              </a:rPr>
              <a:t>ListADT</a:t>
            </a:r>
            <a:r>
              <a:rPr lang="en-US" dirty="0">
                <a:latin typeface="Courier"/>
                <a:cs typeface="Courier"/>
              </a:rPr>
              <a:t>&lt;E&gt; {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	void add(E item);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	void add(</a:t>
            </a:r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pos</a:t>
            </a:r>
            <a:r>
              <a:rPr lang="en-US" dirty="0">
                <a:latin typeface="Courier"/>
                <a:cs typeface="Courier"/>
              </a:rPr>
              <a:t>, E item);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	</a:t>
            </a:r>
            <a:r>
              <a:rPr lang="en-US" dirty="0" err="1">
                <a:latin typeface="Courier"/>
                <a:cs typeface="Courier"/>
              </a:rPr>
              <a:t>boolean</a:t>
            </a:r>
            <a:r>
              <a:rPr lang="en-US" dirty="0">
                <a:latin typeface="Courier"/>
                <a:cs typeface="Courier"/>
              </a:rPr>
              <a:t> contains(E item);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	</a:t>
            </a:r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 size( );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	</a:t>
            </a:r>
            <a:r>
              <a:rPr lang="en-US" dirty="0" err="1">
                <a:latin typeface="Courier"/>
                <a:cs typeface="Courier"/>
              </a:rPr>
              <a:t>boolean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isEmpty</a:t>
            </a:r>
            <a:r>
              <a:rPr lang="en-US" dirty="0">
                <a:latin typeface="Courier"/>
                <a:cs typeface="Courier"/>
              </a:rPr>
              <a:t>( );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	E get(</a:t>
            </a:r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pos</a:t>
            </a:r>
            <a:r>
              <a:rPr lang="en-US" dirty="0">
                <a:latin typeface="Courier"/>
                <a:cs typeface="Courier"/>
              </a:rPr>
              <a:t>);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	E remove(</a:t>
            </a:r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pos</a:t>
            </a:r>
            <a:r>
              <a:rPr lang="en-US" dirty="0">
                <a:latin typeface="Courier"/>
                <a:cs typeface="Courier"/>
              </a:rPr>
              <a:t>);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87529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7405" y="549758"/>
            <a:ext cx="7772400" cy="976869"/>
          </a:xfrm>
        </p:spPr>
        <p:txBody>
          <a:bodyPr/>
          <a:lstStyle/>
          <a:p>
            <a:r>
              <a:rPr lang="en-US" dirty="0" smtClean="0"/>
              <a:t>Using the </a:t>
            </a:r>
            <a:r>
              <a:rPr lang="en-US" dirty="0" err="1" smtClean="0"/>
              <a:t>ListADT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526626"/>
            <a:ext cx="6400800" cy="4444781"/>
          </a:xfrm>
        </p:spPr>
        <p:txBody>
          <a:bodyPr/>
          <a:lstStyle/>
          <a:p>
            <a:pPr algn="l"/>
            <a:r>
              <a:rPr lang="en-US" dirty="0" smtClean="0"/>
              <a:t>Write a method that </a:t>
            </a:r>
            <a:r>
              <a:rPr lang="en-US" i="1" dirty="0" smtClean="0"/>
              <a:t>reverses</a:t>
            </a:r>
            <a:r>
              <a:rPr lang="en-US" dirty="0" smtClean="0"/>
              <a:t> the contents of a list.</a:t>
            </a:r>
          </a:p>
          <a:p>
            <a:pPr algn="l"/>
            <a:endParaRPr lang="en-US" dirty="0"/>
          </a:p>
          <a:p>
            <a:pPr algn="l"/>
            <a:r>
              <a:rPr lang="en-US" dirty="0" smtClean="0"/>
              <a:t>Thus  (1,2,3,4)  becomes  (4,3,2,1).</a:t>
            </a:r>
          </a:p>
          <a:p>
            <a:pPr algn="l"/>
            <a:endParaRPr lang="en-US" dirty="0" smtClean="0"/>
          </a:p>
          <a:p>
            <a:pPr algn="l"/>
            <a:r>
              <a:rPr lang="en-US" dirty="0" smtClean="0"/>
              <a:t>Choose the approach you will take </a:t>
            </a:r>
            <a:r>
              <a:rPr lang="en-US" i="1" dirty="0" smtClean="0"/>
              <a:t>before</a:t>
            </a:r>
            <a:r>
              <a:rPr lang="en-US" dirty="0" smtClean="0"/>
              <a:t> writing code.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1867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22572"/>
            <a:ext cx="7772400" cy="995054"/>
          </a:xfrm>
        </p:spPr>
        <p:txBody>
          <a:bodyPr/>
          <a:lstStyle/>
          <a:p>
            <a:r>
              <a:rPr lang="en-US" dirty="0" smtClean="0"/>
              <a:t>Interfaces in Java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253832"/>
            <a:ext cx="6400800" cy="3150018"/>
          </a:xfrm>
        </p:spPr>
        <p:txBody>
          <a:bodyPr/>
          <a:lstStyle/>
          <a:p>
            <a:pPr algn="l"/>
            <a:r>
              <a:rPr lang="en-US" sz="3200" dirty="0" smtClean="0"/>
              <a:t>Interfaces specify the operations an AST will provide</a:t>
            </a:r>
            <a:r>
              <a:rPr lang="en-US" dirty="0" smtClean="0"/>
              <a:t>.</a:t>
            </a:r>
          </a:p>
          <a:p>
            <a:pPr algn="l"/>
            <a:endParaRPr lang="en-US" dirty="0"/>
          </a:p>
          <a:p>
            <a:pPr algn="l"/>
            <a:r>
              <a:rPr lang="en-US" sz="3200" dirty="0" smtClean="0"/>
              <a:t>This is </a:t>
            </a:r>
            <a:r>
              <a:rPr lang="en-US" sz="3200" dirty="0" smtClean="0">
                <a:solidFill>
                  <a:srgbClr val="FF0000"/>
                </a:solidFill>
              </a:rPr>
              <a:t>independent</a:t>
            </a:r>
            <a:r>
              <a:rPr lang="en-US" sz="3200" dirty="0" smtClean="0"/>
              <a:t> of implementation</a:t>
            </a:r>
            <a:r>
              <a:rPr lang="en-US" dirty="0" smtClean="0"/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10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8060" y="787134"/>
            <a:ext cx="6400800" cy="5170763"/>
          </a:xfrm>
        </p:spPr>
        <p:txBody>
          <a:bodyPr/>
          <a:lstStyle/>
          <a:p>
            <a:pPr algn="l"/>
            <a:r>
              <a:rPr lang="en-US" dirty="0" smtClean="0"/>
              <a:t>One approach:</a:t>
            </a:r>
          </a:p>
          <a:p>
            <a:pPr algn="l"/>
            <a:endParaRPr lang="en-US" dirty="0"/>
          </a:p>
          <a:p>
            <a:pPr algn="l"/>
            <a:r>
              <a:rPr lang="en-US" dirty="0" smtClean="0"/>
              <a:t>Move 2</a:t>
            </a:r>
            <a:r>
              <a:rPr lang="en-US" baseline="30000" dirty="0" smtClean="0"/>
              <a:t>nd</a:t>
            </a:r>
            <a:r>
              <a:rPr lang="en-US" dirty="0" smtClean="0"/>
              <a:t> from right to very end.</a:t>
            </a:r>
          </a:p>
          <a:p>
            <a:pPr algn="l"/>
            <a:r>
              <a:rPr lang="en-US" dirty="0" smtClean="0"/>
              <a:t>Then 3</a:t>
            </a:r>
            <a:r>
              <a:rPr lang="en-US" baseline="30000" dirty="0" smtClean="0"/>
              <a:t>rd</a:t>
            </a:r>
            <a:r>
              <a:rPr lang="en-US" dirty="0" smtClean="0"/>
              <a:t> from right to very end.</a:t>
            </a:r>
          </a:p>
          <a:p>
            <a:pPr algn="l"/>
            <a:r>
              <a:rPr lang="en-US" dirty="0" smtClean="0"/>
              <a:t>…</a:t>
            </a:r>
          </a:p>
          <a:p>
            <a:pPr algn="l"/>
            <a:r>
              <a:rPr lang="en-US" dirty="0" smtClean="0"/>
              <a:t>Finally, farthest from right (leftmost)</a:t>
            </a:r>
          </a:p>
          <a:p>
            <a:pPr algn="l"/>
            <a:r>
              <a:rPr lang="en-US" dirty="0" smtClean="0"/>
              <a:t>To very end.</a:t>
            </a:r>
          </a:p>
          <a:p>
            <a:pPr algn="l"/>
            <a:r>
              <a:rPr lang="en-US" dirty="0" smtClean="0"/>
              <a:t>(11,22,33,44)                 (11,22,44,33)</a:t>
            </a:r>
          </a:p>
          <a:p>
            <a:pPr algn="l"/>
            <a:r>
              <a:rPr lang="en-US" dirty="0" smtClean="0"/>
              <a:t>(11,44,33,22)                (44,33,22,11)</a:t>
            </a:r>
            <a:endParaRPr lang="en-US" dirty="0"/>
          </a:p>
        </p:txBody>
      </p:sp>
      <p:sp>
        <p:nvSpPr>
          <p:cNvPr id="4" name="Right Arrow 3"/>
          <p:cNvSpPr/>
          <p:nvPr/>
        </p:nvSpPr>
        <p:spPr>
          <a:xfrm>
            <a:off x="3540052" y="4391605"/>
            <a:ext cx="978408" cy="4846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Arrow 4"/>
          <p:cNvSpPr/>
          <p:nvPr/>
        </p:nvSpPr>
        <p:spPr>
          <a:xfrm>
            <a:off x="6989292" y="4391605"/>
            <a:ext cx="978408" cy="4846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3540052" y="4876237"/>
            <a:ext cx="978408" cy="4846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2342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49758"/>
            <a:ext cx="7772400" cy="828259"/>
          </a:xfrm>
        </p:spPr>
        <p:txBody>
          <a:bodyPr/>
          <a:lstStyle/>
          <a:p>
            <a:r>
              <a:rPr lang="en-US" dirty="0" smtClean="0"/>
              <a:t>Java code to reverse a List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1" y="1378017"/>
            <a:ext cx="7894088" cy="4890610"/>
          </a:xfrm>
        </p:spPr>
        <p:txBody>
          <a:bodyPr/>
          <a:lstStyle/>
          <a:p>
            <a:endParaRPr lang="en-US" b="1" dirty="0" smtClean="0"/>
          </a:p>
          <a:p>
            <a:pPr algn="l"/>
            <a:r>
              <a:rPr lang="en-US" sz="2400" dirty="0" smtClean="0">
                <a:latin typeface="Courier"/>
                <a:cs typeface="Courier"/>
              </a:rPr>
              <a:t>void reverse(</a:t>
            </a:r>
            <a:r>
              <a:rPr lang="en-US" sz="2400" dirty="0">
                <a:latin typeface="Courier"/>
                <a:cs typeface="Courier"/>
              </a:rPr>
              <a:t>){</a:t>
            </a:r>
          </a:p>
          <a:p>
            <a:pPr algn="l"/>
            <a:r>
              <a:rPr lang="nb-NO" sz="2400" dirty="0">
                <a:latin typeface="Courier"/>
                <a:cs typeface="Courier"/>
              </a:rPr>
              <a:t>		for (</a:t>
            </a:r>
            <a:r>
              <a:rPr lang="nb-NO" sz="2400" dirty="0" err="1">
                <a:latin typeface="Courier"/>
                <a:cs typeface="Courier"/>
              </a:rPr>
              <a:t>int</a:t>
            </a:r>
            <a:r>
              <a:rPr lang="nb-NO" sz="2400" dirty="0">
                <a:latin typeface="Courier"/>
                <a:cs typeface="Courier"/>
              </a:rPr>
              <a:t> i = </a:t>
            </a:r>
            <a:r>
              <a:rPr lang="nb-NO" sz="2400" dirty="0" err="1">
                <a:latin typeface="Courier"/>
                <a:cs typeface="Courier"/>
              </a:rPr>
              <a:t>size</a:t>
            </a:r>
            <a:r>
              <a:rPr lang="nb-NO" sz="2400" dirty="0">
                <a:latin typeface="Courier"/>
                <a:cs typeface="Courier"/>
              </a:rPr>
              <a:t>() - 2; i &gt;= 0; i--)</a:t>
            </a:r>
          </a:p>
          <a:p>
            <a:pPr algn="l"/>
            <a:r>
              <a:rPr lang="nb-NO" sz="2400" dirty="0">
                <a:latin typeface="Courier"/>
                <a:cs typeface="Courier"/>
              </a:rPr>
              <a:t>			</a:t>
            </a:r>
            <a:r>
              <a:rPr lang="nb-NO" sz="2400" dirty="0" err="1">
                <a:latin typeface="Courier"/>
                <a:cs typeface="Courier"/>
              </a:rPr>
              <a:t>add</a:t>
            </a:r>
            <a:r>
              <a:rPr lang="nb-NO" sz="2400" dirty="0">
                <a:latin typeface="Courier"/>
                <a:cs typeface="Courier"/>
              </a:rPr>
              <a:t>(</a:t>
            </a:r>
            <a:r>
              <a:rPr lang="nb-NO" sz="2400" dirty="0" err="1">
                <a:latin typeface="Courier"/>
                <a:cs typeface="Courier"/>
              </a:rPr>
              <a:t>remove</a:t>
            </a:r>
            <a:r>
              <a:rPr lang="nb-NO" sz="2400" dirty="0">
                <a:latin typeface="Courier"/>
                <a:cs typeface="Courier"/>
              </a:rPr>
              <a:t>(i));</a:t>
            </a:r>
          </a:p>
          <a:p>
            <a:pPr algn="l"/>
            <a:r>
              <a:rPr lang="nb-NO" sz="2400" dirty="0">
                <a:latin typeface="Courier"/>
                <a:cs typeface="Courier"/>
              </a:rPr>
              <a:t>	</a:t>
            </a:r>
            <a:r>
              <a:rPr lang="nb-NO" sz="2400" dirty="0" smtClean="0">
                <a:latin typeface="Courier"/>
                <a:cs typeface="Courier"/>
              </a:rPr>
              <a:t>}</a:t>
            </a:r>
          </a:p>
          <a:p>
            <a:pPr algn="l"/>
            <a:endParaRPr lang="nb-NO" sz="2400" dirty="0">
              <a:latin typeface="Courier"/>
              <a:cs typeface="Courier"/>
            </a:endParaRPr>
          </a:p>
          <a:p>
            <a:pPr algn="l"/>
            <a:r>
              <a:rPr lang="en-US" dirty="0" smtClean="0"/>
              <a:t>Why start </a:t>
            </a:r>
            <a:r>
              <a:rPr lang="nb-NO" dirty="0" smtClean="0">
                <a:latin typeface="Courier"/>
                <a:cs typeface="Courier"/>
              </a:rPr>
              <a:t>i </a:t>
            </a:r>
            <a:r>
              <a:rPr lang="en-US" dirty="0" smtClean="0"/>
              <a:t>at </a:t>
            </a:r>
            <a:r>
              <a:rPr lang="nb-NO" dirty="0" err="1" smtClean="0">
                <a:latin typeface="Courier"/>
                <a:cs typeface="Courier"/>
              </a:rPr>
              <a:t>size</a:t>
            </a:r>
            <a:r>
              <a:rPr lang="nb-NO" dirty="0">
                <a:latin typeface="Courier"/>
                <a:cs typeface="Courier"/>
              </a:rPr>
              <a:t>() - 2</a:t>
            </a:r>
            <a:r>
              <a:rPr lang="en-US" dirty="0" smtClean="0"/>
              <a:t>?</a:t>
            </a:r>
          </a:p>
          <a:p>
            <a:pPr algn="l"/>
            <a:endParaRPr lang="en-US" dirty="0"/>
          </a:p>
          <a:p>
            <a:pPr algn="l"/>
            <a:r>
              <a:rPr lang="en-US" dirty="0" smtClean="0"/>
              <a:t>Are “corner cases” (lists of size 0 or 1) handled</a:t>
            </a:r>
          </a:p>
          <a:p>
            <a:pPr algn="l"/>
            <a:r>
              <a:rPr lang="en-US" dirty="0" smtClean="0"/>
              <a:t>properly?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2383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63223"/>
            <a:ext cx="7772400" cy="1044221"/>
          </a:xfrm>
        </p:spPr>
        <p:txBody>
          <a:bodyPr/>
          <a:lstStyle/>
          <a:p>
            <a:r>
              <a:rPr lang="en-US" dirty="0" smtClean="0"/>
              <a:t>Interface for a Bag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524000"/>
            <a:ext cx="6400800" cy="3879850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dirty="0">
                <a:solidFill>
                  <a:schemeClr val="tx1"/>
                </a:solidFill>
                <a:latin typeface="Courier"/>
                <a:cs typeface="Courier"/>
              </a:rPr>
              <a:t>public interface </a:t>
            </a:r>
            <a:r>
              <a:rPr lang="en-US" dirty="0" err="1" smtClean="0">
                <a:solidFill>
                  <a:schemeClr val="tx1"/>
                </a:solidFill>
                <a:latin typeface="Courier"/>
                <a:cs typeface="Courier"/>
              </a:rPr>
              <a:t>BagADT</a:t>
            </a:r>
            <a:r>
              <a:rPr lang="en-US" dirty="0" smtClean="0">
                <a:solidFill>
                  <a:schemeClr val="tx1"/>
                </a:solidFill>
                <a:latin typeface="Courier"/>
                <a:cs typeface="Courier"/>
              </a:rPr>
              <a:t> {</a:t>
            </a:r>
            <a:r>
              <a:rPr lang="en-US" dirty="0">
                <a:solidFill>
                  <a:schemeClr val="tx1"/>
                </a:solidFill>
                <a:latin typeface="Courier"/>
                <a:cs typeface="Courier"/>
              </a:rPr>
              <a:t/>
            </a:r>
            <a:br>
              <a:rPr lang="en-US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dirty="0">
                <a:solidFill>
                  <a:schemeClr val="tx1"/>
                </a:solidFill>
                <a:latin typeface="Courier"/>
                <a:cs typeface="Courier"/>
              </a:rPr>
              <a:t/>
            </a:r>
            <a:br>
              <a:rPr lang="en-US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dirty="0">
                <a:solidFill>
                  <a:schemeClr val="tx1"/>
                </a:solidFill>
                <a:latin typeface="Courier"/>
                <a:cs typeface="Courier"/>
              </a:rPr>
              <a:t>	void add</a:t>
            </a:r>
            <a:r>
              <a:rPr lang="en-US" dirty="0" smtClean="0">
                <a:solidFill>
                  <a:schemeClr val="tx1"/>
                </a:solidFill>
                <a:latin typeface="Courier"/>
                <a:cs typeface="Courier"/>
              </a:rPr>
              <a:t>(</a:t>
            </a:r>
            <a:r>
              <a:rPr lang="en-US" dirty="0" smtClean="0">
                <a:solidFill>
                  <a:srgbClr val="FF0000"/>
                </a:solidFill>
                <a:latin typeface="Courier"/>
                <a:cs typeface="Courier"/>
              </a:rPr>
              <a:t>Object </a:t>
            </a:r>
            <a:r>
              <a:rPr lang="en-US" dirty="0" smtClean="0">
                <a:solidFill>
                  <a:schemeClr val="tx1"/>
                </a:solidFill>
                <a:latin typeface="Courier"/>
                <a:cs typeface="Courier"/>
              </a:rPr>
              <a:t>item</a:t>
            </a:r>
            <a:r>
              <a:rPr lang="en-US" dirty="0">
                <a:solidFill>
                  <a:schemeClr val="tx1"/>
                </a:solidFill>
                <a:latin typeface="Courier"/>
                <a:cs typeface="Courier"/>
              </a:rPr>
              <a:t>);</a:t>
            </a:r>
            <a:br>
              <a:rPr lang="en-US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dirty="0">
                <a:solidFill>
                  <a:schemeClr val="tx1"/>
                </a:solidFill>
                <a:latin typeface="Courier"/>
                <a:cs typeface="Courier"/>
              </a:rPr>
              <a:t/>
            </a:r>
            <a:br>
              <a:rPr lang="en-US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dirty="0">
                <a:solidFill>
                  <a:schemeClr val="tx1"/>
                </a:solidFill>
                <a:latin typeface="Courier"/>
                <a:cs typeface="Courier"/>
              </a:rPr>
              <a:t>	</a:t>
            </a:r>
            <a:r>
              <a:rPr lang="en-US" dirty="0" smtClean="0">
                <a:solidFill>
                  <a:srgbClr val="FF0000"/>
                </a:solidFill>
                <a:latin typeface="Courier"/>
                <a:cs typeface="Courier"/>
              </a:rPr>
              <a:t>Object </a:t>
            </a:r>
            <a:r>
              <a:rPr lang="en-US" dirty="0" smtClean="0">
                <a:solidFill>
                  <a:schemeClr val="tx1"/>
                </a:solidFill>
                <a:latin typeface="Courier"/>
                <a:cs typeface="Courier"/>
              </a:rPr>
              <a:t>remove </a:t>
            </a:r>
            <a:r>
              <a:rPr lang="en-US" dirty="0">
                <a:solidFill>
                  <a:schemeClr val="tx1"/>
                </a:solidFill>
                <a:latin typeface="Courier"/>
                <a:cs typeface="Courier"/>
              </a:rPr>
              <a:t>()</a:t>
            </a:r>
            <a:br>
              <a:rPr lang="en-US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dirty="0">
                <a:solidFill>
                  <a:schemeClr val="tx1"/>
                </a:solidFill>
                <a:latin typeface="Courier"/>
                <a:cs typeface="Courier"/>
              </a:rPr>
              <a:t>      throws </a:t>
            </a:r>
            <a:r>
              <a:rPr lang="en-US" sz="2000" dirty="0" err="1">
                <a:solidFill>
                  <a:schemeClr val="tx1"/>
                </a:solidFill>
                <a:latin typeface="Courier"/>
                <a:cs typeface="Courier"/>
              </a:rPr>
              <a:t>NoSuchElementException</a:t>
            </a:r>
            <a:r>
              <a:rPr lang="en-US" dirty="0">
                <a:solidFill>
                  <a:schemeClr val="tx1"/>
                </a:solidFill>
                <a:latin typeface="Courier"/>
                <a:cs typeface="Courier"/>
              </a:rPr>
              <a:t>;</a:t>
            </a:r>
            <a:br>
              <a:rPr lang="en-US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dirty="0">
                <a:solidFill>
                  <a:schemeClr val="tx1"/>
                </a:solidFill>
                <a:latin typeface="Courier"/>
                <a:cs typeface="Courier"/>
              </a:rPr>
              <a:t/>
            </a:r>
            <a:br>
              <a:rPr lang="en-US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dirty="0">
                <a:solidFill>
                  <a:schemeClr val="tx1"/>
                </a:solidFill>
                <a:latin typeface="Courier"/>
                <a:cs typeface="Courier"/>
              </a:rPr>
              <a:t>	</a:t>
            </a:r>
            <a:r>
              <a:rPr lang="en-US" dirty="0" err="1">
                <a:solidFill>
                  <a:schemeClr val="tx1"/>
                </a:solidFill>
                <a:latin typeface="Courier"/>
                <a:cs typeface="Courier"/>
              </a:rPr>
              <a:t>boolean</a:t>
            </a:r>
            <a:r>
              <a:rPr lang="en-US" dirty="0">
                <a:solidFill>
                  <a:schemeClr val="tx1"/>
                </a:solidFill>
                <a:latin typeface="Courier"/>
                <a:cs typeface="Courier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urier"/>
                <a:cs typeface="Courier"/>
              </a:rPr>
              <a:t>isEmpty</a:t>
            </a:r>
            <a:r>
              <a:rPr lang="en-US" dirty="0">
                <a:solidFill>
                  <a:schemeClr val="tx1"/>
                </a:solidFill>
                <a:latin typeface="Courier"/>
                <a:cs typeface="Courier"/>
              </a:rPr>
              <a:t>();</a:t>
            </a:r>
            <a:br>
              <a:rPr lang="en-US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dirty="0">
                <a:solidFill>
                  <a:schemeClr val="tx1"/>
                </a:solidFill>
                <a:latin typeface="Courier"/>
                <a:cs typeface="Courier"/>
              </a:rPr>
              <a:t/>
            </a:r>
            <a:br>
              <a:rPr lang="en-US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dirty="0" smtClean="0">
                <a:solidFill>
                  <a:schemeClr val="tx1"/>
                </a:solidFill>
                <a:latin typeface="Courier"/>
                <a:cs typeface="Courier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0221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9223" y="698870"/>
            <a:ext cx="7772400" cy="944809"/>
          </a:xfrm>
        </p:spPr>
        <p:txBody>
          <a:bodyPr/>
          <a:lstStyle/>
          <a:p>
            <a:r>
              <a:rPr lang="en-US" dirty="0" smtClean="0"/>
              <a:t>Interface issues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97281" y="1643679"/>
            <a:ext cx="6400800" cy="3611112"/>
          </a:xfrm>
        </p:spPr>
        <p:txBody>
          <a:bodyPr/>
          <a:lstStyle/>
          <a:p>
            <a:pPr marL="457200" indent="-457200" algn="l">
              <a:buFont typeface="Wingdings" charset="2"/>
              <a:buChar char="§"/>
            </a:pPr>
            <a:r>
              <a:rPr lang="en-US" dirty="0" smtClean="0"/>
              <a:t>Why use class </a:t>
            </a:r>
            <a:r>
              <a:rPr lang="en-US" dirty="0" smtClean="0">
                <a:latin typeface="Courier"/>
                <a:cs typeface="Courier"/>
              </a:rPr>
              <a:t>Object</a:t>
            </a:r>
            <a:r>
              <a:rPr lang="en-US" dirty="0" smtClean="0"/>
              <a:t>?</a:t>
            </a:r>
          </a:p>
          <a:p>
            <a:pPr marL="457200" indent="-457200" algn="l">
              <a:buFont typeface="Wingdings" charset="2"/>
              <a:buChar char="§"/>
            </a:pPr>
            <a:r>
              <a:rPr lang="en-US" dirty="0" smtClean="0"/>
              <a:t>Why is an exception thrown?</a:t>
            </a:r>
          </a:p>
          <a:p>
            <a:pPr marL="457200" indent="-457200" algn="l">
              <a:buFont typeface="Wingdings" charset="2"/>
              <a:buChar char="§"/>
            </a:pPr>
            <a:r>
              <a:rPr lang="en-US" dirty="0" smtClean="0"/>
              <a:t>Should insert of </a:t>
            </a:r>
            <a:r>
              <a:rPr lang="en-US" dirty="0" smtClean="0">
                <a:latin typeface="Courier"/>
                <a:cs typeface="Courier"/>
              </a:rPr>
              <a:t>null</a:t>
            </a:r>
            <a:r>
              <a:rPr lang="en-US" dirty="0" smtClean="0"/>
              <a:t> be allowed?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3944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85214"/>
            <a:ext cx="7772400" cy="1470025"/>
          </a:xfrm>
        </p:spPr>
        <p:txBody>
          <a:bodyPr/>
          <a:lstStyle/>
          <a:p>
            <a:r>
              <a:rPr lang="en-US" dirty="0" smtClean="0"/>
              <a:t>Useful methods can be defined in terms of Interfaces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794000"/>
            <a:ext cx="6400800" cy="2623961"/>
          </a:xfrm>
        </p:spPr>
        <p:txBody>
          <a:bodyPr>
            <a:normAutofit/>
          </a:bodyPr>
          <a:lstStyle/>
          <a:p>
            <a:pPr algn="l"/>
            <a:r>
              <a:rPr lang="en-US" sz="3200" dirty="0" smtClean="0"/>
              <a:t>These methods can be used by any implementation of the Interface!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068367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logo_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华文新魏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logo_design.potx</Template>
  <TotalTime>96399</TotalTime>
  <Words>1568</Words>
  <Application>Microsoft Macintosh PowerPoint</Application>
  <PresentationFormat>On-screen Show (4:3)</PresentationFormat>
  <Paragraphs>303</Paragraphs>
  <Slides>61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2" baseType="lpstr">
      <vt:lpstr>logo_design</vt:lpstr>
      <vt:lpstr>CS 367   Introduction to Data Structures   </vt:lpstr>
      <vt:lpstr>Today’s Agenda</vt:lpstr>
      <vt:lpstr>Abstract Data Types</vt:lpstr>
      <vt:lpstr>PowerPoint Presentation</vt:lpstr>
      <vt:lpstr>PowerPoint Presentation</vt:lpstr>
      <vt:lpstr>Interfaces in Java</vt:lpstr>
      <vt:lpstr>Interface for a Bag</vt:lpstr>
      <vt:lpstr>Interface issues</vt:lpstr>
      <vt:lpstr>Useful methods can be defined in terms of Interfaces</vt:lpstr>
      <vt:lpstr>public static void printBag(BagADT myBag){   /* Body here */  }</vt:lpstr>
      <vt:lpstr>public static void printBag(BagADT myBag){      while(! bag.isEmpty()) {      /* Loop Body here */   } }</vt:lpstr>
      <vt:lpstr>public static void printBag(BagADT myBag){      while(! bag.isEmpty()) {      System.out.println(bag.remove());   } }</vt:lpstr>
      <vt:lpstr>But printBag has a major flaw!</vt:lpstr>
      <vt:lpstr>The following simple fix doesn’t work:</vt:lpstr>
      <vt:lpstr>A simple assignment simply adds a new reference to an existing object.</vt:lpstr>
      <vt:lpstr>If we require that the interface implements:</vt:lpstr>
      <vt:lpstr>Let’s implement a BagADT</vt:lpstr>
      <vt:lpstr>Let’s build a BagAST using an array of Objects.</vt:lpstr>
      <vt:lpstr>public class ArrayBag implements BagADT {   /* Local data to implement a Bag */    /* One or more constructors  */    /* Implementations for      add, remove, isEmpty and clone   */  }</vt:lpstr>
      <vt:lpstr>public class ArrayBag implements BagADT {   private Object[] items;    private int itemCount;    private final int INIT_SIZE;    /* One or more constructors  */    /* Implementations for      add, remove, isEmpty and clone   */  }   </vt:lpstr>
      <vt:lpstr>public class ArrayBag implements BagADT {   private Object[] items;  private int itemCount;  private final int INIT_SIZE;    public ArrayBag() {   itemCount = 0;   INIT_SIZE = 100;   items = new Object[INIT_SIZE];  }   /* Implementations for      add, remove, isEmpty and clone   */ }   </vt:lpstr>
      <vt:lpstr>public class ArrayBag implements BagADT {   private Object[] items;  private int itemCount;  private final int INIT_SIZE;   public ArrayBag() { … }      public boolean isEmpty() {   return (itemCount == 0);  } }   </vt:lpstr>
      <vt:lpstr>public class ArrayBag implements BagADT {   private Object[] items;  private int itemCount;  private final int INIT_SIZE;    public ArrayBag() { … }   public boolean isEmpty() { … }    public void add(Object item) {   if (item == null)    throw new NullPointerException();   if (itemCount &gt;= INIT_SIZE)    throw new Error();   items[itemCount] = item;   itemCount++;  }}   </vt:lpstr>
      <vt:lpstr>public class ArrayBag implements BagADT {   private Object[] items;  private int itemCount;  private final int INIT_SIZE;    public ArrayBag() { … }   public boolean isEmpty() { … }   public void add(Object item) {…}    public Object remove() throws     NoSuchElementException {   if (itemCount == 0)    throw new NoSuchElementException();   else {    itemCount--;    return items[itemCount];   }  }</vt:lpstr>
      <vt:lpstr>public class ArrayBag implements BagADT {   private Object[] items;  private int itemCount;  private final int INIT_SIZE;    public ArrayBag() { … }   public boolean isEmpty() { … }   public void add(Object item) {…}    public Object remove() throws      NoSuchElementException {…}     public ArrayBag clone() {   ArrayBag copy = new ArrayBag();   copy.itemCount = itemCount;   copy.items = items.clone();   return copy;  } }</vt:lpstr>
      <vt:lpstr>Examples of using ArrayBag: </vt:lpstr>
      <vt:lpstr>Using the Object class in BagADT can be problematic</vt:lpstr>
      <vt:lpstr>Java Generics</vt:lpstr>
      <vt:lpstr>PowerPoint Presentation</vt:lpstr>
      <vt:lpstr>public interface BagADT&lt;E&gt; {   void add(E item);   E remove ()       throws NoSuchElementException;   boolean isEmpty();     BagADT&lt;E&gt; clone(); }</vt:lpstr>
      <vt:lpstr>public class ArrayBag&lt;E&gt; implements BagADT&lt;E&gt; {   /* Local data to implement a Bag */    /* One or more constructors  */    /* Implementations for      add, remove, isEmpty and clone   */  }</vt:lpstr>
      <vt:lpstr>public class ArrayBag&lt;E&gt; implements BagADT&lt;E&gt; {   private E[] items;    private int itemCount;    private final int INIT_SIZE;    /* One or more constructors  */    /* Implementations for      add, remove, isEmpty and clone   */  }   </vt:lpstr>
      <vt:lpstr>public class ArrayBag&lt;E&gt; implements BagADT&lt;E&gt; {   private E[] items;  private int itemCount;  private final int INIT_SIZE;    public ArrayBag() {   itemCount = 0;   INIT_SIZE = 100;       // Kludge alert!      items = (E[]) new Object[INIT_SIZE];  }   /* Implementations for      add, remove, isEmpty and clone   */ }   </vt:lpstr>
      <vt:lpstr>public class ArrayBag&lt;E&gt; implements BagADT&lt;E&gt; {   private E[] items;  private int itemCount;  private final int INIT_SIZE;   public ArrayBag() { … }      public boolean isEmpty() {   return (itemCount == 0);  } }   </vt:lpstr>
      <vt:lpstr>public class ArrayBag&lt;E&gt; implements BagADT&lt;E&gt; {   private E[] items;  private int itemCount;  private final int INIT_SIZE;    public ArrayBag() { … }   public boolean isEmpty() { … }    public void add(E item) {   if (item == null)    throw new NullPointerException();   if (itemCount &gt;= INIT_SIZE)    throw new Error();   items[itemCount] = item;   itemCount++;  }}   </vt:lpstr>
      <vt:lpstr>public class ArrayBag&lt;E&gt; implements BagADT&lt;E&gt; {   private E[] items;  private int itemCount;  private final int INIT_SIZE;    public ArrayBag() { … }   public boolean isEmpty() { … }   public void add(Object item) {…}    public E remove() throws     NoSuchElementException {   if (itemCount == 0)    throw new NoSuchElementException();   else {    itemCount--;    return items[itemCount];   }  }</vt:lpstr>
      <vt:lpstr>public class ArrayBag&lt;E&gt; implements BagADT&lt;E&gt; {   private E[] items;  private int itemCount;  private final int INIT_SIZE;    public ArrayBag() { … }   public boolean isEmpty() { … }   public void add(Object item) {…}    public Object remove() throws      NoSuchElementException {…}     public ArrayBag&lt;E&gt; clone() {   ArrayBag&lt;E&gt; copy = new ArrayBag&lt;E&gt;();   copy.itemCount = itemCount;   copy.items = items.clone();   return copy;  } }</vt:lpstr>
      <vt:lpstr>printBag becomes:</vt:lpstr>
      <vt:lpstr>Examples of using ArrayBag in Generic form: </vt:lpstr>
      <vt:lpstr>List ADT</vt:lpstr>
      <vt:lpstr>PowerPoint Presentation</vt:lpstr>
      <vt:lpstr>Operations in a ListADT</vt:lpstr>
      <vt:lpstr>PowerPoint Presentation</vt:lpstr>
      <vt:lpstr>PowerPoint Presentation</vt:lpstr>
      <vt:lpstr>Error Conditions</vt:lpstr>
      <vt:lpstr>Interface definition for ListADT</vt:lpstr>
      <vt:lpstr>Using the ListADT</vt:lpstr>
      <vt:lpstr>PowerPoint Presentation</vt:lpstr>
      <vt:lpstr>Java code to reverse a List</vt:lpstr>
      <vt:lpstr>printBag becomes:</vt:lpstr>
      <vt:lpstr>Examples of using ArrayBag in Generic form: </vt:lpstr>
      <vt:lpstr>List ADT</vt:lpstr>
      <vt:lpstr>PowerPoint Presentation</vt:lpstr>
      <vt:lpstr>Operations in a ListADT</vt:lpstr>
      <vt:lpstr>PowerPoint Presentation</vt:lpstr>
      <vt:lpstr>PowerPoint Presentation</vt:lpstr>
      <vt:lpstr>Error Conditions</vt:lpstr>
      <vt:lpstr>Interface definition for ListADT</vt:lpstr>
      <vt:lpstr>Using the ListADT</vt:lpstr>
      <vt:lpstr>PowerPoint Presentation</vt:lpstr>
      <vt:lpstr>Java code to reverse a List</vt:lpstr>
    </vt:vector>
  </TitlesOfParts>
  <Company>U of Wisconsin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Charles Fischer</dc:creator>
  <cp:lastModifiedBy>Charles Fischer</cp:lastModifiedBy>
  <cp:revision>258</cp:revision>
  <cp:lastPrinted>2018-01-17T21:48:56Z</cp:lastPrinted>
  <dcterms:created xsi:type="dcterms:W3CDTF">2014-03-07T22:02:56Z</dcterms:created>
  <dcterms:modified xsi:type="dcterms:W3CDTF">2018-01-23T21:39:13Z</dcterms:modified>
</cp:coreProperties>
</file>