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50" r:id="rId1"/>
  </p:sldMasterIdLst>
  <p:notesMasterIdLst>
    <p:notesMasterId r:id="rId89"/>
  </p:notesMasterIdLst>
  <p:sldIdLst>
    <p:sldId id="471" r:id="rId2"/>
    <p:sldId id="495" r:id="rId3"/>
    <p:sldId id="297" r:id="rId4"/>
    <p:sldId id="299" r:id="rId5"/>
    <p:sldId id="300" r:id="rId6"/>
    <p:sldId id="301" r:id="rId7"/>
    <p:sldId id="303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5" r:id="rId17"/>
    <p:sldId id="484" r:id="rId18"/>
    <p:sldId id="485" r:id="rId19"/>
    <p:sldId id="486" r:id="rId20"/>
    <p:sldId id="487" r:id="rId21"/>
    <p:sldId id="488" r:id="rId22"/>
    <p:sldId id="489" r:id="rId23"/>
    <p:sldId id="490" r:id="rId24"/>
    <p:sldId id="491" r:id="rId25"/>
    <p:sldId id="492" r:id="rId26"/>
    <p:sldId id="493" r:id="rId27"/>
    <p:sldId id="496" r:id="rId28"/>
    <p:sldId id="497" r:id="rId29"/>
    <p:sldId id="511" r:id="rId30"/>
    <p:sldId id="512" r:id="rId31"/>
    <p:sldId id="513" r:id="rId32"/>
    <p:sldId id="514" r:id="rId33"/>
    <p:sldId id="515" r:id="rId34"/>
    <p:sldId id="516" r:id="rId35"/>
    <p:sldId id="517" r:id="rId36"/>
    <p:sldId id="518" r:id="rId37"/>
    <p:sldId id="519" r:id="rId38"/>
    <p:sldId id="520" r:id="rId39"/>
    <p:sldId id="521" r:id="rId40"/>
    <p:sldId id="522" r:id="rId41"/>
    <p:sldId id="523" r:id="rId42"/>
    <p:sldId id="524" r:id="rId43"/>
    <p:sldId id="525" r:id="rId44"/>
    <p:sldId id="526" r:id="rId45"/>
    <p:sldId id="527" r:id="rId46"/>
    <p:sldId id="528" r:id="rId47"/>
    <p:sldId id="529" r:id="rId48"/>
    <p:sldId id="530" r:id="rId49"/>
    <p:sldId id="531" r:id="rId50"/>
    <p:sldId id="532" r:id="rId51"/>
    <p:sldId id="533" r:id="rId52"/>
    <p:sldId id="534" r:id="rId53"/>
    <p:sldId id="535" r:id="rId54"/>
    <p:sldId id="536" r:id="rId55"/>
    <p:sldId id="537" r:id="rId56"/>
    <p:sldId id="538" r:id="rId57"/>
    <p:sldId id="539" r:id="rId58"/>
    <p:sldId id="540" r:id="rId59"/>
    <p:sldId id="541" r:id="rId60"/>
    <p:sldId id="542" r:id="rId61"/>
    <p:sldId id="543" r:id="rId62"/>
    <p:sldId id="544" r:id="rId63"/>
    <p:sldId id="545" r:id="rId64"/>
    <p:sldId id="546" r:id="rId65"/>
    <p:sldId id="547" r:id="rId66"/>
    <p:sldId id="548" r:id="rId67"/>
    <p:sldId id="549" r:id="rId68"/>
    <p:sldId id="550" r:id="rId69"/>
    <p:sldId id="551" r:id="rId70"/>
    <p:sldId id="552" r:id="rId71"/>
    <p:sldId id="553" r:id="rId72"/>
    <p:sldId id="554" r:id="rId73"/>
    <p:sldId id="555" r:id="rId74"/>
    <p:sldId id="556" r:id="rId75"/>
    <p:sldId id="557" r:id="rId76"/>
    <p:sldId id="558" r:id="rId77"/>
    <p:sldId id="559" r:id="rId78"/>
    <p:sldId id="560" r:id="rId79"/>
    <p:sldId id="561" r:id="rId80"/>
    <p:sldId id="562" r:id="rId81"/>
    <p:sldId id="563" r:id="rId82"/>
    <p:sldId id="564" r:id="rId83"/>
    <p:sldId id="565" r:id="rId84"/>
    <p:sldId id="566" r:id="rId85"/>
    <p:sldId id="567" r:id="rId86"/>
    <p:sldId id="568" r:id="rId87"/>
    <p:sldId id="569" r:id="rId8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Rg st="1" end="88"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280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175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printerSettings" Target="printerSettings/printerSettings1.bin"/><Relationship Id="rId91" Type="http://schemas.openxmlformats.org/officeDocument/2006/relationships/presProps" Target="presProps.xml"/><Relationship Id="rId92" Type="http://schemas.openxmlformats.org/officeDocument/2006/relationships/viewProps" Target="viewProps.xml"/><Relationship Id="rId93" Type="http://schemas.openxmlformats.org/officeDocument/2006/relationships/theme" Target="theme/theme1.xml"/><Relationship Id="rId94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C7D74-E0D7-E642-8D6C-48DB8ED089BC}" type="datetimeFigureOut">
              <a:rPr lang="en-US" smtClean="0"/>
              <a:t>1/25/18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D8446-C5FF-9C45-A64D-C717A799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65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8C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pattFill prst="narHorz">
            <a:fgClr>
              <a:schemeClr val="bg2"/>
            </a:fgClr>
            <a:bgClr>
              <a:srgbClr val="D8CFA7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uwlogo_web_lrg_ct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7308" y="1130300"/>
            <a:ext cx="5923984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1/25/18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6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850900"/>
            <a:ext cx="2832100" cy="584200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850900"/>
            <a:ext cx="4584700" cy="5275263"/>
          </a:xfrm>
        </p:spPr>
        <p:txBody>
          <a:bodyPr/>
          <a:lstStyle>
            <a:lvl1pPr marL="228600" indent="-228600">
              <a:defRPr sz="2800" baseline="0"/>
            </a:lvl1pPr>
            <a:lvl2pPr marL="685800" indent="-228600">
              <a:spcBef>
                <a:spcPts val="1176"/>
              </a:spcBef>
              <a:defRPr sz="2400" baseline="0"/>
            </a:lvl2pPr>
            <a:lvl3pPr marL="1005840" indent="-182880">
              <a:spcBef>
                <a:spcPts val="1080"/>
              </a:spcBef>
              <a:defRPr sz="2000"/>
            </a:lvl3pPr>
            <a:lvl4pPr marL="1371600" indent="-182880">
              <a:spcBef>
                <a:spcPts val="1032"/>
              </a:spcBef>
              <a:defRPr sz="1800"/>
            </a:lvl4pPr>
            <a:lvl5pPr marL="1600200" indent="-182880">
              <a:spcBef>
                <a:spcPts val="984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1549400"/>
            <a:ext cx="2832100" cy="45767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60647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86400"/>
            <a:ext cx="5486400" cy="6858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80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125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7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nip Single Corner Rectangle 6"/>
          <p:cNvSpPr/>
          <p:nvPr/>
        </p:nvSpPr>
        <p:spPr>
          <a:xfrm>
            <a:off x="381000" y="381000"/>
            <a:ext cx="8343900" cy="5981700"/>
          </a:xfrm>
          <a:prstGeom prst="snip1Rect">
            <a:avLst/>
          </a:prstGeom>
          <a:gradFill flip="none" rotWithShape="1">
            <a:gsLst>
              <a:gs pos="30000">
                <a:srgbClr val="B70000"/>
              </a:gs>
              <a:gs pos="100000">
                <a:srgbClr val="7B0000"/>
              </a:gs>
            </a:gsLst>
            <a:lin ang="6900000" scaled="0"/>
            <a:tileRect/>
          </a:gradFill>
          <a:ln w="3175" cmpd="sng">
            <a:noFill/>
          </a:ln>
          <a:effectLst>
            <a:outerShdw blurRad="76200" dist="25400" dir="4800000" algn="tl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125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84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18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84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ctr">
              <a:defRPr sz="3000" b="0" i="0" kern="1200" cap="all" spc="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30513"/>
            <a:ext cx="7772400" cy="1500187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3056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714500"/>
            <a:ext cx="3632200" cy="4411663"/>
          </a:xfrm>
        </p:spPr>
        <p:txBody>
          <a:bodyPr/>
          <a:lstStyle>
            <a:lvl1pPr marL="182880" indent="-182880">
              <a:defRPr sz="2200"/>
            </a:lvl1pPr>
            <a:lvl2pPr marL="548640" indent="-182880">
              <a:spcBef>
                <a:spcPts val="1080"/>
              </a:spcBef>
              <a:buClr>
                <a:srgbClr val="B70000"/>
              </a:buClr>
              <a:defRPr sz="2000"/>
            </a:lvl2pPr>
            <a:lvl3pPr marL="822960" indent="-182880">
              <a:spcBef>
                <a:spcPts val="1032"/>
              </a:spcBef>
              <a:defRPr sz="1800"/>
            </a:lvl3pPr>
            <a:lvl4pPr marL="1143000" indent="-182880">
              <a:spcBef>
                <a:spcPts val="984"/>
              </a:spcBef>
              <a:defRPr sz="1700"/>
            </a:lvl4pPr>
            <a:lvl5pPr marL="1417320" indent="-137160">
              <a:spcBef>
                <a:spcPts val="984"/>
              </a:spcBef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3300" y="1714500"/>
            <a:ext cx="3619500" cy="4411663"/>
          </a:xfrm>
        </p:spPr>
        <p:txBody>
          <a:bodyPr/>
          <a:lstStyle>
            <a:lvl1pPr marL="182880" indent="-182880">
              <a:defRPr sz="2200"/>
            </a:lvl1pPr>
            <a:lvl2pPr marL="548640" indent="-182880">
              <a:spcBef>
                <a:spcPts val="1080"/>
              </a:spcBef>
              <a:defRPr sz="2000"/>
            </a:lvl2pPr>
            <a:lvl3pPr marL="822960" indent="-182880">
              <a:spcBef>
                <a:spcPts val="1032"/>
              </a:spcBef>
              <a:defRPr sz="1800"/>
            </a:lvl3pPr>
            <a:lvl4pPr marL="1143000" indent="-182880">
              <a:spcBef>
                <a:spcPts val="1008"/>
              </a:spcBef>
              <a:defRPr sz="1700"/>
            </a:lvl4pPr>
            <a:lvl5pPr marL="1417320" indent="-137160">
              <a:spcBef>
                <a:spcPts val="1008"/>
              </a:spcBef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84700" y="1714500"/>
            <a:ext cx="0" cy="4411663"/>
          </a:xfrm>
          <a:prstGeom prst="line">
            <a:avLst/>
          </a:prstGeom>
          <a:ln w="6350" cmpd="sng">
            <a:solidFill>
              <a:srgbClr val="CAC2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200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714499"/>
            <a:ext cx="3632200" cy="571501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="1">
                <a:solidFill>
                  <a:srgbClr val="B7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286001"/>
            <a:ext cx="3632200" cy="3840162"/>
          </a:xfrm>
        </p:spPr>
        <p:txBody>
          <a:bodyPr/>
          <a:lstStyle>
            <a:lvl1pPr marL="182880" indent="-182880">
              <a:spcBef>
                <a:spcPts val="1032"/>
              </a:spcBef>
              <a:defRPr sz="1800" baseline="0"/>
            </a:lvl1pPr>
            <a:lvl2pPr marL="502920" indent="-182880">
              <a:spcBef>
                <a:spcPts val="1008"/>
              </a:spcBef>
              <a:defRPr sz="1700" baseline="0"/>
            </a:lvl2pPr>
            <a:lvl3pPr marL="822960" indent="-182880">
              <a:spcBef>
                <a:spcPts val="960"/>
              </a:spcBef>
              <a:defRPr sz="1600"/>
            </a:lvl3pPr>
            <a:lvl4pPr marL="1097280" indent="-182880">
              <a:spcBef>
                <a:spcPts val="960"/>
              </a:spcBef>
              <a:defRPr sz="1600"/>
            </a:lvl4pPr>
            <a:lvl5pPr marL="1371600" indent="-182880">
              <a:spcBef>
                <a:spcPts val="960"/>
              </a:spcBef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7900" y="1714499"/>
            <a:ext cx="3683000" cy="571502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B7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7900" y="2286001"/>
            <a:ext cx="3683000" cy="3840161"/>
          </a:xfrm>
        </p:spPr>
        <p:txBody>
          <a:bodyPr/>
          <a:lstStyle>
            <a:lvl1pPr marL="182880" indent="-182880">
              <a:spcBef>
                <a:spcPts val="1032"/>
              </a:spcBef>
              <a:defRPr sz="1800"/>
            </a:lvl1pPr>
            <a:lvl2pPr marL="502920" indent="-182880">
              <a:spcBef>
                <a:spcPts val="984"/>
              </a:spcBef>
              <a:defRPr sz="1600"/>
            </a:lvl2pPr>
            <a:lvl3pPr marL="822960" indent="-182880">
              <a:spcBef>
                <a:spcPts val="984"/>
              </a:spcBef>
              <a:defRPr sz="1600"/>
            </a:lvl3pPr>
            <a:lvl4pPr marL="1143000" indent="-182880">
              <a:spcBef>
                <a:spcPts val="984"/>
              </a:spcBef>
              <a:defRPr sz="1600"/>
            </a:lvl4pPr>
            <a:lvl5pPr marL="1371600" indent="-182880">
              <a:spcBef>
                <a:spcPts val="984"/>
              </a:spcBef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1/25/18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584700" y="1714500"/>
            <a:ext cx="0" cy="4411663"/>
          </a:xfrm>
          <a:prstGeom prst="line">
            <a:avLst/>
          </a:prstGeom>
          <a:ln w="6350" cmpd="sng">
            <a:solidFill>
              <a:srgbClr val="CAC2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057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65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chemeClr val="bg2"/>
          </a:fgClr>
          <a:bgClr>
            <a:srgbClr val="D8CFA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nip Single Corner Rectangle 61"/>
          <p:cNvSpPr/>
          <p:nvPr/>
        </p:nvSpPr>
        <p:spPr>
          <a:xfrm>
            <a:off x="381000" y="381000"/>
            <a:ext cx="8343900" cy="5981700"/>
          </a:xfrm>
          <a:prstGeom prst="snip1Rect">
            <a:avLst/>
          </a:prstGeom>
          <a:solidFill>
            <a:srgbClr val="FFFFFF"/>
          </a:solidFill>
          <a:ln w="3175" cmpd="sng">
            <a:solidFill>
              <a:srgbClr val="D8CFA7"/>
            </a:solidFill>
          </a:ln>
          <a:effectLst>
            <a:outerShdw blurRad="76200" dist="25400" dir="4800000" algn="tl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759227"/>
            <a:ext cx="8331200" cy="125014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2" y="1727200"/>
            <a:ext cx="7645475" cy="42084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4846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fld id="{8F984142-BC3D-7F40-A12E-3DA0166C52C3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83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B70000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4800" y="6483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  <p:pic>
        <p:nvPicPr>
          <p:cNvPr id="68" name="Picture 67" descr="uwcrest_web_lrg_noshado.eps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58275" y="187727"/>
            <a:ext cx="5207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0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1" r:id="rId1"/>
    <p:sldLayoutId id="2147484452" r:id="rId2"/>
    <p:sldLayoutId id="2147484453" r:id="rId3"/>
    <p:sldLayoutId id="2147484454" r:id="rId4"/>
    <p:sldLayoutId id="2147484455" r:id="rId5"/>
    <p:sldLayoutId id="2147484456" r:id="rId6"/>
    <p:sldLayoutId id="2147484457" r:id="rId7"/>
    <p:sldLayoutId id="2147484458" r:id="rId8"/>
    <p:sldLayoutId id="2147484459" r:id="rId9"/>
    <p:sldLayoutId id="2147484460" r:id="rId10"/>
    <p:sldLayoutId id="2147484461" r:id="rId11"/>
    <p:sldLayoutId id="2147484462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3800" kern="1200">
          <a:solidFill>
            <a:srgbClr val="B70000"/>
          </a:solidFill>
          <a:effectLst>
            <a:outerShdw blurRad="57150" dist="25400" dir="27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B70000"/>
        </a:buClr>
        <a:buSzPct val="90000"/>
        <a:buFont typeface="Wingdings" charset="2"/>
        <a:buChar char="§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B70000"/>
        </a:buClr>
        <a:buSzPct val="90000"/>
        <a:buFont typeface="Wingdings" charset="2"/>
        <a:buChar char="§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B70000"/>
        </a:buClr>
        <a:buSzPct val="90000"/>
        <a:buFont typeface="Wingdings" charset="2"/>
        <a:buChar char="§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90000"/>
        <a:buFont typeface="Wingdings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90000"/>
        <a:buFont typeface="Wingdings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35001"/>
            <a:ext cx="7772400" cy="5545666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</a:rPr>
              <a:t>CS </a:t>
            </a:r>
            <a:r>
              <a:rPr lang="en-US" b="1" dirty="0" smtClean="0">
                <a:effectLst/>
              </a:rPr>
              <a:t>367 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b="1" dirty="0" smtClean="0">
                <a:effectLst/>
              </a:rPr>
              <a:t>Introduction </a:t>
            </a:r>
            <a:r>
              <a:rPr lang="en-US" b="1" dirty="0">
                <a:effectLst/>
              </a:rPr>
              <a:t>to </a:t>
            </a:r>
            <a:r>
              <a:rPr lang="en-US" b="1" dirty="0" smtClean="0">
                <a:effectLst/>
              </a:rPr>
              <a:t>Data Structures</a:t>
            </a:r>
            <a:br>
              <a:rPr lang="en-US" b="1" dirty="0" smtClean="0">
                <a:effectLst/>
              </a:rPr>
            </a:br>
            <a:r>
              <a:rPr lang="en-US" b="1" dirty="0" smtClean="0">
                <a:effectLst/>
              </a:rPr>
              <a:t> 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66445"/>
            <a:ext cx="6400800" cy="2469444"/>
          </a:xfrm>
        </p:spPr>
        <p:txBody>
          <a:bodyPr/>
          <a:lstStyle/>
          <a:p>
            <a:r>
              <a:rPr lang="en-US" b="1" dirty="0"/>
              <a:t> </a:t>
            </a:r>
            <a:r>
              <a:rPr lang="en-US" b="1" dirty="0" smtClean="0"/>
              <a:t>Lecture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51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320" y="473181"/>
            <a:ext cx="7967925" cy="5331294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class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&gt; implements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BagADT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&gt; 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private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[] items;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;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final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INIT_SIZE;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() 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	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= 0;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	INIT_SIZE =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100;</a:t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    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// Kludge alert!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  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items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= 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(E[])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new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Object[INIT_SIZE];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}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/* Implementations for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  add, remove, </a:t>
            </a:r>
            <a:r>
              <a:rPr lang="en-US" sz="2800" dirty="0" err="1" smtClean="0">
                <a:solidFill>
                  <a:schemeClr val="tx1"/>
                </a:solidFill>
                <a:latin typeface="Courier"/>
                <a:cs typeface="Courier"/>
              </a:rPr>
              <a:t>isEmpty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and clone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*/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}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3186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" y="812799"/>
            <a:ext cx="8763000" cy="4991675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class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&gt; implements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BagADT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&gt; 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private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[] items;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;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final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INIT_SIZE;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()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{ … }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boolean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isEmpty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() 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	return (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== 0);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}   </a:t>
            </a:r>
            <a:endParaRPr lang="en-US" sz="24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26544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320" y="473181"/>
            <a:ext cx="7967925" cy="5331294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class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&gt; implements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BagADT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&gt; 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private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[] items;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;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final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 INIT_SIZE;</a:t>
            </a:r>
            <a:b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   public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() 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{ … }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boolean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isEmpty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() 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{ … }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void add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item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) 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  <a:t>		if (item == null)</a:t>
            </a:r>
            <a:b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  <a:t>			throw new NullPointerException();</a:t>
            </a:r>
            <a:b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  <a:t>		if (itemCount &gt;= INIT_SIZE)</a:t>
            </a:r>
            <a:b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  <a:t>			throw new Error();</a:t>
            </a:r>
            <a:b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  <a:t>		items[itemCount] = item;</a:t>
            </a:r>
            <a:b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  <a:t>		itemCount++;</a:t>
            </a:r>
            <a:b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  <a:t>	}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}   </a:t>
            </a:r>
          </a:p>
        </p:txBody>
      </p:sp>
    </p:spTree>
    <p:extLst>
      <p:ext uri="{BB962C8B-B14F-4D97-AF65-F5344CB8AC3E}">
        <p14:creationId xmlns:p14="http://schemas.microsoft.com/office/powerpoint/2010/main" val="3760030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320" y="473181"/>
            <a:ext cx="7967925" cy="5331294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class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&gt; implements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BagADT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&gt; 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private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[] items;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;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final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 INIT_SIZE;</a:t>
            </a:r>
            <a:b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   public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() 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{ … }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boolean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isEmpty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() 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{ … }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void add(Object item)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{…</a:t>
            </a:r>
            <a:r>
              <a:rPr lang="ro-RO" sz="2400" dirty="0" smtClean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 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remove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()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throws</a:t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   </a:t>
            </a:r>
            <a:r>
              <a:rPr lang="en-US" sz="2200" dirty="0" err="1" smtClean="0">
                <a:solidFill>
                  <a:schemeClr val="tx1"/>
                </a:solidFill>
                <a:latin typeface="Courier"/>
                <a:cs typeface="Courier"/>
              </a:rPr>
              <a:t>NoSuchElementException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	if (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== 0)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		throw new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NoSuchElementException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();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  <a:t>		</a:t>
            </a:r>
            <a:r>
              <a:rPr lang="da-DK" sz="2400" dirty="0" err="1">
                <a:solidFill>
                  <a:schemeClr val="tx1"/>
                </a:solidFill>
                <a:latin typeface="Courier"/>
                <a:cs typeface="Courier"/>
              </a:rPr>
              <a:t>else</a:t>
            </a:r>
            <a: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  <a:t> {</a:t>
            </a:r>
            <a:b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  <a:t>			</a:t>
            </a:r>
            <a:r>
              <a:rPr lang="da-DK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  <a:t>--;</a:t>
            </a:r>
            <a:b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  <a:t>			</a:t>
            </a:r>
            <a:r>
              <a:rPr lang="da-DK" sz="2400" dirty="0" err="1">
                <a:solidFill>
                  <a:schemeClr val="tx1"/>
                </a:solidFill>
                <a:latin typeface="Courier"/>
                <a:cs typeface="Courier"/>
              </a:rPr>
              <a:t>return</a:t>
            </a:r>
            <a: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  <a:t> items[</a:t>
            </a:r>
            <a:r>
              <a:rPr lang="da-DK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  <a:t>]</a:t>
            </a:r>
            <a:r>
              <a:rPr lang="da-DK" sz="2400" b="1" dirty="0"/>
              <a:t>;</a:t>
            </a:r>
            <a:br>
              <a:rPr lang="da-DK" sz="2400" b="1" dirty="0"/>
            </a:br>
            <a:r>
              <a:rPr lang="da-DK" sz="2400" dirty="0"/>
              <a:t>	</a:t>
            </a:r>
            <a: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  <a:t>	}</a:t>
            </a:r>
            <a:b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  <a:t>	}</a:t>
            </a:r>
            <a:endParaRPr lang="en-US" sz="24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68836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320" y="473181"/>
            <a:ext cx="7967925" cy="5331294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class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&gt; implements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BagADT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&gt; 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private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[] items;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0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;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final </a:t>
            </a:r>
            <a:r>
              <a:rPr lang="en-US" sz="20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 INIT_SIZE;</a:t>
            </a:r>
            <a:b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   public </a:t>
            </a:r>
            <a:r>
              <a:rPr lang="en-US" sz="2000" dirty="0" err="1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() 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{ … }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000" dirty="0" err="1">
                <a:solidFill>
                  <a:schemeClr val="tx1"/>
                </a:solidFill>
                <a:latin typeface="Courier"/>
                <a:cs typeface="Courier"/>
              </a:rPr>
              <a:t>boolean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"/>
                <a:cs typeface="Courier"/>
              </a:rPr>
              <a:t>isEmpty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() 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{ … }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void add(Object item) 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{…</a:t>
            </a:r>
            <a:r>
              <a:rPr lang="ro-RO" sz="2000" dirty="0" smtClean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public Object remove() 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throws</a:t>
            </a:r>
            <a:b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     </a:t>
            </a:r>
            <a:r>
              <a:rPr lang="en-US" sz="2000" dirty="0" err="1" smtClean="0">
                <a:solidFill>
                  <a:schemeClr val="tx1"/>
                </a:solidFill>
                <a:latin typeface="Courier"/>
                <a:cs typeface="Courier"/>
              </a:rPr>
              <a:t>NoSuchElementException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 {…</a:t>
            </a:r>
            <a:r>
              <a:rPr lang="da-DK" sz="2000" dirty="0" smtClean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r>
              <a:rPr lang="da-DK" sz="20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da-DK" sz="20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da-DK" sz="20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da-DK" sz="20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da-DK" sz="2000" dirty="0" smtClean="0">
                <a:solidFill>
                  <a:schemeClr val="tx1"/>
                </a:solidFill>
                <a:latin typeface="Courier"/>
                <a:cs typeface="Courier"/>
              </a:rPr>
              <a:t>   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000" dirty="0" err="1" smtClean="0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&lt;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&gt; 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clone() {</a:t>
            </a:r>
            <a:b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		</a:t>
            </a:r>
            <a:r>
              <a:rPr lang="en-US" sz="2000" dirty="0" err="1" smtClean="0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&lt;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&gt; 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copy = new </a:t>
            </a:r>
            <a:r>
              <a:rPr lang="en-US" sz="2000" dirty="0" err="1" smtClean="0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&lt;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&gt;(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);</a:t>
            </a:r>
            <a:b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		</a:t>
            </a:r>
            <a:r>
              <a:rPr lang="en-US" sz="2000" dirty="0" err="1">
                <a:solidFill>
                  <a:schemeClr val="tx1"/>
                </a:solidFill>
                <a:latin typeface="Courier"/>
                <a:cs typeface="Courier"/>
              </a:rPr>
              <a:t>copy.itemCount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;</a:t>
            </a:r>
            <a:b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		</a:t>
            </a:r>
            <a:r>
              <a:rPr lang="en-US" sz="2000" dirty="0" err="1">
                <a:solidFill>
                  <a:schemeClr val="tx1"/>
                </a:solidFill>
                <a:latin typeface="Courier"/>
                <a:cs typeface="Courier"/>
              </a:rPr>
              <a:t>copy.items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urier"/>
                <a:cs typeface="Courier"/>
              </a:rPr>
              <a:t>items.clone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();</a:t>
            </a:r>
            <a:b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		return copy;</a:t>
            </a:r>
            <a:b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	}</a:t>
            </a:r>
            <a:r>
              <a:rPr lang="da-DK" sz="20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da-DK" sz="20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da-DK" sz="2000" dirty="0" smtClean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endParaRPr lang="en-US" sz="20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42952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65201"/>
            <a:ext cx="7772400" cy="1130299"/>
          </a:xfrm>
        </p:spPr>
        <p:txBody>
          <a:bodyPr/>
          <a:lstStyle/>
          <a:p>
            <a:r>
              <a:rPr lang="en-US" dirty="0" err="1" smtClean="0"/>
              <a:t>printBag</a:t>
            </a:r>
            <a:r>
              <a:rPr lang="en-US" dirty="0" smtClean="0"/>
              <a:t> becomes: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099" y="2330450"/>
            <a:ext cx="8090557" cy="344805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public void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printBag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BagADT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&lt;E&gt;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myBag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)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{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BagADT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&lt;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&gt; temp =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myBag.clone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();</a:t>
            </a:r>
            <a:endParaRPr lang="en-US" dirty="0" smtClean="0"/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 while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(!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temp.isEmpty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()) {	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  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System.out.println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temp.remove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());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  }</a:t>
            </a:r>
            <a:br>
              <a:rPr lang="en-US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61222" y="52493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42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5169"/>
            <a:ext cx="7772400" cy="1323760"/>
          </a:xfrm>
        </p:spPr>
        <p:txBody>
          <a:bodyPr/>
          <a:lstStyle/>
          <a:p>
            <a:r>
              <a:rPr lang="en-US" dirty="0" smtClean="0"/>
              <a:t>Examples of using </a:t>
            </a:r>
            <a:r>
              <a:rPr lang="en-US" dirty="0" err="1" smtClean="0"/>
              <a:t>ArrayBag</a:t>
            </a:r>
            <a:r>
              <a:rPr lang="en-US" dirty="0" smtClean="0"/>
              <a:t> in Generic form: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2228927"/>
            <a:ext cx="7610344" cy="349904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000" dirty="0" err="1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ArrayBag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&lt;Integer&gt; </a:t>
            </a:r>
            <a:r>
              <a:rPr lang="en-US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bag = new </a:t>
            </a:r>
            <a:r>
              <a:rPr lang="en-US" sz="2000" dirty="0" err="1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ArrayBag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&lt;Integer&gt;(</a:t>
            </a:r>
            <a:r>
              <a:rPr lang="en-US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);</a:t>
            </a:r>
          </a:p>
          <a:p>
            <a:pPr algn="l"/>
            <a:r>
              <a:rPr lang="da-DK" sz="2000" dirty="0" err="1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bag.add</a:t>
            </a:r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(1); </a:t>
            </a:r>
            <a:r>
              <a:rPr lang="da-DK" sz="20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bag.add</a:t>
            </a:r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(2); </a:t>
            </a:r>
            <a:r>
              <a:rPr lang="da-DK" sz="20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bag.add</a:t>
            </a:r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(</a:t>
            </a:r>
            <a:r>
              <a:rPr lang="da-DK" sz="20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33)</a:t>
            </a:r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;</a:t>
            </a:r>
          </a:p>
          <a:p>
            <a:pPr algn="l"/>
            <a:r>
              <a:rPr lang="da-DK" sz="2000" dirty="0" err="1" smtClean="0">
                <a:solidFill>
                  <a:srgbClr val="FF0000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bag</a:t>
            </a:r>
            <a:r>
              <a:rPr lang="da-DK" sz="2000" dirty="0" err="1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.printBag</a:t>
            </a:r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(bag);</a:t>
            </a:r>
          </a:p>
          <a:p>
            <a:pPr algn="l"/>
            <a:r>
              <a:rPr lang="da-DK" sz="2000" dirty="0" err="1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int</a:t>
            </a:r>
            <a:r>
              <a:rPr lang="da-DK" sz="20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</a:t>
            </a:r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item = </a:t>
            </a:r>
            <a:r>
              <a:rPr lang="da-DK" sz="2000" dirty="0" err="1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bag.remove</a:t>
            </a:r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()</a:t>
            </a:r>
            <a:r>
              <a:rPr lang="da-DK" sz="20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;  </a:t>
            </a:r>
            <a:r>
              <a:rPr lang="da-DK" sz="2000" dirty="0" smtClean="0">
                <a:solidFill>
                  <a:srgbClr val="FF0000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// No casting!</a:t>
            </a:r>
            <a:endParaRPr lang="da-DK" sz="2000" dirty="0">
              <a:solidFill>
                <a:srgbClr val="FF0000"/>
              </a:solidFill>
              <a:effectLst>
                <a:outerShdw blurRad="57150" dist="25400" dir="2700000" algn="tl" rotWithShape="0">
                  <a:srgbClr val="000000">
                    <a:alpha val="30000"/>
                  </a:srgbClr>
                </a:outerShdw>
              </a:effectLst>
              <a:latin typeface="Courier"/>
              <a:ea typeface="+mj-ea"/>
              <a:cs typeface="Courier"/>
            </a:endParaRPr>
          </a:p>
          <a:p>
            <a:pPr algn="l"/>
            <a:r>
              <a:rPr lang="da-DK" sz="2000" dirty="0" err="1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System.out.println</a:t>
            </a:r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(item)</a:t>
            </a:r>
            <a:r>
              <a:rPr lang="da-DK" sz="20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;</a:t>
            </a:r>
          </a:p>
          <a:p>
            <a:pPr algn="l"/>
            <a:endParaRPr lang="da-DK" sz="2000" dirty="0" smtClean="0">
              <a:solidFill>
                <a:schemeClr val="tx1"/>
              </a:solidFill>
              <a:effectLst>
                <a:outerShdw blurRad="57150" dist="25400" dir="2700000" algn="tl" rotWithShape="0">
                  <a:srgbClr val="000000">
                    <a:alpha val="30000"/>
                  </a:srgbClr>
                </a:outerShdw>
              </a:effectLst>
              <a:latin typeface="Courier"/>
              <a:ea typeface="+mj-ea"/>
              <a:cs typeface="Courier"/>
            </a:endParaRPr>
          </a:p>
          <a:p>
            <a:pPr algn="l"/>
            <a:r>
              <a:rPr lang="da-DK" sz="3000" dirty="0"/>
              <a:t>Output is:</a:t>
            </a:r>
          </a:p>
          <a:p>
            <a:pPr algn="l"/>
            <a:r>
              <a:rPr lang="en-US" sz="21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33</a:t>
            </a:r>
            <a:endParaRPr lang="en-US" sz="2100" dirty="0">
              <a:solidFill>
                <a:schemeClr val="tx1"/>
              </a:solidFill>
              <a:effectLst>
                <a:outerShdw blurRad="57150" dist="25400" dir="2700000" algn="tl" rotWithShape="0">
                  <a:srgbClr val="000000">
                    <a:alpha val="30000"/>
                  </a:srgbClr>
                </a:outerShdw>
              </a:effectLst>
              <a:latin typeface="Courier"/>
              <a:ea typeface="+mj-ea"/>
              <a:cs typeface="Courier"/>
            </a:endParaRPr>
          </a:p>
          <a:p>
            <a:pPr algn="l"/>
            <a:r>
              <a:rPr lang="en-US" sz="21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2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1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33</a:t>
            </a:r>
            <a:endParaRPr lang="en-US" sz="2000" dirty="0">
              <a:solidFill>
                <a:schemeClr val="tx1"/>
              </a:solidFill>
              <a:effectLst>
                <a:outerShdw blurRad="57150" dist="25400" dir="2700000" algn="tl" rotWithShape="0">
                  <a:srgbClr val="000000">
                    <a:alpha val="30000"/>
                  </a:srgbClr>
                </a:outerShdw>
              </a:effectLst>
              <a:latin typeface="Courier"/>
              <a:ea typeface="+mj-ea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73882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2549"/>
            <a:ext cx="7772400" cy="746359"/>
          </a:xfrm>
        </p:spPr>
        <p:txBody>
          <a:bodyPr/>
          <a:lstStyle/>
          <a:p>
            <a:r>
              <a:rPr lang="en-US" dirty="0" smtClean="0"/>
              <a:t>List ADT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85541"/>
            <a:ext cx="6400800" cy="3518309"/>
          </a:xfrm>
        </p:spPr>
        <p:txBody>
          <a:bodyPr/>
          <a:lstStyle/>
          <a:p>
            <a:pPr algn="l"/>
            <a:r>
              <a:rPr lang="en-US" dirty="0" smtClean="0"/>
              <a:t>A List is an ordered collection of items.</a:t>
            </a:r>
          </a:p>
          <a:p>
            <a:pPr algn="l"/>
            <a:r>
              <a:rPr lang="en-US" dirty="0" smtClean="0"/>
              <a:t>Each item has a </a:t>
            </a:r>
            <a:r>
              <a:rPr lang="en-US" i="1" dirty="0" smtClean="0"/>
              <a:t>position</a:t>
            </a:r>
            <a:r>
              <a:rPr lang="en-US" dirty="0" smtClean="0"/>
              <a:t>, starting at 0.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Item:           “a”    “b”    “c”    “d”    “e”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Position:      0        1        2        3     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73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24102"/>
            <a:ext cx="6400800" cy="4532520"/>
          </a:xfrm>
        </p:spPr>
        <p:txBody>
          <a:bodyPr/>
          <a:lstStyle/>
          <a:p>
            <a:pPr algn="l"/>
            <a:r>
              <a:rPr lang="en-US" dirty="0" smtClean="0"/>
              <a:t>Like an array, a list can be indexed.</a:t>
            </a:r>
          </a:p>
          <a:p>
            <a:pPr algn="l"/>
            <a:endParaRPr lang="en-US" dirty="0"/>
          </a:p>
          <a:p>
            <a:pPr algn="l"/>
            <a:r>
              <a:rPr lang="en-US" i="1" dirty="0" smtClean="0"/>
              <a:t>But</a:t>
            </a:r>
            <a:r>
              <a:rPr lang="en-US" dirty="0" smtClean="0"/>
              <a:t>, a list can grow or shrink in size.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A size of zero (an empty list) </a:t>
            </a:r>
            <a:r>
              <a:rPr lang="en-US" i="1" dirty="0" smtClean="0"/>
              <a:t>is</a:t>
            </a:r>
            <a:r>
              <a:rPr lang="en-US" dirty="0" smtClean="0"/>
              <a:t> allowed.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8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1295"/>
            <a:ext cx="7772400" cy="985955"/>
          </a:xfrm>
        </p:spPr>
        <p:txBody>
          <a:bodyPr/>
          <a:lstStyle/>
          <a:p>
            <a:r>
              <a:rPr lang="en-US" dirty="0" smtClean="0"/>
              <a:t>Operations in a </a:t>
            </a:r>
            <a:r>
              <a:rPr lang="en-US" dirty="0" err="1" smtClean="0"/>
              <a:t>ListADT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1451452"/>
            <a:ext cx="7589136" cy="4807495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void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add(E item</a:t>
            </a:r>
            <a:r>
              <a:rPr lang="en-US" sz="29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)</a:t>
            </a:r>
            <a:endParaRPr lang="en-US" sz="2900" dirty="0">
              <a:solidFill>
                <a:schemeClr val="tx1"/>
              </a:solidFill>
              <a:effectLst>
                <a:outerShdw blurRad="57150" dist="25400" dir="2700000" algn="tl" rotWithShape="0">
                  <a:srgbClr val="000000">
                    <a:alpha val="30000"/>
                  </a:srgbClr>
                </a:outerShdw>
              </a:effectLst>
              <a:latin typeface="Courier"/>
              <a:ea typeface="+mj-ea"/>
              <a:cs typeface="Courier"/>
            </a:endParaRPr>
          </a:p>
          <a:p>
            <a:pPr algn="l"/>
            <a:r>
              <a:rPr lang="en-US" dirty="0" smtClean="0"/>
              <a:t>Add where?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At right end of list.</a:t>
            </a:r>
          </a:p>
          <a:p>
            <a:pPr algn="l"/>
            <a:endParaRPr lang="en-US" dirty="0"/>
          </a:p>
          <a:p>
            <a:pPr algn="l"/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void add(</a:t>
            </a:r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int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</a:t>
            </a:r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pos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, E item)</a:t>
            </a:r>
          </a:p>
          <a:p>
            <a:pPr algn="l"/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add</a:t>
            </a:r>
            <a:r>
              <a:rPr lang="en-US" dirty="0" smtClean="0"/>
              <a:t> does not overwrite items, so list size grows.</a:t>
            </a:r>
          </a:p>
          <a:p>
            <a:pPr algn="l"/>
            <a:r>
              <a:rPr lang="en-US" dirty="0" smtClean="0"/>
              <a:t>Valid values for </a:t>
            </a:r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pos</a:t>
            </a:r>
            <a:r>
              <a:rPr lang="en-US" dirty="0" smtClean="0"/>
              <a:t> are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0 &lt;= </a:t>
            </a:r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pos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&lt;= size()-1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500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02381"/>
            <a:ext cx="7772400" cy="920397"/>
          </a:xfrm>
        </p:spPr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92111"/>
            <a:ext cx="6400800" cy="3611739"/>
          </a:xfrm>
        </p:spPr>
        <p:txBody>
          <a:bodyPr/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Classes and Interfaces   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Java Generics 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The List ADT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Iterators                                  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294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8257" y="521776"/>
            <a:ext cx="7458424" cy="5684796"/>
          </a:xfrm>
        </p:spPr>
        <p:txBody>
          <a:bodyPr/>
          <a:lstStyle/>
          <a:p>
            <a:pPr algn="l"/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boolean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contains(E item)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Is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E</a:t>
            </a:r>
            <a:r>
              <a:rPr lang="en-US" dirty="0" smtClean="0"/>
              <a:t> already in the list?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Use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equals(item) </a:t>
            </a:r>
            <a:r>
              <a:rPr lang="en-US" dirty="0" smtClean="0"/>
              <a:t>to test membership.</a:t>
            </a:r>
          </a:p>
          <a:p>
            <a:pPr algn="l"/>
            <a:endParaRPr lang="en-US" dirty="0"/>
          </a:p>
          <a:p>
            <a:pPr algn="l"/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int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size()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Zero size is OK.</a:t>
            </a:r>
          </a:p>
          <a:p>
            <a:pPr algn="l"/>
            <a:endParaRPr lang="en-US" dirty="0"/>
          </a:p>
          <a:p>
            <a:pPr algn="l"/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boolean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</a:t>
            </a:r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isEmpty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()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Same as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size() == 0</a:t>
            </a:r>
          </a:p>
        </p:txBody>
      </p:sp>
    </p:spTree>
    <p:extLst>
      <p:ext uri="{BB962C8B-B14F-4D97-AF65-F5344CB8AC3E}">
        <p14:creationId xmlns:p14="http://schemas.microsoft.com/office/powerpoint/2010/main" val="2175543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661989"/>
            <a:ext cx="6775917" cy="4904120"/>
          </a:xfrm>
        </p:spPr>
        <p:txBody>
          <a:bodyPr>
            <a:normAutofit/>
          </a:bodyPr>
          <a:lstStyle/>
          <a:p>
            <a:pPr algn="l"/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E get(</a:t>
            </a:r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int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</a:t>
            </a:r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pos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)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Return value at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pos</a:t>
            </a:r>
            <a:r>
              <a:rPr lang="en-US" dirty="0" smtClean="0"/>
              <a:t>. Non-destructive.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Requires 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0 &lt;= </a:t>
            </a:r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pos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&lt;= size()-1</a:t>
            </a:r>
          </a:p>
          <a:p>
            <a:pPr algn="l"/>
            <a:endParaRPr lang="en-US" dirty="0"/>
          </a:p>
          <a:p>
            <a:pPr algn="l"/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E remove(</a:t>
            </a:r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int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</a:t>
            </a:r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pos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)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Remove and return value at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pos</a:t>
            </a:r>
            <a:r>
              <a:rPr lang="en-US" dirty="0" smtClean="0"/>
              <a:t>.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Is destructive.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Requires  </a:t>
            </a:r>
            <a:r>
              <a:rPr lang="en-US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cs typeface="Courier"/>
              </a:rPr>
              <a:t>0 &lt;= </a:t>
            </a:r>
            <a:r>
              <a:rPr lang="en-US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cs typeface="Courier"/>
              </a:rPr>
              <a:t>pos</a:t>
            </a:r>
            <a:r>
              <a:rPr lang="en-US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cs typeface="Courier"/>
              </a:rPr>
              <a:t> &lt;= size()-1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6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3380"/>
            <a:ext cx="7772400" cy="945698"/>
          </a:xfrm>
        </p:spPr>
        <p:txBody>
          <a:bodyPr/>
          <a:lstStyle/>
          <a:p>
            <a:r>
              <a:rPr lang="en-US" dirty="0" smtClean="0"/>
              <a:t>Error Conditions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459078"/>
            <a:ext cx="7086600" cy="456637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Can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null</a:t>
            </a:r>
            <a:r>
              <a:rPr lang="en-US" dirty="0" smtClean="0"/>
              <a:t> be added?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We’ll ignore adds of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null</a:t>
            </a:r>
            <a:r>
              <a:rPr lang="en-US" dirty="0" smtClean="0"/>
              <a:t>.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contains</a:t>
            </a:r>
            <a:r>
              <a:rPr lang="en-US" dirty="0" smtClean="0"/>
              <a:t> must handle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null</a:t>
            </a:r>
            <a:r>
              <a:rPr lang="en-US" dirty="0" smtClean="0"/>
              <a:t> correctly.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Bad </a:t>
            </a:r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pos</a:t>
            </a:r>
            <a:r>
              <a:rPr lang="en-US" dirty="0" smtClean="0"/>
              <a:t> values will throw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sz="2900" dirty="0" err="1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IndexOutOfBounds</a:t>
            </a:r>
            <a:endParaRPr lang="en-US" sz="2900" dirty="0">
              <a:solidFill>
                <a:schemeClr val="tx1"/>
              </a:solidFill>
              <a:effectLst>
                <a:outerShdw blurRad="57150" dist="25400" dir="2700000" algn="tl" rotWithShape="0">
                  <a:srgbClr val="000000">
                    <a:alpha val="30000"/>
                  </a:srgbClr>
                </a:outerShdw>
              </a:effectLst>
              <a:latin typeface="Courier"/>
              <a:ea typeface="+mj-ea"/>
              <a:cs typeface="Courier"/>
            </a:endParaRPr>
          </a:p>
          <a:p>
            <a:pPr algn="l"/>
            <a:endParaRPr lang="en-US" dirty="0"/>
          </a:p>
          <a:p>
            <a:pPr algn="l"/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get</a:t>
            </a:r>
            <a:r>
              <a:rPr lang="en-US" dirty="0" smtClean="0"/>
              <a:t> or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remove</a:t>
            </a:r>
            <a:r>
              <a:rPr lang="en-US" dirty="0" smtClean="0"/>
              <a:t> on empty list is really a  bad                     </a:t>
            </a:r>
            <a:r>
              <a:rPr lang="en-US" sz="2900" dirty="0" err="1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pos</a:t>
            </a:r>
            <a:r>
              <a:rPr lang="en-US" dirty="0" smtClean="0"/>
              <a:t> error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32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5188"/>
            <a:ext cx="7772400" cy="1470025"/>
          </a:xfrm>
        </p:spPr>
        <p:txBody>
          <a:bodyPr/>
          <a:lstStyle/>
          <a:p>
            <a:r>
              <a:rPr lang="en-US" dirty="0" smtClean="0"/>
              <a:t>Interface definition for </a:t>
            </a:r>
            <a:r>
              <a:rPr lang="en-US" dirty="0" err="1" smtClean="0"/>
              <a:t>ListADT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16674"/>
            <a:ext cx="6400800" cy="4684404"/>
          </a:xfrm>
        </p:spPr>
        <p:txBody>
          <a:bodyPr/>
          <a:lstStyle/>
          <a:p>
            <a:pPr algn="l"/>
            <a:r>
              <a:rPr lang="en-US" dirty="0">
                <a:latin typeface="Courier"/>
                <a:cs typeface="Courier"/>
              </a:rPr>
              <a:t>public interface </a:t>
            </a:r>
            <a:r>
              <a:rPr lang="en-US" dirty="0" err="1">
                <a:latin typeface="Courier"/>
                <a:cs typeface="Courier"/>
              </a:rPr>
              <a:t>ListADT</a:t>
            </a:r>
            <a:r>
              <a:rPr lang="en-US" dirty="0">
                <a:latin typeface="Courier"/>
                <a:cs typeface="Courier"/>
              </a:rPr>
              <a:t>&lt;E&gt;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void add(E item);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void add(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pos</a:t>
            </a:r>
            <a:r>
              <a:rPr lang="en-US" dirty="0">
                <a:latin typeface="Courier"/>
                <a:cs typeface="Courier"/>
              </a:rPr>
              <a:t>, E item);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boolean</a:t>
            </a:r>
            <a:r>
              <a:rPr lang="en-US" dirty="0">
                <a:latin typeface="Courier"/>
                <a:cs typeface="Courier"/>
              </a:rPr>
              <a:t> contains(E item);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size( 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boolean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isEmpty</a:t>
            </a:r>
            <a:r>
              <a:rPr lang="en-US" dirty="0">
                <a:latin typeface="Courier"/>
                <a:cs typeface="Courier"/>
              </a:rPr>
              <a:t>( 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E get(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pos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E remove(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pos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5794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7405" y="549758"/>
            <a:ext cx="7772400" cy="976869"/>
          </a:xfrm>
        </p:spPr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ListADT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6626"/>
            <a:ext cx="6400800" cy="4444781"/>
          </a:xfrm>
        </p:spPr>
        <p:txBody>
          <a:bodyPr/>
          <a:lstStyle/>
          <a:p>
            <a:pPr algn="l"/>
            <a:r>
              <a:rPr lang="en-US" dirty="0" smtClean="0"/>
              <a:t>Write a method that </a:t>
            </a:r>
            <a:r>
              <a:rPr lang="en-US" i="1" dirty="0" smtClean="0"/>
              <a:t>reverses</a:t>
            </a:r>
            <a:r>
              <a:rPr lang="en-US" dirty="0" smtClean="0"/>
              <a:t> the contents of a list.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Thus  (1,2,3,4)  becomes  (4,3,2,1).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Choose the approach you will take </a:t>
            </a:r>
            <a:r>
              <a:rPr lang="en-US" i="1" dirty="0" smtClean="0"/>
              <a:t>before</a:t>
            </a:r>
            <a:r>
              <a:rPr lang="en-US" dirty="0" smtClean="0"/>
              <a:t> writing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525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8060" y="787134"/>
            <a:ext cx="6400800" cy="5170763"/>
          </a:xfrm>
        </p:spPr>
        <p:txBody>
          <a:bodyPr/>
          <a:lstStyle/>
          <a:p>
            <a:pPr algn="l"/>
            <a:r>
              <a:rPr lang="en-US" dirty="0" smtClean="0"/>
              <a:t>One approach: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Move 2</a:t>
            </a:r>
            <a:r>
              <a:rPr lang="en-US" baseline="30000" dirty="0" smtClean="0"/>
              <a:t>nd</a:t>
            </a:r>
            <a:r>
              <a:rPr lang="en-US" dirty="0" smtClean="0"/>
              <a:t> from right to very end.</a:t>
            </a:r>
          </a:p>
          <a:p>
            <a:pPr algn="l"/>
            <a:r>
              <a:rPr lang="en-US" dirty="0" smtClean="0"/>
              <a:t>Then 3</a:t>
            </a:r>
            <a:r>
              <a:rPr lang="en-US" baseline="30000" dirty="0" smtClean="0"/>
              <a:t>rd</a:t>
            </a:r>
            <a:r>
              <a:rPr lang="en-US" dirty="0" smtClean="0"/>
              <a:t> from right to very end.</a:t>
            </a:r>
          </a:p>
          <a:p>
            <a:pPr algn="l"/>
            <a:r>
              <a:rPr lang="en-US" dirty="0" smtClean="0"/>
              <a:t>…</a:t>
            </a:r>
          </a:p>
          <a:p>
            <a:pPr algn="l"/>
            <a:r>
              <a:rPr lang="en-US" dirty="0" smtClean="0"/>
              <a:t>Finally, farthest from right (leftmost)</a:t>
            </a:r>
          </a:p>
          <a:p>
            <a:pPr algn="l"/>
            <a:r>
              <a:rPr lang="en-US" dirty="0" smtClean="0"/>
              <a:t>To very end.</a:t>
            </a:r>
          </a:p>
          <a:p>
            <a:pPr algn="l"/>
            <a:r>
              <a:rPr lang="en-US" dirty="0" smtClean="0"/>
              <a:t>(11,22,33,44)                 (11,22,44,33)</a:t>
            </a:r>
          </a:p>
          <a:p>
            <a:pPr algn="l"/>
            <a:r>
              <a:rPr lang="en-US" dirty="0" smtClean="0"/>
              <a:t>(11,44,33,22)                (44,33,22,11)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540052" y="4391605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6989292" y="4391605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540052" y="4876237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78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9758"/>
            <a:ext cx="7772400" cy="828259"/>
          </a:xfrm>
        </p:spPr>
        <p:txBody>
          <a:bodyPr/>
          <a:lstStyle/>
          <a:p>
            <a:r>
              <a:rPr lang="en-US" dirty="0" smtClean="0"/>
              <a:t>Java code to reverse a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1378017"/>
            <a:ext cx="7894088" cy="4890610"/>
          </a:xfrm>
        </p:spPr>
        <p:txBody>
          <a:bodyPr/>
          <a:lstStyle/>
          <a:p>
            <a:endParaRPr lang="en-US" b="1" dirty="0" smtClean="0"/>
          </a:p>
          <a:p>
            <a:pPr algn="l"/>
            <a:r>
              <a:rPr lang="en-US" sz="2400" dirty="0" smtClean="0">
                <a:latin typeface="Courier"/>
                <a:cs typeface="Courier"/>
              </a:rPr>
              <a:t>void reverse(</a:t>
            </a:r>
            <a:r>
              <a:rPr lang="en-US" sz="2400" dirty="0">
                <a:latin typeface="Courier"/>
                <a:cs typeface="Courier"/>
              </a:rPr>
              <a:t>){</a:t>
            </a:r>
          </a:p>
          <a:p>
            <a:pPr algn="l"/>
            <a:r>
              <a:rPr lang="nb-NO" sz="2400" dirty="0">
                <a:latin typeface="Courier"/>
                <a:cs typeface="Courier"/>
              </a:rPr>
              <a:t>		for (</a:t>
            </a:r>
            <a:r>
              <a:rPr lang="nb-NO" sz="2400" dirty="0" err="1">
                <a:latin typeface="Courier"/>
                <a:cs typeface="Courier"/>
              </a:rPr>
              <a:t>int</a:t>
            </a:r>
            <a:r>
              <a:rPr lang="nb-NO" sz="2400" dirty="0">
                <a:latin typeface="Courier"/>
                <a:cs typeface="Courier"/>
              </a:rPr>
              <a:t> i = </a:t>
            </a:r>
            <a:r>
              <a:rPr lang="nb-NO" sz="2400" dirty="0" err="1">
                <a:latin typeface="Courier"/>
                <a:cs typeface="Courier"/>
              </a:rPr>
              <a:t>size</a:t>
            </a:r>
            <a:r>
              <a:rPr lang="nb-NO" sz="2400" dirty="0">
                <a:latin typeface="Courier"/>
                <a:cs typeface="Courier"/>
              </a:rPr>
              <a:t>() - 2; i &gt;= 0; i--)</a:t>
            </a:r>
          </a:p>
          <a:p>
            <a:pPr algn="l"/>
            <a:r>
              <a:rPr lang="nb-NO" sz="2400" dirty="0">
                <a:latin typeface="Courier"/>
                <a:cs typeface="Courier"/>
              </a:rPr>
              <a:t>			</a:t>
            </a:r>
            <a:r>
              <a:rPr lang="nb-NO" sz="2400" dirty="0" err="1">
                <a:latin typeface="Courier"/>
                <a:cs typeface="Courier"/>
              </a:rPr>
              <a:t>add</a:t>
            </a:r>
            <a:r>
              <a:rPr lang="nb-NO" sz="2400" dirty="0">
                <a:latin typeface="Courier"/>
                <a:cs typeface="Courier"/>
              </a:rPr>
              <a:t>(</a:t>
            </a:r>
            <a:r>
              <a:rPr lang="nb-NO" sz="2400" dirty="0" err="1">
                <a:latin typeface="Courier"/>
                <a:cs typeface="Courier"/>
              </a:rPr>
              <a:t>remove</a:t>
            </a:r>
            <a:r>
              <a:rPr lang="nb-NO" sz="2400" dirty="0">
                <a:latin typeface="Courier"/>
                <a:cs typeface="Courier"/>
              </a:rPr>
              <a:t>(i));</a:t>
            </a:r>
          </a:p>
          <a:p>
            <a:pPr algn="l"/>
            <a:r>
              <a:rPr lang="nb-NO" sz="2400" dirty="0">
                <a:latin typeface="Courier"/>
                <a:cs typeface="Courier"/>
              </a:rPr>
              <a:t>	</a:t>
            </a:r>
            <a:r>
              <a:rPr lang="nb-NO" sz="2400" dirty="0" smtClean="0">
                <a:latin typeface="Courier"/>
                <a:cs typeface="Courier"/>
              </a:rPr>
              <a:t>}</a:t>
            </a:r>
          </a:p>
          <a:p>
            <a:pPr algn="l"/>
            <a:endParaRPr lang="nb-NO" sz="2400" dirty="0">
              <a:latin typeface="Courier"/>
              <a:cs typeface="Courier"/>
            </a:endParaRPr>
          </a:p>
          <a:p>
            <a:pPr algn="l"/>
            <a:r>
              <a:rPr lang="en-US" dirty="0" smtClean="0"/>
              <a:t>Why start </a:t>
            </a:r>
            <a:r>
              <a:rPr lang="nb-NO" dirty="0" smtClean="0">
                <a:latin typeface="Courier"/>
                <a:cs typeface="Courier"/>
              </a:rPr>
              <a:t>i </a:t>
            </a:r>
            <a:r>
              <a:rPr lang="en-US" dirty="0" smtClean="0"/>
              <a:t>at </a:t>
            </a:r>
            <a:r>
              <a:rPr lang="nb-NO" dirty="0" err="1" smtClean="0">
                <a:latin typeface="Courier"/>
                <a:cs typeface="Courier"/>
              </a:rPr>
              <a:t>size</a:t>
            </a:r>
            <a:r>
              <a:rPr lang="nb-NO" dirty="0">
                <a:latin typeface="Courier"/>
                <a:cs typeface="Courier"/>
              </a:rPr>
              <a:t>() - 2</a:t>
            </a:r>
            <a:r>
              <a:rPr lang="en-US" dirty="0" smtClean="0"/>
              <a:t>?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Are “corner cases” (lists of size 0 or 1) handled</a:t>
            </a:r>
          </a:p>
          <a:p>
            <a:pPr algn="l"/>
            <a:r>
              <a:rPr lang="en-US" dirty="0" smtClean="0"/>
              <a:t>properly?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901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65201"/>
            <a:ext cx="7772400" cy="1130299"/>
          </a:xfrm>
        </p:spPr>
        <p:txBody>
          <a:bodyPr/>
          <a:lstStyle/>
          <a:p>
            <a:r>
              <a:rPr lang="en-US" dirty="0" err="1" smtClean="0"/>
              <a:t>printBag</a:t>
            </a:r>
            <a:r>
              <a:rPr lang="en-US" dirty="0" smtClean="0"/>
              <a:t> becomes: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099" y="2330450"/>
            <a:ext cx="8090557" cy="344805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public void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printBag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BagADT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&lt;E&gt;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myBag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)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{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BagADT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&lt;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&gt; temp =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myBag.clone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();</a:t>
            </a:r>
            <a:endParaRPr lang="en-US" dirty="0" smtClean="0"/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 while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(!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temp.isEmpty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()) {	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  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System.out.println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temp.remove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());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  }</a:t>
            </a:r>
            <a:br>
              <a:rPr lang="en-US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61222" y="52493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922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5169"/>
            <a:ext cx="7772400" cy="1323760"/>
          </a:xfrm>
        </p:spPr>
        <p:txBody>
          <a:bodyPr/>
          <a:lstStyle/>
          <a:p>
            <a:r>
              <a:rPr lang="en-US" dirty="0" smtClean="0"/>
              <a:t>Examples of using </a:t>
            </a:r>
            <a:r>
              <a:rPr lang="en-US" dirty="0" err="1" smtClean="0"/>
              <a:t>ArrayBag</a:t>
            </a:r>
            <a:r>
              <a:rPr lang="en-US" dirty="0" smtClean="0"/>
              <a:t> in Generic form: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2228927"/>
            <a:ext cx="7610344" cy="349904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000" dirty="0" err="1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ArrayBag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&lt;Integer&gt; </a:t>
            </a:r>
            <a:r>
              <a:rPr lang="en-US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bag = new </a:t>
            </a:r>
            <a:r>
              <a:rPr lang="en-US" sz="2000" dirty="0" err="1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ArrayBag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&lt;Integer&gt;(</a:t>
            </a:r>
            <a:r>
              <a:rPr lang="en-US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);</a:t>
            </a:r>
          </a:p>
          <a:p>
            <a:pPr algn="l"/>
            <a:r>
              <a:rPr lang="da-DK" sz="2000" dirty="0" err="1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bag.add</a:t>
            </a:r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(1); </a:t>
            </a:r>
            <a:r>
              <a:rPr lang="da-DK" sz="20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bag.add</a:t>
            </a:r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(2); </a:t>
            </a:r>
            <a:r>
              <a:rPr lang="da-DK" sz="20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bag.add</a:t>
            </a:r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(</a:t>
            </a:r>
            <a:r>
              <a:rPr lang="da-DK" sz="20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33)</a:t>
            </a:r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;</a:t>
            </a:r>
          </a:p>
          <a:p>
            <a:pPr algn="l"/>
            <a:r>
              <a:rPr lang="da-DK" sz="2000" dirty="0" err="1" smtClean="0">
                <a:solidFill>
                  <a:srgbClr val="FF0000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bag</a:t>
            </a:r>
            <a:r>
              <a:rPr lang="da-DK" sz="2000" dirty="0" err="1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.printBag</a:t>
            </a:r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(bag);</a:t>
            </a:r>
          </a:p>
          <a:p>
            <a:pPr algn="l"/>
            <a:r>
              <a:rPr lang="da-DK" sz="2000" dirty="0" err="1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int</a:t>
            </a:r>
            <a:r>
              <a:rPr lang="da-DK" sz="20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</a:t>
            </a:r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item = </a:t>
            </a:r>
            <a:r>
              <a:rPr lang="da-DK" sz="2000" dirty="0" err="1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bag.remove</a:t>
            </a:r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()</a:t>
            </a:r>
            <a:r>
              <a:rPr lang="da-DK" sz="20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;  </a:t>
            </a:r>
            <a:r>
              <a:rPr lang="da-DK" sz="2000" dirty="0" smtClean="0">
                <a:solidFill>
                  <a:srgbClr val="FF0000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// No casting!</a:t>
            </a:r>
            <a:endParaRPr lang="da-DK" sz="2000" dirty="0">
              <a:solidFill>
                <a:srgbClr val="FF0000"/>
              </a:solidFill>
              <a:effectLst>
                <a:outerShdw blurRad="57150" dist="25400" dir="2700000" algn="tl" rotWithShape="0">
                  <a:srgbClr val="000000">
                    <a:alpha val="30000"/>
                  </a:srgbClr>
                </a:outerShdw>
              </a:effectLst>
              <a:latin typeface="Courier"/>
              <a:ea typeface="+mj-ea"/>
              <a:cs typeface="Courier"/>
            </a:endParaRPr>
          </a:p>
          <a:p>
            <a:pPr algn="l"/>
            <a:r>
              <a:rPr lang="da-DK" sz="2000" dirty="0" err="1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System.out.println</a:t>
            </a:r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(item)</a:t>
            </a:r>
            <a:r>
              <a:rPr lang="da-DK" sz="20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;</a:t>
            </a:r>
          </a:p>
          <a:p>
            <a:pPr algn="l"/>
            <a:endParaRPr lang="da-DK" sz="2000" dirty="0" smtClean="0">
              <a:solidFill>
                <a:schemeClr val="tx1"/>
              </a:solidFill>
              <a:effectLst>
                <a:outerShdw blurRad="57150" dist="25400" dir="2700000" algn="tl" rotWithShape="0">
                  <a:srgbClr val="000000">
                    <a:alpha val="30000"/>
                  </a:srgbClr>
                </a:outerShdw>
              </a:effectLst>
              <a:latin typeface="Courier"/>
              <a:ea typeface="+mj-ea"/>
              <a:cs typeface="Courier"/>
            </a:endParaRPr>
          </a:p>
          <a:p>
            <a:pPr algn="l"/>
            <a:r>
              <a:rPr lang="da-DK" sz="3000" dirty="0"/>
              <a:t>Output is:</a:t>
            </a:r>
          </a:p>
          <a:p>
            <a:pPr algn="l"/>
            <a:r>
              <a:rPr lang="en-US" sz="21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33</a:t>
            </a:r>
            <a:endParaRPr lang="en-US" sz="2100" dirty="0">
              <a:solidFill>
                <a:schemeClr val="tx1"/>
              </a:solidFill>
              <a:effectLst>
                <a:outerShdw blurRad="57150" dist="25400" dir="2700000" algn="tl" rotWithShape="0">
                  <a:srgbClr val="000000">
                    <a:alpha val="30000"/>
                  </a:srgbClr>
                </a:outerShdw>
              </a:effectLst>
              <a:latin typeface="Courier"/>
              <a:ea typeface="+mj-ea"/>
              <a:cs typeface="Courier"/>
            </a:endParaRPr>
          </a:p>
          <a:p>
            <a:pPr algn="l"/>
            <a:r>
              <a:rPr lang="en-US" sz="21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2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1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33</a:t>
            </a:r>
            <a:endParaRPr lang="en-US" sz="2000" dirty="0">
              <a:solidFill>
                <a:schemeClr val="tx1"/>
              </a:solidFill>
              <a:effectLst>
                <a:outerShdw blurRad="57150" dist="25400" dir="2700000" algn="tl" rotWithShape="0">
                  <a:srgbClr val="000000">
                    <a:alpha val="30000"/>
                  </a:srgbClr>
                </a:outerShdw>
              </a:effectLst>
              <a:latin typeface="Courier"/>
              <a:ea typeface="+mj-ea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87723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2549"/>
            <a:ext cx="7772400" cy="746359"/>
          </a:xfrm>
        </p:spPr>
        <p:txBody>
          <a:bodyPr/>
          <a:lstStyle/>
          <a:p>
            <a:r>
              <a:rPr lang="en-US" dirty="0" smtClean="0"/>
              <a:t>List ADT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85541"/>
            <a:ext cx="6400800" cy="3518309"/>
          </a:xfrm>
        </p:spPr>
        <p:txBody>
          <a:bodyPr/>
          <a:lstStyle/>
          <a:p>
            <a:pPr algn="l"/>
            <a:r>
              <a:rPr lang="en-US" dirty="0" smtClean="0"/>
              <a:t>A List is an ordered collection of items.</a:t>
            </a:r>
          </a:p>
          <a:p>
            <a:pPr algn="l"/>
            <a:r>
              <a:rPr lang="en-US" dirty="0" smtClean="0"/>
              <a:t>Each item has a </a:t>
            </a:r>
            <a:r>
              <a:rPr lang="en-US" i="1" dirty="0" smtClean="0"/>
              <a:t>position</a:t>
            </a:r>
            <a:r>
              <a:rPr lang="en-US" dirty="0" smtClean="0"/>
              <a:t>, starting at 0.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Item:           “a”    “b”    “c”    “d”    “e”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Position:      0        1        2        3     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73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5"/>
            <a:ext cx="7772400" cy="958813"/>
          </a:xfrm>
        </p:spPr>
        <p:txBody>
          <a:bodyPr/>
          <a:lstStyle/>
          <a:p>
            <a:r>
              <a:rPr lang="en-US" dirty="0" smtClean="0"/>
              <a:t>Examples of using </a:t>
            </a:r>
            <a:r>
              <a:rPr lang="en-US" dirty="0" err="1" smtClean="0"/>
              <a:t>ArrayBag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28927"/>
            <a:ext cx="6400800" cy="349904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ArrayBag</a:t>
            </a:r>
            <a:r>
              <a:rPr lang="en-US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bag = new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ArrayBag</a:t>
            </a:r>
            <a:r>
              <a:rPr lang="en-US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();</a:t>
            </a:r>
          </a:p>
          <a:p>
            <a:pPr algn="l"/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</a:t>
            </a:r>
            <a:r>
              <a:rPr lang="da-DK" sz="2000" dirty="0" err="1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bag.add</a:t>
            </a:r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(1); </a:t>
            </a:r>
            <a:r>
              <a:rPr lang="da-DK" sz="20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bag.add</a:t>
            </a:r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(2); </a:t>
            </a:r>
            <a:r>
              <a:rPr lang="da-DK" sz="20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bag.add</a:t>
            </a:r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(3);</a:t>
            </a:r>
          </a:p>
          <a:p>
            <a:pPr algn="l"/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</a:t>
            </a:r>
            <a:r>
              <a:rPr lang="da-DK" sz="2000" dirty="0" err="1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printBag</a:t>
            </a:r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(bag);</a:t>
            </a:r>
          </a:p>
          <a:p>
            <a:pPr algn="l"/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</a:t>
            </a:r>
            <a:r>
              <a:rPr lang="da-DK" sz="2000" dirty="0" err="1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int</a:t>
            </a:r>
            <a:r>
              <a:rPr lang="da-DK" sz="20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</a:t>
            </a:r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item = (</a:t>
            </a:r>
            <a:r>
              <a:rPr lang="da-DK" sz="20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int</a:t>
            </a:r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) </a:t>
            </a:r>
            <a:r>
              <a:rPr lang="da-DK" sz="20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bag.remove</a:t>
            </a:r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();</a:t>
            </a:r>
          </a:p>
          <a:p>
            <a:pPr algn="l"/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</a:t>
            </a:r>
            <a:r>
              <a:rPr lang="da-DK" sz="2000" dirty="0" err="1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System.out.println</a:t>
            </a:r>
            <a:r>
              <a:rPr lang="da-DK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(item)</a:t>
            </a:r>
            <a:r>
              <a:rPr lang="da-DK" sz="20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;</a:t>
            </a:r>
          </a:p>
          <a:p>
            <a:pPr algn="l"/>
            <a:endParaRPr lang="da-DK" sz="2000" dirty="0" smtClean="0">
              <a:solidFill>
                <a:schemeClr val="tx1"/>
              </a:solidFill>
              <a:effectLst>
                <a:outerShdw blurRad="57150" dist="25400" dir="2700000" algn="tl" rotWithShape="0">
                  <a:srgbClr val="000000">
                    <a:alpha val="30000"/>
                  </a:srgbClr>
                </a:outerShdw>
              </a:effectLst>
              <a:latin typeface="Courier"/>
              <a:ea typeface="+mj-ea"/>
              <a:cs typeface="Courier"/>
            </a:endParaRPr>
          </a:p>
          <a:p>
            <a:pPr algn="l"/>
            <a:r>
              <a:rPr lang="da-DK" sz="3000" dirty="0"/>
              <a:t>Output is:</a:t>
            </a:r>
          </a:p>
          <a:p>
            <a:pPr algn="l"/>
            <a:r>
              <a:rPr lang="en-US" sz="21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3</a:t>
            </a:r>
          </a:p>
          <a:p>
            <a:pPr algn="l"/>
            <a:r>
              <a:rPr lang="en-US" sz="21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2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1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94150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24102"/>
            <a:ext cx="6400800" cy="4532520"/>
          </a:xfrm>
        </p:spPr>
        <p:txBody>
          <a:bodyPr/>
          <a:lstStyle/>
          <a:p>
            <a:pPr algn="l"/>
            <a:r>
              <a:rPr lang="en-US" dirty="0" smtClean="0"/>
              <a:t>Like an array, a list can be indexed.</a:t>
            </a:r>
          </a:p>
          <a:p>
            <a:pPr algn="l"/>
            <a:endParaRPr lang="en-US" dirty="0"/>
          </a:p>
          <a:p>
            <a:pPr algn="l"/>
            <a:r>
              <a:rPr lang="en-US" i="1" dirty="0" smtClean="0"/>
              <a:t>But</a:t>
            </a:r>
            <a:r>
              <a:rPr lang="en-US" dirty="0" smtClean="0"/>
              <a:t>, a list can grow or shrink in size.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A size of zero (an empty list) </a:t>
            </a:r>
            <a:r>
              <a:rPr lang="en-US" i="1" dirty="0" smtClean="0"/>
              <a:t>is</a:t>
            </a:r>
            <a:r>
              <a:rPr lang="en-US" dirty="0" smtClean="0"/>
              <a:t> allowed.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8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1295"/>
            <a:ext cx="7772400" cy="985955"/>
          </a:xfrm>
        </p:spPr>
        <p:txBody>
          <a:bodyPr/>
          <a:lstStyle/>
          <a:p>
            <a:r>
              <a:rPr lang="en-US" dirty="0" smtClean="0"/>
              <a:t>Operations in a </a:t>
            </a:r>
            <a:r>
              <a:rPr lang="en-US" dirty="0" err="1" smtClean="0"/>
              <a:t>ListADT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1451452"/>
            <a:ext cx="7589136" cy="4807495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void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add(E item</a:t>
            </a:r>
            <a:r>
              <a:rPr lang="en-US" sz="2900" dirty="0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)</a:t>
            </a:r>
            <a:endParaRPr lang="en-US" sz="2900" dirty="0">
              <a:solidFill>
                <a:schemeClr val="tx1"/>
              </a:solidFill>
              <a:effectLst>
                <a:outerShdw blurRad="57150" dist="25400" dir="2700000" algn="tl" rotWithShape="0">
                  <a:srgbClr val="000000">
                    <a:alpha val="30000"/>
                  </a:srgbClr>
                </a:outerShdw>
              </a:effectLst>
              <a:latin typeface="Courier"/>
              <a:ea typeface="+mj-ea"/>
              <a:cs typeface="Courier"/>
            </a:endParaRPr>
          </a:p>
          <a:p>
            <a:pPr algn="l"/>
            <a:r>
              <a:rPr lang="en-US" dirty="0" smtClean="0"/>
              <a:t>Add where?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At right end of list.</a:t>
            </a:r>
          </a:p>
          <a:p>
            <a:pPr algn="l"/>
            <a:endParaRPr lang="en-US" dirty="0"/>
          </a:p>
          <a:p>
            <a:pPr algn="l"/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void add(</a:t>
            </a:r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int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</a:t>
            </a:r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pos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, E item)</a:t>
            </a:r>
          </a:p>
          <a:p>
            <a:pPr algn="l"/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add</a:t>
            </a:r>
            <a:r>
              <a:rPr lang="en-US" dirty="0" smtClean="0"/>
              <a:t> does not overwrite items, so list size grows.</a:t>
            </a:r>
          </a:p>
          <a:p>
            <a:pPr algn="l"/>
            <a:r>
              <a:rPr lang="en-US" dirty="0" smtClean="0"/>
              <a:t>Valid values for </a:t>
            </a:r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pos</a:t>
            </a:r>
            <a:r>
              <a:rPr lang="en-US" dirty="0" smtClean="0"/>
              <a:t> are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0 &lt;= </a:t>
            </a:r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pos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&lt;= size()-1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500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8257" y="521776"/>
            <a:ext cx="7458424" cy="5684796"/>
          </a:xfrm>
        </p:spPr>
        <p:txBody>
          <a:bodyPr/>
          <a:lstStyle/>
          <a:p>
            <a:pPr algn="l"/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boolean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contains(E item)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Is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E</a:t>
            </a:r>
            <a:r>
              <a:rPr lang="en-US" dirty="0" smtClean="0"/>
              <a:t> already in the list?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Use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equals(item) </a:t>
            </a:r>
            <a:r>
              <a:rPr lang="en-US" dirty="0" smtClean="0"/>
              <a:t>to test membership.</a:t>
            </a:r>
          </a:p>
          <a:p>
            <a:pPr algn="l"/>
            <a:endParaRPr lang="en-US" dirty="0"/>
          </a:p>
          <a:p>
            <a:pPr algn="l"/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int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size()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Zero size is OK.</a:t>
            </a:r>
          </a:p>
          <a:p>
            <a:pPr algn="l"/>
            <a:endParaRPr lang="en-US" dirty="0"/>
          </a:p>
          <a:p>
            <a:pPr algn="l"/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boolean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</a:t>
            </a:r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isEmpty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()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Same as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size() == 0</a:t>
            </a:r>
          </a:p>
        </p:txBody>
      </p:sp>
    </p:spTree>
    <p:extLst>
      <p:ext uri="{BB962C8B-B14F-4D97-AF65-F5344CB8AC3E}">
        <p14:creationId xmlns:p14="http://schemas.microsoft.com/office/powerpoint/2010/main" val="2175543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661989"/>
            <a:ext cx="6775917" cy="4904120"/>
          </a:xfrm>
        </p:spPr>
        <p:txBody>
          <a:bodyPr>
            <a:normAutofit/>
          </a:bodyPr>
          <a:lstStyle/>
          <a:p>
            <a:pPr algn="l"/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E get(</a:t>
            </a:r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int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</a:t>
            </a:r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pos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)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Return value at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pos</a:t>
            </a:r>
            <a:r>
              <a:rPr lang="en-US" dirty="0" smtClean="0"/>
              <a:t>. Non-destructive.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Requires 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0 &lt;= </a:t>
            </a:r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pos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&lt;= size()-1</a:t>
            </a:r>
          </a:p>
          <a:p>
            <a:pPr algn="l"/>
            <a:endParaRPr lang="en-US" dirty="0"/>
          </a:p>
          <a:p>
            <a:pPr algn="l"/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E remove(</a:t>
            </a:r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int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 </a:t>
            </a:r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pos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)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Remove and return value at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pos</a:t>
            </a:r>
            <a:r>
              <a:rPr lang="en-US" dirty="0" smtClean="0"/>
              <a:t>.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Is destructive.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Requires  </a:t>
            </a:r>
            <a:r>
              <a:rPr lang="en-US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cs typeface="Courier"/>
              </a:rPr>
              <a:t>0 &lt;= </a:t>
            </a:r>
            <a:r>
              <a:rPr lang="en-US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cs typeface="Courier"/>
              </a:rPr>
              <a:t>pos</a:t>
            </a:r>
            <a:r>
              <a:rPr lang="en-US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cs typeface="Courier"/>
              </a:rPr>
              <a:t> &lt;= size()-1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6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3380"/>
            <a:ext cx="7772400" cy="945698"/>
          </a:xfrm>
        </p:spPr>
        <p:txBody>
          <a:bodyPr/>
          <a:lstStyle/>
          <a:p>
            <a:r>
              <a:rPr lang="en-US" dirty="0" smtClean="0"/>
              <a:t>Error Conditions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459078"/>
            <a:ext cx="7086600" cy="456637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Can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null</a:t>
            </a:r>
            <a:r>
              <a:rPr lang="en-US" dirty="0" smtClean="0"/>
              <a:t> be added?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We’ll disallow adds of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null</a:t>
            </a:r>
            <a:r>
              <a:rPr lang="en-US" dirty="0" smtClean="0"/>
              <a:t>.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contains</a:t>
            </a:r>
            <a:r>
              <a:rPr lang="en-US" dirty="0" smtClean="0"/>
              <a:t> must handle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null</a:t>
            </a:r>
            <a:r>
              <a:rPr lang="en-US" dirty="0" smtClean="0"/>
              <a:t> correctly.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Bad </a:t>
            </a:r>
            <a:r>
              <a:rPr lang="en-US" sz="2900" dirty="0" err="1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pos</a:t>
            </a:r>
            <a:r>
              <a:rPr lang="en-US" dirty="0" smtClean="0"/>
              <a:t> values will throw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sz="2900" dirty="0" err="1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IndexOutOfBounds</a:t>
            </a:r>
            <a:endParaRPr lang="en-US" sz="2900" dirty="0">
              <a:solidFill>
                <a:schemeClr val="tx1"/>
              </a:solidFill>
              <a:effectLst>
                <a:outerShdw blurRad="57150" dist="25400" dir="2700000" algn="tl" rotWithShape="0">
                  <a:srgbClr val="000000">
                    <a:alpha val="30000"/>
                  </a:srgbClr>
                </a:outerShdw>
              </a:effectLst>
              <a:latin typeface="Courier"/>
              <a:ea typeface="+mj-ea"/>
              <a:cs typeface="Courier"/>
            </a:endParaRPr>
          </a:p>
          <a:p>
            <a:pPr algn="l"/>
            <a:endParaRPr lang="en-US" dirty="0"/>
          </a:p>
          <a:p>
            <a:pPr algn="l"/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get</a:t>
            </a:r>
            <a:r>
              <a:rPr lang="en-US" dirty="0" smtClean="0"/>
              <a:t> or </a:t>
            </a:r>
            <a:r>
              <a:rPr lang="en-US" sz="2900" dirty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remove</a:t>
            </a:r>
            <a:r>
              <a:rPr lang="en-US" dirty="0" smtClean="0"/>
              <a:t> on empty list is really a  bad                     </a:t>
            </a:r>
            <a:r>
              <a:rPr lang="en-US" sz="2900" dirty="0" err="1" smtClean="0">
                <a:solidFill>
                  <a:schemeClr val="tx1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Courier"/>
                <a:ea typeface="+mj-ea"/>
                <a:cs typeface="Courier"/>
              </a:rPr>
              <a:t>pos</a:t>
            </a:r>
            <a:r>
              <a:rPr lang="en-US" dirty="0" smtClean="0"/>
              <a:t> error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32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5188"/>
            <a:ext cx="7772400" cy="1470025"/>
          </a:xfrm>
        </p:spPr>
        <p:txBody>
          <a:bodyPr/>
          <a:lstStyle/>
          <a:p>
            <a:r>
              <a:rPr lang="en-US" dirty="0" smtClean="0"/>
              <a:t>Interface definition for </a:t>
            </a:r>
            <a:r>
              <a:rPr lang="en-US" dirty="0" err="1" smtClean="0"/>
              <a:t>ListADT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16674"/>
            <a:ext cx="6400800" cy="4684404"/>
          </a:xfrm>
        </p:spPr>
        <p:txBody>
          <a:bodyPr/>
          <a:lstStyle/>
          <a:p>
            <a:pPr algn="l"/>
            <a:r>
              <a:rPr lang="en-US" dirty="0">
                <a:latin typeface="Courier"/>
                <a:cs typeface="Courier"/>
              </a:rPr>
              <a:t>public interface </a:t>
            </a:r>
            <a:r>
              <a:rPr lang="en-US" dirty="0" err="1">
                <a:latin typeface="Courier"/>
                <a:cs typeface="Courier"/>
              </a:rPr>
              <a:t>ListADT</a:t>
            </a:r>
            <a:r>
              <a:rPr lang="en-US" dirty="0">
                <a:latin typeface="Courier"/>
                <a:cs typeface="Courier"/>
              </a:rPr>
              <a:t>&lt;E&gt;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void add(E item);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void add(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pos</a:t>
            </a:r>
            <a:r>
              <a:rPr lang="en-US" dirty="0">
                <a:latin typeface="Courier"/>
                <a:cs typeface="Courier"/>
              </a:rPr>
              <a:t>, E item);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boolean</a:t>
            </a:r>
            <a:r>
              <a:rPr lang="en-US" dirty="0">
                <a:latin typeface="Courier"/>
                <a:cs typeface="Courier"/>
              </a:rPr>
              <a:t> contains(E item);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size( 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boolean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isEmpty</a:t>
            </a:r>
            <a:r>
              <a:rPr lang="en-US" dirty="0">
                <a:latin typeface="Courier"/>
                <a:cs typeface="Courier"/>
              </a:rPr>
              <a:t>( 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E get(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pos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E remove(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pos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5794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7405" y="549758"/>
            <a:ext cx="7772400" cy="976869"/>
          </a:xfrm>
        </p:spPr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ListADT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6626"/>
            <a:ext cx="6400800" cy="4444781"/>
          </a:xfrm>
        </p:spPr>
        <p:txBody>
          <a:bodyPr/>
          <a:lstStyle/>
          <a:p>
            <a:pPr algn="l"/>
            <a:r>
              <a:rPr lang="en-US" dirty="0" smtClean="0"/>
              <a:t>Write a method that </a:t>
            </a:r>
            <a:r>
              <a:rPr lang="en-US" i="1" dirty="0" smtClean="0"/>
              <a:t>reverses</a:t>
            </a:r>
            <a:r>
              <a:rPr lang="en-US" dirty="0" smtClean="0"/>
              <a:t> the contents of a list.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Thus  (1,2,3,4)  becomes  (4,3,2,1).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Choose the approach you will take </a:t>
            </a:r>
            <a:r>
              <a:rPr lang="en-US" i="1" dirty="0" smtClean="0"/>
              <a:t>before</a:t>
            </a:r>
            <a:r>
              <a:rPr lang="en-US" dirty="0" smtClean="0"/>
              <a:t> writing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525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8060" y="787134"/>
            <a:ext cx="6400800" cy="5170763"/>
          </a:xfrm>
        </p:spPr>
        <p:txBody>
          <a:bodyPr/>
          <a:lstStyle/>
          <a:p>
            <a:pPr algn="l"/>
            <a:r>
              <a:rPr lang="en-US" dirty="0" smtClean="0"/>
              <a:t>One approach: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Move 2</a:t>
            </a:r>
            <a:r>
              <a:rPr lang="en-US" baseline="30000" dirty="0" smtClean="0"/>
              <a:t>nd</a:t>
            </a:r>
            <a:r>
              <a:rPr lang="en-US" dirty="0" smtClean="0"/>
              <a:t> from right to very end.</a:t>
            </a:r>
          </a:p>
          <a:p>
            <a:pPr algn="l"/>
            <a:r>
              <a:rPr lang="en-US" dirty="0" smtClean="0"/>
              <a:t>Then 3</a:t>
            </a:r>
            <a:r>
              <a:rPr lang="en-US" baseline="30000" dirty="0" smtClean="0"/>
              <a:t>rd</a:t>
            </a:r>
            <a:r>
              <a:rPr lang="en-US" dirty="0" smtClean="0"/>
              <a:t> from right to very end.</a:t>
            </a:r>
          </a:p>
          <a:p>
            <a:pPr algn="l"/>
            <a:r>
              <a:rPr lang="en-US" dirty="0" smtClean="0"/>
              <a:t>…</a:t>
            </a:r>
          </a:p>
          <a:p>
            <a:pPr algn="l"/>
            <a:r>
              <a:rPr lang="en-US" dirty="0" smtClean="0"/>
              <a:t>Finally, farthest from right (leftmost)</a:t>
            </a:r>
          </a:p>
          <a:p>
            <a:pPr algn="l"/>
            <a:r>
              <a:rPr lang="en-US" dirty="0" smtClean="0"/>
              <a:t>To very end.</a:t>
            </a:r>
          </a:p>
          <a:p>
            <a:pPr algn="l"/>
            <a:r>
              <a:rPr lang="en-US" dirty="0" smtClean="0"/>
              <a:t>(11,22,33,44)                 (11,22,44,33)</a:t>
            </a:r>
          </a:p>
          <a:p>
            <a:pPr algn="l"/>
            <a:r>
              <a:rPr lang="en-US" dirty="0" smtClean="0"/>
              <a:t>(11,44,33,22)                (44,33,22,11)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540052" y="4391605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6989292" y="4391605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540052" y="4876237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78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9758"/>
            <a:ext cx="7772400" cy="828259"/>
          </a:xfrm>
        </p:spPr>
        <p:txBody>
          <a:bodyPr/>
          <a:lstStyle/>
          <a:p>
            <a:r>
              <a:rPr lang="en-US" dirty="0" smtClean="0"/>
              <a:t>Java code to reverse a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1378017"/>
            <a:ext cx="7894088" cy="4890610"/>
          </a:xfrm>
        </p:spPr>
        <p:txBody>
          <a:bodyPr/>
          <a:lstStyle/>
          <a:p>
            <a:endParaRPr lang="en-US" b="1" dirty="0" smtClean="0"/>
          </a:p>
          <a:p>
            <a:pPr algn="l"/>
            <a:r>
              <a:rPr lang="en-US" sz="2400" dirty="0" smtClean="0">
                <a:latin typeface="Courier"/>
                <a:cs typeface="Courier"/>
              </a:rPr>
              <a:t>void reverse(</a:t>
            </a:r>
            <a:r>
              <a:rPr lang="en-US" sz="2400" dirty="0">
                <a:latin typeface="Courier"/>
                <a:cs typeface="Courier"/>
              </a:rPr>
              <a:t>){</a:t>
            </a:r>
          </a:p>
          <a:p>
            <a:pPr algn="l"/>
            <a:r>
              <a:rPr lang="nb-NO" sz="2400" dirty="0">
                <a:latin typeface="Courier"/>
                <a:cs typeface="Courier"/>
              </a:rPr>
              <a:t>		for (</a:t>
            </a:r>
            <a:r>
              <a:rPr lang="nb-NO" sz="2400" dirty="0" err="1">
                <a:latin typeface="Courier"/>
                <a:cs typeface="Courier"/>
              </a:rPr>
              <a:t>int</a:t>
            </a:r>
            <a:r>
              <a:rPr lang="nb-NO" sz="2400" dirty="0">
                <a:latin typeface="Courier"/>
                <a:cs typeface="Courier"/>
              </a:rPr>
              <a:t> i = </a:t>
            </a:r>
            <a:r>
              <a:rPr lang="nb-NO" sz="2400" dirty="0" err="1">
                <a:latin typeface="Courier"/>
                <a:cs typeface="Courier"/>
              </a:rPr>
              <a:t>size</a:t>
            </a:r>
            <a:r>
              <a:rPr lang="nb-NO" sz="2400" dirty="0">
                <a:latin typeface="Courier"/>
                <a:cs typeface="Courier"/>
              </a:rPr>
              <a:t>() - 2; i &gt;= 0; i--)</a:t>
            </a:r>
          </a:p>
          <a:p>
            <a:pPr algn="l"/>
            <a:r>
              <a:rPr lang="nb-NO" sz="2400" dirty="0">
                <a:latin typeface="Courier"/>
                <a:cs typeface="Courier"/>
              </a:rPr>
              <a:t>			</a:t>
            </a:r>
            <a:r>
              <a:rPr lang="nb-NO" sz="2400" dirty="0" err="1">
                <a:latin typeface="Courier"/>
                <a:cs typeface="Courier"/>
              </a:rPr>
              <a:t>add</a:t>
            </a:r>
            <a:r>
              <a:rPr lang="nb-NO" sz="2400" dirty="0">
                <a:latin typeface="Courier"/>
                <a:cs typeface="Courier"/>
              </a:rPr>
              <a:t>(</a:t>
            </a:r>
            <a:r>
              <a:rPr lang="nb-NO" sz="2400" dirty="0" err="1">
                <a:latin typeface="Courier"/>
                <a:cs typeface="Courier"/>
              </a:rPr>
              <a:t>remove</a:t>
            </a:r>
            <a:r>
              <a:rPr lang="nb-NO" sz="2400" dirty="0">
                <a:latin typeface="Courier"/>
                <a:cs typeface="Courier"/>
              </a:rPr>
              <a:t>(i));</a:t>
            </a:r>
          </a:p>
          <a:p>
            <a:pPr algn="l"/>
            <a:r>
              <a:rPr lang="nb-NO" sz="2400" dirty="0">
                <a:latin typeface="Courier"/>
                <a:cs typeface="Courier"/>
              </a:rPr>
              <a:t>	</a:t>
            </a:r>
            <a:r>
              <a:rPr lang="nb-NO" sz="2400" dirty="0" smtClean="0">
                <a:latin typeface="Courier"/>
                <a:cs typeface="Courier"/>
              </a:rPr>
              <a:t>}</a:t>
            </a:r>
          </a:p>
          <a:p>
            <a:pPr algn="l"/>
            <a:endParaRPr lang="nb-NO" sz="2400" dirty="0">
              <a:latin typeface="Courier"/>
              <a:cs typeface="Courier"/>
            </a:endParaRPr>
          </a:p>
          <a:p>
            <a:pPr algn="l"/>
            <a:r>
              <a:rPr lang="en-US" dirty="0" smtClean="0"/>
              <a:t>Why start </a:t>
            </a:r>
            <a:r>
              <a:rPr lang="nb-NO" dirty="0" smtClean="0">
                <a:latin typeface="Courier"/>
                <a:cs typeface="Courier"/>
              </a:rPr>
              <a:t>i </a:t>
            </a:r>
            <a:r>
              <a:rPr lang="en-US" dirty="0" smtClean="0"/>
              <a:t>at </a:t>
            </a:r>
            <a:r>
              <a:rPr lang="nb-NO" dirty="0" err="1" smtClean="0">
                <a:latin typeface="Courier"/>
                <a:cs typeface="Courier"/>
              </a:rPr>
              <a:t>size</a:t>
            </a:r>
            <a:r>
              <a:rPr lang="nb-NO" dirty="0">
                <a:latin typeface="Courier"/>
                <a:cs typeface="Courier"/>
              </a:rPr>
              <a:t>() - 2</a:t>
            </a:r>
            <a:r>
              <a:rPr lang="en-US" dirty="0" smtClean="0"/>
              <a:t>?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Are “corner cases” (lists of size 0 or 1) handled</a:t>
            </a:r>
          </a:p>
          <a:p>
            <a:pPr algn="l"/>
            <a:r>
              <a:rPr lang="en-US" dirty="0" smtClean="0"/>
              <a:t>properly?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901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7857"/>
            <a:ext cx="7772400" cy="1470025"/>
          </a:xfrm>
        </p:spPr>
        <p:txBody>
          <a:bodyPr/>
          <a:lstStyle/>
          <a:p>
            <a:r>
              <a:rPr lang="en-US" dirty="0" smtClean="0"/>
              <a:t>Let’s build a </a:t>
            </a:r>
            <a:r>
              <a:rPr lang="en-US" dirty="0" err="1" smtClean="0"/>
              <a:t>ListADT</a:t>
            </a:r>
            <a:r>
              <a:rPr lang="en-US" dirty="0" smtClean="0"/>
              <a:t> using an array.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538" y="2774950"/>
            <a:ext cx="6400800" cy="1752600"/>
          </a:xfrm>
        </p:spPr>
        <p:txBody>
          <a:bodyPr/>
          <a:lstStyle/>
          <a:p>
            <a:pPr algn="l"/>
            <a:r>
              <a:rPr lang="en-US" dirty="0" smtClean="0"/>
              <a:t>Arrays are simple to use </a:t>
            </a:r>
            <a:r>
              <a:rPr lang="en-US" i="1" dirty="0" smtClean="0"/>
              <a:t>but</a:t>
            </a:r>
            <a:r>
              <a:rPr lang="en-US" dirty="0" smtClean="0"/>
              <a:t> also have a fixed size. We’ll expand the list as necessary when the list grows.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736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1701"/>
            <a:ext cx="7772400" cy="1600199"/>
          </a:xfrm>
        </p:spPr>
        <p:txBody>
          <a:bodyPr/>
          <a:lstStyle/>
          <a:p>
            <a:r>
              <a:rPr lang="en-US" dirty="0" smtClean="0"/>
              <a:t>Using the Object class in </a:t>
            </a:r>
            <a:r>
              <a:rPr lang="en-US" dirty="0" err="1" smtClean="0"/>
              <a:t>BagADT</a:t>
            </a:r>
            <a:r>
              <a:rPr lang="en-US" dirty="0" smtClean="0"/>
              <a:t> can be problematic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06700"/>
            <a:ext cx="6400800" cy="3149600"/>
          </a:xfrm>
        </p:spPr>
        <p:txBody>
          <a:bodyPr/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You have to type-cast all objects returned by </a:t>
            </a:r>
            <a:r>
              <a:rPr lang="en-US" dirty="0" smtClean="0">
                <a:latin typeface="Courier"/>
                <a:cs typeface="Courier"/>
              </a:rPr>
              <a:t>remove</a:t>
            </a:r>
            <a:r>
              <a:rPr lang="en-US" dirty="0" smtClean="0"/>
              <a:t>()   (Why?)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It is hard to enforce a uniform type in a bag.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Bag declarations are uninformative. (All bags are essentially the same)</a:t>
            </a:r>
          </a:p>
          <a:p>
            <a:pPr marL="457200" indent="-4572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53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320" y="473181"/>
            <a:ext cx="7967925" cy="5331294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public class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SimpleArrayList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&lt;E&gt; implements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ListADT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&lt;E&gt;{</a:t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	/* Local data to implement a list*/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/* One or more constructors  */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/* Implementations for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  add, remove, </a:t>
            </a:r>
            <a:r>
              <a:rPr lang="en-US" sz="2800" dirty="0" err="1" smtClean="0">
                <a:solidFill>
                  <a:schemeClr val="tx1"/>
                </a:solidFill>
                <a:latin typeface="Courier"/>
                <a:cs typeface="Courier"/>
              </a:rPr>
              <a:t>isEmpty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,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  size, get and contains 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*/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5580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320" y="473181"/>
            <a:ext cx="7967925" cy="5331294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class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SimpleArrayList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&lt;E&gt; implements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ListADT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&lt;E&gt;{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	private E[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] items;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private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final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INIT_SIZE;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/* One or more constructors  */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/* Implementations for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  </a:t>
            </a: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>interface methods 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*/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}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2602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320" y="473181"/>
            <a:ext cx="7967925" cy="5331294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class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SimpleArrayList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&lt;E&gt; implements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ListADT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&lt;E&gt;{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	private E[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] items;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;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final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INIT_SIZE;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SimpleArrayList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) 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	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= 0;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	INIT_SIZE = 100;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	items =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(E[]) new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Object[INIT_SIZE];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}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/* Implementations for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  interface methods  */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}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2599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320" y="473181"/>
            <a:ext cx="7967925" cy="5331294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class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SimpleArrayList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&lt;E&gt; implements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ListADT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&lt;E&gt;{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	private E[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] items;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;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final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INIT_SIZE;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SimpleArrayList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) {. . . }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Courier"/>
                <a:cs typeface="Courier"/>
              </a:rPr>
              <a:t>. . . 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 public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boolean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isEmpty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() 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	return (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== 0);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}   </a:t>
            </a:r>
            <a:endParaRPr lang="en-US" sz="24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31925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320" y="473181"/>
            <a:ext cx="7967925" cy="5331294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class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SimpleArrayList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&lt;E&gt; implements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ListADT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&lt;E&gt;{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	private E[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] items;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;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final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INIT_SIZE;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SimpleArrayList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) {. . . }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Courier"/>
                <a:cs typeface="Courier"/>
              </a:rPr>
              <a:t>. . . 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 public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size(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) 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	return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;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}   </a:t>
            </a:r>
            <a:endParaRPr lang="en-US" sz="24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69352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320" y="473181"/>
            <a:ext cx="7967925" cy="5331294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class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SimpleArrayList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&lt;E&gt; implements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ListADT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&lt;E&gt;{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. . . 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	public void add(E item) {</a:t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ro-RO" sz="2400" dirty="0" smtClean="0">
                <a:solidFill>
                  <a:schemeClr val="tx1"/>
                </a:solidFill>
                <a:latin typeface="Courier"/>
                <a:cs typeface="Courier"/>
              </a:rPr>
              <a:t>		if (item == null)</a:t>
            </a:r>
            <a:br>
              <a:rPr lang="ro-RO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ro-RO" sz="2400" dirty="0" smtClean="0">
                <a:solidFill>
                  <a:schemeClr val="tx1"/>
                </a:solidFill>
                <a:latin typeface="Courier"/>
                <a:cs typeface="Courier"/>
              </a:rPr>
              <a:t>			throw new NullPointerException();</a:t>
            </a:r>
            <a:br>
              <a:rPr lang="ro-RO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ro-RO" sz="2400" dirty="0" smtClean="0">
                <a:solidFill>
                  <a:schemeClr val="tx1"/>
                </a:solidFill>
                <a:latin typeface="Courier"/>
                <a:cs typeface="Courier"/>
              </a:rPr>
              <a:t>		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if (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==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items.length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)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		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expandArray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();</a:t>
            </a:r>
            <a:r>
              <a:rPr lang="ro-RO" sz="2400" dirty="0" smtClean="0">
                <a:solidFill>
                  <a:schemeClr val="tx1"/>
                </a:solidFill>
                <a:latin typeface="Courier"/>
                <a:cs typeface="Courier"/>
              </a:rPr>
              <a:t>		</a:t>
            </a:r>
            <a:br>
              <a:rPr lang="ro-RO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ro-RO" sz="2400" dirty="0" smtClean="0">
                <a:solidFill>
                  <a:schemeClr val="tx1"/>
                </a:solidFill>
                <a:latin typeface="Courier"/>
                <a:cs typeface="Courier"/>
              </a:rPr>
              <a:t>    items[itemCount] = item;</a:t>
            </a:r>
            <a:br>
              <a:rPr lang="ro-RO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ro-RO" sz="2400" dirty="0" smtClean="0">
                <a:solidFill>
                  <a:schemeClr val="tx1"/>
                </a:solidFill>
                <a:latin typeface="Courier"/>
                <a:cs typeface="Courier"/>
              </a:rPr>
              <a:t>		itemCount++;</a:t>
            </a:r>
            <a:br>
              <a:rPr lang="ro-RO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ro-RO" sz="2400" dirty="0" smtClean="0">
                <a:solidFill>
                  <a:schemeClr val="tx1"/>
                </a:solidFill>
                <a:latin typeface="Courier"/>
                <a:cs typeface="Courier"/>
              </a:rPr>
              <a:t>	}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}   </a:t>
            </a:r>
            <a:endParaRPr lang="en-US" sz="24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3830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320" y="473181"/>
            <a:ext cx="7967925" cy="5331294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class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SimpleArrayList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&lt;E&gt; implements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ListADT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&lt;E&gt;{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. . . 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private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void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expandArray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() 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    E[]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newArray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=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      (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E[]) new Object[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*2];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    for (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k = 0; k &lt;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; k++) 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       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newArray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[k] = items[k];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    }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    items =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newArray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/>
              <a:t>	}</a:t>
            </a:r>
            <a:r>
              <a:rPr lang="ro-RO" sz="2400" dirty="0" smtClean="0">
                <a:solidFill>
                  <a:schemeClr val="tx1"/>
                </a:solidFill>
                <a:latin typeface="Courier"/>
                <a:cs typeface="Courier"/>
              </a:rPr>
              <a:t>	}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}   </a:t>
            </a:r>
            <a:endParaRPr lang="en-US" sz="24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07868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320" y="473181"/>
            <a:ext cx="7967925" cy="5331294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class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SimpleArrayList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&lt;E&gt; implements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ListADT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&lt;E&gt;{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Object[] items;</a:t>
            </a:r>
            <a:b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;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final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 INIT_SIZE;</a:t>
            </a:r>
            <a:b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   public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() 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{ … }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boolean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"/>
                <a:cs typeface="Courier"/>
              </a:rPr>
              <a:t>isEmpty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>() </a:t>
            </a:r>
            <a:r>
              <a:rPr lang="en-US" sz="2200" dirty="0" smtClean="0">
                <a:solidFill>
                  <a:schemeClr val="tx1"/>
                </a:solidFill>
                <a:latin typeface="Courier"/>
                <a:cs typeface="Courier"/>
              </a:rPr>
              <a:t>{ … }</a:t>
            </a:r>
            <a: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2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public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void add(Object item)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{…</a:t>
            </a:r>
            <a:r>
              <a:rPr lang="ro-RO" sz="2400" dirty="0" smtClean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 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Object remove()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throws</a:t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   </a:t>
            </a:r>
            <a:r>
              <a:rPr lang="en-US" sz="2200" dirty="0" err="1" smtClean="0">
                <a:solidFill>
                  <a:schemeClr val="tx1"/>
                </a:solidFill>
                <a:latin typeface="Courier"/>
                <a:cs typeface="Courier"/>
              </a:rPr>
              <a:t>NoSuchElementException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	if (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== 0)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		throw new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NoSuchElementException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();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  <a:t>		</a:t>
            </a:r>
            <a:r>
              <a:rPr lang="da-DK" sz="2400" dirty="0" err="1">
                <a:solidFill>
                  <a:schemeClr val="tx1"/>
                </a:solidFill>
                <a:latin typeface="Courier"/>
                <a:cs typeface="Courier"/>
              </a:rPr>
              <a:t>else</a:t>
            </a:r>
            <a: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  <a:t> {</a:t>
            </a:r>
            <a:b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  <a:t>			</a:t>
            </a:r>
            <a:r>
              <a:rPr lang="da-DK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  <a:t>--;</a:t>
            </a:r>
            <a:b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  <a:t>			</a:t>
            </a:r>
            <a:r>
              <a:rPr lang="da-DK" sz="2400" dirty="0" err="1">
                <a:solidFill>
                  <a:schemeClr val="tx1"/>
                </a:solidFill>
                <a:latin typeface="Courier"/>
                <a:cs typeface="Courier"/>
              </a:rPr>
              <a:t>return</a:t>
            </a:r>
            <a: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  <a:t> items[</a:t>
            </a:r>
            <a:r>
              <a:rPr lang="da-DK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  <a:t>]</a:t>
            </a:r>
            <a:r>
              <a:rPr lang="da-DK" sz="2400" b="1" dirty="0"/>
              <a:t>;</a:t>
            </a:r>
            <a:br>
              <a:rPr lang="da-DK" sz="2400" b="1" dirty="0"/>
            </a:br>
            <a:r>
              <a:rPr lang="da-DK" sz="2400" dirty="0"/>
              <a:t>	</a:t>
            </a:r>
            <a: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  <a:t>	}</a:t>
            </a:r>
            <a:b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da-DK" sz="2400" dirty="0">
                <a:solidFill>
                  <a:schemeClr val="tx1"/>
                </a:solidFill>
                <a:latin typeface="Courier"/>
                <a:cs typeface="Courier"/>
              </a:rPr>
              <a:t>	}</a:t>
            </a:r>
            <a:endParaRPr lang="en-US" sz="24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19603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320" y="473181"/>
            <a:ext cx="7967925" cy="5331294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class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SimpleArrayList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&lt;E&gt; implements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ListADT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&lt;E&gt;{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. . . 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public void add(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pos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, E item){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  <a:t>		if (item == null)</a:t>
            </a:r>
            <a:b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  <a:t>			throw new NullPointerException();</a:t>
            </a:r>
            <a:b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  <a:t>		if (itemCount == items.length)</a:t>
            </a:r>
            <a:b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  <a:t>			expandArray();</a:t>
            </a:r>
            <a:b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s-ES_tradnl" sz="2400" dirty="0">
                <a:solidFill>
                  <a:schemeClr val="tx1"/>
                </a:solidFill>
                <a:latin typeface="Courier"/>
                <a:cs typeface="Courier"/>
              </a:rPr>
              <a:t>		</a:t>
            </a:r>
            <a:r>
              <a:rPr lang="es-ES_tradnl" sz="2400" dirty="0" err="1">
                <a:solidFill>
                  <a:schemeClr val="tx1"/>
                </a:solidFill>
                <a:latin typeface="Courier"/>
                <a:cs typeface="Courier"/>
              </a:rPr>
              <a:t>if</a:t>
            </a:r>
            <a:r>
              <a:rPr lang="es-ES_tradnl" sz="2400" dirty="0">
                <a:solidFill>
                  <a:schemeClr val="tx1"/>
                </a:solidFill>
                <a:latin typeface="Courier"/>
                <a:cs typeface="Courier"/>
              </a:rPr>
              <a:t> (pos &lt; 0 || pos &gt; </a:t>
            </a:r>
            <a:r>
              <a:rPr lang="es-ES_tradnl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s-ES_tradnl" sz="2400" dirty="0">
                <a:solidFill>
                  <a:schemeClr val="tx1"/>
                </a:solidFill>
                <a:latin typeface="Courier"/>
                <a:cs typeface="Courier"/>
              </a:rPr>
              <a:t>) </a:t>
            </a:r>
            <a:r>
              <a:rPr lang="es-ES_tradnl" sz="24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s-ES_tradnl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s-ES_tradnl" sz="2400" dirty="0">
                <a:solidFill>
                  <a:schemeClr val="tx1"/>
                </a:solidFill>
                <a:latin typeface="Courier"/>
                <a:cs typeface="Courier"/>
              </a:rPr>
              <a:t>		  </a:t>
            </a:r>
            <a:r>
              <a:rPr lang="es-ES_tradnl" sz="2400" dirty="0" err="1" smtClean="0">
                <a:solidFill>
                  <a:schemeClr val="tx1"/>
                </a:solidFill>
                <a:latin typeface="Courier"/>
                <a:cs typeface="Courier"/>
              </a:rPr>
              <a:t>throw</a:t>
            </a:r>
            <a:r>
              <a:rPr lang="es-ES_tradnl" sz="2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2400" dirty="0">
                <a:solidFill>
                  <a:schemeClr val="tx1"/>
                </a:solidFill>
                <a:latin typeface="Courier"/>
                <a:cs typeface="Courier"/>
              </a:rPr>
              <a:t>new </a:t>
            </a:r>
            <a:r>
              <a:rPr lang="es-ES_tradnl" sz="2400" dirty="0" err="1">
                <a:solidFill>
                  <a:schemeClr val="tx1"/>
                </a:solidFill>
                <a:latin typeface="Courier"/>
                <a:cs typeface="Courier"/>
              </a:rPr>
              <a:t>IndexOutOfBoundsException</a:t>
            </a:r>
            <a:r>
              <a:rPr lang="es-ES_tradnl" sz="2400" dirty="0">
                <a:solidFill>
                  <a:schemeClr val="tx1"/>
                </a:solidFill>
                <a:latin typeface="Courier"/>
                <a:cs typeface="Courier"/>
              </a:rPr>
              <a:t>();</a:t>
            </a:r>
            <a:br>
              <a:rPr lang="es-ES_tradnl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s-ES_tradnl" sz="2400" dirty="0">
                <a:solidFill>
                  <a:schemeClr val="tx1"/>
                </a:solidFill>
                <a:latin typeface="Courier"/>
                <a:cs typeface="Courier"/>
              </a:rPr>
              <a:t>		</a:t>
            </a:r>
            <a:r>
              <a:rPr lang="es-ES_tradnl" sz="2400" dirty="0" smtClean="0">
                <a:solidFill>
                  <a:schemeClr val="tx1"/>
                </a:solidFill>
                <a:latin typeface="Courier"/>
                <a:cs typeface="Courier"/>
              </a:rPr>
              <a:t>/</a:t>
            </a:r>
            <a:r>
              <a:rPr lang="es-ES_tradnl" sz="2400" dirty="0">
                <a:solidFill>
                  <a:schemeClr val="tx1"/>
                </a:solidFill>
                <a:latin typeface="Courier"/>
                <a:cs typeface="Courier"/>
              </a:rPr>
              <a:t>/ </a:t>
            </a:r>
            <a:r>
              <a:rPr lang="es-ES_tradnl" sz="2400" dirty="0" err="1">
                <a:solidFill>
                  <a:schemeClr val="tx1"/>
                </a:solidFill>
                <a:latin typeface="Courier"/>
                <a:cs typeface="Courier"/>
              </a:rPr>
              <a:t>move</a:t>
            </a:r>
            <a:r>
              <a:rPr lang="es-ES_tradnl" sz="2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2400" dirty="0" err="1">
                <a:solidFill>
                  <a:schemeClr val="tx1"/>
                </a:solidFill>
                <a:latin typeface="Courier"/>
                <a:cs typeface="Courier"/>
              </a:rPr>
              <a:t>items</a:t>
            </a:r>
            <a:r>
              <a:rPr lang="es-ES_tradnl" sz="2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s-ES_tradnl" sz="2400" dirty="0" err="1">
                <a:solidFill>
                  <a:schemeClr val="tx1"/>
                </a:solidFill>
                <a:latin typeface="Courier"/>
                <a:cs typeface="Courier"/>
              </a:rPr>
              <a:t>over</a:t>
            </a:r>
            <a:r>
              <a:rPr lang="es-ES_tradnl" sz="2400" dirty="0">
                <a:solidFill>
                  <a:schemeClr val="tx1"/>
                </a:solidFill>
                <a:latin typeface="Courier"/>
                <a:cs typeface="Courier"/>
              </a:rPr>
              <a:t> and </a:t>
            </a:r>
            <a:r>
              <a:rPr lang="es-ES_tradnl" sz="2400" dirty="0" err="1">
                <a:solidFill>
                  <a:schemeClr val="tx1"/>
                </a:solidFill>
                <a:latin typeface="Courier"/>
                <a:cs typeface="Courier"/>
              </a:rPr>
              <a:t>insert</a:t>
            </a:r>
            <a:r>
              <a:rPr lang="es-ES_tradnl" sz="2400" dirty="0">
                <a:solidFill>
                  <a:schemeClr val="tx1"/>
                </a:solidFill>
                <a:latin typeface="Courier"/>
                <a:cs typeface="Courier"/>
              </a:rPr>
              <a:t> new </a:t>
            </a:r>
            <a:r>
              <a:rPr lang="es-ES_tradnl" sz="2400" dirty="0" err="1">
                <a:solidFill>
                  <a:schemeClr val="tx1"/>
                </a:solidFill>
                <a:latin typeface="Courier"/>
                <a:cs typeface="Courier"/>
              </a:rPr>
              <a:t>item</a:t>
            </a:r>
            <a:r>
              <a:rPr lang="es-ES_tradnl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s-ES_tradnl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for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k =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; k &gt;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pos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; k--) 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	        items[k] = items[k-1];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items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[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pos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] = item;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	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++;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ro-RO" sz="2400" dirty="0" smtClean="0">
                <a:solidFill>
                  <a:schemeClr val="tx1"/>
                </a:solidFill>
                <a:latin typeface="Courier"/>
                <a:cs typeface="Courier"/>
              </a:rPr>
              <a:t>	}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}   </a:t>
            </a:r>
            <a:endParaRPr lang="en-US" sz="24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19781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778" y="473181"/>
            <a:ext cx="8763000" cy="5331294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class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SimpleArrayList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&lt;E&gt; implements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ListADT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&lt;E&gt;{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. . . 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public E get(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pos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) 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    // check for bad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pos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    if (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pos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&lt; 0 ||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pos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&gt;=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) 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        throw new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IndexOutOfBoundsException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();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    }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    // return the item at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pos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    return items[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pos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];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};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ro-RO" sz="2400" dirty="0" smtClean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  </a:t>
            </a:r>
            <a:endParaRPr lang="en-US" sz="24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11789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5501"/>
            <a:ext cx="7772400" cy="1028699"/>
          </a:xfrm>
        </p:spPr>
        <p:txBody>
          <a:bodyPr/>
          <a:lstStyle/>
          <a:p>
            <a:r>
              <a:rPr lang="en-US" dirty="0" smtClean="0"/>
              <a:t>Java Generics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22500"/>
            <a:ext cx="6400800" cy="3181350"/>
          </a:xfrm>
        </p:spPr>
        <p:txBody>
          <a:bodyPr/>
          <a:lstStyle/>
          <a:p>
            <a:pPr algn="l"/>
            <a:r>
              <a:rPr lang="en-US" dirty="0" smtClean="0"/>
              <a:t>Generics allow you to add a type parameter to an interface or class:</a:t>
            </a:r>
          </a:p>
          <a:p>
            <a:pPr algn="l"/>
            <a:endParaRPr lang="en-US" dirty="0" smtClean="0"/>
          </a:p>
          <a:p>
            <a:pPr algn="l"/>
            <a:r>
              <a:rPr lang="en-US" dirty="0" err="1" smtClean="0"/>
              <a:t>BagADT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&gt;   or  </a:t>
            </a:r>
            <a:r>
              <a:rPr lang="en-US" dirty="0" err="1" smtClean="0"/>
              <a:t>ArrayBag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&gt;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632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326" y="473181"/>
            <a:ext cx="8336680" cy="5331294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class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SimpleArrayList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&lt;E&gt; implements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ListADT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&lt;E&gt;{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. . . 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public E remove(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pos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) 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    // check for bad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pos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    if (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pos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&lt; 0 ||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pos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&gt;=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)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        throw new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IndexOutOfBoundsException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()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;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    // get the item to be removed from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pos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    E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ob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= items[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pos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];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    // move items over to fill removed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pos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    for (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k =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pos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; k &lt; itemCount-1; k++)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        items[k] = items[k+1];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   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/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/ decrease the number of items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   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--;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 	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/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/ return the removed item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is-IS" sz="2400" dirty="0">
                <a:solidFill>
                  <a:schemeClr val="tx1"/>
                </a:solidFill>
                <a:latin typeface="Courier"/>
                <a:cs typeface="Courier"/>
              </a:rPr>
              <a:t>	    return ob;</a:t>
            </a:r>
            <a:br>
              <a:rPr lang="is-I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is-IS" sz="2400" dirty="0"/>
              <a:t>	}</a:t>
            </a:r>
            <a:r>
              <a:rPr lang="ro-RO" sz="2400" dirty="0" smtClean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  </a:t>
            </a:r>
            <a:endParaRPr lang="en-US" sz="24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1263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325" y="473181"/>
            <a:ext cx="8444773" cy="5331294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class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SimpleArrayList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&lt;E&gt; implements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ListADT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&lt;E&gt;{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. . . 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public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boolean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contains(E item){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	// null values are not allowed in the list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  <a:t>		if (item == null)</a:t>
            </a:r>
            <a:b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  <a:t>			return false;</a:t>
            </a:r>
            <a:br>
              <a:rPr lang="ro-RO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	for (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=0;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&lt;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;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++){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		if (items[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].equals(item))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			return true;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	}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	return false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;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r>
              <a:rPr lang="is-I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ro-RO" sz="2400" dirty="0" smtClean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   </a:t>
            </a:r>
            <a:endParaRPr lang="en-US" sz="24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57118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97089"/>
            <a:ext cx="7772400" cy="1215897"/>
          </a:xfrm>
        </p:spPr>
        <p:txBody>
          <a:bodyPr/>
          <a:lstStyle/>
          <a:p>
            <a:r>
              <a:rPr lang="en-US" dirty="0" smtClean="0"/>
              <a:t>A Very Useful Auxiliary 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7018" y="1929227"/>
            <a:ext cx="6400800" cy="3447742"/>
          </a:xfrm>
        </p:spPr>
        <p:txBody>
          <a:bodyPr/>
          <a:lstStyle/>
          <a:p>
            <a:pPr algn="l"/>
            <a:r>
              <a:rPr lang="en-US" dirty="0" smtClean="0"/>
              <a:t>In testing and debugging ADTs, it is very useful to see their contents.</a:t>
            </a:r>
          </a:p>
          <a:p>
            <a:pPr algn="l"/>
            <a:r>
              <a:rPr lang="en-US" dirty="0" smtClean="0"/>
              <a:t>In Java, you may add a “</a:t>
            </a:r>
            <a:r>
              <a:rPr lang="en-US" dirty="0" err="1" smtClean="0"/>
              <a:t>toString</a:t>
            </a:r>
            <a:r>
              <a:rPr lang="en-US" dirty="0" smtClean="0"/>
              <a:t>” method to a class. When Java tries to print an object, it calls </a:t>
            </a:r>
            <a:r>
              <a:rPr lang="en-US" dirty="0" err="1" smtClean="0"/>
              <a:t>toString</a:t>
            </a:r>
            <a:r>
              <a:rPr lang="en-US" dirty="0" smtClean="0"/>
              <a:t> to obtain a string representation of the object, and then prints that string.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58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069" y="499869"/>
            <a:ext cx="7755681" cy="5768758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 err="1" smtClean="0">
                <a:latin typeface="Courier"/>
                <a:cs typeface="Courier"/>
              </a:rPr>
              <a:t>toString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methods need not be very complex to be useful: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public String </a:t>
            </a:r>
            <a:r>
              <a:rPr lang="en-US" dirty="0" err="1" smtClean="0">
                <a:latin typeface="Courier"/>
                <a:cs typeface="Courier"/>
              </a:rPr>
              <a:t>toString</a:t>
            </a:r>
            <a:r>
              <a:rPr lang="en-US" dirty="0">
                <a:latin typeface="Courier"/>
                <a:cs typeface="Courier"/>
              </a:rPr>
              <a:t>()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String </a:t>
            </a:r>
            <a:r>
              <a:rPr lang="en-US" dirty="0">
                <a:latin typeface="Courier"/>
                <a:cs typeface="Courier"/>
              </a:rPr>
              <a:t>result = "(";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for 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k = 0; k &lt; </a:t>
            </a:r>
            <a:r>
              <a:rPr lang="en-US" dirty="0" err="1">
                <a:latin typeface="Courier"/>
                <a:cs typeface="Courier"/>
              </a:rPr>
              <a:t>itemCount</a:t>
            </a:r>
            <a:r>
              <a:rPr lang="en-US" dirty="0">
                <a:latin typeface="Courier"/>
                <a:cs typeface="Courier"/>
              </a:rPr>
              <a:t>; k++)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	</a:t>
            </a: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(k==0)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		</a:t>
            </a:r>
            <a:r>
              <a:rPr lang="en-US" dirty="0" smtClean="0">
                <a:latin typeface="Courier"/>
                <a:cs typeface="Courier"/>
              </a:rPr>
              <a:t>result +</a:t>
            </a:r>
            <a:r>
              <a:rPr lang="en-US" dirty="0">
                <a:latin typeface="Courier"/>
                <a:cs typeface="Courier"/>
              </a:rPr>
              <a:t>= items[0].</a:t>
            </a:r>
            <a:r>
              <a:rPr lang="en-US" dirty="0" err="1">
                <a:latin typeface="Courier"/>
                <a:cs typeface="Courier"/>
              </a:rPr>
              <a:t>toString</a:t>
            </a:r>
            <a:r>
              <a:rPr lang="en-US" dirty="0">
                <a:latin typeface="Courier"/>
                <a:cs typeface="Courier"/>
              </a:rPr>
              <a:t>() ;</a:t>
            </a:r>
          </a:p>
          <a:p>
            <a:pPr algn="l"/>
            <a:r>
              <a:rPr lang="da-DK" dirty="0">
                <a:latin typeface="Courier"/>
                <a:cs typeface="Courier"/>
              </a:rPr>
              <a:t>		</a:t>
            </a:r>
            <a:r>
              <a:rPr lang="da-DK" dirty="0" err="1" smtClean="0">
                <a:latin typeface="Courier"/>
                <a:cs typeface="Courier"/>
              </a:rPr>
              <a:t>else</a:t>
            </a:r>
            <a:r>
              <a:rPr lang="da-DK" dirty="0" smtClean="0">
                <a:latin typeface="Courier"/>
                <a:cs typeface="Courier"/>
              </a:rPr>
              <a:t> </a:t>
            </a:r>
            <a:r>
              <a:rPr lang="da-DK" dirty="0" err="1">
                <a:latin typeface="Courier"/>
                <a:cs typeface="Courier"/>
              </a:rPr>
              <a:t>result</a:t>
            </a:r>
            <a:r>
              <a:rPr lang="da-DK" dirty="0">
                <a:latin typeface="Courier"/>
                <a:cs typeface="Courier"/>
              </a:rPr>
              <a:t>  += </a:t>
            </a:r>
            <a:endParaRPr lang="da-DK" dirty="0" smtClean="0">
              <a:latin typeface="Courier"/>
              <a:cs typeface="Courier"/>
            </a:endParaRPr>
          </a:p>
          <a:p>
            <a:pPr algn="l"/>
            <a:r>
              <a:rPr lang="da-DK" dirty="0">
                <a:latin typeface="Courier"/>
                <a:cs typeface="Courier"/>
              </a:rPr>
              <a:t> </a:t>
            </a:r>
            <a:r>
              <a:rPr lang="da-DK" dirty="0" smtClean="0">
                <a:latin typeface="Courier"/>
                <a:cs typeface="Courier"/>
              </a:rPr>
              <a:t>         (</a:t>
            </a:r>
            <a:r>
              <a:rPr lang="da-DK" dirty="0">
                <a:latin typeface="Courier"/>
                <a:cs typeface="Courier"/>
              </a:rPr>
              <a:t>"," + items[k].</a:t>
            </a:r>
            <a:r>
              <a:rPr lang="da-DK" dirty="0" err="1">
                <a:latin typeface="Courier"/>
                <a:cs typeface="Courier"/>
              </a:rPr>
              <a:t>toString</a:t>
            </a:r>
            <a:r>
              <a:rPr lang="da-DK" dirty="0">
                <a:latin typeface="Courier"/>
                <a:cs typeface="Courier"/>
              </a:rPr>
              <a:t>());</a:t>
            </a:r>
          </a:p>
          <a:p>
            <a:pPr algn="l"/>
            <a:r>
              <a:rPr lang="da-DK" dirty="0">
                <a:latin typeface="Courier"/>
                <a:cs typeface="Courier"/>
              </a:rPr>
              <a:t>	 </a:t>
            </a:r>
            <a:r>
              <a:rPr lang="da-DK" dirty="0" smtClean="0">
                <a:latin typeface="Courier"/>
                <a:cs typeface="Courier"/>
              </a:rPr>
              <a:t>}</a:t>
            </a:r>
            <a:endParaRPr lang="da-DK" dirty="0">
              <a:latin typeface="Courier"/>
              <a:cs typeface="Courier"/>
            </a:endParaRPr>
          </a:p>
          <a:p>
            <a:pPr algn="l"/>
            <a:r>
              <a:rPr lang="da-DK" dirty="0">
                <a:latin typeface="Courier"/>
                <a:cs typeface="Courier"/>
              </a:rPr>
              <a:t>		</a:t>
            </a:r>
            <a:r>
              <a:rPr lang="da-DK" dirty="0" err="1">
                <a:latin typeface="Courier"/>
                <a:cs typeface="Courier"/>
              </a:rPr>
              <a:t>return</a:t>
            </a:r>
            <a:r>
              <a:rPr lang="da-DK" dirty="0">
                <a:latin typeface="Courier"/>
                <a:cs typeface="Courier"/>
              </a:rPr>
              <a:t> </a:t>
            </a:r>
            <a:r>
              <a:rPr lang="da-DK" dirty="0" err="1">
                <a:latin typeface="Courier"/>
                <a:cs typeface="Courier"/>
              </a:rPr>
              <a:t>result</a:t>
            </a:r>
            <a:r>
              <a:rPr lang="da-DK" dirty="0">
                <a:latin typeface="Courier"/>
                <a:cs typeface="Courier"/>
              </a:rPr>
              <a:t> + ")";</a:t>
            </a:r>
          </a:p>
          <a:p>
            <a:pPr algn="l"/>
            <a:r>
              <a:rPr lang="da-DK" dirty="0" smtClean="0">
                <a:latin typeface="Courier"/>
                <a:cs typeface="Courier"/>
              </a:rPr>
              <a:t>}</a:t>
            </a:r>
          </a:p>
          <a:p>
            <a:pPr algn="l"/>
            <a:endParaRPr lang="en-US" dirty="0">
              <a:latin typeface="Courier"/>
              <a:cs typeface="Courier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20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3270"/>
            <a:ext cx="7772400" cy="1032498"/>
          </a:xfrm>
        </p:spPr>
        <p:txBody>
          <a:bodyPr/>
          <a:lstStyle/>
          <a:p>
            <a:r>
              <a:rPr lang="en-US" dirty="0" smtClean="0"/>
              <a:t>Are lists of lists allowed?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483" y="1715768"/>
            <a:ext cx="8316244" cy="428266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They </a:t>
            </a:r>
            <a:r>
              <a:rPr lang="en-US" i="1" dirty="0" smtClean="0"/>
              <a:t>are</a:t>
            </a:r>
            <a:r>
              <a:rPr lang="en-US" dirty="0" smtClean="0"/>
              <a:t>, and can be very useful.</a:t>
            </a:r>
          </a:p>
          <a:p>
            <a:pPr algn="l"/>
            <a:r>
              <a:rPr lang="en-US" dirty="0" smtClean="0"/>
              <a:t>Consider:</a:t>
            </a:r>
          </a:p>
          <a:p>
            <a:pPr algn="l"/>
            <a:endParaRPr lang="en-US" dirty="0" smtClean="0"/>
          </a:p>
          <a:p>
            <a:pPr algn="l"/>
            <a:r>
              <a:rPr lang="en-US" sz="2200" dirty="0" err="1" smtClean="0">
                <a:latin typeface="Courier"/>
                <a:cs typeface="Courier"/>
              </a:rPr>
              <a:t>SimpleArrayList</a:t>
            </a:r>
            <a:r>
              <a:rPr lang="en-US" sz="2200" dirty="0">
                <a:latin typeface="Courier"/>
                <a:cs typeface="Courier"/>
              </a:rPr>
              <a:t>&lt;</a:t>
            </a:r>
            <a:r>
              <a:rPr lang="en-US" sz="2200" dirty="0" err="1">
                <a:latin typeface="Courier"/>
                <a:cs typeface="Courier"/>
              </a:rPr>
              <a:t>SimpleArrayList</a:t>
            </a:r>
            <a:r>
              <a:rPr lang="en-US" sz="2200" dirty="0">
                <a:latin typeface="Courier"/>
                <a:cs typeface="Courier"/>
              </a:rPr>
              <a:t>&lt;Integer&gt;&gt; </a:t>
            </a:r>
            <a:r>
              <a:rPr lang="en-US" sz="2200" dirty="0" smtClean="0">
                <a:latin typeface="Courier"/>
                <a:cs typeface="Courier"/>
              </a:rPr>
              <a:t>LL</a:t>
            </a:r>
            <a:endParaRPr lang="en-US" sz="2200" dirty="0">
              <a:latin typeface="Courier"/>
              <a:cs typeface="Courier"/>
            </a:endParaRPr>
          </a:p>
          <a:p>
            <a:pPr algn="l"/>
            <a:r>
              <a:rPr lang="en-US" sz="2200" dirty="0" smtClean="0">
                <a:latin typeface="Courier"/>
                <a:cs typeface="Courier"/>
              </a:rPr>
              <a:t> </a:t>
            </a:r>
            <a:r>
              <a:rPr lang="en-US" sz="2200" dirty="0">
                <a:latin typeface="Courier"/>
                <a:cs typeface="Courier"/>
              </a:rPr>
              <a:t>= </a:t>
            </a:r>
            <a:r>
              <a:rPr lang="en-US" sz="2200" dirty="0" smtClean="0">
                <a:latin typeface="Courier"/>
                <a:cs typeface="Courier"/>
              </a:rPr>
              <a:t>new </a:t>
            </a:r>
            <a:r>
              <a:rPr lang="en-US" sz="2200" dirty="0" err="1" smtClean="0">
                <a:latin typeface="Courier"/>
                <a:cs typeface="Courier"/>
              </a:rPr>
              <a:t>SimpleArrayList</a:t>
            </a:r>
            <a:r>
              <a:rPr lang="en-US" sz="2200" dirty="0">
                <a:latin typeface="Courier"/>
                <a:cs typeface="Courier"/>
              </a:rPr>
              <a:t>&lt;</a:t>
            </a:r>
            <a:r>
              <a:rPr lang="en-US" sz="2200" dirty="0" err="1">
                <a:latin typeface="Courier"/>
                <a:cs typeface="Courier"/>
              </a:rPr>
              <a:t>SimpleArrayList</a:t>
            </a:r>
            <a:r>
              <a:rPr lang="en-US" sz="2200" dirty="0">
                <a:latin typeface="Courier"/>
                <a:cs typeface="Courier"/>
              </a:rPr>
              <a:t>&lt;Integer&gt;&gt;()</a:t>
            </a:r>
            <a:r>
              <a:rPr lang="en-US" sz="2200" dirty="0" smtClean="0">
                <a:latin typeface="Courier"/>
                <a:cs typeface="Courier"/>
              </a:rPr>
              <a:t>;</a:t>
            </a:r>
          </a:p>
          <a:p>
            <a:pPr algn="l"/>
            <a:endParaRPr lang="en-US" sz="2200" dirty="0">
              <a:latin typeface="Courier"/>
              <a:cs typeface="Courier"/>
            </a:endParaRPr>
          </a:p>
          <a:p>
            <a:pPr algn="l"/>
            <a:r>
              <a:rPr lang="en-US" sz="2200" dirty="0" err="1">
                <a:latin typeface="Courier"/>
                <a:cs typeface="Courier"/>
              </a:rPr>
              <a:t>SimpleArrayList</a:t>
            </a:r>
            <a:r>
              <a:rPr lang="en-US" sz="2200" dirty="0">
                <a:latin typeface="Courier"/>
                <a:cs typeface="Courier"/>
              </a:rPr>
              <a:t>&lt;Integer&gt; </a:t>
            </a:r>
            <a:r>
              <a:rPr lang="en-US" sz="2200" dirty="0" smtClean="0">
                <a:latin typeface="Courier"/>
                <a:cs typeface="Courier"/>
              </a:rPr>
              <a:t>L3 </a:t>
            </a:r>
            <a:r>
              <a:rPr lang="en-US" sz="2200" dirty="0">
                <a:latin typeface="Courier"/>
                <a:cs typeface="Courier"/>
              </a:rPr>
              <a:t>=</a:t>
            </a:r>
          </a:p>
          <a:p>
            <a:pPr algn="l"/>
            <a:r>
              <a:rPr lang="en-US" sz="2200" dirty="0" smtClean="0">
                <a:latin typeface="Courier"/>
                <a:cs typeface="Courier"/>
              </a:rPr>
              <a:t>   new </a:t>
            </a:r>
            <a:r>
              <a:rPr lang="en-US" sz="2200" dirty="0" err="1">
                <a:latin typeface="Courier"/>
                <a:cs typeface="Courier"/>
              </a:rPr>
              <a:t>SimpleArrayList</a:t>
            </a:r>
            <a:r>
              <a:rPr lang="en-US" sz="2200" dirty="0">
                <a:latin typeface="Courier"/>
                <a:cs typeface="Courier"/>
              </a:rPr>
              <a:t>&lt;Integer&gt;();</a:t>
            </a:r>
          </a:p>
          <a:p>
            <a:pPr algn="l"/>
            <a:r>
              <a:rPr lang="en-US" sz="2200" dirty="0" err="1" smtClean="0">
                <a:latin typeface="Courier"/>
                <a:cs typeface="Courier"/>
              </a:rPr>
              <a:t>SimpleArrayList</a:t>
            </a:r>
            <a:r>
              <a:rPr lang="en-US" sz="2200" dirty="0">
                <a:latin typeface="Courier"/>
                <a:cs typeface="Courier"/>
              </a:rPr>
              <a:t>&lt;Integer&gt; </a:t>
            </a:r>
            <a:r>
              <a:rPr lang="en-US" sz="2200" dirty="0" smtClean="0">
                <a:latin typeface="Courier"/>
                <a:cs typeface="Courier"/>
              </a:rPr>
              <a:t>L4 =</a:t>
            </a:r>
          </a:p>
          <a:p>
            <a:pPr algn="l"/>
            <a:r>
              <a:rPr lang="en-US" sz="2200" dirty="0" smtClean="0">
                <a:latin typeface="Courier"/>
                <a:cs typeface="Courier"/>
              </a:rPr>
              <a:t>   new </a:t>
            </a:r>
            <a:r>
              <a:rPr lang="en-US" sz="2200" dirty="0" err="1">
                <a:latin typeface="Courier"/>
                <a:cs typeface="Courier"/>
              </a:rPr>
              <a:t>SimpleArrayList</a:t>
            </a:r>
            <a:r>
              <a:rPr lang="en-US" sz="2200" dirty="0">
                <a:latin typeface="Courier"/>
                <a:cs typeface="Courier"/>
              </a:rPr>
              <a:t>&lt;Integer&gt;();</a:t>
            </a:r>
          </a:p>
          <a:p>
            <a:pPr algn="l"/>
            <a:r>
              <a:rPr lang="nb-NO" dirty="0">
                <a:latin typeface="Courier"/>
                <a:cs typeface="Courier"/>
              </a:rPr>
              <a:t>			</a:t>
            </a:r>
            <a:r>
              <a:rPr lang="nb-NO" dirty="0" smtClean="0">
                <a:latin typeface="Courier"/>
                <a:cs typeface="Courier"/>
              </a:rPr>
              <a:t> 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39547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23" y="462897"/>
            <a:ext cx="7107121" cy="5211292"/>
          </a:xfrm>
        </p:spPr>
        <p:txBody>
          <a:bodyPr>
            <a:normAutofit/>
          </a:bodyPr>
          <a:lstStyle/>
          <a:p>
            <a:pPr algn="l"/>
            <a:r>
              <a:rPr lang="nb-NO" sz="2400" dirty="0" smtClean="0">
                <a:latin typeface="Courier"/>
                <a:cs typeface="Courier"/>
              </a:rPr>
              <a:t>L3.add</a:t>
            </a:r>
            <a:r>
              <a:rPr lang="nb-NO" sz="2400" dirty="0">
                <a:latin typeface="Courier"/>
                <a:cs typeface="Courier"/>
              </a:rPr>
              <a:t>(123); L3</a:t>
            </a:r>
            <a:r>
              <a:rPr lang="nb-NO" sz="2400" dirty="0" smtClean="0">
                <a:latin typeface="Courier"/>
                <a:cs typeface="Courier"/>
              </a:rPr>
              <a:t>.</a:t>
            </a:r>
            <a:r>
              <a:rPr lang="nb-NO" sz="2400" dirty="0">
                <a:latin typeface="Courier"/>
                <a:cs typeface="Courier"/>
              </a:rPr>
              <a:t>add(234); L3</a:t>
            </a:r>
            <a:r>
              <a:rPr lang="nb-NO" sz="2400" dirty="0" smtClean="0">
                <a:latin typeface="Courier"/>
                <a:cs typeface="Courier"/>
              </a:rPr>
              <a:t>.</a:t>
            </a:r>
            <a:r>
              <a:rPr lang="nb-NO" sz="2400" dirty="0">
                <a:latin typeface="Courier"/>
                <a:cs typeface="Courier"/>
              </a:rPr>
              <a:t>add(345);</a:t>
            </a:r>
          </a:p>
          <a:p>
            <a:pPr algn="l"/>
            <a:r>
              <a:rPr lang="nb-NO" sz="2400" dirty="0" err="1" smtClean="0">
                <a:latin typeface="Courier"/>
                <a:cs typeface="Courier"/>
              </a:rPr>
              <a:t>System.out.println</a:t>
            </a:r>
            <a:r>
              <a:rPr lang="nb-NO" sz="2400" dirty="0" smtClean="0">
                <a:latin typeface="Courier"/>
                <a:cs typeface="Courier"/>
              </a:rPr>
              <a:t>(</a:t>
            </a:r>
            <a:r>
              <a:rPr lang="nb-NO" sz="2400" dirty="0">
                <a:latin typeface="Courier"/>
                <a:cs typeface="Courier"/>
              </a:rPr>
              <a:t>L3</a:t>
            </a:r>
            <a:r>
              <a:rPr lang="nb-NO" sz="2400" dirty="0" smtClean="0">
                <a:latin typeface="Courier"/>
                <a:cs typeface="Courier"/>
              </a:rPr>
              <a:t>)</a:t>
            </a:r>
            <a:r>
              <a:rPr lang="nb-NO" sz="2400" dirty="0">
                <a:latin typeface="Courier"/>
                <a:cs typeface="Courier"/>
              </a:rPr>
              <a:t>;</a:t>
            </a:r>
          </a:p>
          <a:p>
            <a:pPr algn="l"/>
            <a:r>
              <a:rPr lang="nb-NO" sz="2400" dirty="0" smtClean="0">
                <a:latin typeface="Courier"/>
                <a:cs typeface="Courier"/>
              </a:rPr>
              <a:t>L4.add</a:t>
            </a:r>
            <a:r>
              <a:rPr lang="nb-NO" sz="2400" dirty="0">
                <a:latin typeface="Courier"/>
                <a:cs typeface="Courier"/>
              </a:rPr>
              <a:t>(456); L4</a:t>
            </a:r>
            <a:r>
              <a:rPr lang="nb-NO" sz="2400" dirty="0" smtClean="0">
                <a:latin typeface="Courier"/>
                <a:cs typeface="Courier"/>
              </a:rPr>
              <a:t>.</a:t>
            </a:r>
            <a:r>
              <a:rPr lang="nb-NO" sz="2400" dirty="0">
                <a:latin typeface="Courier"/>
                <a:cs typeface="Courier"/>
              </a:rPr>
              <a:t>add(567); </a:t>
            </a:r>
          </a:p>
          <a:p>
            <a:pPr algn="l"/>
            <a:r>
              <a:rPr lang="nb-NO" sz="2400" dirty="0" err="1" smtClean="0">
                <a:latin typeface="Courier"/>
                <a:cs typeface="Courier"/>
              </a:rPr>
              <a:t>System.out.println</a:t>
            </a:r>
            <a:r>
              <a:rPr lang="nb-NO" sz="2400" dirty="0" smtClean="0">
                <a:latin typeface="Courier"/>
                <a:cs typeface="Courier"/>
              </a:rPr>
              <a:t>(</a:t>
            </a:r>
            <a:r>
              <a:rPr lang="nb-NO" sz="2400" dirty="0">
                <a:latin typeface="Courier"/>
                <a:cs typeface="Courier"/>
              </a:rPr>
              <a:t>L4</a:t>
            </a:r>
            <a:r>
              <a:rPr lang="nb-NO" sz="2400" dirty="0" smtClean="0">
                <a:latin typeface="Courier"/>
                <a:cs typeface="Courier"/>
              </a:rPr>
              <a:t>)</a:t>
            </a:r>
            <a:r>
              <a:rPr lang="nb-NO" sz="2400" dirty="0">
                <a:latin typeface="Courier"/>
                <a:cs typeface="Courier"/>
              </a:rPr>
              <a:t>;</a:t>
            </a:r>
          </a:p>
          <a:p>
            <a:pPr algn="l"/>
            <a:r>
              <a:rPr lang="es-ES_tradnl" sz="2400" dirty="0" err="1" smtClean="0">
                <a:latin typeface="Courier"/>
                <a:cs typeface="Courier"/>
              </a:rPr>
              <a:t>LL.add</a:t>
            </a:r>
            <a:r>
              <a:rPr lang="es-ES_tradnl" sz="2400" dirty="0" smtClean="0">
                <a:latin typeface="Courier"/>
                <a:cs typeface="Courier"/>
              </a:rPr>
              <a:t>(L3</a:t>
            </a:r>
            <a:r>
              <a:rPr lang="es-ES_tradnl" sz="2400" dirty="0">
                <a:latin typeface="Courier"/>
                <a:cs typeface="Courier"/>
              </a:rPr>
              <a:t>)</a:t>
            </a:r>
            <a:r>
              <a:rPr lang="es-ES_tradnl" sz="2400" dirty="0" smtClean="0">
                <a:latin typeface="Courier"/>
                <a:cs typeface="Courier"/>
              </a:rPr>
              <a:t>; </a:t>
            </a:r>
            <a:r>
              <a:rPr lang="es-ES_tradnl" sz="2400" dirty="0" err="1" smtClean="0">
                <a:latin typeface="Courier"/>
                <a:cs typeface="Courier"/>
              </a:rPr>
              <a:t>LL.add</a:t>
            </a:r>
            <a:r>
              <a:rPr lang="es-ES_tradnl" sz="2400" dirty="0" smtClean="0">
                <a:latin typeface="Courier"/>
                <a:cs typeface="Courier"/>
              </a:rPr>
              <a:t>(L4</a:t>
            </a:r>
            <a:r>
              <a:rPr lang="es-ES_tradnl" sz="2400" dirty="0">
                <a:latin typeface="Courier"/>
                <a:cs typeface="Courier"/>
              </a:rPr>
              <a:t>);</a:t>
            </a:r>
          </a:p>
          <a:p>
            <a:pPr algn="l"/>
            <a:r>
              <a:rPr lang="es-ES_tradnl" sz="2400" dirty="0" err="1" smtClean="0">
                <a:latin typeface="Courier"/>
                <a:cs typeface="Courier"/>
              </a:rPr>
              <a:t>System.out.println</a:t>
            </a:r>
            <a:r>
              <a:rPr lang="es-ES_tradnl" sz="2400" dirty="0" smtClean="0">
                <a:latin typeface="Courier"/>
                <a:cs typeface="Courier"/>
              </a:rPr>
              <a:t>(LL);</a:t>
            </a:r>
          </a:p>
          <a:p>
            <a:pPr algn="l"/>
            <a:r>
              <a:rPr lang="es-ES_tradnl" dirty="0" err="1" smtClean="0"/>
              <a:t>What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printed</a:t>
            </a:r>
            <a:r>
              <a:rPr lang="es-ES_tradnl" dirty="0" smtClean="0"/>
              <a:t>?</a:t>
            </a:r>
          </a:p>
          <a:p>
            <a:pPr algn="l"/>
            <a:r>
              <a:rPr lang="en-US" dirty="0"/>
              <a:t>(123,234,345)</a:t>
            </a:r>
          </a:p>
          <a:p>
            <a:pPr algn="l"/>
            <a:r>
              <a:rPr lang="en-US" dirty="0"/>
              <a:t>(456,567)</a:t>
            </a:r>
          </a:p>
          <a:p>
            <a:pPr algn="l"/>
            <a:r>
              <a:rPr lang="en-US" dirty="0"/>
              <a:t>((123,234,345),(456,567))</a:t>
            </a:r>
          </a:p>
          <a:p>
            <a:pPr algn="l"/>
            <a:endParaRPr lang="es-ES_tradnl" dirty="0"/>
          </a:p>
          <a:p>
            <a:pPr algn="l"/>
            <a:endParaRPr lang="es-ES_tradnl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72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470025"/>
          </a:xfrm>
        </p:spPr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69806"/>
            <a:ext cx="6400800" cy="3634044"/>
          </a:xfrm>
        </p:spPr>
        <p:txBody>
          <a:bodyPr/>
          <a:lstStyle/>
          <a:p>
            <a:pPr algn="l"/>
            <a:r>
              <a:rPr lang="en-US" dirty="0" smtClean="0"/>
              <a:t>Most ADTs in Java can provide an iterator object, used to traverse all the data in an ADT.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194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36117"/>
            <a:ext cx="7772400" cy="1125479"/>
          </a:xfrm>
        </p:spPr>
        <p:txBody>
          <a:bodyPr/>
          <a:lstStyle/>
          <a:p>
            <a:r>
              <a:rPr lang="en-US" dirty="0" smtClean="0"/>
              <a:t>Iterator 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85967"/>
            <a:ext cx="6400800" cy="313431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public interface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Iterator&lt;E&gt;{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dirty="0">
                <a:solidFill>
                  <a:schemeClr val="tx1"/>
                </a:solidFill>
                <a:latin typeface="Courier"/>
                <a:cs typeface="Courier"/>
              </a:rPr>
            </a:b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boolean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hasNext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);</a:t>
            </a:r>
            <a:br>
              <a:rPr lang="en-US" dirty="0">
                <a:solidFill>
                  <a:schemeClr val="tx1"/>
                </a:solidFill>
                <a:latin typeface="Courier"/>
                <a:cs typeface="Courier"/>
              </a:rPr>
            </a:b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E next();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   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 void remove(); // Optional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627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23799"/>
            <a:ext cx="7772400" cy="1470025"/>
          </a:xfrm>
        </p:spPr>
        <p:txBody>
          <a:bodyPr/>
          <a:lstStyle/>
          <a:p>
            <a:r>
              <a:rPr lang="en-US" dirty="0" smtClean="0"/>
              <a:t>Getting an Iterator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698" y="1769806"/>
            <a:ext cx="7296284" cy="3634044"/>
          </a:xfrm>
        </p:spPr>
        <p:txBody>
          <a:bodyPr/>
          <a:lstStyle/>
          <a:p>
            <a:pPr algn="l"/>
            <a:r>
              <a:rPr lang="en-US" dirty="0" smtClean="0"/>
              <a:t>You get an iterator from an ADT by calling the method </a:t>
            </a:r>
            <a:r>
              <a:rPr lang="en-US" dirty="0" smtClean="0">
                <a:latin typeface="Courier"/>
                <a:cs typeface="Courier"/>
              </a:rPr>
              <a:t>iterator();</a:t>
            </a:r>
          </a:p>
          <a:p>
            <a:pPr algn="l"/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/>
              <a:t>Iterator&lt;Integer&gt; </a:t>
            </a:r>
            <a:r>
              <a:rPr lang="en-US" dirty="0" err="1"/>
              <a:t>iter</a:t>
            </a:r>
            <a:r>
              <a:rPr lang="en-US" dirty="0"/>
              <a:t> = </a:t>
            </a:r>
            <a:r>
              <a:rPr lang="en-US" dirty="0" err="1" smtClean="0"/>
              <a:t>myList.iterator</a:t>
            </a:r>
            <a:r>
              <a:rPr lang="en-US" dirty="0"/>
              <a:t>();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35149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2036" y="918678"/>
            <a:ext cx="6400800" cy="4593252"/>
          </a:xfrm>
        </p:spPr>
        <p:txBody>
          <a:bodyPr/>
          <a:lstStyle/>
          <a:p>
            <a:pPr algn="l"/>
            <a:r>
              <a:rPr lang="en-US" dirty="0" smtClean="0"/>
              <a:t>Now a simple while loop can process each data value in the ADT:</a:t>
            </a:r>
          </a:p>
          <a:p>
            <a:pPr algn="l"/>
            <a:endParaRPr lang="en-US" dirty="0"/>
          </a:p>
          <a:p>
            <a:pPr algn="l"/>
            <a:r>
              <a:rPr lang="en-US" dirty="0">
                <a:latin typeface="Courier"/>
                <a:cs typeface="Courier"/>
              </a:rPr>
              <a:t>while(</a:t>
            </a:r>
            <a:r>
              <a:rPr lang="en-US" dirty="0" err="1">
                <a:latin typeface="Courier"/>
                <a:cs typeface="Courier"/>
              </a:rPr>
              <a:t>iter.hasNext</a:t>
            </a:r>
            <a:r>
              <a:rPr lang="en-US" dirty="0">
                <a:latin typeface="Courier"/>
                <a:cs typeface="Courier"/>
              </a:rPr>
              <a:t>()</a:t>
            </a:r>
            <a:r>
              <a:rPr lang="en-US" dirty="0" smtClean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	</a:t>
            </a:r>
            <a:r>
              <a:rPr lang="en-US" dirty="0" smtClean="0">
                <a:latin typeface="Courier"/>
                <a:cs typeface="Courier"/>
              </a:rPr>
              <a:t>process </a:t>
            </a:r>
            <a:r>
              <a:rPr lang="en-US" dirty="0" err="1" smtClean="0">
                <a:latin typeface="Courier"/>
                <a:cs typeface="Courier"/>
              </a:rPr>
              <a:t>iter.next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} 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36020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4600" y="793750"/>
            <a:ext cx="6629400" cy="4400550"/>
          </a:xfrm>
        </p:spPr>
        <p:txBody>
          <a:bodyPr/>
          <a:lstStyle/>
          <a:p>
            <a:pPr algn="l"/>
            <a:r>
              <a:rPr lang="en-US" dirty="0" smtClean="0"/>
              <a:t>When a type is declared, a class name</a:t>
            </a:r>
          </a:p>
          <a:p>
            <a:pPr algn="l"/>
            <a:r>
              <a:rPr lang="en-US" dirty="0"/>
              <a:t>r</a:t>
            </a:r>
            <a:r>
              <a:rPr lang="en-US" dirty="0" smtClean="0"/>
              <a:t>eplaces the type parameter:</a:t>
            </a:r>
          </a:p>
          <a:p>
            <a:pPr algn="l"/>
            <a:endParaRPr lang="en-US" dirty="0"/>
          </a:p>
          <a:p>
            <a:pPr algn="l"/>
            <a:r>
              <a:rPr lang="en-US" dirty="0" err="1" smtClean="0"/>
              <a:t>ArrayBag</a:t>
            </a:r>
            <a:r>
              <a:rPr lang="en-US" dirty="0" smtClean="0"/>
              <a:t>&lt;Integer&gt;  or </a:t>
            </a:r>
            <a:r>
              <a:rPr lang="en-US" dirty="0" err="1" smtClean="0"/>
              <a:t>ArrayBag</a:t>
            </a:r>
            <a:r>
              <a:rPr lang="en-US" dirty="0" smtClean="0"/>
              <a:t>&lt;String&gt;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Only the declared type can be inserted.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Removed items need not be type-cast.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588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839207"/>
          </a:xfrm>
        </p:spPr>
        <p:txBody>
          <a:bodyPr/>
          <a:lstStyle/>
          <a:p>
            <a:r>
              <a:rPr lang="en-US" dirty="0" smtClean="0"/>
              <a:t>A Simple Print method for 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34707"/>
            <a:ext cx="7623856" cy="3769143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 smtClean="0">
                <a:latin typeface="Courier"/>
                <a:cs typeface="Courier"/>
              </a:rPr>
              <a:t>void </a:t>
            </a:r>
            <a:r>
              <a:rPr lang="en-US" dirty="0" err="1">
                <a:latin typeface="Courier"/>
                <a:cs typeface="Courier"/>
              </a:rPr>
              <a:t>printArrayList</a:t>
            </a:r>
            <a:r>
              <a:rPr lang="en-US" dirty="0">
                <a:latin typeface="Courier"/>
                <a:cs typeface="Courier"/>
              </a:rPr>
              <a:t>(){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Iterator</a:t>
            </a:r>
            <a:r>
              <a:rPr lang="en-US" dirty="0">
                <a:latin typeface="Courier"/>
                <a:cs typeface="Courier"/>
              </a:rPr>
              <a:t>&lt;E&gt; </a:t>
            </a:r>
            <a:r>
              <a:rPr lang="en-US" dirty="0" err="1">
                <a:latin typeface="Courier"/>
                <a:cs typeface="Courier"/>
              </a:rPr>
              <a:t>iter</a:t>
            </a:r>
            <a:r>
              <a:rPr lang="en-US" dirty="0">
                <a:latin typeface="Courier"/>
                <a:cs typeface="Courier"/>
              </a:rPr>
              <a:t> =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       </a:t>
            </a:r>
            <a:r>
              <a:rPr lang="en-US" dirty="0" err="1" smtClean="0">
                <a:latin typeface="Courier"/>
                <a:cs typeface="Courier"/>
              </a:rPr>
              <a:t>this.iterator</a:t>
            </a:r>
            <a:r>
              <a:rPr lang="en-US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while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iter.hasNext</a:t>
            </a:r>
            <a:r>
              <a:rPr lang="en-US" dirty="0">
                <a:latin typeface="Courier"/>
                <a:cs typeface="Courier"/>
              </a:rPr>
              <a:t>()){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System.out.print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iter.next</a:t>
            </a:r>
            <a:r>
              <a:rPr lang="en-US" dirty="0">
                <a:latin typeface="Courier"/>
                <a:cs typeface="Courier"/>
              </a:rPr>
              <a:t>()+" ");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System.out</a:t>
            </a:r>
            <a:r>
              <a:rPr lang="en-US" i="1" dirty="0" err="1" smtClean="0">
                <a:latin typeface="Courier"/>
                <a:cs typeface="Courier"/>
              </a:rPr>
              <a:t>.</a:t>
            </a:r>
            <a:r>
              <a:rPr lang="en-US" dirty="0" err="1" smtClean="0">
                <a:latin typeface="Courier"/>
                <a:cs typeface="Courier"/>
              </a:rPr>
              <a:t>println</a:t>
            </a:r>
            <a:r>
              <a:rPr lang="en-US" dirty="0">
                <a:latin typeface="Courier"/>
                <a:cs typeface="Courier"/>
              </a:rPr>
              <a:t>()</a:t>
            </a:r>
            <a:r>
              <a:rPr lang="en-US" i="1" dirty="0">
                <a:latin typeface="Courier"/>
                <a:cs typeface="Courier"/>
              </a:rPr>
              <a:t>;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48352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5188"/>
            <a:ext cx="7772400" cy="1470025"/>
          </a:xfrm>
        </p:spPr>
        <p:txBody>
          <a:bodyPr/>
          <a:lstStyle/>
          <a:p>
            <a:r>
              <a:rPr lang="en-US" dirty="0" smtClean="0"/>
              <a:t>Adding Iterators to </a:t>
            </a:r>
            <a:r>
              <a:rPr lang="en-US" dirty="0" err="1" smtClean="0"/>
              <a:t>SimpleArrayList</a:t>
            </a:r>
            <a:r>
              <a:rPr lang="en-US" dirty="0" smtClean="0"/>
              <a:t> is easy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907" y="2111112"/>
            <a:ext cx="8242014" cy="4062945"/>
          </a:xfrm>
        </p:spPr>
        <p:txBody>
          <a:bodyPr/>
          <a:lstStyle/>
          <a:p>
            <a:pPr algn="l"/>
            <a:r>
              <a:rPr lang="en-US" dirty="0" smtClean="0"/>
              <a:t>First, we add the </a:t>
            </a:r>
            <a:r>
              <a:rPr lang="en-US" dirty="0">
                <a:latin typeface="Courier"/>
                <a:cs typeface="Courier"/>
              </a:rPr>
              <a:t>iterator() </a:t>
            </a:r>
            <a:r>
              <a:rPr lang="en-US" dirty="0" smtClean="0"/>
              <a:t>method to </a:t>
            </a:r>
            <a:r>
              <a:rPr lang="en-US" dirty="0" err="1">
                <a:latin typeface="Courier"/>
                <a:cs typeface="Courier"/>
              </a:rPr>
              <a:t>SimpleArrayList</a:t>
            </a:r>
            <a:r>
              <a:rPr lang="en-US" dirty="0" smtClean="0"/>
              <a:t>: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public Iterator&lt;E&gt; iterator(){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	return new </a:t>
            </a:r>
            <a:r>
              <a:rPr lang="en-US" dirty="0" smtClean="0">
                <a:latin typeface="Courier"/>
                <a:cs typeface="Courier"/>
              </a:rPr>
              <a:t> 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     </a:t>
            </a:r>
            <a:r>
              <a:rPr lang="en-US" dirty="0" err="1" smtClean="0">
                <a:latin typeface="Courier"/>
                <a:cs typeface="Courier"/>
              </a:rPr>
              <a:t>ArrayListIterator</a:t>
            </a:r>
            <a:r>
              <a:rPr lang="en-US" dirty="0">
                <a:latin typeface="Courier"/>
                <a:cs typeface="Courier"/>
              </a:rPr>
              <a:t>&lt;E&gt;(this)</a:t>
            </a:r>
            <a:r>
              <a:rPr lang="en-US" b="1" dirty="0" smtClean="0"/>
              <a:t>;</a:t>
            </a:r>
          </a:p>
          <a:p>
            <a:pPr algn="l"/>
            <a:r>
              <a:rPr lang="en-US" dirty="0" smtClean="0"/>
              <a:t>}</a:t>
            </a:r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762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26" y="584485"/>
            <a:ext cx="7394074" cy="5792221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/>
              <a:t>Then we implement the iterator class for Lists:</a:t>
            </a:r>
          </a:p>
          <a:p>
            <a:pPr algn="l"/>
            <a:endParaRPr lang="en-US" dirty="0" smtClean="0"/>
          </a:p>
          <a:p>
            <a:pPr algn="l"/>
            <a:r>
              <a:rPr lang="en-US" dirty="0">
                <a:latin typeface="Courier"/>
                <a:cs typeface="Courier"/>
              </a:rPr>
              <a:t>import </a:t>
            </a:r>
            <a:r>
              <a:rPr lang="en-US" dirty="0" err="1">
                <a:latin typeface="Courier"/>
                <a:cs typeface="Courier"/>
              </a:rPr>
              <a:t>java.util</a:t>
            </a:r>
            <a:r>
              <a:rPr lang="en-US" dirty="0">
                <a:latin typeface="Courier"/>
                <a:cs typeface="Courier"/>
              </a:rPr>
              <a:t>.*;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public class </a:t>
            </a:r>
            <a:r>
              <a:rPr lang="en-US" dirty="0" err="1">
                <a:latin typeface="Courier"/>
                <a:cs typeface="Courier"/>
              </a:rPr>
              <a:t>ArrayListIterator</a:t>
            </a:r>
            <a:r>
              <a:rPr lang="en-US" dirty="0">
                <a:latin typeface="Courier"/>
                <a:cs typeface="Courier"/>
              </a:rPr>
              <a:t>&lt;E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implements Iterator&lt;E&gt;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 // *** fields ***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private </a:t>
            </a:r>
            <a:r>
              <a:rPr lang="en-US" dirty="0" err="1">
                <a:latin typeface="Courier"/>
                <a:cs typeface="Courier"/>
              </a:rPr>
              <a:t>SimpleArrayList</a:t>
            </a:r>
            <a:r>
              <a:rPr lang="en-US" dirty="0">
                <a:latin typeface="Courier"/>
                <a:cs typeface="Courier"/>
              </a:rPr>
              <a:t>&lt;E&gt; list;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    private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curPos</a:t>
            </a:r>
            <a:r>
              <a:rPr lang="en-US" dirty="0">
                <a:latin typeface="Courier"/>
                <a:cs typeface="Courier"/>
              </a:rPr>
              <a:t>;           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     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s-ES_tradnl" dirty="0" smtClean="0">
                <a:latin typeface="Courier"/>
                <a:cs typeface="Courier"/>
              </a:rPr>
              <a:t>    </a:t>
            </a:r>
            <a:r>
              <a:rPr lang="es-ES_tradnl" dirty="0" err="1" smtClean="0">
                <a:latin typeface="Courier"/>
                <a:cs typeface="Courier"/>
              </a:rPr>
              <a:t>public</a:t>
            </a:r>
            <a:r>
              <a:rPr lang="es-ES_tradnl" dirty="0" smtClean="0">
                <a:latin typeface="Courier"/>
                <a:cs typeface="Courier"/>
              </a:rPr>
              <a:t> </a:t>
            </a:r>
            <a:r>
              <a:rPr lang="es-ES_tradnl" dirty="0" err="1" smtClean="0">
                <a:latin typeface="Courier"/>
                <a:cs typeface="Courier"/>
              </a:rPr>
              <a:t>ArrayListIterator</a:t>
            </a:r>
            <a:r>
              <a:rPr lang="es-ES_tradnl" dirty="0" smtClean="0">
                <a:latin typeface="Courier"/>
                <a:cs typeface="Courier"/>
              </a:rPr>
              <a:t>(</a:t>
            </a:r>
          </a:p>
          <a:p>
            <a:pPr algn="l"/>
            <a:r>
              <a:rPr lang="es-ES_tradnl" dirty="0" smtClean="0">
                <a:latin typeface="Courier"/>
                <a:cs typeface="Courier"/>
              </a:rPr>
              <a:t>          </a:t>
            </a:r>
            <a:r>
              <a:rPr lang="es-ES_tradnl" dirty="0" err="1" smtClean="0">
                <a:latin typeface="Courier"/>
                <a:cs typeface="Courier"/>
              </a:rPr>
              <a:t>SimpleArrayList</a:t>
            </a:r>
            <a:r>
              <a:rPr lang="es-ES_tradnl" dirty="0">
                <a:latin typeface="Courier"/>
                <a:cs typeface="Courier"/>
              </a:rPr>
              <a:t>&lt;E&gt; </a:t>
            </a:r>
            <a:r>
              <a:rPr lang="es-ES_tradnl" dirty="0" err="1">
                <a:latin typeface="Courier"/>
                <a:cs typeface="Courier"/>
              </a:rPr>
              <a:t>list</a:t>
            </a:r>
            <a:r>
              <a:rPr lang="es-ES_tradnl" dirty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this.list</a:t>
            </a:r>
            <a:r>
              <a:rPr lang="en-US" dirty="0">
                <a:latin typeface="Courier"/>
                <a:cs typeface="Courier"/>
              </a:rPr>
              <a:t> = list;</a:t>
            </a:r>
          </a:p>
          <a:p>
            <a:pPr algn="l"/>
            <a:r>
              <a:rPr lang="es-ES_tradnl" dirty="0">
                <a:latin typeface="Courier"/>
                <a:cs typeface="Courier"/>
              </a:rPr>
              <a:t>        </a:t>
            </a:r>
            <a:r>
              <a:rPr lang="es-ES_tradnl" dirty="0" err="1">
                <a:latin typeface="Courier"/>
                <a:cs typeface="Courier"/>
              </a:rPr>
              <a:t>curPos</a:t>
            </a:r>
            <a:r>
              <a:rPr lang="es-ES_tradnl" dirty="0">
                <a:latin typeface="Courier"/>
                <a:cs typeface="Courier"/>
              </a:rPr>
              <a:t> = 0;</a:t>
            </a:r>
          </a:p>
          <a:p>
            <a:pPr algn="l"/>
            <a:r>
              <a:rPr lang="es-ES_tradnl" dirty="0">
                <a:latin typeface="Courier"/>
                <a:cs typeface="Courier"/>
              </a:rPr>
              <a:t>    }</a:t>
            </a:r>
            <a:endParaRPr lang="en-US" dirty="0">
              <a:latin typeface="Courier"/>
              <a:cs typeface="Courier"/>
            </a:endParaRP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24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092" y="557466"/>
            <a:ext cx="7485447" cy="565712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>
                <a:latin typeface="Courier"/>
                <a:cs typeface="Courier"/>
              </a:rPr>
              <a:t> public </a:t>
            </a:r>
            <a:r>
              <a:rPr lang="en-US" dirty="0" err="1">
                <a:latin typeface="Courier"/>
                <a:cs typeface="Courier"/>
              </a:rPr>
              <a:t>boolean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hasNext</a:t>
            </a:r>
            <a:r>
              <a:rPr lang="en-US" dirty="0">
                <a:latin typeface="Courier"/>
                <a:cs typeface="Courier"/>
              </a:rPr>
              <a:t>()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</a:t>
            </a:r>
            <a:r>
              <a:rPr lang="en-US" dirty="0" smtClean="0">
                <a:latin typeface="Courier"/>
                <a:cs typeface="Courier"/>
              </a:rPr>
              <a:t>return </a:t>
            </a:r>
            <a:r>
              <a:rPr lang="en-US" dirty="0" err="1">
                <a:latin typeface="Courier"/>
                <a:cs typeface="Courier"/>
              </a:rPr>
              <a:t>curPos</a:t>
            </a:r>
            <a:r>
              <a:rPr lang="en-US" dirty="0">
                <a:latin typeface="Courier"/>
                <a:cs typeface="Courier"/>
              </a:rPr>
              <a:t> &lt; </a:t>
            </a:r>
            <a:r>
              <a:rPr lang="en-US" dirty="0" err="1">
                <a:latin typeface="Courier"/>
                <a:cs typeface="Courier"/>
              </a:rPr>
              <a:t>list.size</a:t>
            </a:r>
            <a:r>
              <a:rPr lang="en-US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public </a:t>
            </a:r>
            <a:r>
              <a:rPr lang="en-US" dirty="0">
                <a:latin typeface="Courier"/>
                <a:cs typeface="Courier"/>
              </a:rPr>
              <a:t>E next()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if (!</a:t>
            </a:r>
            <a:r>
              <a:rPr lang="en-US" dirty="0" err="1">
                <a:latin typeface="Courier"/>
                <a:cs typeface="Courier"/>
              </a:rPr>
              <a:t>hasNext</a:t>
            </a:r>
            <a:r>
              <a:rPr lang="en-US" dirty="0">
                <a:latin typeface="Courier"/>
                <a:cs typeface="Courier"/>
              </a:rPr>
              <a:t>()) </a:t>
            </a:r>
            <a:r>
              <a:rPr lang="en-US" dirty="0" smtClean="0">
                <a:latin typeface="Courier"/>
                <a:cs typeface="Courier"/>
              </a:rPr>
              <a:t>throw 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new </a:t>
            </a:r>
            <a:r>
              <a:rPr lang="en-US" dirty="0" err="1">
                <a:latin typeface="Courier"/>
                <a:cs typeface="Courier"/>
              </a:rPr>
              <a:t>NoSuchElementException</a:t>
            </a:r>
            <a:r>
              <a:rPr lang="en-US" dirty="0">
                <a:latin typeface="Courier"/>
                <a:cs typeface="Courier"/>
              </a:rPr>
              <a:t>()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algn="l"/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    E result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dirty="0" err="1">
                <a:latin typeface="Courier"/>
                <a:cs typeface="Courier"/>
              </a:rPr>
              <a:t>list.get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curPos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pPr algn="l"/>
            <a:r>
              <a:rPr lang="ro-RO" dirty="0">
                <a:latin typeface="Courier"/>
                <a:cs typeface="Courier"/>
              </a:rPr>
              <a:t>   </a:t>
            </a:r>
            <a:r>
              <a:rPr lang="ro-RO" dirty="0" smtClean="0">
                <a:latin typeface="Courier"/>
                <a:cs typeface="Courier"/>
              </a:rPr>
              <a:t> </a:t>
            </a:r>
            <a:r>
              <a:rPr lang="ro-RO" dirty="0">
                <a:latin typeface="Courier"/>
                <a:cs typeface="Courier"/>
              </a:rPr>
              <a:t>curPos++;</a:t>
            </a:r>
          </a:p>
          <a:p>
            <a:pPr algn="l"/>
            <a:r>
              <a:rPr lang="ro-RO" dirty="0">
                <a:latin typeface="Courier"/>
                <a:cs typeface="Courier"/>
              </a:rPr>
              <a:t>    </a:t>
            </a:r>
            <a:r>
              <a:rPr lang="ro-RO" dirty="0" smtClean="0">
                <a:latin typeface="Courier"/>
                <a:cs typeface="Courier"/>
              </a:rPr>
              <a:t>return </a:t>
            </a:r>
            <a:r>
              <a:rPr lang="ro-RO" dirty="0">
                <a:latin typeface="Courier"/>
                <a:cs typeface="Courier"/>
              </a:rPr>
              <a:t>result;</a:t>
            </a:r>
          </a:p>
          <a:p>
            <a:pPr algn="l"/>
            <a:r>
              <a:rPr lang="ro-RO" dirty="0">
                <a:latin typeface="Courier"/>
                <a:cs typeface="Courier"/>
              </a:rPr>
              <a:t> </a:t>
            </a:r>
            <a:r>
              <a:rPr lang="ro-RO" dirty="0" smtClean="0">
                <a:latin typeface="Courier"/>
                <a:cs typeface="Courier"/>
              </a:rPr>
              <a:t>}</a:t>
            </a:r>
            <a:endParaRPr lang="ro-RO" dirty="0">
              <a:latin typeface="Courier"/>
              <a:cs typeface="Courier"/>
            </a:endParaRPr>
          </a:p>
          <a:p>
            <a:pPr algn="l"/>
            <a:r>
              <a:rPr lang="ro-RO" dirty="0">
                <a:latin typeface="Courier"/>
                <a:cs typeface="Courier"/>
              </a:rPr>
              <a:t> </a:t>
            </a:r>
          </a:p>
          <a:p>
            <a:pPr algn="l"/>
            <a:r>
              <a:rPr lang="ro-RO" dirty="0">
                <a:latin typeface="Courier"/>
                <a:cs typeface="Courier"/>
              </a:rPr>
              <a:t>  </a:t>
            </a:r>
            <a:r>
              <a:rPr lang="ro-RO" dirty="0" smtClean="0">
                <a:latin typeface="Courier"/>
                <a:cs typeface="Courier"/>
              </a:rPr>
              <a:t>public </a:t>
            </a:r>
            <a:r>
              <a:rPr lang="ro-RO" dirty="0">
                <a:latin typeface="Courier"/>
                <a:cs typeface="Courier"/>
              </a:rPr>
              <a:t>void remove() {</a:t>
            </a:r>
          </a:p>
          <a:p>
            <a:pPr algn="l"/>
            <a:r>
              <a:rPr lang="ro-RO" dirty="0">
                <a:latin typeface="Courier"/>
                <a:cs typeface="Courier"/>
              </a:rPr>
              <a:t>      </a:t>
            </a:r>
            <a:r>
              <a:rPr lang="ro-RO" dirty="0" smtClean="0">
                <a:latin typeface="Courier"/>
                <a:cs typeface="Courier"/>
              </a:rPr>
              <a:t>throw </a:t>
            </a:r>
            <a:r>
              <a:rPr lang="ro-RO" dirty="0">
                <a:latin typeface="Courier"/>
                <a:cs typeface="Courier"/>
              </a:rPr>
              <a:t>new UnsupportedOperationException();</a:t>
            </a:r>
          </a:p>
          <a:p>
            <a:pPr algn="l"/>
            <a:r>
              <a:rPr lang="ro-RO" dirty="0">
                <a:latin typeface="Courier"/>
                <a:cs typeface="Courier"/>
              </a:rPr>
              <a:t>  </a:t>
            </a:r>
            <a:r>
              <a:rPr lang="ro-RO" dirty="0" smtClean="0">
                <a:latin typeface="Courier"/>
                <a:cs typeface="Courier"/>
              </a:rPr>
              <a:t>}</a:t>
            </a:r>
            <a:endParaRPr lang="ro-RO" dirty="0">
              <a:latin typeface="Courier"/>
              <a:cs typeface="Courier"/>
            </a:endParaRPr>
          </a:p>
          <a:p>
            <a:pPr algn="l"/>
            <a:endParaRPr lang="ro-RO" dirty="0">
              <a:latin typeface="Courier"/>
              <a:cs typeface="Courier"/>
            </a:endParaRPr>
          </a:p>
          <a:p>
            <a:pPr algn="l"/>
            <a:r>
              <a:rPr lang="ro-RO" dirty="0" smtClean="0">
                <a:latin typeface="Courier"/>
                <a:cs typeface="Courier"/>
              </a:rPr>
              <a:t>} 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6495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172" y="549758"/>
            <a:ext cx="7772400" cy="1470025"/>
          </a:xfrm>
        </p:spPr>
        <p:txBody>
          <a:bodyPr/>
          <a:lstStyle/>
          <a:p>
            <a:r>
              <a:rPr lang="en-US" dirty="0" smtClean="0"/>
              <a:t>Empty vs. Null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047" y="1530183"/>
            <a:ext cx="7323307" cy="4846523"/>
          </a:xfrm>
        </p:spPr>
        <p:txBody>
          <a:bodyPr/>
          <a:lstStyle/>
          <a:p>
            <a:pPr algn="l"/>
            <a:r>
              <a:rPr lang="en-US" dirty="0" smtClean="0"/>
              <a:t>In Java all objects are accessed through a reference. A reference may be null. This is not the same as a data object that has nothing in it.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Consider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latin typeface="Courier"/>
                <a:cs typeface="Courier"/>
              </a:rPr>
              <a:t>String str1 = “”;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String str2 = null;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str1</a:t>
            </a:r>
            <a:r>
              <a:rPr lang="en-US" dirty="0" smtClean="0"/>
              <a:t> references </a:t>
            </a:r>
            <a:r>
              <a:rPr lang="en-US" i="1" dirty="0" smtClean="0"/>
              <a:t>something</a:t>
            </a:r>
            <a:r>
              <a:rPr lang="en-US" dirty="0" smtClean="0"/>
              <a:t> (the empty string)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str2</a:t>
            </a:r>
            <a:r>
              <a:rPr lang="en-US" dirty="0" smtClean="0"/>
              <a:t> references </a:t>
            </a:r>
            <a:r>
              <a:rPr lang="en-US" i="1" dirty="0" smtClean="0"/>
              <a:t>nothing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137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470025"/>
          </a:xfrm>
        </p:spPr>
        <p:txBody>
          <a:bodyPr/>
          <a:lstStyle/>
          <a:p>
            <a:r>
              <a:rPr lang="en-US" dirty="0" smtClean="0"/>
              <a:t>Java Exceptions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45436"/>
            <a:ext cx="6400800" cy="3458414"/>
          </a:xfrm>
        </p:spPr>
        <p:txBody>
          <a:bodyPr/>
          <a:lstStyle/>
          <a:p>
            <a:pPr algn="l"/>
            <a:r>
              <a:rPr lang="en-US" dirty="0" smtClean="0"/>
              <a:t>Sometimes a program must signal a programming error or an illegal or impossible call.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Programming errors include trying to access a null reference or using an invalid array index.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0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33095"/>
            <a:ext cx="6400800" cy="4697913"/>
          </a:xfrm>
        </p:spPr>
        <p:txBody>
          <a:bodyPr/>
          <a:lstStyle/>
          <a:p>
            <a:pPr algn="l"/>
            <a:r>
              <a:rPr lang="en-US" dirty="0" smtClean="0"/>
              <a:t>Illegal calls might involve trying to access the records of an non-existent patient or plotting a route to an impossible destination.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Java programs signal an illegal or impossible operation by </a:t>
            </a:r>
            <a:r>
              <a:rPr lang="en-US" i="1" dirty="0" smtClean="0"/>
              <a:t>throwing an exception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209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470025"/>
          </a:xfrm>
        </p:spPr>
        <p:txBody>
          <a:bodyPr/>
          <a:lstStyle/>
          <a:p>
            <a:r>
              <a:rPr lang="en-US" dirty="0" smtClean="0"/>
              <a:t>Uncaught Exceptions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78794"/>
            <a:ext cx="6400800" cy="410347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In the simplest case, a thrown exception is uncaught. It forces each pending method call to return. Finally, the Java runtime system terminates execution with an error message and a walk-back trace.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166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7019" y="679056"/>
            <a:ext cx="6938056" cy="5495002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Exception in thread "main" </a:t>
            </a:r>
            <a:r>
              <a:rPr lang="en-US" sz="2000" dirty="0" err="1"/>
              <a:t>java.lang.NullPointerException</a:t>
            </a:r>
            <a:endParaRPr lang="en-US" sz="2000" dirty="0"/>
          </a:p>
          <a:p>
            <a:pPr algn="l"/>
            <a:r>
              <a:rPr lang="en-US" sz="2000" dirty="0"/>
              <a:t>	at </a:t>
            </a:r>
            <a:r>
              <a:rPr lang="en-US" sz="2000" dirty="0" err="1"/>
              <a:t>ExceptionTester.methodC</a:t>
            </a:r>
            <a:r>
              <a:rPr lang="en-US" sz="2000" dirty="0"/>
              <a:t>(ExceptionTester.java:110)</a:t>
            </a:r>
          </a:p>
          <a:p>
            <a:pPr algn="l"/>
            <a:r>
              <a:rPr lang="en-US" sz="2000" dirty="0"/>
              <a:t>	at </a:t>
            </a:r>
            <a:r>
              <a:rPr lang="en-US" sz="2000" dirty="0" err="1"/>
              <a:t>ExceptionTester.methodB</a:t>
            </a:r>
            <a:r>
              <a:rPr lang="en-US" sz="2000" dirty="0"/>
              <a:t>(ExceptionTester.java:89)</a:t>
            </a:r>
          </a:p>
          <a:p>
            <a:pPr algn="l"/>
            <a:r>
              <a:rPr lang="en-US" sz="2000" dirty="0"/>
              <a:t>	at </a:t>
            </a:r>
            <a:r>
              <a:rPr lang="en-US" sz="2000" dirty="0" err="1"/>
              <a:t>ExceptionTester.methodA</a:t>
            </a:r>
            <a:r>
              <a:rPr lang="en-US" sz="2000" dirty="0"/>
              <a:t>(ExceptionTester.java:72)</a:t>
            </a:r>
          </a:p>
          <a:p>
            <a:pPr algn="l"/>
            <a:r>
              <a:rPr lang="en-US" sz="2000" dirty="0"/>
              <a:t>	at </a:t>
            </a:r>
            <a:r>
              <a:rPr lang="en-US" sz="2000" dirty="0" err="1"/>
              <a:t>ExceptionTester.main</a:t>
            </a:r>
            <a:r>
              <a:rPr lang="en-US" sz="2000" dirty="0"/>
              <a:t>(ExceptionTester.java:49</a:t>
            </a:r>
            <a:r>
              <a:rPr lang="en-US" sz="2000" dirty="0" smtClean="0"/>
              <a:t>)</a:t>
            </a:r>
          </a:p>
          <a:p>
            <a:pPr algn="l"/>
            <a:endParaRPr lang="en-US" sz="2000" u="sng" dirty="0"/>
          </a:p>
          <a:p>
            <a:pPr algn="l"/>
            <a:r>
              <a:rPr lang="en-US" sz="2000" dirty="0" smtClean="0"/>
              <a:t>A null pointer error occurred in </a:t>
            </a:r>
            <a:r>
              <a:rPr lang="en-US" sz="2000" dirty="0" err="1" smtClean="0"/>
              <a:t>methodC</a:t>
            </a:r>
            <a:r>
              <a:rPr lang="en-US" sz="2000" dirty="0" smtClean="0"/>
              <a:t> at line 110.</a:t>
            </a:r>
          </a:p>
          <a:p>
            <a:pPr algn="l"/>
            <a:r>
              <a:rPr lang="en-US" sz="2000" dirty="0" err="1" smtClean="0"/>
              <a:t>methodC</a:t>
            </a:r>
            <a:r>
              <a:rPr lang="en-US" sz="2000" dirty="0" smtClean="0"/>
              <a:t> was called by </a:t>
            </a:r>
            <a:r>
              <a:rPr lang="en-US" sz="2000" dirty="0" err="1" smtClean="0"/>
              <a:t>methodB</a:t>
            </a:r>
            <a:r>
              <a:rPr lang="en-US" sz="2000" dirty="0" smtClean="0"/>
              <a:t> at line 89.</a:t>
            </a:r>
          </a:p>
          <a:p>
            <a:pPr algn="l"/>
            <a:r>
              <a:rPr lang="en-US" sz="2000" dirty="0" err="1" smtClean="0"/>
              <a:t>methodB</a:t>
            </a:r>
            <a:r>
              <a:rPr lang="en-US" sz="2000" dirty="0" smtClean="0"/>
              <a:t> was </a:t>
            </a:r>
            <a:r>
              <a:rPr lang="en-US" sz="2000" dirty="0"/>
              <a:t>called by </a:t>
            </a:r>
            <a:r>
              <a:rPr lang="en-US" sz="2000" dirty="0" err="1" smtClean="0"/>
              <a:t>methodA</a:t>
            </a:r>
            <a:r>
              <a:rPr lang="en-US" sz="2000" dirty="0" smtClean="0"/>
              <a:t> </a:t>
            </a:r>
            <a:r>
              <a:rPr lang="en-US" sz="2000" dirty="0"/>
              <a:t>at line </a:t>
            </a:r>
            <a:r>
              <a:rPr lang="en-US" sz="2000" dirty="0" smtClean="0"/>
              <a:t>72.</a:t>
            </a:r>
          </a:p>
          <a:p>
            <a:pPr algn="l"/>
            <a:r>
              <a:rPr lang="en-US" sz="2000" dirty="0" err="1" smtClean="0"/>
              <a:t>methodA</a:t>
            </a:r>
            <a:r>
              <a:rPr lang="en-US" sz="2000" dirty="0" smtClean="0"/>
              <a:t> </a:t>
            </a:r>
            <a:r>
              <a:rPr lang="en-US" sz="2000" dirty="0"/>
              <a:t>was called by </a:t>
            </a:r>
            <a:r>
              <a:rPr lang="en-US" sz="2000" dirty="0" smtClean="0"/>
              <a:t>main at </a:t>
            </a:r>
            <a:r>
              <a:rPr lang="en-US" sz="2000" dirty="0"/>
              <a:t>line </a:t>
            </a:r>
            <a:r>
              <a:rPr lang="en-US" sz="2000" dirty="0" smtClean="0"/>
              <a:t>49.</a:t>
            </a:r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4802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5378558"/>
          </a:xfrm>
        </p:spPr>
        <p:txBody>
          <a:bodyPr/>
          <a:lstStyle/>
          <a:p>
            <a:r>
              <a:rPr lang="en-US" dirty="0" smtClean="0"/>
              <a:t>Catching exceptions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419" y="1719324"/>
            <a:ext cx="8544692" cy="4319634"/>
          </a:xfrm>
        </p:spPr>
        <p:txBody>
          <a:bodyPr>
            <a:normAutofit/>
          </a:bodyPr>
          <a:lstStyle/>
          <a:p>
            <a:pPr algn="l"/>
            <a:r>
              <a:rPr lang="en-US" sz="2200" dirty="0" smtClean="0"/>
              <a:t>We can </a:t>
            </a:r>
            <a:r>
              <a:rPr lang="en-US" sz="2200" i="1" dirty="0" smtClean="0"/>
              <a:t>catch</a:t>
            </a:r>
            <a:r>
              <a:rPr lang="en-US" sz="2200" dirty="0" smtClean="0"/>
              <a:t> exceptions using a try-catch block:</a:t>
            </a:r>
          </a:p>
          <a:p>
            <a:pPr algn="l"/>
            <a:endParaRPr lang="en-US" sz="2200" dirty="0"/>
          </a:p>
          <a:p>
            <a:pPr algn="l"/>
            <a:r>
              <a:rPr lang="en-US" sz="2200" dirty="0" smtClean="0">
                <a:latin typeface="Courier"/>
                <a:cs typeface="Courier"/>
              </a:rPr>
              <a:t>try {/</a:t>
            </a:r>
            <a:r>
              <a:rPr lang="en-US" sz="2200" dirty="0">
                <a:latin typeface="Courier"/>
                <a:cs typeface="Courier"/>
              </a:rPr>
              <a:t>*</a:t>
            </a:r>
            <a:r>
              <a:rPr lang="en-US" sz="2200" dirty="0" smtClean="0">
                <a:latin typeface="Courier"/>
                <a:cs typeface="Courier"/>
              </a:rPr>
              <a:t> Java code that might throw an exception*/} catch (</a:t>
            </a:r>
            <a:r>
              <a:rPr lang="en-US" sz="2200" dirty="0" err="1" smtClean="0">
                <a:latin typeface="Courier"/>
                <a:cs typeface="Courier"/>
              </a:rPr>
              <a:t>ExceptionType</a:t>
            </a:r>
            <a:r>
              <a:rPr lang="en-US" sz="2200" dirty="0" smtClean="0">
                <a:latin typeface="Courier"/>
                <a:cs typeface="Courier"/>
              </a:rPr>
              <a:t> id1){</a:t>
            </a:r>
          </a:p>
          <a:p>
            <a:pPr algn="l"/>
            <a:r>
              <a:rPr lang="en-US" sz="2200" dirty="0">
                <a:latin typeface="Courier"/>
                <a:cs typeface="Courier"/>
              </a:rPr>
              <a:t> </a:t>
            </a:r>
            <a:r>
              <a:rPr lang="en-US" sz="2200" dirty="0" smtClean="0">
                <a:latin typeface="Courier"/>
                <a:cs typeface="Courier"/>
              </a:rPr>
              <a:t> /* Java code to handle the caught exception */ }</a:t>
            </a:r>
          </a:p>
          <a:p>
            <a:pPr algn="l"/>
            <a:endParaRPr lang="en-US" sz="2200" dirty="0">
              <a:latin typeface="Courier"/>
              <a:cs typeface="Courier"/>
            </a:endParaRPr>
          </a:p>
          <a:p>
            <a:pPr algn="l"/>
            <a:r>
              <a:rPr lang="en-US" sz="2200" dirty="0" smtClean="0"/>
              <a:t>If code in the try block throws an exception (directly or indirectly),</a:t>
            </a:r>
          </a:p>
          <a:p>
            <a:pPr algn="l"/>
            <a:r>
              <a:rPr lang="en-US" sz="2200" dirty="0" smtClean="0"/>
              <a:t>execution in the try </a:t>
            </a:r>
            <a:r>
              <a:rPr lang="en-US" sz="2200" b="1" dirty="0" smtClean="0"/>
              <a:t>stops</a:t>
            </a:r>
            <a:r>
              <a:rPr lang="en-US" sz="2200" dirty="0" smtClean="0"/>
              <a:t>. If the thrown exception matches (or is a subclass of) </a:t>
            </a:r>
            <a:r>
              <a:rPr lang="en-US" sz="2200" dirty="0" err="1" smtClean="0">
                <a:latin typeface="Courier"/>
                <a:cs typeface="Courier"/>
              </a:rPr>
              <a:t>ExceptionType</a:t>
            </a:r>
            <a:r>
              <a:rPr lang="en-US" sz="2200" dirty="0" smtClean="0"/>
              <a:t>, code in the catch block is executed. Then execution resumes </a:t>
            </a:r>
            <a:r>
              <a:rPr lang="en-US" sz="2200" b="1" dirty="0" smtClean="0"/>
              <a:t>after</a:t>
            </a:r>
            <a:r>
              <a:rPr lang="en-US" sz="2200" dirty="0" smtClean="0"/>
              <a:t> the try-catch. If no exception is thrown, just the try block executes.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14103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807" y="660400"/>
            <a:ext cx="7772400" cy="52959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>
                <a:solidFill>
                  <a:schemeClr val="tx1"/>
                </a:solidFill>
                <a:latin typeface="Courier"/>
                <a:cs typeface="Courier"/>
              </a:rPr>
              <a:t>public interface </a:t>
            </a:r>
            <a:r>
              <a:rPr lang="en-US" sz="3200" dirty="0" err="1" smtClean="0">
                <a:solidFill>
                  <a:schemeClr val="tx1"/>
                </a:solidFill>
                <a:latin typeface="Courier"/>
                <a:cs typeface="Courier"/>
              </a:rPr>
              <a:t>BagADT</a:t>
            </a:r>
            <a: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  <a:t>&lt;</a:t>
            </a:r>
            <a:r>
              <a:rPr lang="en-US" sz="3200" dirty="0" smtClean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  <a:t>&gt; </a:t>
            </a:r>
            <a:r>
              <a:rPr lang="en-US" sz="3200" dirty="0">
                <a:solidFill>
                  <a:schemeClr val="tx1"/>
                </a:solidFill>
                <a:latin typeface="Courier"/>
                <a:cs typeface="Courier"/>
              </a:rPr>
              <a:t>{</a:t>
            </a:r>
            <a:br>
              <a:rPr lang="en-US" sz="32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3200" dirty="0">
                <a:solidFill>
                  <a:schemeClr val="tx1"/>
                </a:solidFill>
                <a:latin typeface="Courier"/>
                <a:cs typeface="Courier"/>
              </a:rPr>
              <a:t>	void add</a:t>
            </a:r>
            <a: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sz="3200" dirty="0" smtClean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  <a:t> item</a:t>
            </a:r>
            <a:r>
              <a:rPr lang="en-US" sz="3200" dirty="0">
                <a:solidFill>
                  <a:schemeClr val="tx1"/>
                </a:solidFill>
                <a:latin typeface="Courier"/>
                <a:cs typeface="Courier"/>
              </a:rPr>
              <a:t>);</a:t>
            </a:r>
            <a:br>
              <a:rPr lang="en-US" sz="32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32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3200" dirty="0" smtClean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  <a:t> remove </a:t>
            </a:r>
            <a:r>
              <a:rPr lang="en-US" sz="3200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  <a:t>)</a:t>
            </a:r>
            <a:b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32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  <a:t>     throws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NoSuchElementException</a:t>
            </a:r>
            <a: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  <a:t>;</a:t>
            </a:r>
            <a:b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32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32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32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3200" dirty="0" err="1">
                <a:solidFill>
                  <a:schemeClr val="tx1"/>
                </a:solidFill>
                <a:latin typeface="Courier"/>
                <a:cs typeface="Courier"/>
              </a:rPr>
              <a:t>boolean</a:t>
            </a:r>
            <a:r>
              <a:rPr lang="en-US" sz="32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Courier"/>
                <a:cs typeface="Courier"/>
              </a:rPr>
              <a:t>isEmpty</a:t>
            </a:r>
            <a:r>
              <a:rPr lang="en-US" sz="3200" dirty="0">
                <a:solidFill>
                  <a:schemeClr val="tx1"/>
                </a:solidFill>
                <a:latin typeface="Courier"/>
                <a:cs typeface="Courier"/>
              </a:rPr>
              <a:t>();</a:t>
            </a:r>
            <a:br>
              <a:rPr lang="en-US" sz="32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32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32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  <a:t>  </a:t>
            </a:r>
            <a:r>
              <a:rPr lang="en-US" sz="3200" dirty="0" err="1" smtClean="0">
                <a:solidFill>
                  <a:schemeClr val="tx1"/>
                </a:solidFill>
                <a:latin typeface="Courier"/>
                <a:cs typeface="Courier"/>
              </a:rPr>
              <a:t>BagADT</a:t>
            </a:r>
            <a: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  <a:t>&lt;</a:t>
            </a:r>
            <a:r>
              <a:rPr lang="en-US" sz="3200" dirty="0" smtClean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  <a:t>&gt; clone();</a:t>
            </a:r>
            <a:b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3200" dirty="0" smtClean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endParaRPr lang="en-US" sz="32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76007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5188"/>
            <a:ext cx="7772400" cy="868789"/>
          </a:xfrm>
        </p:spPr>
        <p:txBody>
          <a:bodyPr/>
          <a:lstStyle/>
          <a:p>
            <a:r>
              <a:rPr lang="en-US" dirty="0" smtClean="0"/>
              <a:t>An Example of try-catch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489" y="1175368"/>
            <a:ext cx="7890711" cy="5052730"/>
          </a:xfrm>
        </p:spPr>
        <p:txBody>
          <a:bodyPr>
            <a:normAutofit fontScale="92500"/>
          </a:bodyPr>
          <a:lstStyle/>
          <a:p>
            <a:pPr algn="l"/>
            <a:r>
              <a:rPr lang="en-US" sz="2400" dirty="0" smtClean="0">
                <a:latin typeface="Courier"/>
                <a:cs typeface="Courier"/>
              </a:rPr>
              <a:t>static </a:t>
            </a:r>
            <a:r>
              <a:rPr lang="en-US" sz="2400" dirty="0">
                <a:latin typeface="Courier"/>
                <a:cs typeface="Courier"/>
              </a:rPr>
              <a:t>void </a:t>
            </a:r>
            <a:r>
              <a:rPr lang="en-US" sz="2400" dirty="0" err="1">
                <a:latin typeface="Courier"/>
                <a:cs typeface="Courier"/>
              </a:rPr>
              <a:t>planA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int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) throws </a:t>
            </a:r>
            <a:r>
              <a:rPr lang="en-US" sz="2400" dirty="0" err="1">
                <a:latin typeface="Courier"/>
                <a:cs typeface="Courier"/>
              </a:rPr>
              <a:t>PlanAFailed</a:t>
            </a:r>
            <a:r>
              <a:rPr lang="en-US" sz="2400" dirty="0">
                <a:latin typeface="Courier"/>
                <a:cs typeface="Courier"/>
              </a:rPr>
              <a:t> {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if 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 == 1)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          throw new </a:t>
            </a:r>
            <a:r>
              <a:rPr lang="en-US" sz="2400" dirty="0" err="1">
                <a:latin typeface="Courier"/>
                <a:cs typeface="Courier"/>
              </a:rPr>
              <a:t>PlanAFailed</a:t>
            </a:r>
            <a:r>
              <a:rPr lang="en-US" sz="2400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else </a:t>
            </a:r>
            <a:r>
              <a:rPr lang="en-US" sz="2400" dirty="0" err="1">
                <a:latin typeface="Courier"/>
                <a:cs typeface="Courier"/>
              </a:rPr>
              <a:t>System.out.println</a:t>
            </a:r>
            <a:r>
              <a:rPr lang="en-US" sz="2400" dirty="0">
                <a:latin typeface="Courier"/>
                <a:cs typeface="Courier"/>
              </a:rPr>
              <a:t>("Plan </a:t>
            </a:r>
            <a:r>
              <a:rPr lang="en-US" sz="2400" dirty="0" smtClean="0">
                <a:latin typeface="Courier"/>
                <a:cs typeface="Courier"/>
              </a:rPr>
              <a:t>A worked</a:t>
            </a:r>
            <a:r>
              <a:rPr lang="en-US" sz="2400" dirty="0">
                <a:latin typeface="Courier"/>
                <a:cs typeface="Courier"/>
              </a:rPr>
              <a:t>")</a:t>
            </a:r>
            <a:r>
              <a:rPr lang="en-US" sz="2400" dirty="0" smtClean="0">
                <a:latin typeface="Courier"/>
                <a:cs typeface="Courier"/>
              </a:rPr>
              <a:t>;}</a:t>
            </a:r>
          </a:p>
          <a:p>
            <a:pPr algn="l"/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sz="2600" dirty="0" smtClean="0">
                <a:latin typeface="Courier"/>
                <a:cs typeface="Courier"/>
              </a:rPr>
              <a:t>static </a:t>
            </a:r>
            <a:r>
              <a:rPr lang="en-US" sz="2600" dirty="0">
                <a:latin typeface="Courier"/>
                <a:cs typeface="Courier"/>
              </a:rPr>
              <a:t>void </a:t>
            </a:r>
            <a:r>
              <a:rPr lang="en-US" sz="2600" dirty="0" err="1">
                <a:latin typeface="Courier"/>
                <a:cs typeface="Courier"/>
              </a:rPr>
              <a:t>planB</a:t>
            </a:r>
            <a:r>
              <a:rPr lang="en-US" sz="2600" dirty="0">
                <a:latin typeface="Courier"/>
                <a:cs typeface="Courier"/>
              </a:rPr>
              <a:t>(){</a:t>
            </a:r>
          </a:p>
          <a:p>
            <a:pPr algn="l"/>
            <a:r>
              <a:rPr lang="en-US" sz="2600" dirty="0">
                <a:latin typeface="Courier"/>
                <a:cs typeface="Courier"/>
              </a:rPr>
              <a:t>   </a:t>
            </a:r>
            <a:r>
              <a:rPr lang="en-US" sz="2600" dirty="0" smtClean="0">
                <a:latin typeface="Courier"/>
                <a:cs typeface="Courier"/>
              </a:rPr>
              <a:t> </a:t>
            </a:r>
            <a:r>
              <a:rPr lang="en-US" sz="2600" dirty="0" err="1">
                <a:latin typeface="Courier"/>
                <a:cs typeface="Courier"/>
              </a:rPr>
              <a:t>System.out.println</a:t>
            </a:r>
            <a:r>
              <a:rPr lang="en-US" sz="2600" dirty="0">
                <a:latin typeface="Courier"/>
                <a:cs typeface="Courier"/>
              </a:rPr>
              <a:t>("Plan B worked"); </a:t>
            </a:r>
            <a:r>
              <a:rPr lang="en-US" sz="2600" dirty="0" smtClean="0">
                <a:latin typeface="Courier"/>
                <a:cs typeface="Courier"/>
              </a:rPr>
              <a:t>}</a:t>
            </a:r>
          </a:p>
          <a:p>
            <a:pPr algn="l"/>
            <a:endParaRPr lang="en-US" sz="2600" dirty="0" smtClean="0">
              <a:latin typeface="Courier"/>
              <a:cs typeface="Courier"/>
            </a:endParaRPr>
          </a:p>
          <a:p>
            <a:pPr algn="l"/>
            <a:r>
              <a:rPr lang="en-US" sz="2600" dirty="0" smtClean="0">
                <a:latin typeface="Courier"/>
                <a:cs typeface="Courier"/>
              </a:rPr>
              <a:t>for </a:t>
            </a:r>
            <a:r>
              <a:rPr lang="en-US" sz="2600" dirty="0">
                <a:latin typeface="Courier"/>
                <a:cs typeface="Courier"/>
              </a:rPr>
              <a:t>(</a:t>
            </a:r>
            <a:r>
              <a:rPr lang="en-US" sz="2600" dirty="0" err="1">
                <a:latin typeface="Courier"/>
                <a:cs typeface="Courier"/>
              </a:rPr>
              <a:t>int</a:t>
            </a:r>
            <a:r>
              <a:rPr lang="en-US" sz="2600" dirty="0">
                <a:latin typeface="Courier"/>
                <a:cs typeface="Courier"/>
              </a:rPr>
              <a:t> </a:t>
            </a:r>
            <a:r>
              <a:rPr lang="en-US" sz="2600" dirty="0" err="1">
                <a:latin typeface="Courier"/>
                <a:cs typeface="Courier"/>
              </a:rPr>
              <a:t>i</a:t>
            </a:r>
            <a:r>
              <a:rPr lang="en-US" sz="2600" dirty="0">
                <a:latin typeface="Courier"/>
                <a:cs typeface="Courier"/>
              </a:rPr>
              <a:t> = 1; </a:t>
            </a:r>
            <a:r>
              <a:rPr lang="en-US" sz="2600" dirty="0" err="1">
                <a:latin typeface="Courier"/>
                <a:cs typeface="Courier"/>
              </a:rPr>
              <a:t>i</a:t>
            </a:r>
            <a:r>
              <a:rPr lang="en-US" sz="2600" dirty="0">
                <a:latin typeface="Courier"/>
                <a:cs typeface="Courier"/>
              </a:rPr>
              <a:t> &lt;= 2; </a:t>
            </a:r>
            <a:r>
              <a:rPr lang="en-US" sz="2600" dirty="0" err="1">
                <a:latin typeface="Courier"/>
                <a:cs typeface="Courier"/>
              </a:rPr>
              <a:t>i</a:t>
            </a:r>
            <a:r>
              <a:rPr lang="en-US" sz="2600" dirty="0">
                <a:latin typeface="Courier"/>
                <a:cs typeface="Courier"/>
              </a:rPr>
              <a:t>++)</a:t>
            </a:r>
          </a:p>
          <a:p>
            <a:pPr algn="l"/>
            <a:r>
              <a:rPr lang="en-US" sz="2600" dirty="0">
                <a:latin typeface="Courier"/>
                <a:cs typeface="Courier"/>
              </a:rPr>
              <a:t>    </a:t>
            </a:r>
            <a:r>
              <a:rPr lang="en-US" sz="2600" dirty="0" smtClean="0">
                <a:latin typeface="Courier"/>
                <a:cs typeface="Courier"/>
              </a:rPr>
              <a:t> </a:t>
            </a:r>
            <a:r>
              <a:rPr lang="en-US" sz="2600" dirty="0">
                <a:latin typeface="Courier"/>
                <a:cs typeface="Courier"/>
              </a:rPr>
              <a:t>try { </a:t>
            </a:r>
            <a:r>
              <a:rPr lang="en-US" sz="2600" dirty="0" err="1">
                <a:latin typeface="Courier"/>
                <a:cs typeface="Courier"/>
              </a:rPr>
              <a:t>planA</a:t>
            </a:r>
            <a:r>
              <a:rPr lang="en-US" sz="2600" dirty="0">
                <a:latin typeface="Courier"/>
                <a:cs typeface="Courier"/>
              </a:rPr>
              <a:t>(</a:t>
            </a:r>
            <a:r>
              <a:rPr lang="en-US" sz="2600" dirty="0" err="1">
                <a:latin typeface="Courier"/>
                <a:cs typeface="Courier"/>
              </a:rPr>
              <a:t>i</a:t>
            </a:r>
            <a:r>
              <a:rPr lang="en-US" sz="2600" dirty="0">
                <a:latin typeface="Courier"/>
                <a:cs typeface="Courier"/>
              </a:rPr>
              <a:t>); }</a:t>
            </a:r>
          </a:p>
          <a:p>
            <a:pPr algn="l"/>
            <a:r>
              <a:rPr lang="en-US" sz="2600" dirty="0">
                <a:latin typeface="Courier"/>
                <a:cs typeface="Courier"/>
              </a:rPr>
              <a:t>     </a:t>
            </a:r>
            <a:r>
              <a:rPr lang="en-US" sz="2600" dirty="0" smtClean="0">
                <a:latin typeface="Courier"/>
                <a:cs typeface="Courier"/>
              </a:rPr>
              <a:t>catch </a:t>
            </a:r>
            <a:r>
              <a:rPr lang="en-US" sz="2600" dirty="0">
                <a:latin typeface="Courier"/>
                <a:cs typeface="Courier"/>
              </a:rPr>
              <a:t>(</a:t>
            </a:r>
            <a:r>
              <a:rPr lang="en-US" sz="2600" dirty="0" err="1">
                <a:latin typeface="Courier"/>
                <a:cs typeface="Courier"/>
              </a:rPr>
              <a:t>PlanAFailed</a:t>
            </a:r>
            <a:r>
              <a:rPr lang="en-US" sz="2600" dirty="0">
                <a:latin typeface="Courier"/>
                <a:cs typeface="Courier"/>
              </a:rPr>
              <a:t> </a:t>
            </a:r>
            <a:r>
              <a:rPr lang="en-US" sz="2600" dirty="0" err="1">
                <a:latin typeface="Courier"/>
                <a:cs typeface="Courier"/>
              </a:rPr>
              <a:t>exc</a:t>
            </a:r>
            <a:r>
              <a:rPr lang="en-US" sz="2600" dirty="0">
                <a:latin typeface="Courier"/>
                <a:cs typeface="Courier"/>
              </a:rPr>
              <a:t>) { </a:t>
            </a:r>
            <a:r>
              <a:rPr lang="en-US" sz="2600" dirty="0" err="1">
                <a:latin typeface="Courier"/>
                <a:cs typeface="Courier"/>
              </a:rPr>
              <a:t>planB</a:t>
            </a:r>
            <a:r>
              <a:rPr lang="en-US" sz="2600" dirty="0">
                <a:latin typeface="Courier"/>
                <a:cs typeface="Courier"/>
              </a:rPr>
              <a:t>(); </a:t>
            </a:r>
            <a:r>
              <a:rPr lang="en-US" sz="2600" dirty="0" smtClean="0">
                <a:latin typeface="Courier"/>
                <a:cs typeface="Courier"/>
              </a:rPr>
              <a:t>}</a:t>
            </a:r>
          </a:p>
          <a:p>
            <a:pPr algn="l"/>
            <a:endParaRPr lang="en-US" sz="2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13009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51128"/>
            <a:ext cx="6400800" cy="4552722"/>
          </a:xfrm>
        </p:spPr>
        <p:txBody>
          <a:bodyPr/>
          <a:lstStyle/>
          <a:p>
            <a:pPr algn="l"/>
            <a:r>
              <a:rPr lang="en-US" dirty="0" smtClean="0"/>
              <a:t>Output is: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	Plan </a:t>
            </a:r>
            <a:r>
              <a:rPr lang="en-US" dirty="0"/>
              <a:t>B worked</a:t>
            </a:r>
          </a:p>
          <a:p>
            <a:pPr algn="l"/>
            <a:r>
              <a:rPr lang="en-US" dirty="0" smtClean="0"/>
              <a:t>	Plan </a:t>
            </a:r>
            <a:r>
              <a:rPr lang="en-US" dirty="0"/>
              <a:t>A worked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481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2779"/>
            <a:ext cx="7772400" cy="1354666"/>
          </a:xfrm>
        </p:spPr>
        <p:txBody>
          <a:bodyPr/>
          <a:lstStyle/>
          <a:p>
            <a:r>
              <a:rPr lang="en-US" dirty="0" smtClean="0"/>
              <a:t>Multiple Catch Blocks are Allowed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333" y="1707445"/>
            <a:ext cx="8509000" cy="369640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200" dirty="0" smtClean="0">
                <a:latin typeface="Courier"/>
                <a:cs typeface="Courier"/>
              </a:rPr>
              <a:t>  try{ /* </a:t>
            </a:r>
            <a:r>
              <a:rPr lang="en-US" sz="2200" dirty="0">
                <a:latin typeface="Courier"/>
                <a:cs typeface="Courier"/>
              </a:rPr>
              <a:t>Java code that might throw an </a:t>
            </a:r>
            <a:r>
              <a:rPr lang="en-US" sz="2200" dirty="0" smtClean="0">
                <a:latin typeface="Courier"/>
                <a:cs typeface="Courier"/>
              </a:rPr>
              <a:t>exception */}</a:t>
            </a:r>
          </a:p>
          <a:p>
            <a:pPr algn="l"/>
            <a:r>
              <a:rPr lang="en-US" sz="2200" dirty="0" smtClean="0">
                <a:latin typeface="Courier"/>
                <a:cs typeface="Courier"/>
              </a:rPr>
              <a:t>  catch </a:t>
            </a:r>
            <a:r>
              <a:rPr lang="en-US" sz="2200" dirty="0">
                <a:latin typeface="Courier"/>
                <a:cs typeface="Courier"/>
              </a:rPr>
              <a:t>(</a:t>
            </a:r>
            <a:r>
              <a:rPr lang="en-US" sz="2200" dirty="0" smtClean="0">
                <a:latin typeface="Courier"/>
                <a:cs typeface="Courier"/>
              </a:rPr>
              <a:t>ExceptionType1 id1) </a:t>
            </a:r>
            <a:r>
              <a:rPr lang="en-US" sz="2200" dirty="0">
                <a:latin typeface="Courier"/>
                <a:cs typeface="Courier"/>
              </a:rPr>
              <a:t>{</a:t>
            </a:r>
          </a:p>
          <a:p>
            <a:pPr algn="l"/>
            <a:r>
              <a:rPr lang="en-US" sz="2200" dirty="0">
                <a:latin typeface="Courier"/>
                <a:cs typeface="Courier"/>
              </a:rPr>
              <a:t>    </a:t>
            </a:r>
            <a:r>
              <a:rPr lang="en-US" sz="2200" dirty="0" smtClean="0">
                <a:latin typeface="Courier"/>
                <a:cs typeface="Courier"/>
              </a:rPr>
              <a:t>/* </a:t>
            </a:r>
            <a:r>
              <a:rPr lang="en-US" sz="2200" dirty="0">
                <a:latin typeface="Courier"/>
                <a:cs typeface="Courier"/>
              </a:rPr>
              <a:t>Java code to handle the caught </a:t>
            </a:r>
            <a:r>
              <a:rPr lang="en-US" sz="2200" dirty="0" smtClean="0">
                <a:latin typeface="Courier"/>
                <a:cs typeface="Courier"/>
              </a:rPr>
              <a:t>exception */ </a:t>
            </a:r>
            <a:r>
              <a:rPr lang="en-US" sz="2200" dirty="0">
                <a:latin typeface="Courier"/>
                <a:cs typeface="Courier"/>
              </a:rPr>
              <a:t>}</a:t>
            </a:r>
          </a:p>
          <a:p>
            <a:pPr algn="l"/>
            <a:r>
              <a:rPr lang="en-US" sz="2200" dirty="0" smtClean="0">
                <a:latin typeface="Courier"/>
                <a:cs typeface="Courier"/>
              </a:rPr>
              <a:t>  catch(ExceptionType2 id2) </a:t>
            </a:r>
            <a:r>
              <a:rPr lang="en-US" sz="2200" dirty="0">
                <a:latin typeface="Courier"/>
                <a:cs typeface="Courier"/>
              </a:rPr>
              <a:t>{</a:t>
            </a:r>
          </a:p>
          <a:p>
            <a:pPr algn="l"/>
            <a:r>
              <a:rPr lang="en-US" sz="2200" dirty="0">
                <a:latin typeface="Courier"/>
                <a:cs typeface="Courier"/>
              </a:rPr>
              <a:t>    </a:t>
            </a:r>
            <a:r>
              <a:rPr lang="en-US" sz="2200" dirty="0" smtClean="0">
                <a:latin typeface="Courier"/>
                <a:cs typeface="Courier"/>
              </a:rPr>
              <a:t>/* </a:t>
            </a:r>
            <a:r>
              <a:rPr lang="en-US" sz="2200" dirty="0">
                <a:latin typeface="Courier"/>
                <a:cs typeface="Courier"/>
              </a:rPr>
              <a:t>Java code to handle the caught exception </a:t>
            </a:r>
            <a:r>
              <a:rPr lang="en-US" sz="2200" dirty="0" smtClean="0">
                <a:latin typeface="Courier"/>
                <a:cs typeface="Courier"/>
              </a:rPr>
              <a:t>*/}</a:t>
            </a:r>
          </a:p>
          <a:p>
            <a:pPr algn="l"/>
            <a:endParaRPr lang="en-US" sz="2200" dirty="0">
              <a:latin typeface="Courier"/>
              <a:cs typeface="Courier"/>
            </a:endParaRPr>
          </a:p>
          <a:p>
            <a:pPr algn="l"/>
            <a:r>
              <a:rPr lang="en-US" sz="2400" dirty="0" smtClean="0"/>
              <a:t>Catch blocks are tried in order (can thrown exception match declared exception?)</a:t>
            </a:r>
          </a:p>
          <a:p>
            <a:pPr algn="l"/>
            <a:r>
              <a:rPr lang="en-US" sz="2400" dirty="0" smtClean="0"/>
              <a:t>If no catch matches, exception is passed to containing try block or</a:t>
            </a:r>
          </a:p>
          <a:p>
            <a:pPr algn="l"/>
            <a:r>
              <a:rPr lang="en-US" sz="2400" dirty="0" smtClean="0"/>
              <a:t>caller of current method.</a:t>
            </a:r>
            <a:endParaRPr lang="en-US" sz="2400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747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5188"/>
            <a:ext cx="7772400" cy="8687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Example of Multiple Catch Blocks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489" y="1622778"/>
            <a:ext cx="7890711" cy="460532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400" dirty="0" smtClean="0">
                <a:latin typeface="Courier"/>
                <a:cs typeface="Courier"/>
              </a:rPr>
              <a:t>static </a:t>
            </a:r>
            <a:r>
              <a:rPr lang="en-US" sz="2400" dirty="0">
                <a:latin typeface="Courier"/>
                <a:cs typeface="Courier"/>
              </a:rPr>
              <a:t>void tester(</a:t>
            </a:r>
            <a:r>
              <a:rPr lang="en-US" sz="2400" dirty="0" err="1">
                <a:latin typeface="Courier"/>
                <a:cs typeface="Courier"/>
              </a:rPr>
              <a:t>int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</a:t>
            </a:r>
            <a:r>
              <a:rPr lang="en-US" sz="2400" dirty="0">
                <a:latin typeface="Courier"/>
                <a:cs typeface="Courier"/>
              </a:rPr>
              <a:t>throws </a:t>
            </a:r>
            <a:r>
              <a:rPr lang="en-US" sz="2400" dirty="0" err="1">
                <a:latin typeface="Courier"/>
                <a:cs typeface="Courier"/>
              </a:rPr>
              <a:t>InvalidFlag</a:t>
            </a:r>
            <a:r>
              <a:rPr lang="en-US" sz="2400" dirty="0">
                <a:latin typeface="Courier"/>
                <a:cs typeface="Courier"/>
              </a:rPr>
              <a:t>, </a:t>
            </a:r>
            <a:r>
              <a:rPr lang="en-US" sz="2400" dirty="0" err="1">
                <a:latin typeface="Courier"/>
                <a:cs typeface="Courier"/>
              </a:rPr>
              <a:t>SizeTooLarge</a:t>
            </a:r>
            <a:r>
              <a:rPr lang="en-US" sz="2400" dirty="0">
                <a:latin typeface="Courier"/>
                <a:cs typeface="Courier"/>
              </a:rPr>
              <a:t> {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       if (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 == 1)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          throw new </a:t>
            </a:r>
            <a:r>
              <a:rPr lang="en-US" sz="2400" dirty="0" err="1">
                <a:latin typeface="Courier"/>
                <a:cs typeface="Courier"/>
              </a:rPr>
              <a:t>InvalidFlag</a:t>
            </a:r>
            <a:r>
              <a:rPr lang="en-US" sz="2400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       if (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 == 2)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          throw new </a:t>
            </a:r>
            <a:r>
              <a:rPr lang="en-US" sz="2400" dirty="0" err="1">
                <a:latin typeface="Courier"/>
                <a:cs typeface="Courier"/>
              </a:rPr>
              <a:t>SizeTooLarge</a:t>
            </a:r>
            <a:r>
              <a:rPr lang="en-US" sz="2400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       </a:t>
            </a:r>
            <a:r>
              <a:rPr lang="en-US" sz="2400" dirty="0" smtClean="0">
                <a:latin typeface="Courier"/>
                <a:cs typeface="Courier"/>
              </a:rPr>
              <a:t>else </a:t>
            </a:r>
            <a:r>
              <a:rPr lang="en-US" sz="2400" dirty="0">
                <a:latin typeface="Courier"/>
                <a:cs typeface="Courier"/>
              </a:rPr>
              <a:t>throw new </a:t>
            </a:r>
            <a:r>
              <a:rPr lang="en-US" sz="2400" dirty="0" err="1">
                <a:latin typeface="Courier"/>
                <a:cs typeface="Courier"/>
              </a:rPr>
              <a:t>NullPointerException</a:t>
            </a:r>
            <a:r>
              <a:rPr lang="en-US" sz="2400" dirty="0">
                <a:latin typeface="Courier"/>
                <a:cs typeface="Courier"/>
              </a:rPr>
              <a:t>()</a:t>
            </a:r>
            <a:r>
              <a:rPr lang="en-US" sz="2400" dirty="0" smtClean="0">
                <a:latin typeface="Courier"/>
                <a:cs typeface="Courier"/>
              </a:rPr>
              <a:t>;}</a:t>
            </a:r>
            <a:endParaRPr lang="en-US" sz="2400" dirty="0">
              <a:latin typeface="Courier"/>
              <a:cs typeface="Courier"/>
            </a:endParaRPr>
          </a:p>
          <a:p>
            <a:pPr algn="l"/>
            <a:r>
              <a:rPr lang="en-US" sz="2400" dirty="0">
                <a:latin typeface="Courier"/>
                <a:cs typeface="Courier"/>
              </a:rPr>
              <a:t> </a:t>
            </a:r>
          </a:p>
          <a:p>
            <a:pPr algn="l"/>
            <a:r>
              <a:rPr lang="en-US" sz="2400" dirty="0" smtClean="0">
                <a:latin typeface="Courier"/>
                <a:cs typeface="Courier"/>
              </a:rPr>
              <a:t>  for 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int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 = 1; 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 &lt;= 3; 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++)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     </a:t>
            </a:r>
            <a:r>
              <a:rPr lang="en-US" sz="2400" dirty="0" smtClean="0">
                <a:latin typeface="Courier"/>
                <a:cs typeface="Courier"/>
              </a:rPr>
              <a:t>try </a:t>
            </a:r>
            <a:r>
              <a:rPr lang="en-US" sz="2400" dirty="0">
                <a:latin typeface="Courier"/>
                <a:cs typeface="Courier"/>
              </a:rPr>
              <a:t>{ tester(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); }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     </a:t>
            </a:r>
            <a:r>
              <a:rPr lang="en-US" sz="2400" dirty="0" smtClean="0">
                <a:latin typeface="Courier"/>
                <a:cs typeface="Courier"/>
              </a:rPr>
              <a:t>catch 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InvalidFlag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exc</a:t>
            </a:r>
            <a:r>
              <a:rPr lang="en-US" sz="2400" dirty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        </a:t>
            </a:r>
            <a:r>
              <a:rPr lang="en-US" sz="2400" dirty="0" err="1" smtClean="0">
                <a:latin typeface="Courier"/>
                <a:cs typeface="Courier"/>
              </a:rPr>
              <a:t>System.out.println</a:t>
            </a:r>
            <a:r>
              <a:rPr lang="en-US" sz="2400" dirty="0">
                <a:latin typeface="Courier"/>
                <a:cs typeface="Courier"/>
              </a:rPr>
              <a:t>("Invalid flag in call"); }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     </a:t>
            </a:r>
            <a:r>
              <a:rPr lang="en-US" sz="2400" dirty="0" smtClean="0">
                <a:latin typeface="Courier"/>
                <a:cs typeface="Courier"/>
              </a:rPr>
              <a:t>catch 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SizeTooLarge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exc</a:t>
            </a:r>
            <a:r>
              <a:rPr lang="en-US" sz="2400" dirty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        </a:t>
            </a:r>
            <a:r>
              <a:rPr lang="en-US" sz="2400" dirty="0" err="1" smtClean="0">
                <a:latin typeface="Courier"/>
                <a:cs typeface="Courier"/>
              </a:rPr>
              <a:t>System.out.println</a:t>
            </a:r>
            <a:r>
              <a:rPr lang="en-US" sz="2400" dirty="0">
                <a:latin typeface="Courier"/>
                <a:cs typeface="Courier"/>
              </a:rPr>
              <a:t>("Data set too large"); }</a:t>
            </a:r>
            <a:endParaRPr lang="en-US" sz="2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8379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51128"/>
            <a:ext cx="6400800" cy="4552722"/>
          </a:xfrm>
        </p:spPr>
        <p:txBody>
          <a:bodyPr/>
          <a:lstStyle/>
          <a:p>
            <a:pPr algn="l"/>
            <a:r>
              <a:rPr lang="en-US" dirty="0" smtClean="0"/>
              <a:t>Output is: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	Invalid flag in call</a:t>
            </a:r>
          </a:p>
          <a:p>
            <a:pPr algn="l"/>
            <a:r>
              <a:rPr lang="en-US" dirty="0" smtClean="0"/>
              <a:t>     Data </a:t>
            </a:r>
            <a:r>
              <a:rPr lang="en-US" dirty="0"/>
              <a:t>set too large</a:t>
            </a:r>
          </a:p>
          <a:p>
            <a:pPr algn="l"/>
            <a:r>
              <a:rPr lang="en-US" dirty="0" smtClean="0"/>
              <a:t>     Exception </a:t>
            </a:r>
            <a:r>
              <a:rPr lang="en-US" dirty="0"/>
              <a:t>in thread "main" </a:t>
            </a: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>     </a:t>
            </a:r>
            <a:r>
              <a:rPr lang="en-US" dirty="0" err="1" smtClean="0"/>
              <a:t>java.lang.NullPointerException</a:t>
            </a:r>
            <a:endParaRPr lang="en-US" dirty="0"/>
          </a:p>
          <a:p>
            <a:pPr algn="l"/>
            <a:r>
              <a:rPr lang="en-US" dirty="0"/>
              <a:t>        at </a:t>
            </a:r>
            <a:r>
              <a:rPr lang="en-US" dirty="0" err="1"/>
              <a:t>ThrowTest.tester</a:t>
            </a:r>
            <a:r>
              <a:rPr lang="en-US" dirty="0"/>
              <a:t>(throw2.java:10)</a:t>
            </a:r>
          </a:p>
          <a:p>
            <a:pPr algn="l"/>
            <a:r>
              <a:rPr lang="en-US" dirty="0"/>
              <a:t>        at </a:t>
            </a:r>
            <a:r>
              <a:rPr lang="en-US" dirty="0" err="1"/>
              <a:t>ThrowTest.main</a:t>
            </a:r>
            <a:r>
              <a:rPr lang="en-US" dirty="0"/>
              <a:t>(throw2.java:16)</a:t>
            </a:r>
          </a:p>
        </p:txBody>
      </p:sp>
    </p:spTree>
    <p:extLst>
      <p:ext uri="{BB962C8B-B14F-4D97-AF65-F5344CB8AC3E}">
        <p14:creationId xmlns:p14="http://schemas.microsoft.com/office/powerpoint/2010/main" val="1012227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2780"/>
            <a:ext cx="7772400" cy="1001888"/>
          </a:xfrm>
        </p:spPr>
        <p:txBody>
          <a:bodyPr/>
          <a:lstStyle/>
          <a:p>
            <a:r>
              <a:rPr lang="en-US" dirty="0" smtClean="0"/>
              <a:t>Exceptions are Java 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54667"/>
            <a:ext cx="6400800" cy="4346221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They must be a subclass of </a:t>
            </a:r>
            <a:r>
              <a:rPr lang="en-US" dirty="0" err="1">
                <a:latin typeface="Courier"/>
                <a:cs typeface="Courier"/>
              </a:rPr>
              <a:t>Throwable</a:t>
            </a:r>
            <a:r>
              <a:rPr lang="en-US" dirty="0" smtClean="0"/>
              <a:t>.</a:t>
            </a:r>
          </a:p>
          <a:p>
            <a:pPr algn="l"/>
            <a:r>
              <a:rPr lang="en-US" dirty="0" err="1">
                <a:latin typeface="Courier"/>
                <a:cs typeface="Courier"/>
              </a:rPr>
              <a:t>Throwable</a:t>
            </a:r>
            <a:r>
              <a:rPr lang="en-US" dirty="0" smtClean="0"/>
              <a:t> has two subclasses, </a:t>
            </a:r>
            <a:r>
              <a:rPr lang="en-US" dirty="0">
                <a:latin typeface="Courier"/>
                <a:cs typeface="Courier"/>
              </a:rPr>
              <a:t>Error</a:t>
            </a:r>
            <a:r>
              <a:rPr lang="en-US" dirty="0" smtClean="0"/>
              <a:t> and </a:t>
            </a:r>
            <a:r>
              <a:rPr lang="en-US" dirty="0" smtClean="0">
                <a:latin typeface="Courier"/>
                <a:cs typeface="Courier"/>
              </a:rPr>
              <a:t>Exception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Exceptions in </a:t>
            </a:r>
            <a:r>
              <a:rPr lang="en-US" dirty="0">
                <a:latin typeface="Courier"/>
                <a:cs typeface="Courier"/>
              </a:rPr>
              <a:t>Error</a:t>
            </a:r>
            <a:r>
              <a:rPr lang="en-US" dirty="0" smtClean="0"/>
              <a:t> usually aren’t caught (they usually are unrecoverable).</a:t>
            </a:r>
          </a:p>
          <a:p>
            <a:pPr algn="l"/>
            <a:r>
              <a:rPr lang="en-US" dirty="0" smtClean="0"/>
              <a:t>Exceptions in </a:t>
            </a:r>
            <a:r>
              <a:rPr lang="en-US" dirty="0">
                <a:latin typeface="Courier"/>
                <a:cs typeface="Courier"/>
              </a:rPr>
              <a:t>Exception</a:t>
            </a:r>
            <a:r>
              <a:rPr lang="en-US" dirty="0" smtClean="0"/>
              <a:t> may be caught.</a:t>
            </a:r>
          </a:p>
          <a:p>
            <a:pPr algn="l"/>
            <a:r>
              <a:rPr lang="en-US" dirty="0" smtClean="0"/>
              <a:t>A subclass of </a:t>
            </a:r>
            <a:r>
              <a:rPr lang="en-US" dirty="0">
                <a:latin typeface="Courier"/>
                <a:cs typeface="Courier"/>
              </a:rPr>
              <a:t>Exception</a:t>
            </a:r>
            <a:r>
              <a:rPr lang="en-US" dirty="0" smtClean="0"/>
              <a:t> is </a:t>
            </a:r>
            <a:r>
              <a:rPr lang="en-US" dirty="0" err="1">
                <a:latin typeface="Courier"/>
                <a:cs typeface="Courier"/>
              </a:rPr>
              <a:t>RuntimeException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978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3111" y="578556"/>
            <a:ext cx="7408333" cy="5588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Exceptions in </a:t>
            </a:r>
            <a:r>
              <a:rPr lang="en-US" dirty="0" err="1">
                <a:latin typeface="Courier"/>
                <a:cs typeface="Courier"/>
              </a:rPr>
              <a:t>RuntimeException</a:t>
            </a:r>
            <a:r>
              <a:rPr lang="en-US" dirty="0" smtClean="0"/>
              <a:t> often are not caught (e.g., </a:t>
            </a:r>
            <a:r>
              <a:rPr lang="en-US" dirty="0" err="1">
                <a:latin typeface="Courier"/>
                <a:cs typeface="Courier"/>
              </a:rPr>
              <a:t>NullPointerException</a:t>
            </a:r>
            <a:r>
              <a:rPr lang="en-US" dirty="0" smtClean="0"/>
              <a:t>).</a:t>
            </a:r>
          </a:p>
          <a:p>
            <a:pPr algn="l"/>
            <a:r>
              <a:rPr lang="en-US" dirty="0" smtClean="0"/>
              <a:t>They need not be checked for.</a:t>
            </a:r>
          </a:p>
          <a:p>
            <a:pPr algn="l"/>
            <a:r>
              <a:rPr lang="en-US" dirty="0" smtClean="0"/>
              <a:t>Exceptions in </a:t>
            </a:r>
            <a:r>
              <a:rPr lang="en-US" dirty="0">
                <a:latin typeface="Courier"/>
                <a:cs typeface="Courier"/>
              </a:rPr>
              <a:t>Exception</a:t>
            </a:r>
            <a:r>
              <a:rPr lang="en-US" dirty="0" smtClean="0"/>
              <a:t> but not in </a:t>
            </a:r>
            <a:r>
              <a:rPr lang="en-US" dirty="0" err="1">
                <a:latin typeface="Courier"/>
                <a:cs typeface="Courier"/>
              </a:rPr>
              <a:t>RuntimeException</a:t>
            </a:r>
            <a:r>
              <a:rPr lang="en-US" dirty="0" smtClean="0"/>
              <a:t> are called </a:t>
            </a:r>
            <a:r>
              <a:rPr lang="en-US" i="1" dirty="0" smtClean="0"/>
              <a:t>checked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They must be handled.</a:t>
            </a:r>
          </a:p>
          <a:p>
            <a:pPr algn="l"/>
            <a:r>
              <a:rPr lang="en-US" dirty="0" smtClean="0"/>
              <a:t> How?</a:t>
            </a:r>
          </a:p>
          <a:p>
            <a:pPr algn="l"/>
            <a:r>
              <a:rPr lang="en-US" dirty="0" smtClean="0"/>
              <a:t>A method that may raise a checked exception may </a:t>
            </a:r>
            <a:r>
              <a:rPr lang="en-US" i="1" dirty="0" smtClean="0"/>
              <a:t>guarantee</a:t>
            </a:r>
            <a:r>
              <a:rPr lang="en-US" dirty="0" smtClean="0"/>
              <a:t> that it is handled by that method.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“What happens in Vegas stays in Vegas!”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757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50333"/>
            <a:ext cx="6400800" cy="4853517"/>
          </a:xfrm>
        </p:spPr>
        <p:txBody>
          <a:bodyPr/>
          <a:lstStyle/>
          <a:p>
            <a:pPr algn="l"/>
            <a:r>
              <a:rPr lang="en-US" dirty="0" smtClean="0"/>
              <a:t>Alternatively, a method may warn in its header that one or more checked exceptions may be returned to the caller</a:t>
            </a:r>
          </a:p>
          <a:p>
            <a:pPr algn="l"/>
            <a:r>
              <a:rPr lang="en-US" dirty="0" smtClean="0"/>
              <a:t>(who can handle them or pass them back to its caller.)</a:t>
            </a:r>
          </a:p>
          <a:p>
            <a:pPr algn="l"/>
            <a:endParaRPr lang="en-US" dirty="0" smtClean="0"/>
          </a:p>
          <a:p>
            <a:pPr algn="l"/>
            <a:r>
              <a:rPr lang="en-US" sz="2200" dirty="0">
                <a:latin typeface="Courier"/>
                <a:cs typeface="Courier"/>
              </a:rPr>
              <a:t>static void tester(</a:t>
            </a:r>
            <a:r>
              <a:rPr lang="en-US" sz="2200" dirty="0" err="1">
                <a:latin typeface="Courier"/>
                <a:cs typeface="Courier"/>
              </a:rPr>
              <a:t>int</a:t>
            </a:r>
            <a:r>
              <a:rPr lang="en-US" sz="2200" dirty="0">
                <a:latin typeface="Courier"/>
                <a:cs typeface="Courier"/>
              </a:rPr>
              <a:t> </a:t>
            </a:r>
            <a:r>
              <a:rPr lang="en-US" sz="2200" dirty="0" err="1">
                <a:latin typeface="Courier"/>
                <a:cs typeface="Courier"/>
              </a:rPr>
              <a:t>i</a:t>
            </a:r>
            <a:r>
              <a:rPr lang="en-US" sz="2200" dirty="0">
                <a:latin typeface="Courier"/>
                <a:cs typeface="Courier"/>
              </a:rPr>
              <a:t>)</a:t>
            </a:r>
          </a:p>
          <a:p>
            <a:pPr algn="l"/>
            <a:r>
              <a:rPr lang="en-US" sz="2200" dirty="0">
                <a:latin typeface="Courier"/>
                <a:cs typeface="Courier"/>
              </a:rPr>
              <a:t>   throws </a:t>
            </a:r>
            <a:r>
              <a:rPr lang="en-US" sz="2200" dirty="0" err="1">
                <a:latin typeface="Courier"/>
                <a:cs typeface="Courier"/>
              </a:rPr>
              <a:t>InvalidFlag</a:t>
            </a:r>
            <a:r>
              <a:rPr lang="en-US" sz="2200" dirty="0">
                <a:latin typeface="Courier"/>
                <a:cs typeface="Courier"/>
              </a:rPr>
              <a:t>, </a:t>
            </a:r>
            <a:r>
              <a:rPr lang="en-US" sz="2200" dirty="0" err="1">
                <a:latin typeface="Courier"/>
                <a:cs typeface="Courier"/>
              </a:rPr>
              <a:t>SizeTooLarge</a:t>
            </a:r>
            <a:r>
              <a:rPr lang="en-US" sz="2200" dirty="0">
                <a:latin typeface="Courier"/>
                <a:cs typeface="Courier"/>
              </a:rPr>
              <a:t> </a:t>
            </a:r>
            <a:r>
              <a:rPr lang="en-US" sz="2200" dirty="0" smtClean="0">
                <a:latin typeface="Courier"/>
                <a:cs typeface="Courier"/>
              </a:rPr>
              <a:t>{ … }</a:t>
            </a:r>
            <a:endParaRPr lang="en-US" sz="2200" dirty="0">
              <a:latin typeface="Courier"/>
              <a:cs typeface="Courier"/>
            </a:endParaRP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874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9779"/>
            <a:ext cx="7772400" cy="719666"/>
          </a:xfrm>
        </p:spPr>
        <p:txBody>
          <a:bodyPr/>
          <a:lstStyle/>
          <a:p>
            <a:r>
              <a:rPr lang="en-US" dirty="0" smtClean="0"/>
              <a:t>An “Exception Tester”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1199445"/>
            <a:ext cx="6953957" cy="5079999"/>
          </a:xfrm>
        </p:spPr>
        <p:txBody>
          <a:bodyPr>
            <a:noAutofit/>
          </a:bodyPr>
          <a:lstStyle/>
          <a:p>
            <a:pPr algn="l"/>
            <a:r>
              <a:rPr lang="en-US" sz="1800" dirty="0">
                <a:latin typeface="Courier"/>
                <a:cs typeface="Courier"/>
              </a:rPr>
              <a:t>public static void main(String[] </a:t>
            </a:r>
            <a:r>
              <a:rPr lang="en-US" sz="1800" dirty="0" err="1">
                <a:latin typeface="Courier"/>
                <a:cs typeface="Courier"/>
              </a:rPr>
              <a:t>args</a:t>
            </a:r>
            <a:r>
              <a:rPr lang="en-US" sz="1800" dirty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if 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err="1">
                <a:latin typeface="Courier"/>
                <a:cs typeface="Courier"/>
              </a:rPr>
              <a:t>args.length</a:t>
            </a:r>
            <a:r>
              <a:rPr lang="en-US" sz="1800" dirty="0">
                <a:latin typeface="Courier"/>
                <a:cs typeface="Courier"/>
              </a:rPr>
              <a:t> != 2) {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			method = " </a:t>
            </a:r>
            <a:r>
              <a:rPr lang="en-US" sz="1800" dirty="0" smtClean="0">
                <a:latin typeface="Courier"/>
                <a:cs typeface="Courier"/>
              </a:rPr>
              <a:t>"</a:t>
            </a:r>
            <a:r>
              <a:rPr lang="en-US" sz="1800" dirty="0">
                <a:latin typeface="Courier"/>
                <a:cs typeface="Courier"/>
              </a:rPr>
              <a:t>; color = " </a:t>
            </a:r>
            <a:r>
              <a:rPr lang="en-US" sz="1800" dirty="0" smtClean="0">
                <a:latin typeface="Courier"/>
                <a:cs typeface="Courier"/>
              </a:rPr>
              <a:t>"</a:t>
            </a:r>
            <a:r>
              <a:rPr lang="en-US" sz="1800" dirty="0">
                <a:latin typeface="Courier"/>
                <a:cs typeface="Courier"/>
              </a:rPr>
              <a:t>;</a:t>
            </a:r>
          </a:p>
          <a:p>
            <a:pPr algn="l"/>
            <a:r>
              <a:rPr lang="da-DK" sz="1800" dirty="0">
                <a:latin typeface="Courier"/>
                <a:cs typeface="Courier"/>
              </a:rPr>
              <a:t>	</a:t>
            </a:r>
            <a:r>
              <a:rPr lang="da-DK" sz="1800" dirty="0" smtClean="0">
                <a:latin typeface="Courier"/>
                <a:cs typeface="Courier"/>
              </a:rPr>
              <a:t>} </a:t>
            </a:r>
            <a:r>
              <a:rPr lang="da-DK" sz="1800" dirty="0" err="1">
                <a:latin typeface="Courier"/>
                <a:cs typeface="Courier"/>
              </a:rPr>
              <a:t>else</a:t>
            </a:r>
            <a:r>
              <a:rPr lang="da-DK" sz="1800" dirty="0">
                <a:latin typeface="Courier"/>
                <a:cs typeface="Courier"/>
              </a:rPr>
              <a:t> </a:t>
            </a:r>
            <a:r>
              <a:rPr lang="da-DK" sz="1800" dirty="0" smtClean="0">
                <a:latin typeface="Courier"/>
                <a:cs typeface="Courier"/>
              </a:rPr>
              <a:t>{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method = </a:t>
            </a:r>
            <a:r>
              <a:rPr lang="en-US" sz="1800" dirty="0" err="1">
                <a:latin typeface="Courier"/>
                <a:cs typeface="Courier"/>
              </a:rPr>
              <a:t>args</a:t>
            </a:r>
            <a:r>
              <a:rPr lang="en-US" sz="1800" dirty="0">
                <a:latin typeface="Courier"/>
                <a:cs typeface="Courier"/>
              </a:rPr>
              <a:t>[0]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  <a:r>
              <a:rPr lang="ro-RO" sz="1800" dirty="0" smtClean="0">
                <a:latin typeface="Courier"/>
                <a:cs typeface="Courier"/>
              </a:rPr>
              <a:t> color </a:t>
            </a:r>
            <a:r>
              <a:rPr lang="ro-RO" sz="1800" dirty="0">
                <a:latin typeface="Courier"/>
                <a:cs typeface="Courier"/>
              </a:rPr>
              <a:t>= args[1]</a:t>
            </a:r>
            <a:r>
              <a:rPr lang="ro-RO" sz="1800" dirty="0" smtClean="0">
                <a:latin typeface="Courier"/>
                <a:cs typeface="Courier"/>
              </a:rPr>
              <a:t>; } </a:t>
            </a:r>
            <a:r>
              <a:rPr lang="ro-RO" sz="1800" dirty="0">
                <a:latin typeface="Courier"/>
                <a:cs typeface="Courier"/>
              </a:rPr>
              <a:t>	</a:t>
            </a:r>
          </a:p>
          <a:p>
            <a:pPr algn="l"/>
            <a:r>
              <a:rPr lang="ro-RO" sz="1800" dirty="0">
                <a:latin typeface="Courier"/>
                <a:cs typeface="Courier"/>
              </a:rPr>
              <a:t>	</a:t>
            </a:r>
            <a:r>
              <a:rPr lang="ro-RO" sz="1800" dirty="0" smtClean="0">
                <a:latin typeface="Courier"/>
                <a:cs typeface="Courier"/>
              </a:rPr>
              <a:t>System.out.print</a:t>
            </a:r>
            <a:r>
              <a:rPr lang="ro-RO" sz="1800" dirty="0">
                <a:latin typeface="Courier"/>
                <a:cs typeface="Courier"/>
              </a:rPr>
              <a:t>("main[");</a:t>
            </a:r>
          </a:p>
          <a:p>
            <a:pPr algn="l"/>
            <a:endParaRPr lang="ro-RO" sz="1800" dirty="0">
              <a:latin typeface="Courier"/>
              <a:cs typeface="Courier"/>
            </a:endParaRPr>
          </a:p>
          <a:p>
            <a:pPr algn="l"/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try { </a:t>
            </a:r>
            <a:r>
              <a:rPr lang="en-US" sz="1800" dirty="0" err="1" smtClean="0">
                <a:latin typeface="Courier"/>
                <a:cs typeface="Courier"/>
              </a:rPr>
              <a:t>methodA</a:t>
            </a:r>
            <a:r>
              <a:rPr lang="en-US" sz="1800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		</a:t>
            </a:r>
            <a:r>
              <a:rPr lang="en-US" sz="1800" dirty="0" smtClean="0">
                <a:latin typeface="Courier"/>
                <a:cs typeface="Courier"/>
              </a:rPr>
              <a:t>    </a:t>
            </a:r>
            <a:r>
              <a:rPr lang="en-US" sz="1800" dirty="0" err="1" smtClean="0">
                <a:latin typeface="Courier"/>
                <a:cs typeface="Courier"/>
              </a:rPr>
              <a:t>System.out.print</a:t>
            </a:r>
            <a:r>
              <a:rPr lang="en-US" sz="1800" dirty="0">
                <a:latin typeface="Courier"/>
                <a:cs typeface="Courier"/>
              </a:rPr>
              <a:t>("after A, ")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  <a:endParaRPr lang="en-US" sz="1800" dirty="0">
              <a:latin typeface="Courier"/>
              <a:cs typeface="Courier"/>
            </a:endParaRPr>
          </a:p>
          <a:p>
            <a:pPr algn="l"/>
            <a:r>
              <a:rPr lang="en-US" sz="1800" dirty="0">
                <a:latin typeface="Courier"/>
                <a:cs typeface="Courier"/>
              </a:rPr>
              <a:t>		</a:t>
            </a:r>
            <a:r>
              <a:rPr lang="en-US" sz="1800" dirty="0" smtClean="0">
                <a:latin typeface="Courier"/>
                <a:cs typeface="Courier"/>
              </a:rPr>
              <a:t>   </a:t>
            </a:r>
            <a:r>
              <a:rPr lang="en-US" sz="1800" dirty="0" err="1" smtClean="0">
                <a:latin typeface="Courier"/>
                <a:cs typeface="Courier"/>
              </a:rPr>
              <a:t>methodE</a:t>
            </a:r>
            <a:r>
              <a:rPr lang="en-US" sz="1800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		</a:t>
            </a:r>
            <a:r>
              <a:rPr lang="en-US" sz="1800" dirty="0" smtClean="0">
                <a:latin typeface="Courier"/>
                <a:cs typeface="Courier"/>
              </a:rPr>
              <a:t>    </a:t>
            </a:r>
            <a:r>
              <a:rPr lang="en-US" sz="1800" dirty="0" err="1" smtClean="0">
                <a:latin typeface="Courier"/>
                <a:cs typeface="Courier"/>
              </a:rPr>
              <a:t>System.out.print</a:t>
            </a:r>
            <a:r>
              <a:rPr lang="en-US" sz="1800" dirty="0">
                <a:latin typeface="Courier"/>
                <a:cs typeface="Courier"/>
              </a:rPr>
              <a:t>("after E,")</a:t>
            </a:r>
            <a:r>
              <a:rPr lang="en-US" sz="1800" dirty="0" smtClean="0">
                <a:latin typeface="Courier"/>
                <a:cs typeface="Courier"/>
              </a:rPr>
              <a:t>; }</a:t>
            </a:r>
            <a:endParaRPr lang="en-US" sz="1800" dirty="0">
              <a:latin typeface="Courier"/>
              <a:cs typeface="Courier"/>
            </a:endParaRPr>
          </a:p>
          <a:p>
            <a:pPr algn="l"/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catch (</a:t>
            </a:r>
            <a:r>
              <a:rPr lang="en-US" sz="1800" dirty="0" err="1">
                <a:latin typeface="Courier"/>
                <a:cs typeface="Courier"/>
              </a:rPr>
              <a:t>RedException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exc</a:t>
            </a:r>
            <a:r>
              <a:rPr lang="en-US" sz="1800" dirty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			</a:t>
            </a:r>
            <a:r>
              <a:rPr lang="en-US" sz="1800" dirty="0" err="1">
                <a:latin typeface="Courier"/>
                <a:cs typeface="Courier"/>
              </a:rPr>
              <a:t>System.out.print</a:t>
            </a:r>
            <a:r>
              <a:rPr lang="en-US" sz="1800" dirty="0">
                <a:latin typeface="Courier"/>
                <a:cs typeface="Courier"/>
              </a:rPr>
              <a:t>("red,")</a:t>
            </a:r>
            <a:r>
              <a:rPr lang="en-US" sz="1800" dirty="0" smtClean="0">
                <a:latin typeface="Courier"/>
                <a:cs typeface="Courier"/>
              </a:rPr>
              <a:t>;}</a:t>
            </a:r>
            <a:endParaRPr lang="en-US" sz="1800" dirty="0">
              <a:latin typeface="Courier"/>
              <a:cs typeface="Courier"/>
            </a:endParaRPr>
          </a:p>
          <a:p>
            <a:pPr algn="l"/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 catch 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err="1">
                <a:latin typeface="Courier"/>
                <a:cs typeface="Courier"/>
              </a:rPr>
              <a:t>GreenException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exc</a:t>
            </a:r>
            <a:r>
              <a:rPr lang="en-US" sz="1800" dirty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			</a:t>
            </a:r>
            <a:r>
              <a:rPr lang="en-US" sz="1800" dirty="0" err="1">
                <a:latin typeface="Courier"/>
                <a:cs typeface="Courier"/>
              </a:rPr>
              <a:t>System.out.print</a:t>
            </a:r>
            <a:r>
              <a:rPr lang="en-US" sz="1800" dirty="0">
                <a:latin typeface="Courier"/>
                <a:cs typeface="Courier"/>
              </a:rPr>
              <a:t>("green,")</a:t>
            </a:r>
            <a:r>
              <a:rPr lang="en-US" sz="1800" dirty="0" smtClean="0">
                <a:latin typeface="Courier"/>
                <a:cs typeface="Courier"/>
              </a:rPr>
              <a:t>; }</a:t>
            </a:r>
            <a:endParaRPr lang="en-US" sz="1800" dirty="0">
              <a:latin typeface="Courier"/>
              <a:cs typeface="Courier"/>
            </a:endParaRPr>
          </a:p>
          <a:p>
            <a:pPr algn="l"/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System.out.println</a:t>
            </a:r>
            <a:r>
              <a:rPr lang="en-US" sz="1800" dirty="0">
                <a:latin typeface="Courier"/>
                <a:cs typeface="Courier"/>
              </a:rPr>
              <a:t>("]main")</a:t>
            </a:r>
            <a:r>
              <a:rPr lang="en-US" sz="1800" dirty="0" smtClean="0">
                <a:latin typeface="Courier"/>
                <a:cs typeface="Courier"/>
              </a:rPr>
              <a:t>;  }</a:t>
            </a:r>
            <a:endParaRPr lang="en-US" sz="1800" dirty="0">
              <a:latin typeface="Courier"/>
              <a:cs typeface="Courier"/>
            </a:endParaRPr>
          </a:p>
          <a:p>
            <a:pPr algn="l"/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18402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111" y="550332"/>
            <a:ext cx="8001000" cy="5954890"/>
          </a:xfrm>
        </p:spPr>
        <p:txBody>
          <a:bodyPr>
            <a:normAutofit/>
          </a:bodyPr>
          <a:lstStyle/>
          <a:p>
            <a:pPr algn="l"/>
            <a:r>
              <a:rPr lang="en-US" sz="3000" dirty="0">
                <a:latin typeface="Courier"/>
                <a:cs typeface="Courier"/>
              </a:rPr>
              <a:t>private static void </a:t>
            </a:r>
            <a:r>
              <a:rPr lang="en-US" sz="3000" dirty="0" err="1">
                <a:latin typeface="Courier"/>
                <a:cs typeface="Courier"/>
              </a:rPr>
              <a:t>methodA</a:t>
            </a:r>
            <a:r>
              <a:rPr lang="en-US" sz="3000" dirty="0">
                <a:latin typeface="Courier"/>
                <a:cs typeface="Courier"/>
              </a:rPr>
              <a:t>() {</a:t>
            </a:r>
          </a:p>
          <a:p>
            <a:pPr algn="l"/>
            <a:r>
              <a:rPr lang="en-US" sz="3000" dirty="0">
                <a:latin typeface="Courier"/>
                <a:cs typeface="Courier"/>
              </a:rPr>
              <a:t>	</a:t>
            </a:r>
            <a:r>
              <a:rPr lang="en-US" sz="3000" dirty="0" err="1" smtClean="0">
                <a:latin typeface="Courier"/>
                <a:cs typeface="Courier"/>
              </a:rPr>
              <a:t>System.out.print</a:t>
            </a:r>
            <a:r>
              <a:rPr lang="en-US" sz="3000" dirty="0">
                <a:latin typeface="Courier"/>
                <a:cs typeface="Courier"/>
              </a:rPr>
              <a:t>("A[");</a:t>
            </a:r>
          </a:p>
          <a:p>
            <a:pPr algn="l"/>
            <a:endParaRPr lang="en-US" sz="3000" dirty="0">
              <a:latin typeface="Courier"/>
              <a:cs typeface="Courier"/>
            </a:endParaRPr>
          </a:p>
          <a:p>
            <a:pPr algn="l"/>
            <a:r>
              <a:rPr lang="en-US" sz="3000" dirty="0">
                <a:latin typeface="Courier"/>
                <a:cs typeface="Courier"/>
              </a:rPr>
              <a:t>	</a:t>
            </a:r>
            <a:r>
              <a:rPr lang="en-US" sz="3000" dirty="0" smtClean="0">
                <a:latin typeface="Courier"/>
                <a:cs typeface="Courier"/>
              </a:rPr>
              <a:t>try { </a:t>
            </a:r>
            <a:r>
              <a:rPr lang="en-US" sz="3000" dirty="0" err="1" smtClean="0">
                <a:latin typeface="Courier"/>
                <a:cs typeface="Courier"/>
              </a:rPr>
              <a:t>methodB</a:t>
            </a:r>
            <a:r>
              <a:rPr lang="en-US" sz="3000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en-US" sz="3000" dirty="0">
                <a:latin typeface="Courier"/>
                <a:cs typeface="Courier"/>
              </a:rPr>
              <a:t>		</a:t>
            </a:r>
            <a:r>
              <a:rPr lang="en-US" sz="3000" dirty="0" err="1" smtClean="0">
                <a:latin typeface="Courier"/>
                <a:cs typeface="Courier"/>
              </a:rPr>
              <a:t>System.out.print</a:t>
            </a:r>
            <a:r>
              <a:rPr lang="en-US" sz="3000" dirty="0">
                <a:latin typeface="Courier"/>
                <a:cs typeface="Courier"/>
              </a:rPr>
              <a:t>("after B,")</a:t>
            </a:r>
            <a:r>
              <a:rPr lang="en-US" sz="3000" dirty="0" smtClean="0">
                <a:latin typeface="Courier"/>
                <a:cs typeface="Courier"/>
              </a:rPr>
              <a:t>;}</a:t>
            </a:r>
            <a:endParaRPr lang="en-US" sz="3000" dirty="0">
              <a:latin typeface="Courier"/>
              <a:cs typeface="Courier"/>
            </a:endParaRPr>
          </a:p>
          <a:p>
            <a:pPr algn="l"/>
            <a:r>
              <a:rPr lang="en-US" sz="3000" dirty="0">
                <a:latin typeface="Courier"/>
                <a:cs typeface="Courier"/>
              </a:rPr>
              <a:t>	</a:t>
            </a:r>
            <a:r>
              <a:rPr lang="en-US" sz="3000" dirty="0" smtClean="0">
                <a:latin typeface="Courier"/>
                <a:cs typeface="Courier"/>
              </a:rPr>
              <a:t>catch </a:t>
            </a:r>
            <a:r>
              <a:rPr lang="en-US" sz="3000" dirty="0">
                <a:latin typeface="Courier"/>
                <a:cs typeface="Courier"/>
              </a:rPr>
              <a:t>(</a:t>
            </a:r>
            <a:r>
              <a:rPr lang="en-US" sz="3000" dirty="0" err="1">
                <a:latin typeface="Courier"/>
                <a:cs typeface="Courier"/>
              </a:rPr>
              <a:t>BlueException</a:t>
            </a:r>
            <a:r>
              <a:rPr lang="en-US" sz="3000" dirty="0">
                <a:latin typeface="Courier"/>
                <a:cs typeface="Courier"/>
              </a:rPr>
              <a:t> </a:t>
            </a:r>
            <a:r>
              <a:rPr lang="en-US" sz="3000" dirty="0" err="1">
                <a:latin typeface="Courier"/>
                <a:cs typeface="Courier"/>
              </a:rPr>
              <a:t>exc</a:t>
            </a:r>
            <a:r>
              <a:rPr lang="en-US" sz="3000" dirty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3000" dirty="0">
                <a:latin typeface="Courier"/>
                <a:cs typeface="Courier"/>
              </a:rPr>
              <a:t>		</a:t>
            </a:r>
            <a:r>
              <a:rPr lang="en-US" sz="3000" dirty="0" err="1" smtClean="0">
                <a:latin typeface="Courier"/>
                <a:cs typeface="Courier"/>
              </a:rPr>
              <a:t>System.out.print</a:t>
            </a:r>
            <a:r>
              <a:rPr lang="en-US" sz="3000" dirty="0">
                <a:latin typeface="Courier"/>
                <a:cs typeface="Courier"/>
              </a:rPr>
              <a:t>("blue</a:t>
            </a:r>
            <a:r>
              <a:rPr lang="en-US" sz="3000" dirty="0" smtClean="0">
                <a:latin typeface="Courier"/>
                <a:cs typeface="Courier"/>
              </a:rPr>
              <a:t>,”);</a:t>
            </a:r>
          </a:p>
          <a:p>
            <a:pPr algn="l"/>
            <a:endParaRPr lang="en-US" sz="3000" dirty="0">
              <a:latin typeface="Courier"/>
              <a:cs typeface="Courier"/>
            </a:endParaRPr>
          </a:p>
          <a:p>
            <a:pPr algn="l"/>
            <a:r>
              <a:rPr lang="en-US" sz="3000" dirty="0">
                <a:latin typeface="Courier"/>
                <a:cs typeface="Courier"/>
              </a:rPr>
              <a:t>	</a:t>
            </a:r>
            <a:r>
              <a:rPr lang="en-US" sz="3000" dirty="0" err="1" smtClean="0">
                <a:latin typeface="Courier"/>
                <a:cs typeface="Courier"/>
              </a:rPr>
              <a:t>System.out.print</a:t>
            </a:r>
            <a:r>
              <a:rPr lang="en-US" sz="3000" dirty="0">
                <a:latin typeface="Courier"/>
                <a:cs typeface="Courier"/>
              </a:rPr>
              <a:t>("]A ")</a:t>
            </a:r>
            <a:r>
              <a:rPr lang="en-US" sz="3000" dirty="0" smtClean="0">
                <a:latin typeface="Courier"/>
                <a:cs typeface="Courier"/>
              </a:rPr>
              <a:t>;  }</a:t>
            </a:r>
            <a:endParaRPr lang="en-US" sz="3000" dirty="0">
              <a:latin typeface="Courier"/>
              <a:cs typeface="Courier"/>
            </a:endParaRPr>
          </a:p>
          <a:p>
            <a:pPr algn="l"/>
            <a:endParaRPr lang="en-US" sz="6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828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" y="473181"/>
            <a:ext cx="8699500" cy="5331294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public class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&lt;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&gt; implements </a:t>
            </a:r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BagADT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&lt;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&gt; {</a:t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	/* Local data to implement a Bag */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/* One or more constructors  */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/* Implementations for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  add, remove, </a:t>
            </a:r>
            <a:r>
              <a:rPr lang="en-US" sz="2800" dirty="0" err="1" smtClean="0">
                <a:solidFill>
                  <a:schemeClr val="tx1"/>
                </a:solidFill>
                <a:latin typeface="Courier"/>
                <a:cs typeface="Courier"/>
              </a:rPr>
              <a:t>isEmpty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and clone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*/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6895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7999"/>
            <a:ext cx="6812844" cy="5954890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6400" dirty="0" smtClean="0">
                <a:latin typeface="Courier"/>
                <a:cs typeface="Courier"/>
              </a:rPr>
              <a:t>private </a:t>
            </a:r>
            <a:r>
              <a:rPr lang="en-US" sz="6400" dirty="0">
                <a:latin typeface="Courier"/>
                <a:cs typeface="Courier"/>
              </a:rPr>
              <a:t>static void </a:t>
            </a:r>
            <a:r>
              <a:rPr lang="en-US" sz="6400" dirty="0" err="1">
                <a:latin typeface="Courier"/>
                <a:cs typeface="Courier"/>
              </a:rPr>
              <a:t>methodB</a:t>
            </a:r>
            <a:r>
              <a:rPr lang="en-US" sz="6400" dirty="0">
                <a:latin typeface="Courier"/>
                <a:cs typeface="Courier"/>
              </a:rPr>
              <a:t>() {</a:t>
            </a:r>
          </a:p>
          <a:p>
            <a:pPr algn="l"/>
            <a:r>
              <a:rPr lang="en-US" sz="6400" dirty="0">
                <a:latin typeface="Courier"/>
                <a:cs typeface="Courier"/>
              </a:rPr>
              <a:t>	</a:t>
            </a:r>
            <a:r>
              <a:rPr lang="en-US" sz="6400" dirty="0" err="1" smtClean="0">
                <a:latin typeface="Courier"/>
                <a:cs typeface="Courier"/>
              </a:rPr>
              <a:t>System.out.print</a:t>
            </a:r>
            <a:r>
              <a:rPr lang="en-US" sz="6400" dirty="0">
                <a:latin typeface="Courier"/>
                <a:cs typeface="Courier"/>
              </a:rPr>
              <a:t>("B[");</a:t>
            </a:r>
          </a:p>
          <a:p>
            <a:pPr algn="l"/>
            <a:endParaRPr lang="en-US" sz="6400" dirty="0">
              <a:latin typeface="Courier"/>
              <a:cs typeface="Courier"/>
            </a:endParaRPr>
          </a:p>
          <a:p>
            <a:pPr algn="l"/>
            <a:r>
              <a:rPr lang="en-US" sz="6400" dirty="0">
                <a:latin typeface="Courier"/>
                <a:cs typeface="Courier"/>
              </a:rPr>
              <a:t>	</a:t>
            </a:r>
            <a:r>
              <a:rPr lang="en-US" sz="6400" dirty="0" smtClean="0">
                <a:latin typeface="Courier"/>
                <a:cs typeface="Courier"/>
              </a:rPr>
              <a:t>try {</a:t>
            </a:r>
            <a:r>
              <a:rPr lang="en-US" sz="6400" dirty="0" err="1" smtClean="0">
                <a:latin typeface="Courier"/>
                <a:cs typeface="Courier"/>
              </a:rPr>
              <a:t>methodC</a:t>
            </a:r>
            <a:r>
              <a:rPr lang="en-US" sz="6400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en-US" sz="6400" dirty="0">
                <a:latin typeface="Courier"/>
                <a:cs typeface="Courier"/>
              </a:rPr>
              <a:t>		</a:t>
            </a:r>
            <a:r>
              <a:rPr lang="en-US" sz="6400" dirty="0" err="1" smtClean="0">
                <a:latin typeface="Courier"/>
                <a:cs typeface="Courier"/>
              </a:rPr>
              <a:t>System.out.print</a:t>
            </a:r>
            <a:r>
              <a:rPr lang="en-US" sz="6400" dirty="0">
                <a:latin typeface="Courier"/>
                <a:cs typeface="Courier"/>
              </a:rPr>
              <a:t>("after C,")</a:t>
            </a:r>
            <a:r>
              <a:rPr lang="en-US" sz="6400" dirty="0" smtClean="0">
                <a:latin typeface="Courier"/>
                <a:cs typeface="Courier"/>
              </a:rPr>
              <a:t>;}</a:t>
            </a:r>
            <a:endParaRPr lang="en-US" sz="6400" dirty="0">
              <a:latin typeface="Courier"/>
              <a:cs typeface="Courier"/>
            </a:endParaRPr>
          </a:p>
          <a:p>
            <a:pPr algn="l"/>
            <a:r>
              <a:rPr lang="en-US" sz="6400" dirty="0">
                <a:latin typeface="Courier"/>
                <a:cs typeface="Courier"/>
              </a:rPr>
              <a:t>	</a:t>
            </a:r>
            <a:r>
              <a:rPr lang="en-US" sz="6400" dirty="0" smtClean="0">
                <a:latin typeface="Courier"/>
                <a:cs typeface="Courier"/>
              </a:rPr>
              <a:t>catch </a:t>
            </a:r>
            <a:r>
              <a:rPr lang="en-US" sz="6400" dirty="0">
                <a:latin typeface="Courier"/>
                <a:cs typeface="Courier"/>
              </a:rPr>
              <a:t>(</a:t>
            </a:r>
            <a:r>
              <a:rPr lang="en-US" sz="6400" dirty="0" err="1">
                <a:latin typeface="Courier"/>
                <a:cs typeface="Courier"/>
              </a:rPr>
              <a:t>YellowException</a:t>
            </a:r>
            <a:r>
              <a:rPr lang="en-US" sz="6400" dirty="0">
                <a:latin typeface="Courier"/>
                <a:cs typeface="Courier"/>
              </a:rPr>
              <a:t> </a:t>
            </a:r>
            <a:r>
              <a:rPr lang="en-US" sz="6400" dirty="0" err="1">
                <a:latin typeface="Courier"/>
                <a:cs typeface="Courier"/>
              </a:rPr>
              <a:t>exc</a:t>
            </a:r>
            <a:r>
              <a:rPr lang="en-US" sz="6400" dirty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6400" dirty="0">
                <a:latin typeface="Courier"/>
                <a:cs typeface="Courier"/>
              </a:rPr>
              <a:t>		</a:t>
            </a:r>
            <a:r>
              <a:rPr lang="en-US" sz="6400" dirty="0" err="1" smtClean="0">
                <a:latin typeface="Courier"/>
                <a:cs typeface="Courier"/>
              </a:rPr>
              <a:t>System.out.print</a:t>
            </a:r>
            <a:r>
              <a:rPr lang="en-US" sz="6400" dirty="0">
                <a:latin typeface="Courier"/>
                <a:cs typeface="Courier"/>
              </a:rPr>
              <a:t>("yellow,");</a:t>
            </a:r>
          </a:p>
          <a:p>
            <a:pPr algn="l"/>
            <a:r>
              <a:rPr lang="en-US" sz="6400" dirty="0">
                <a:latin typeface="Courier"/>
                <a:cs typeface="Courier"/>
              </a:rPr>
              <a:t>		</a:t>
            </a:r>
            <a:r>
              <a:rPr lang="en-US" sz="6400" dirty="0" smtClean="0">
                <a:latin typeface="Courier"/>
                <a:cs typeface="Courier"/>
              </a:rPr>
              <a:t>throw </a:t>
            </a:r>
            <a:r>
              <a:rPr lang="en-US" sz="6400" dirty="0">
                <a:latin typeface="Courier"/>
                <a:cs typeface="Courier"/>
              </a:rPr>
              <a:t>new </a:t>
            </a:r>
            <a:r>
              <a:rPr lang="en-US" sz="6400" dirty="0" err="1">
                <a:latin typeface="Courier"/>
                <a:cs typeface="Courier"/>
              </a:rPr>
              <a:t>GreenException</a:t>
            </a:r>
            <a:r>
              <a:rPr lang="en-US" sz="6400" dirty="0">
                <a:latin typeface="Courier"/>
                <a:cs typeface="Courier"/>
              </a:rPr>
              <a:t>()</a:t>
            </a:r>
            <a:r>
              <a:rPr lang="en-US" sz="6400" dirty="0" smtClean="0">
                <a:latin typeface="Courier"/>
                <a:cs typeface="Courier"/>
              </a:rPr>
              <a:t>; }</a:t>
            </a:r>
            <a:endParaRPr lang="en-US" sz="6400" dirty="0">
              <a:latin typeface="Courier"/>
              <a:cs typeface="Courier"/>
            </a:endParaRPr>
          </a:p>
          <a:p>
            <a:pPr algn="l"/>
            <a:r>
              <a:rPr lang="en-US" sz="6400" dirty="0">
                <a:latin typeface="Courier"/>
                <a:cs typeface="Courier"/>
              </a:rPr>
              <a:t>	</a:t>
            </a:r>
            <a:r>
              <a:rPr lang="en-US" sz="6400" dirty="0" smtClean="0">
                <a:latin typeface="Courier"/>
                <a:cs typeface="Courier"/>
              </a:rPr>
              <a:t>catch </a:t>
            </a:r>
            <a:r>
              <a:rPr lang="en-US" sz="6400" dirty="0">
                <a:latin typeface="Courier"/>
                <a:cs typeface="Courier"/>
              </a:rPr>
              <a:t>(</a:t>
            </a:r>
            <a:r>
              <a:rPr lang="en-US" sz="6400" dirty="0" err="1">
                <a:latin typeface="Courier"/>
                <a:cs typeface="Courier"/>
              </a:rPr>
              <a:t>RedException</a:t>
            </a:r>
            <a:r>
              <a:rPr lang="en-US" sz="6400" dirty="0">
                <a:latin typeface="Courier"/>
                <a:cs typeface="Courier"/>
              </a:rPr>
              <a:t> </a:t>
            </a:r>
            <a:r>
              <a:rPr lang="en-US" sz="6400" dirty="0" err="1">
                <a:latin typeface="Courier"/>
                <a:cs typeface="Courier"/>
              </a:rPr>
              <a:t>exc</a:t>
            </a:r>
            <a:r>
              <a:rPr lang="en-US" sz="6400" dirty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6400" dirty="0">
                <a:latin typeface="Courier"/>
                <a:cs typeface="Courier"/>
              </a:rPr>
              <a:t>			</a:t>
            </a:r>
            <a:r>
              <a:rPr lang="en-US" sz="6400" dirty="0" err="1">
                <a:latin typeface="Courier"/>
                <a:cs typeface="Courier"/>
              </a:rPr>
              <a:t>System.out.print</a:t>
            </a:r>
            <a:r>
              <a:rPr lang="en-US" sz="6400" dirty="0">
                <a:latin typeface="Courier"/>
                <a:cs typeface="Courier"/>
              </a:rPr>
              <a:t>("red,")</a:t>
            </a:r>
            <a:r>
              <a:rPr lang="en-US" sz="6400" dirty="0" smtClean="0">
                <a:latin typeface="Courier"/>
                <a:cs typeface="Courier"/>
              </a:rPr>
              <a:t>; }</a:t>
            </a:r>
            <a:endParaRPr lang="en-US" sz="6400" dirty="0">
              <a:latin typeface="Courier"/>
              <a:cs typeface="Courier"/>
            </a:endParaRPr>
          </a:p>
          <a:p>
            <a:pPr algn="l"/>
            <a:r>
              <a:rPr lang="en-US" sz="6400" dirty="0">
                <a:latin typeface="Courier"/>
                <a:cs typeface="Courier"/>
              </a:rPr>
              <a:t>	</a:t>
            </a:r>
            <a:endParaRPr lang="en-US" sz="6400" dirty="0" smtClean="0">
              <a:latin typeface="Courier"/>
              <a:cs typeface="Courier"/>
            </a:endParaRPr>
          </a:p>
          <a:p>
            <a:pPr algn="l"/>
            <a:r>
              <a:rPr lang="en-US" sz="6400" dirty="0" smtClean="0">
                <a:latin typeface="Courier"/>
                <a:cs typeface="Courier"/>
              </a:rPr>
              <a:t>  </a:t>
            </a:r>
            <a:r>
              <a:rPr lang="en-US" sz="6400" dirty="0" err="1" smtClean="0">
                <a:latin typeface="Courier"/>
                <a:cs typeface="Courier"/>
              </a:rPr>
              <a:t>methodD</a:t>
            </a:r>
            <a:r>
              <a:rPr lang="en-US" sz="6400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en-US" sz="6400" dirty="0">
                <a:latin typeface="Courier"/>
                <a:cs typeface="Courier"/>
              </a:rPr>
              <a:t>	</a:t>
            </a:r>
            <a:r>
              <a:rPr lang="en-US" sz="6400" dirty="0" err="1" smtClean="0">
                <a:latin typeface="Courier"/>
                <a:cs typeface="Courier"/>
              </a:rPr>
              <a:t>System.out.print</a:t>
            </a:r>
            <a:r>
              <a:rPr lang="en-US" sz="6400" dirty="0">
                <a:latin typeface="Courier"/>
                <a:cs typeface="Courier"/>
              </a:rPr>
              <a:t>("after D")</a:t>
            </a:r>
            <a:r>
              <a:rPr lang="en-US" sz="6400" dirty="0" smtClean="0">
                <a:latin typeface="Courier"/>
                <a:cs typeface="Courier"/>
              </a:rPr>
              <a:t>;</a:t>
            </a:r>
            <a:endParaRPr lang="en-US" sz="6400" dirty="0">
              <a:latin typeface="Courier"/>
              <a:cs typeface="Courier"/>
            </a:endParaRPr>
          </a:p>
          <a:p>
            <a:pPr algn="l"/>
            <a:r>
              <a:rPr lang="en-US" sz="6400" dirty="0">
                <a:latin typeface="Courier"/>
                <a:cs typeface="Courier"/>
              </a:rPr>
              <a:t>	</a:t>
            </a:r>
            <a:r>
              <a:rPr lang="en-US" sz="6400" dirty="0" err="1" smtClean="0">
                <a:latin typeface="Courier"/>
                <a:cs typeface="Courier"/>
              </a:rPr>
              <a:t>System.out.print</a:t>
            </a:r>
            <a:r>
              <a:rPr lang="en-US" sz="6400" dirty="0">
                <a:latin typeface="Courier"/>
                <a:cs typeface="Courier"/>
              </a:rPr>
              <a:t>("]B ")</a:t>
            </a:r>
            <a:r>
              <a:rPr lang="en-US" sz="6400" dirty="0" smtClean="0">
                <a:latin typeface="Courier"/>
                <a:cs typeface="Courier"/>
              </a:rPr>
              <a:t>; }</a:t>
            </a:r>
            <a:endParaRPr lang="en-US" sz="6400" dirty="0">
              <a:latin typeface="Courier"/>
              <a:cs typeface="Couri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071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0360"/>
            <a:ext cx="6400800" cy="5549195"/>
          </a:xfrm>
        </p:spPr>
        <p:txBody>
          <a:bodyPr/>
          <a:lstStyle/>
          <a:p>
            <a:pPr algn="l"/>
            <a:r>
              <a:rPr lang="en-US" dirty="0" err="1">
                <a:latin typeface="Courier"/>
                <a:cs typeface="Courier"/>
              </a:rPr>
              <a:t>methodC</a:t>
            </a:r>
            <a:r>
              <a:rPr lang="en-US" dirty="0" smtClean="0"/>
              <a:t>, </a:t>
            </a:r>
            <a:r>
              <a:rPr lang="en-US" dirty="0" err="1">
                <a:latin typeface="Courier"/>
                <a:cs typeface="Courier"/>
              </a:rPr>
              <a:t>methodD</a:t>
            </a:r>
            <a:r>
              <a:rPr lang="en-US" dirty="0" smtClean="0"/>
              <a:t> and </a:t>
            </a:r>
            <a:r>
              <a:rPr lang="en-US" dirty="0" err="1">
                <a:latin typeface="Courier"/>
                <a:cs typeface="Courier"/>
              </a:rPr>
              <a:t>methodE</a:t>
            </a:r>
            <a:r>
              <a:rPr lang="en-US" dirty="0" smtClean="0"/>
              <a:t> all</a:t>
            </a:r>
          </a:p>
          <a:p>
            <a:pPr algn="l"/>
            <a:r>
              <a:rPr lang="en-US" dirty="0" smtClean="0"/>
              <a:t>behave the same:</a:t>
            </a:r>
          </a:p>
          <a:p>
            <a:pPr algn="l"/>
            <a:r>
              <a:rPr lang="en-US" dirty="0" smtClean="0"/>
              <a:t>If the </a:t>
            </a:r>
            <a:r>
              <a:rPr lang="en-US" dirty="0">
                <a:latin typeface="Courier"/>
                <a:cs typeface="Courier"/>
              </a:rPr>
              <a:t>method</a:t>
            </a:r>
            <a:r>
              <a:rPr lang="en-US" dirty="0" smtClean="0"/>
              <a:t> field matches their name, they throw an exception corresponding to the </a:t>
            </a:r>
            <a:r>
              <a:rPr lang="en-US" dirty="0">
                <a:latin typeface="Courier"/>
                <a:cs typeface="Courier"/>
              </a:rPr>
              <a:t>color</a:t>
            </a:r>
            <a:r>
              <a:rPr lang="en-US" dirty="0" smtClean="0"/>
              <a:t> field. Otherwise they do nothing but return.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02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2223"/>
            <a:ext cx="7772400" cy="832556"/>
          </a:xfrm>
        </p:spPr>
        <p:txBody>
          <a:bodyPr/>
          <a:lstStyle/>
          <a:p>
            <a:r>
              <a:rPr lang="en-US" dirty="0" smtClean="0"/>
              <a:t>Basic execution sequence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1114779"/>
            <a:ext cx="6671733" cy="4995332"/>
          </a:xfrm>
        </p:spPr>
        <p:txBody>
          <a:bodyPr/>
          <a:lstStyle/>
          <a:p>
            <a:pPr algn="l"/>
            <a:r>
              <a:rPr lang="en-US" dirty="0" smtClean="0"/>
              <a:t>Below is a </a:t>
            </a:r>
            <a:r>
              <a:rPr lang="en-US" i="1" dirty="0" smtClean="0"/>
              <a:t>call tree</a:t>
            </a:r>
            <a:r>
              <a:rPr lang="en-US" dirty="0" smtClean="0"/>
              <a:t>. If no exceptions are thrown, execution sequence is </a:t>
            </a:r>
            <a:r>
              <a:rPr lang="en-US" i="1" dirty="0" smtClean="0"/>
              <a:t>depth-first: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 rot="10800000" flipV="1">
            <a:off x="3131442" y="2771062"/>
            <a:ext cx="1651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Main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4092222" y="3584222"/>
            <a:ext cx="87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05667" y="3584222"/>
            <a:ext cx="482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944904" y="4529667"/>
            <a:ext cx="108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2698608" y="5489222"/>
            <a:ext cx="30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88182" y="5489222"/>
            <a:ext cx="68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11" name="Straight Connector 10"/>
          <p:cNvCxnSpPr>
            <a:endCxn id="6" idx="0"/>
          </p:cNvCxnSpPr>
          <p:nvPr/>
        </p:nvCxnSpPr>
        <p:spPr>
          <a:xfrm flipH="1">
            <a:off x="3246925" y="3171173"/>
            <a:ext cx="379631" cy="4130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38222" y="3171173"/>
            <a:ext cx="339888" cy="4130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131442" y="3984332"/>
            <a:ext cx="0" cy="5453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8" idx="0"/>
          </p:cNvCxnSpPr>
          <p:nvPr/>
        </p:nvCxnSpPr>
        <p:spPr>
          <a:xfrm flipH="1">
            <a:off x="2852137" y="4898999"/>
            <a:ext cx="279305" cy="5902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46925" y="4898999"/>
            <a:ext cx="379631" cy="5902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779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59556"/>
            <a:ext cx="6400800" cy="4444294"/>
          </a:xfrm>
        </p:spPr>
        <p:txBody>
          <a:bodyPr/>
          <a:lstStyle/>
          <a:p>
            <a:pPr algn="l"/>
            <a:r>
              <a:rPr lang="en-US" dirty="0" smtClean="0"/>
              <a:t>The generated trace is:</a:t>
            </a:r>
          </a:p>
          <a:p>
            <a:pPr algn="l"/>
            <a:r>
              <a:rPr lang="en-US" dirty="0"/>
              <a:t>main</a:t>
            </a:r>
            <a:r>
              <a:rPr lang="en-US" dirty="0" smtClean="0"/>
              <a:t>[ A[ B[ after </a:t>
            </a:r>
            <a:r>
              <a:rPr lang="en-US" dirty="0"/>
              <a:t>C</a:t>
            </a:r>
            <a:r>
              <a:rPr lang="en-US" dirty="0" smtClean="0"/>
              <a:t>, after D ]</a:t>
            </a:r>
            <a:r>
              <a:rPr lang="en-US" dirty="0"/>
              <a:t>B after B,]A after A</a:t>
            </a:r>
            <a:r>
              <a:rPr lang="en-US" dirty="0" smtClean="0"/>
              <a:t>, after </a:t>
            </a:r>
            <a:r>
              <a:rPr lang="en-US" dirty="0"/>
              <a:t>E</a:t>
            </a:r>
            <a:r>
              <a:rPr lang="en-US" dirty="0" smtClean="0"/>
              <a:t>, ]</a:t>
            </a:r>
            <a:r>
              <a:rPr lang="en-US" dirty="0"/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2661157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64445"/>
            <a:ext cx="7772400" cy="9031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 alter execution order by throwing an exception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1333"/>
            <a:ext cx="6400800" cy="3202517"/>
          </a:xfrm>
        </p:spPr>
        <p:txBody>
          <a:bodyPr/>
          <a:lstStyle/>
          <a:p>
            <a:pPr algn="l"/>
            <a:r>
              <a:rPr lang="en-US" dirty="0" smtClean="0"/>
              <a:t>We direct C, D or E to throw an exception by setting the </a:t>
            </a:r>
            <a:r>
              <a:rPr lang="en-US" dirty="0">
                <a:latin typeface="Courier"/>
                <a:cs typeface="Courier"/>
              </a:rPr>
              <a:t>method</a:t>
            </a:r>
            <a:r>
              <a:rPr lang="en-US" dirty="0"/>
              <a:t> field </a:t>
            </a:r>
            <a:r>
              <a:rPr lang="en-US" dirty="0" smtClean="0"/>
              <a:t>and the </a:t>
            </a:r>
            <a:r>
              <a:rPr lang="en-US" dirty="0">
                <a:latin typeface="Courier"/>
                <a:cs typeface="Courier"/>
              </a:rPr>
              <a:t>color</a:t>
            </a:r>
            <a:r>
              <a:rPr lang="en-US" dirty="0"/>
              <a:t> </a:t>
            </a:r>
            <a:r>
              <a:rPr lang="en-US" dirty="0" smtClean="0"/>
              <a:t>field. So</a:t>
            </a:r>
          </a:p>
          <a:p>
            <a:pPr algn="l"/>
            <a:r>
              <a:rPr lang="en-US" dirty="0" smtClean="0"/>
              <a:t>  </a:t>
            </a:r>
            <a:r>
              <a:rPr lang="en-US" dirty="0" smtClean="0">
                <a:latin typeface="Courier"/>
                <a:cs typeface="Courier"/>
              </a:rPr>
              <a:t>method </a:t>
            </a:r>
            <a:r>
              <a:rPr lang="en-US" dirty="0">
                <a:latin typeface="Courier"/>
                <a:cs typeface="Courier"/>
              </a:rPr>
              <a:t>= "c"; color = "blue"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algn="l"/>
            <a:r>
              <a:rPr lang="en-US" dirty="0" smtClean="0"/>
              <a:t>tells C to throw a blue exception.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199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00806"/>
            <a:ext cx="6400800" cy="4970638"/>
          </a:xfrm>
        </p:spPr>
        <p:txBody>
          <a:bodyPr/>
          <a:lstStyle/>
          <a:p>
            <a:pPr algn="l"/>
            <a:r>
              <a:rPr lang="en-US" dirty="0" smtClean="0"/>
              <a:t>The execution trace is now:</a:t>
            </a:r>
          </a:p>
          <a:p>
            <a:pPr algn="l"/>
            <a:endParaRPr lang="en-US" dirty="0" smtClean="0"/>
          </a:p>
          <a:p>
            <a:pPr algn="l"/>
            <a:r>
              <a:rPr lang="en-US" dirty="0"/>
              <a:t>main</a:t>
            </a:r>
            <a:r>
              <a:rPr lang="en-US" dirty="0" smtClean="0"/>
              <a:t>[ A[ B</a:t>
            </a:r>
            <a:r>
              <a:rPr lang="en-US" dirty="0"/>
              <a:t>[blue,]A after A</a:t>
            </a:r>
            <a:r>
              <a:rPr lang="en-US" dirty="0" smtClean="0"/>
              <a:t>, </a:t>
            </a:r>
          </a:p>
          <a:p>
            <a:pPr algn="l"/>
            <a:r>
              <a:rPr lang="en-US" dirty="0" smtClean="0"/>
              <a:t>after </a:t>
            </a:r>
            <a:r>
              <a:rPr lang="en-US" dirty="0"/>
              <a:t>E</a:t>
            </a:r>
            <a:r>
              <a:rPr lang="en-US" dirty="0" smtClean="0"/>
              <a:t>, ]main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Why?</a:t>
            </a:r>
          </a:p>
          <a:p>
            <a:pPr algn="l"/>
            <a:r>
              <a:rPr lang="en-US" dirty="0" smtClean="0"/>
              <a:t>C throws blue. Its caller, B, doesn’t catch blue exceptions, so it is passed to B’s caller, A. A handles the exception, returns to main, and E is then called. 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69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3333"/>
            <a:ext cx="6400800" cy="4980517"/>
          </a:xfrm>
        </p:spPr>
        <p:txBody>
          <a:bodyPr/>
          <a:lstStyle/>
          <a:p>
            <a:pPr algn="l"/>
            <a:r>
              <a:rPr lang="en-US" dirty="0" smtClean="0"/>
              <a:t>Try another: 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method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dirty="0" smtClean="0">
                <a:latin typeface="Courier"/>
                <a:cs typeface="Courier"/>
              </a:rPr>
              <a:t>”e"</a:t>
            </a:r>
            <a:r>
              <a:rPr lang="en-US" dirty="0">
                <a:latin typeface="Courier"/>
                <a:cs typeface="Courier"/>
              </a:rPr>
              <a:t>; color = "blue"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algn="l"/>
            <a:r>
              <a:rPr lang="en-US" dirty="0" smtClean="0"/>
              <a:t>main[ A[ B</a:t>
            </a:r>
            <a:r>
              <a:rPr lang="en-US" dirty="0"/>
              <a:t>[after C</a:t>
            </a:r>
            <a:r>
              <a:rPr lang="en-US" dirty="0" smtClean="0"/>
              <a:t>, after </a:t>
            </a:r>
            <a:r>
              <a:rPr lang="en-US" dirty="0"/>
              <a:t>D]B after B,]A after </a:t>
            </a:r>
            <a:r>
              <a:rPr lang="en-US" u="sng" dirty="0" smtClean="0"/>
              <a:t>A</a:t>
            </a:r>
          </a:p>
          <a:p>
            <a:pPr algn="l"/>
            <a:r>
              <a:rPr lang="en-US" u="sng" dirty="0" smtClean="0"/>
              <a:t>Exception </a:t>
            </a:r>
            <a:r>
              <a:rPr lang="en-US" u="sng" dirty="0"/>
              <a:t>in thread "main" </a:t>
            </a:r>
            <a:r>
              <a:rPr lang="en-US" u="sng" dirty="0" err="1"/>
              <a:t>BlueException</a:t>
            </a:r>
            <a:r>
              <a:rPr lang="en-US" dirty="0" smtClean="0">
                <a:latin typeface="Courier"/>
                <a:cs typeface="Courier"/>
              </a:rPr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8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94758"/>
            <a:ext cx="7772400" cy="889353"/>
          </a:xfrm>
        </p:spPr>
        <p:txBody>
          <a:bodyPr/>
          <a:lstStyle/>
          <a:p>
            <a:r>
              <a:rPr lang="en-US" dirty="0" smtClean="0"/>
              <a:t>Additional Tests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1439333"/>
            <a:ext cx="6587067" cy="4205111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You can run 15 different tests (3 methods, 5 exceptions). You should try several to perfect your understanding.</a:t>
            </a:r>
          </a:p>
          <a:p>
            <a:pPr algn="l"/>
            <a:r>
              <a:rPr lang="en-US" dirty="0" smtClean="0"/>
              <a:t>You can: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Run a test, then study the source to understand why the trace was generated.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i="1" dirty="0" smtClean="0"/>
              <a:t>Predict </a:t>
            </a:r>
            <a:r>
              <a:rPr lang="en-US" dirty="0" smtClean="0"/>
              <a:t>what a test will do, then run the program to </a:t>
            </a:r>
            <a:r>
              <a:rPr lang="en-US" i="1" dirty="0" smtClean="0"/>
              <a:t>verify</a:t>
            </a:r>
            <a:r>
              <a:rPr lang="en-US" dirty="0" smtClean="0"/>
              <a:t> your prediction.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44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320" y="473181"/>
            <a:ext cx="7967925" cy="5331294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public class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ArrayBag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&gt; implements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BagADT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&lt;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&gt; 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{</a:t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	private 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E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[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] items;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private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itemCount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private 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final </a:t>
            </a:r>
            <a:r>
              <a:rPr lang="en-US" sz="24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  <a:t> INIT_SIZE;</a:t>
            </a:r>
            <a:br>
              <a:rPr lang="en-US" sz="24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/* One or more constructors  */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/* Implementations for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   add, remove, </a:t>
            </a:r>
            <a:r>
              <a:rPr lang="en-US" sz="2800" dirty="0" err="1" smtClean="0">
                <a:solidFill>
                  <a:schemeClr val="tx1"/>
                </a:solidFill>
                <a:latin typeface="Courier"/>
                <a:cs typeface="Courier"/>
              </a:rPr>
              <a:t>isEmpty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and clone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> */</a:t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}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6657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ogo_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logo_design.potx</Template>
  <TotalTime>96617</TotalTime>
  <Words>2988</Words>
  <Application>Microsoft Macintosh PowerPoint</Application>
  <PresentationFormat>On-screen Show (4:3)</PresentationFormat>
  <Paragraphs>534</Paragraphs>
  <Slides>87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88" baseType="lpstr">
      <vt:lpstr>logo_design</vt:lpstr>
      <vt:lpstr>CS 367   Introduction to Data Structures   </vt:lpstr>
      <vt:lpstr>Today’s Agenda</vt:lpstr>
      <vt:lpstr>Examples of using ArrayBag: </vt:lpstr>
      <vt:lpstr>Using the Object class in BagADT can be problematic</vt:lpstr>
      <vt:lpstr>Java Generics</vt:lpstr>
      <vt:lpstr>PowerPoint Presentation</vt:lpstr>
      <vt:lpstr>public interface BagADT&lt;E&gt; {   void add(E item);   E remove ()       throws NoSuchElementException;   boolean isEmpty();     BagADT&lt;E&gt; clone(); }</vt:lpstr>
      <vt:lpstr>public class ArrayBag&lt;E&gt; implements BagADT&lt;E&gt; {   /* Local data to implement a Bag */    /* One or more constructors  */    /* Implementations for      add, remove, isEmpty and clone   */  }</vt:lpstr>
      <vt:lpstr>public class ArrayBag&lt;E&gt; implements BagADT&lt;E&gt; {   private E[] items;    private int itemCount;    private final int INIT_SIZE;    /* One or more constructors  */    /* Implementations for      add, remove, isEmpty and clone   */  }   </vt:lpstr>
      <vt:lpstr>public class ArrayBag&lt;E&gt; implements BagADT&lt;E&gt; {   private E[] items;  private int itemCount;  private final int INIT_SIZE;    public ArrayBag() {   itemCount = 0;   INIT_SIZE = 100;       // Kludge alert!      items = (E[]) new Object[INIT_SIZE];  }   /* Implementations for      add, remove, isEmpty and clone   */ }   </vt:lpstr>
      <vt:lpstr>public class ArrayBag&lt;E&gt; implements BagADT&lt;E&gt; {   private E[] items;  private int itemCount;  private final int INIT_SIZE;   public ArrayBag() { … }      public boolean isEmpty() {   return (itemCount == 0);  } }   </vt:lpstr>
      <vt:lpstr>public class ArrayBag&lt;E&gt; implements BagADT&lt;E&gt; {   private E[] items;  private int itemCount;  private final int INIT_SIZE;    public ArrayBag() { … }   public boolean isEmpty() { … }    public void add(E item) {   if (item == null)    throw new NullPointerException();   if (itemCount &gt;= INIT_SIZE)    throw new Error();   items[itemCount] = item;   itemCount++;  }}   </vt:lpstr>
      <vt:lpstr>public class ArrayBag&lt;E&gt; implements BagADT&lt;E&gt; {   private E[] items;  private int itemCount;  private final int INIT_SIZE;    public ArrayBag() { … }   public boolean isEmpty() { … }   public void add(Object item) {…}    public E remove() throws     NoSuchElementException {   if (itemCount == 0)    throw new NoSuchElementException();   else {    itemCount--;    return items[itemCount];   }  }</vt:lpstr>
      <vt:lpstr>public class ArrayBag&lt;E&gt; implements BagADT&lt;E&gt; {   private E[] items;  private int itemCount;  private final int INIT_SIZE;    public ArrayBag() { … }   public boolean isEmpty() { … }   public void add(Object item) {…}    public Object remove() throws      NoSuchElementException {…}     public ArrayBag&lt;E&gt; clone() {   ArrayBag&lt;E&gt; copy = new ArrayBag&lt;E&gt;();   copy.itemCount = itemCount;   copy.items = items.clone();   return copy;  } }</vt:lpstr>
      <vt:lpstr>printBag becomes:</vt:lpstr>
      <vt:lpstr>Examples of using ArrayBag in Generic form: </vt:lpstr>
      <vt:lpstr>List ADT</vt:lpstr>
      <vt:lpstr>PowerPoint Presentation</vt:lpstr>
      <vt:lpstr>Operations in a ListADT</vt:lpstr>
      <vt:lpstr>PowerPoint Presentation</vt:lpstr>
      <vt:lpstr>PowerPoint Presentation</vt:lpstr>
      <vt:lpstr>Error Conditions</vt:lpstr>
      <vt:lpstr>Interface definition for ListADT</vt:lpstr>
      <vt:lpstr>Using the ListADT</vt:lpstr>
      <vt:lpstr>PowerPoint Presentation</vt:lpstr>
      <vt:lpstr>Java code to reverse a List</vt:lpstr>
      <vt:lpstr>printBag becomes:</vt:lpstr>
      <vt:lpstr>Examples of using ArrayBag in Generic form: </vt:lpstr>
      <vt:lpstr>List ADT</vt:lpstr>
      <vt:lpstr>PowerPoint Presentation</vt:lpstr>
      <vt:lpstr>Operations in a ListADT</vt:lpstr>
      <vt:lpstr>PowerPoint Presentation</vt:lpstr>
      <vt:lpstr>PowerPoint Presentation</vt:lpstr>
      <vt:lpstr>Error Conditions</vt:lpstr>
      <vt:lpstr>Interface definition for ListADT</vt:lpstr>
      <vt:lpstr>Using the ListADT</vt:lpstr>
      <vt:lpstr>PowerPoint Presentation</vt:lpstr>
      <vt:lpstr>Java code to reverse a List</vt:lpstr>
      <vt:lpstr>Let’s build a ListADT using an array.</vt:lpstr>
      <vt:lpstr>public class SimpleArrayList&lt;E&gt; implements ListADT&lt;E&gt;{   /* Local data to implement a list*/    /* One or more constructors  */    /* Implementations for      add, remove, isEmpty,      size, get and contains    */  }</vt:lpstr>
      <vt:lpstr>public class SimpleArrayList&lt;E&gt; implements ListADT&lt;E&gt;{   private E[] items;    private int itemCount;    private final int INIT_SIZE;    /* One or more constructors  */    /* Implementations for      interface methods  */  }   </vt:lpstr>
      <vt:lpstr>public class SimpleArrayList&lt;E&gt; implements ListADT&lt;E&gt;{   private E[] items;  private int itemCount;  private final int INIT_SIZE;    public SimpleArrayList() {   itemCount = 0;   INIT_SIZE = 100;   items = (E[]) new Object[INIT_SIZE];  }   /* Implementations for      interface methods  */ }   </vt:lpstr>
      <vt:lpstr>public class SimpleArrayList&lt;E&gt; implements ListADT&lt;E&gt;{   private E[] items;  private int itemCount;  private final int INIT_SIZE;   public SimpleArrayList() {. . . }   . . .      public boolean isEmpty() {   return (itemCount == 0);  } }   </vt:lpstr>
      <vt:lpstr>public class SimpleArrayList&lt;E&gt; implements ListADT&lt;E&gt;{   private E[] items;  private int itemCount;  private final int INIT_SIZE;   public SimpleArrayList() {. . . }   . . .      public int size() {   return itemCount;  } }   </vt:lpstr>
      <vt:lpstr>public class SimpleArrayList&lt;E&gt; implements ListADT&lt;E&gt;{  . . .     public void add(E item) {   if (item == null)    throw new NullPointerException();   if (itemCount == items.length)    expandArray();        items[itemCount] = item;   itemCount++;  }}   </vt:lpstr>
      <vt:lpstr>public class SimpleArrayList&lt;E&gt; implements ListADT&lt;E&gt;{  . . .     private void expandArray() {      E[] newArray =          (E[]) new Object[itemCount*2];      for (int k = 0; k &lt; itemCount; k++) {          newArray[k] = items[k];      }      items = newArray;  } }}   </vt:lpstr>
      <vt:lpstr>public class SimpleArrayList&lt;E&gt; implements  ListADT&lt;E&gt;{  private Object[] items;  private int itemCount;  private final int INIT_SIZE;    public ArrayBag() { … }   public boolean isEmpty() { … }   public void add(Object item) {…}    public Object remove() throws     NoSuchElementException {   if (itemCount == 0)    throw new NoSuchElementException();   else {    itemCount--;    return items[itemCount];   }  }</vt:lpstr>
      <vt:lpstr>public class SimpleArrayList&lt;E&gt; implements ListADT&lt;E&gt;{  . . .     public void add(int pos, E item){   if (item == null)    throw new NullPointerException();   if (itemCount == items.length)    expandArray();   if (pos &lt; 0 || pos &gt; itemCount)      throw new IndexOutOfBoundsException();   // move items over and insert new item   for (int k = itemCount; k &gt; pos; k--)            items[k] = items[k-1];   items[pos] = item;   itemCount++;  }}   </vt:lpstr>
      <vt:lpstr>public class SimpleArrayList&lt;E&gt; implements ListADT&lt;E&gt;{  . . .     public E get(int pos) {      // check for bad pos      if (pos &lt; 0 || pos &gt;= itemCount) {          throw new IndexOutOfBoundsException();      }      // return the item at pos      return items[pos];  }; }   </vt:lpstr>
      <vt:lpstr>public class SimpleArrayList&lt;E&gt; implements ListADT&lt;E&gt;{  . . .     public E remove(int pos) {      // check for bad pos      if (pos &lt; 0 || pos &gt;= itemCount)           throw new IndexOutOfBoundsException();       // get the item to be removed from pos      E ob = items[pos];      // move items over to fill removed pos      for (int k = pos; k &lt; itemCount-1; k++)           items[k] = items[k+1];      // decrease the number of items      itemCount--;     // return the removed item      return ob;  }}   </vt:lpstr>
      <vt:lpstr>public class SimpleArrayList&lt;E&gt; implements ListADT&lt;E&gt;{  . . .     public boolean contains(E item){   // null values are not allowed in the list   if (item == null)    return false;   for (int i=0; i &lt; itemCount; i++){    if (items[i].equals(item))     return true;   }   return false;  } }   </vt:lpstr>
      <vt:lpstr>A Very Useful Auxiliary Method</vt:lpstr>
      <vt:lpstr>PowerPoint Presentation</vt:lpstr>
      <vt:lpstr>Are lists of lists allowed?</vt:lpstr>
      <vt:lpstr>PowerPoint Presentation</vt:lpstr>
      <vt:lpstr>Iterators</vt:lpstr>
      <vt:lpstr>Iterator Interface</vt:lpstr>
      <vt:lpstr>Getting an Iterator</vt:lpstr>
      <vt:lpstr>PowerPoint Presentation</vt:lpstr>
      <vt:lpstr>A Simple Print method for Lists</vt:lpstr>
      <vt:lpstr>Adding Iterators to SimpleArrayList is easy</vt:lpstr>
      <vt:lpstr>PowerPoint Presentation</vt:lpstr>
      <vt:lpstr>PowerPoint Presentation</vt:lpstr>
      <vt:lpstr>Empty vs. Null</vt:lpstr>
      <vt:lpstr>Java Exceptions</vt:lpstr>
      <vt:lpstr>PowerPoint Presentation</vt:lpstr>
      <vt:lpstr>Uncaught Exceptions</vt:lpstr>
      <vt:lpstr>PowerPoint Presentation</vt:lpstr>
      <vt:lpstr>Catching exceptions</vt:lpstr>
      <vt:lpstr>An Example of try-catch</vt:lpstr>
      <vt:lpstr>PowerPoint Presentation</vt:lpstr>
      <vt:lpstr>Multiple Catch Blocks are Allowed</vt:lpstr>
      <vt:lpstr>An Example of Multiple Catch Blocks</vt:lpstr>
      <vt:lpstr>PowerPoint Presentation</vt:lpstr>
      <vt:lpstr>Exceptions are Java objects</vt:lpstr>
      <vt:lpstr>PowerPoint Presentation</vt:lpstr>
      <vt:lpstr>PowerPoint Presentation</vt:lpstr>
      <vt:lpstr>An “Exception Tester”</vt:lpstr>
      <vt:lpstr>PowerPoint Presentation</vt:lpstr>
      <vt:lpstr>PowerPoint Presentation</vt:lpstr>
      <vt:lpstr>PowerPoint Presentation</vt:lpstr>
      <vt:lpstr>Basic execution sequence</vt:lpstr>
      <vt:lpstr>PowerPoint Presentation</vt:lpstr>
      <vt:lpstr>We alter execution order by throwing an exception</vt:lpstr>
      <vt:lpstr>PowerPoint Presentation</vt:lpstr>
      <vt:lpstr>PowerPoint Presentation</vt:lpstr>
      <vt:lpstr>Additional Tests</vt:lpstr>
    </vt:vector>
  </TitlesOfParts>
  <Company>U of Wisconsin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Charles Fischer</dc:creator>
  <cp:lastModifiedBy>Charles Fischer</cp:lastModifiedBy>
  <cp:revision>264</cp:revision>
  <cp:lastPrinted>2018-01-17T21:48:56Z</cp:lastPrinted>
  <dcterms:created xsi:type="dcterms:W3CDTF">2014-03-07T22:02:56Z</dcterms:created>
  <dcterms:modified xsi:type="dcterms:W3CDTF">2018-01-25T21:10:35Z</dcterms:modified>
</cp:coreProperties>
</file>