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54"/>
  </p:notesMasterIdLst>
  <p:sldIdLst>
    <p:sldId id="471" r:id="rId2"/>
    <p:sldId id="495" r:id="rId3"/>
    <p:sldId id="513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Rg st="1" end="88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	public void add(E item)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	throw new NullPointerException();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expandArray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    items[itemCount] = item;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itemCount++;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383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private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void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expandArray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E[]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newArray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   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E[]) new Object[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*2];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for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k = 0; k &lt;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k++)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   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newArray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[k] = items[k];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items 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newArray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/>
              <a:t>	}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786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Object remove()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else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--;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return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items[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da-DK" sz="2400" b="1" dirty="0"/>
              <a:t>;</a:t>
            </a:r>
            <a:br>
              <a:rPr lang="da-DK" sz="2400" b="1" dirty="0"/>
            </a:br>
            <a:r>
              <a:rPr lang="da-DK" sz="2400" dirty="0"/>
              <a:t>	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960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public void add(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, E item){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NullPointerException();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(itemCount == items.length)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expandArray();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(pos &lt; 0 || pos &gt;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) </a:t>
            </a:r>
            <a:r>
              <a:rPr lang="es-ES_tradnl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s-ES_tradnl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		  </a:t>
            </a:r>
            <a:r>
              <a:rPr lang="es-ES_tradnl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throw</a:t>
            </a:r>
            <a:r>
              <a:rPr lang="es-ES_tradnl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new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IndexOutOfBoundsException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s-ES_tradnl" sz="24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/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move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items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over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and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insert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new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item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k 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k &gt;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k--) 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        items[k] = items[k-1];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items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= item;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++;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978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78" y="473181"/>
            <a:ext cx="8763000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public E get(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check for bad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&lt; 0 ||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&gt;=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    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IndexOutOfBoundsException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return the item at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return items[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};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178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26" y="473181"/>
            <a:ext cx="8336680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public E remove(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check for bad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&lt; 0 ||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&gt;=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    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IndexOutOfBoundsException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get the item to be removed from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ob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items[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move items over to fill removed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for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k 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k &lt; itemCount-1; k++)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    items[k] = items[k+1];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/ decrease the number of items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--;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	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/ return the removed item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is-IS" sz="2400" dirty="0">
                <a:solidFill>
                  <a:schemeClr val="tx1"/>
                </a:solidFill>
                <a:latin typeface="Courier"/>
                <a:cs typeface="Courier"/>
              </a:rPr>
              <a:t>	    return ob;</a:t>
            </a:r>
            <a:br>
              <a:rPr lang="is-I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is-IS" sz="2400" dirty="0"/>
              <a:t>	}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1263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25" y="473181"/>
            <a:ext cx="8444773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contains(E item){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// null values are not allowed in the list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return false;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for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++){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if (items[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].equals(item))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	return true;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false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is-I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71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97089"/>
            <a:ext cx="7772400" cy="1215897"/>
          </a:xfrm>
        </p:spPr>
        <p:txBody>
          <a:bodyPr/>
          <a:lstStyle/>
          <a:p>
            <a:r>
              <a:rPr lang="en-US" dirty="0" smtClean="0"/>
              <a:t>A Very Useful Auxiliary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018" y="1929227"/>
            <a:ext cx="6400800" cy="3447742"/>
          </a:xfrm>
        </p:spPr>
        <p:txBody>
          <a:bodyPr/>
          <a:lstStyle/>
          <a:p>
            <a:pPr algn="l"/>
            <a:r>
              <a:rPr lang="en-US" dirty="0" smtClean="0"/>
              <a:t>In testing and debugging ADTs, it is very useful to see their contents.</a:t>
            </a:r>
          </a:p>
          <a:p>
            <a:pPr algn="l"/>
            <a:r>
              <a:rPr lang="en-US" dirty="0" smtClean="0"/>
              <a:t>In Java, you may add a “</a:t>
            </a:r>
            <a:r>
              <a:rPr lang="en-US" dirty="0" err="1" smtClean="0"/>
              <a:t>toString</a:t>
            </a:r>
            <a:r>
              <a:rPr lang="en-US" dirty="0" smtClean="0"/>
              <a:t>” method to a class. When Java tries to print an object, it calls </a:t>
            </a:r>
            <a:r>
              <a:rPr lang="en-US" dirty="0" err="1" smtClean="0"/>
              <a:t>toString</a:t>
            </a:r>
            <a:r>
              <a:rPr lang="en-US" dirty="0" smtClean="0"/>
              <a:t> to obtain a string representation of the object, and then prints that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5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069" y="499869"/>
            <a:ext cx="7755681" cy="5768758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toString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methods need not be very complex to be useful: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public String </a:t>
            </a:r>
            <a:r>
              <a:rPr lang="en-US" dirty="0" err="1" smtClean="0">
                <a:latin typeface="Courier"/>
                <a:cs typeface="Courier"/>
              </a:rPr>
              <a:t>toString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String </a:t>
            </a:r>
            <a:r>
              <a:rPr lang="en-US" dirty="0">
                <a:latin typeface="Courier"/>
                <a:cs typeface="Courier"/>
              </a:rPr>
              <a:t>result = "(";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for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= 0; k &lt; </a:t>
            </a:r>
            <a:r>
              <a:rPr lang="en-US" dirty="0" err="1">
                <a:latin typeface="Courier"/>
                <a:cs typeface="Courier"/>
              </a:rPr>
              <a:t>itemCount</a:t>
            </a:r>
            <a:r>
              <a:rPr lang="en-US" dirty="0">
                <a:latin typeface="Courier"/>
                <a:cs typeface="Courier"/>
              </a:rPr>
              <a:t>; k++)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(k==0)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smtClean="0">
                <a:latin typeface="Courier"/>
                <a:cs typeface="Courier"/>
              </a:rPr>
              <a:t>result +</a:t>
            </a:r>
            <a:r>
              <a:rPr lang="en-US" dirty="0">
                <a:latin typeface="Courier"/>
                <a:cs typeface="Courier"/>
              </a:rPr>
              <a:t>= items[0].</a:t>
            </a:r>
            <a:r>
              <a:rPr lang="en-US" dirty="0" err="1">
                <a:latin typeface="Courier"/>
                <a:cs typeface="Courier"/>
              </a:rPr>
              <a:t>toString</a:t>
            </a:r>
            <a:r>
              <a:rPr lang="en-US" dirty="0">
                <a:latin typeface="Courier"/>
                <a:cs typeface="Courier"/>
              </a:rPr>
              <a:t>() 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 smtClean="0">
                <a:latin typeface="Courier"/>
                <a:cs typeface="Courier"/>
              </a:rPr>
              <a:t>else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result</a:t>
            </a:r>
            <a:r>
              <a:rPr lang="da-DK" dirty="0">
                <a:latin typeface="Courier"/>
                <a:cs typeface="Courier"/>
              </a:rPr>
              <a:t>  += </a:t>
            </a:r>
            <a:endParaRPr lang="da-DK" dirty="0" smtClean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smtClean="0">
                <a:latin typeface="Courier"/>
                <a:cs typeface="Courier"/>
              </a:rPr>
              <a:t>         (</a:t>
            </a:r>
            <a:r>
              <a:rPr lang="da-DK" dirty="0">
                <a:latin typeface="Courier"/>
                <a:cs typeface="Courier"/>
              </a:rPr>
              <a:t>"," + items[k].</a:t>
            </a:r>
            <a:r>
              <a:rPr lang="da-DK" dirty="0" err="1">
                <a:latin typeface="Courier"/>
                <a:cs typeface="Courier"/>
              </a:rPr>
              <a:t>toString</a:t>
            </a:r>
            <a:r>
              <a:rPr lang="da-DK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	 </a:t>
            </a:r>
            <a:r>
              <a:rPr lang="da-DK" dirty="0" smtClean="0">
                <a:latin typeface="Courier"/>
                <a:cs typeface="Courier"/>
              </a:rPr>
              <a:t>}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>
                <a:latin typeface="Courier"/>
                <a:cs typeface="Courier"/>
              </a:rPr>
              <a:t>return</a:t>
            </a:r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result</a:t>
            </a:r>
            <a:r>
              <a:rPr lang="da-DK" dirty="0">
                <a:latin typeface="Courier"/>
                <a:cs typeface="Courier"/>
              </a:rPr>
              <a:t> + ")";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3270"/>
            <a:ext cx="7772400" cy="1032498"/>
          </a:xfrm>
        </p:spPr>
        <p:txBody>
          <a:bodyPr/>
          <a:lstStyle/>
          <a:p>
            <a:r>
              <a:rPr lang="en-US" dirty="0" smtClean="0"/>
              <a:t>Are lists of lists allowed?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483" y="1715768"/>
            <a:ext cx="8316244" cy="42826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They </a:t>
            </a:r>
            <a:r>
              <a:rPr lang="en-US" i="1" dirty="0" smtClean="0"/>
              <a:t>are</a:t>
            </a:r>
            <a:r>
              <a:rPr lang="en-US" dirty="0" smtClean="0"/>
              <a:t>, and can be very useful.</a:t>
            </a:r>
          </a:p>
          <a:p>
            <a:pPr algn="l"/>
            <a:r>
              <a:rPr lang="en-US" dirty="0" smtClean="0"/>
              <a:t>Consider:</a:t>
            </a:r>
          </a:p>
          <a:p>
            <a:pPr algn="l"/>
            <a:endParaRPr lang="en-US" dirty="0" smtClean="0"/>
          </a:p>
          <a:p>
            <a:pPr algn="l"/>
            <a:r>
              <a:rPr lang="en-US" sz="2200" dirty="0" err="1" smtClean="0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</a:t>
            </a:r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&lt;Integer&gt;&gt; </a:t>
            </a:r>
            <a:r>
              <a:rPr lang="en-US" sz="2200" dirty="0" smtClean="0">
                <a:latin typeface="Courier"/>
                <a:cs typeface="Courier"/>
              </a:rPr>
              <a:t>LL</a:t>
            </a:r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dirty="0" smtClean="0">
                <a:latin typeface="Courier"/>
                <a:cs typeface="Courier"/>
              </a:rPr>
              <a:t>new </a:t>
            </a:r>
            <a:r>
              <a:rPr lang="en-US" sz="2200" dirty="0" err="1" smtClean="0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</a:t>
            </a:r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&lt;Integer&gt;&gt;()</a:t>
            </a:r>
            <a:r>
              <a:rPr lang="en-US" sz="2200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 </a:t>
            </a:r>
            <a:r>
              <a:rPr lang="en-US" sz="2200" dirty="0" smtClean="0">
                <a:latin typeface="Courier"/>
                <a:cs typeface="Courier"/>
              </a:rPr>
              <a:t>L3 </a:t>
            </a:r>
            <a:r>
              <a:rPr lang="en-US" sz="2200" dirty="0">
                <a:latin typeface="Courier"/>
                <a:cs typeface="Courier"/>
              </a:rPr>
              <a:t>=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 new </a:t>
            </a:r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&lt;Integer&gt;();</a:t>
            </a:r>
          </a:p>
          <a:p>
            <a:pPr algn="l"/>
            <a:r>
              <a:rPr lang="en-US" sz="2200" dirty="0" err="1" smtClean="0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 </a:t>
            </a:r>
            <a:r>
              <a:rPr lang="en-US" sz="2200" dirty="0" smtClean="0">
                <a:latin typeface="Courier"/>
                <a:cs typeface="Courier"/>
              </a:rPr>
              <a:t>L4 =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 new </a:t>
            </a:r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&lt;Integer&gt;();</a:t>
            </a:r>
          </a:p>
          <a:p>
            <a:pPr algn="l"/>
            <a:r>
              <a:rPr lang="nb-NO" dirty="0">
                <a:latin typeface="Courier"/>
                <a:cs typeface="Courier"/>
              </a:rPr>
              <a:t>			</a:t>
            </a:r>
            <a:r>
              <a:rPr lang="nb-NO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954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1"/>
            <a:ext cx="7772400" cy="920397"/>
          </a:xfrm>
        </p:spPr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3611739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List ADT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Iterators   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Exceptions</a:t>
            </a:r>
            <a:r>
              <a:rPr lang="en-US" dirty="0" smtClean="0"/>
              <a:t>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23" y="462897"/>
            <a:ext cx="7107121" cy="5211292"/>
          </a:xfrm>
        </p:spPr>
        <p:txBody>
          <a:bodyPr>
            <a:normAutofit/>
          </a:bodyPr>
          <a:lstStyle/>
          <a:p>
            <a:pPr algn="l"/>
            <a:r>
              <a:rPr lang="nb-NO" sz="2400" dirty="0" smtClean="0">
                <a:latin typeface="Courier"/>
                <a:cs typeface="Courier"/>
              </a:rPr>
              <a:t>L3.add</a:t>
            </a:r>
            <a:r>
              <a:rPr lang="nb-NO" sz="2400" dirty="0">
                <a:latin typeface="Courier"/>
                <a:cs typeface="Courier"/>
              </a:rPr>
              <a:t>(123); L3</a:t>
            </a:r>
            <a:r>
              <a:rPr lang="nb-NO" sz="2400" dirty="0" smtClean="0">
                <a:latin typeface="Courier"/>
                <a:cs typeface="Courier"/>
              </a:rPr>
              <a:t>.</a:t>
            </a:r>
            <a:r>
              <a:rPr lang="nb-NO" sz="2400" dirty="0">
                <a:latin typeface="Courier"/>
                <a:cs typeface="Courier"/>
              </a:rPr>
              <a:t>add(234); L3</a:t>
            </a:r>
            <a:r>
              <a:rPr lang="nb-NO" sz="2400" dirty="0" smtClean="0">
                <a:latin typeface="Courier"/>
                <a:cs typeface="Courier"/>
              </a:rPr>
              <a:t>.</a:t>
            </a:r>
            <a:r>
              <a:rPr lang="nb-NO" sz="2400" dirty="0">
                <a:latin typeface="Courier"/>
                <a:cs typeface="Courier"/>
              </a:rPr>
              <a:t>add(345);</a:t>
            </a:r>
          </a:p>
          <a:p>
            <a:pPr algn="l"/>
            <a:r>
              <a:rPr lang="nb-NO" sz="2400" dirty="0" err="1" smtClean="0">
                <a:latin typeface="Courier"/>
                <a:cs typeface="Courier"/>
              </a:rPr>
              <a:t>System.out.println</a:t>
            </a:r>
            <a:r>
              <a:rPr lang="nb-NO" sz="2400" dirty="0" smtClean="0">
                <a:latin typeface="Courier"/>
                <a:cs typeface="Courier"/>
              </a:rPr>
              <a:t>(</a:t>
            </a:r>
            <a:r>
              <a:rPr lang="nb-NO" sz="2400" dirty="0">
                <a:latin typeface="Courier"/>
                <a:cs typeface="Courier"/>
              </a:rPr>
              <a:t>L3</a:t>
            </a:r>
            <a:r>
              <a:rPr lang="nb-NO" sz="2400" dirty="0" smtClean="0">
                <a:latin typeface="Courier"/>
                <a:cs typeface="Courier"/>
              </a:rPr>
              <a:t>)</a:t>
            </a:r>
            <a:r>
              <a:rPr lang="nb-NO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nb-NO" sz="2400" dirty="0" smtClean="0">
                <a:latin typeface="Courier"/>
                <a:cs typeface="Courier"/>
              </a:rPr>
              <a:t>L4.add</a:t>
            </a:r>
            <a:r>
              <a:rPr lang="nb-NO" sz="2400" dirty="0">
                <a:latin typeface="Courier"/>
                <a:cs typeface="Courier"/>
              </a:rPr>
              <a:t>(456); L4</a:t>
            </a:r>
            <a:r>
              <a:rPr lang="nb-NO" sz="2400" dirty="0" smtClean="0">
                <a:latin typeface="Courier"/>
                <a:cs typeface="Courier"/>
              </a:rPr>
              <a:t>.</a:t>
            </a:r>
            <a:r>
              <a:rPr lang="nb-NO" sz="2400" dirty="0">
                <a:latin typeface="Courier"/>
                <a:cs typeface="Courier"/>
              </a:rPr>
              <a:t>add(567); </a:t>
            </a:r>
          </a:p>
          <a:p>
            <a:pPr algn="l"/>
            <a:r>
              <a:rPr lang="nb-NO" sz="2400" dirty="0" err="1" smtClean="0">
                <a:latin typeface="Courier"/>
                <a:cs typeface="Courier"/>
              </a:rPr>
              <a:t>System.out.println</a:t>
            </a:r>
            <a:r>
              <a:rPr lang="nb-NO" sz="2400" dirty="0" smtClean="0">
                <a:latin typeface="Courier"/>
                <a:cs typeface="Courier"/>
              </a:rPr>
              <a:t>(</a:t>
            </a:r>
            <a:r>
              <a:rPr lang="nb-NO" sz="2400" dirty="0">
                <a:latin typeface="Courier"/>
                <a:cs typeface="Courier"/>
              </a:rPr>
              <a:t>L4</a:t>
            </a:r>
            <a:r>
              <a:rPr lang="nb-NO" sz="2400" dirty="0" smtClean="0">
                <a:latin typeface="Courier"/>
                <a:cs typeface="Courier"/>
              </a:rPr>
              <a:t>)</a:t>
            </a:r>
            <a:r>
              <a:rPr lang="nb-NO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s-ES_tradnl" sz="2400" dirty="0" err="1" smtClean="0">
                <a:latin typeface="Courier"/>
                <a:cs typeface="Courier"/>
              </a:rPr>
              <a:t>LL.add</a:t>
            </a:r>
            <a:r>
              <a:rPr lang="es-ES_tradnl" sz="2400" dirty="0" smtClean="0">
                <a:latin typeface="Courier"/>
                <a:cs typeface="Courier"/>
              </a:rPr>
              <a:t>(L3</a:t>
            </a:r>
            <a:r>
              <a:rPr lang="es-ES_tradnl" sz="2400" dirty="0">
                <a:latin typeface="Courier"/>
                <a:cs typeface="Courier"/>
              </a:rPr>
              <a:t>)</a:t>
            </a:r>
            <a:r>
              <a:rPr lang="es-ES_tradnl" sz="2400" dirty="0" smtClean="0">
                <a:latin typeface="Courier"/>
                <a:cs typeface="Courier"/>
              </a:rPr>
              <a:t>; </a:t>
            </a:r>
            <a:r>
              <a:rPr lang="es-ES_tradnl" sz="2400" dirty="0" err="1" smtClean="0">
                <a:latin typeface="Courier"/>
                <a:cs typeface="Courier"/>
              </a:rPr>
              <a:t>LL.add</a:t>
            </a:r>
            <a:r>
              <a:rPr lang="es-ES_tradnl" sz="2400" dirty="0" smtClean="0">
                <a:latin typeface="Courier"/>
                <a:cs typeface="Courier"/>
              </a:rPr>
              <a:t>(L4</a:t>
            </a:r>
            <a:r>
              <a:rPr lang="es-ES_tradnl" sz="2400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s-ES_tradnl" sz="2400" dirty="0" err="1" smtClean="0">
                <a:latin typeface="Courier"/>
                <a:cs typeface="Courier"/>
              </a:rPr>
              <a:t>System.out.println</a:t>
            </a:r>
            <a:r>
              <a:rPr lang="es-ES_tradnl" sz="2400" dirty="0" smtClean="0">
                <a:latin typeface="Courier"/>
                <a:cs typeface="Courier"/>
              </a:rPr>
              <a:t>(LL);</a:t>
            </a:r>
          </a:p>
          <a:p>
            <a:pPr algn="l"/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printed</a:t>
            </a:r>
            <a:r>
              <a:rPr lang="es-ES_tradnl" dirty="0" smtClean="0"/>
              <a:t>?</a:t>
            </a:r>
          </a:p>
          <a:p>
            <a:pPr algn="l"/>
            <a:r>
              <a:rPr lang="en-US" dirty="0"/>
              <a:t>(123,234,345)</a:t>
            </a:r>
          </a:p>
          <a:p>
            <a:pPr algn="l"/>
            <a:r>
              <a:rPr lang="en-US" dirty="0"/>
              <a:t>(456,567)</a:t>
            </a:r>
          </a:p>
          <a:p>
            <a:pPr algn="l"/>
            <a:r>
              <a:rPr lang="en-US" dirty="0"/>
              <a:t>((123,234,345),(456,567))</a:t>
            </a:r>
          </a:p>
          <a:p>
            <a:pPr algn="l"/>
            <a:endParaRPr lang="es-ES_tradnl" dirty="0"/>
          </a:p>
          <a:p>
            <a:pPr algn="l"/>
            <a:endParaRPr lang="es-ES_tradnl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7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9806"/>
            <a:ext cx="6400800" cy="3634044"/>
          </a:xfrm>
        </p:spPr>
        <p:txBody>
          <a:bodyPr/>
          <a:lstStyle/>
          <a:p>
            <a:pPr algn="l"/>
            <a:r>
              <a:rPr lang="en-US" dirty="0" smtClean="0"/>
              <a:t>Most ADTs in Java can provide an iterator object, used to traverse all the data in an ADT.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9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6117"/>
            <a:ext cx="7772400" cy="1125479"/>
          </a:xfrm>
        </p:spPr>
        <p:txBody>
          <a:bodyPr/>
          <a:lstStyle/>
          <a:p>
            <a:r>
              <a:rPr lang="en-US" dirty="0" smtClean="0"/>
              <a:t>Iterator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5967"/>
            <a:ext cx="6400800" cy="313431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public interface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Iterator&lt;E&gt;{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hasNext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E next();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void remove(); // Optional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2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3799"/>
            <a:ext cx="7772400" cy="1470025"/>
          </a:xfrm>
        </p:spPr>
        <p:txBody>
          <a:bodyPr/>
          <a:lstStyle/>
          <a:p>
            <a:r>
              <a:rPr lang="en-US" dirty="0" smtClean="0"/>
              <a:t>Getting an Iterator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698" y="1769806"/>
            <a:ext cx="7296284" cy="3634044"/>
          </a:xfrm>
        </p:spPr>
        <p:txBody>
          <a:bodyPr/>
          <a:lstStyle/>
          <a:p>
            <a:pPr algn="l"/>
            <a:r>
              <a:rPr lang="en-US" dirty="0" smtClean="0"/>
              <a:t>You get an iterator from an ADT by calling the method </a:t>
            </a:r>
            <a:r>
              <a:rPr lang="en-US" dirty="0" smtClean="0">
                <a:latin typeface="Courier"/>
                <a:cs typeface="Courier"/>
              </a:rPr>
              <a:t>iterator();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/>
              <a:t>Iterator&lt;Integer&gt;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 smtClean="0"/>
              <a:t>myList.iterator</a:t>
            </a:r>
            <a:r>
              <a:rPr lang="en-US" dirty="0"/>
              <a:t>();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514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036" y="918678"/>
            <a:ext cx="6400800" cy="4593252"/>
          </a:xfrm>
        </p:spPr>
        <p:txBody>
          <a:bodyPr/>
          <a:lstStyle/>
          <a:p>
            <a:pPr algn="l"/>
            <a:r>
              <a:rPr lang="en-US" dirty="0" smtClean="0"/>
              <a:t>Now a simple while loop can process each data value in the ADT: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"/>
                <a:cs typeface="Courier"/>
              </a:rPr>
              <a:t>while(</a:t>
            </a:r>
            <a:r>
              <a:rPr lang="en-US" dirty="0" err="1">
                <a:latin typeface="Courier"/>
                <a:cs typeface="Courier"/>
              </a:rPr>
              <a:t>iter.hasNext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process </a:t>
            </a:r>
            <a:r>
              <a:rPr lang="en-US" dirty="0" err="1" smtClean="0">
                <a:latin typeface="Courier"/>
                <a:cs typeface="Courier"/>
              </a:rPr>
              <a:t>iter.next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}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602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839207"/>
          </a:xfrm>
        </p:spPr>
        <p:txBody>
          <a:bodyPr/>
          <a:lstStyle/>
          <a:p>
            <a:r>
              <a:rPr lang="en-US" dirty="0" smtClean="0"/>
              <a:t>A Simple Print method for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34707"/>
            <a:ext cx="7623856" cy="376914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printArrayList</a:t>
            </a:r>
            <a:r>
              <a:rPr lang="en-US" dirty="0">
                <a:latin typeface="Courier"/>
                <a:cs typeface="Courier"/>
              </a:rPr>
              <a:t>(){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Iterator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iter</a:t>
            </a:r>
            <a:r>
              <a:rPr lang="en-US" dirty="0">
                <a:latin typeface="Courier"/>
                <a:cs typeface="Courier"/>
              </a:rPr>
              <a:t>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this.iterator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while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iter.hasNext</a:t>
            </a:r>
            <a:r>
              <a:rPr lang="en-US" dirty="0">
                <a:latin typeface="Courier"/>
                <a:cs typeface="Courier"/>
              </a:rPr>
              <a:t>()){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System.out.print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iter.next</a:t>
            </a:r>
            <a:r>
              <a:rPr lang="en-US" dirty="0">
                <a:latin typeface="Courier"/>
                <a:cs typeface="Courier"/>
              </a:rPr>
              <a:t>()+" ");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System.out</a:t>
            </a:r>
            <a:r>
              <a:rPr lang="en-US" i="1" dirty="0" err="1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println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i="1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835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1470025"/>
          </a:xfrm>
        </p:spPr>
        <p:txBody>
          <a:bodyPr/>
          <a:lstStyle/>
          <a:p>
            <a:r>
              <a:rPr lang="en-US" dirty="0" smtClean="0"/>
              <a:t>Adding Iterators to </a:t>
            </a:r>
            <a:r>
              <a:rPr lang="en-US" dirty="0" err="1" smtClean="0"/>
              <a:t>SimpleArrayList</a:t>
            </a:r>
            <a:r>
              <a:rPr lang="en-US" dirty="0" smtClean="0"/>
              <a:t> is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907" y="2111112"/>
            <a:ext cx="8242014" cy="4062945"/>
          </a:xfrm>
        </p:spPr>
        <p:txBody>
          <a:bodyPr/>
          <a:lstStyle/>
          <a:p>
            <a:pPr algn="l"/>
            <a:r>
              <a:rPr lang="en-US" dirty="0" smtClean="0"/>
              <a:t>First, we add the </a:t>
            </a:r>
            <a:r>
              <a:rPr lang="en-US" dirty="0">
                <a:latin typeface="Courier"/>
                <a:cs typeface="Courier"/>
              </a:rPr>
              <a:t>iterator() </a:t>
            </a:r>
            <a:r>
              <a:rPr lang="en-US" dirty="0" smtClean="0"/>
              <a:t>method to </a:t>
            </a:r>
            <a:r>
              <a:rPr lang="en-US" dirty="0" err="1">
                <a:latin typeface="Courier"/>
                <a:cs typeface="Courier"/>
              </a:rPr>
              <a:t>SimpleArrayList</a:t>
            </a:r>
            <a:r>
              <a:rPr lang="en-US" dirty="0" smtClean="0"/>
              <a:t>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public Iterator&lt;E&gt; iterator(){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return new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ArrayListIterator</a:t>
            </a:r>
            <a:r>
              <a:rPr lang="en-US" dirty="0">
                <a:latin typeface="Courier"/>
                <a:cs typeface="Courier"/>
              </a:rPr>
              <a:t>&lt;E&gt;(this)</a:t>
            </a:r>
            <a:r>
              <a:rPr lang="en-US" b="1" dirty="0" smtClean="0"/>
              <a:t>;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6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26" y="584485"/>
            <a:ext cx="7394074" cy="579222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Then we implement the iterator class for Lists: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java.util</a:t>
            </a:r>
            <a:r>
              <a:rPr lang="en-US" dirty="0">
                <a:latin typeface="Courier"/>
                <a:cs typeface="Courier"/>
              </a:rPr>
              <a:t>.*;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>
                <a:latin typeface="Courier"/>
                <a:cs typeface="Courier"/>
              </a:rPr>
              <a:t>ArrayListIterator</a:t>
            </a:r>
            <a:r>
              <a:rPr lang="en-US" dirty="0">
                <a:latin typeface="Courier"/>
                <a:cs typeface="Courier"/>
              </a:rPr>
              <a:t>&lt;E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implements Iterator&lt;E&gt;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 // *** fields ***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SimpleArrayList</a:t>
            </a:r>
            <a:r>
              <a:rPr lang="en-US" dirty="0">
                <a:latin typeface="Courier"/>
                <a:cs typeface="Courier"/>
              </a:rPr>
              <a:t>&lt;E&gt; list;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curPos</a:t>
            </a:r>
            <a:r>
              <a:rPr lang="en-US" dirty="0">
                <a:latin typeface="Courier"/>
                <a:cs typeface="Courier"/>
              </a:rPr>
              <a:t>;          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s-ES_tradnl" dirty="0" smtClean="0">
                <a:latin typeface="Courier"/>
                <a:cs typeface="Courier"/>
              </a:rPr>
              <a:t>    </a:t>
            </a:r>
            <a:r>
              <a:rPr lang="es-ES_tradnl" dirty="0" err="1" smtClean="0">
                <a:latin typeface="Courier"/>
                <a:cs typeface="Courier"/>
              </a:rPr>
              <a:t>public</a:t>
            </a:r>
            <a:r>
              <a:rPr lang="es-ES_tradnl" dirty="0" smtClean="0">
                <a:latin typeface="Courier"/>
                <a:cs typeface="Courier"/>
              </a:rPr>
              <a:t> </a:t>
            </a:r>
            <a:r>
              <a:rPr lang="es-ES_tradnl" dirty="0" err="1" smtClean="0">
                <a:latin typeface="Courier"/>
                <a:cs typeface="Courier"/>
              </a:rPr>
              <a:t>ArrayListIterator</a:t>
            </a:r>
            <a:r>
              <a:rPr lang="es-ES_tradnl" dirty="0" smtClean="0">
                <a:latin typeface="Courier"/>
                <a:cs typeface="Courier"/>
              </a:rPr>
              <a:t>(</a:t>
            </a:r>
          </a:p>
          <a:p>
            <a:pPr algn="l"/>
            <a:r>
              <a:rPr lang="es-ES_tradnl" dirty="0" smtClean="0">
                <a:latin typeface="Courier"/>
                <a:cs typeface="Courier"/>
              </a:rPr>
              <a:t>          </a:t>
            </a:r>
            <a:r>
              <a:rPr lang="es-ES_tradnl" dirty="0" err="1" smtClean="0">
                <a:latin typeface="Courier"/>
                <a:cs typeface="Courier"/>
              </a:rPr>
              <a:t>SimpleArrayList</a:t>
            </a:r>
            <a:r>
              <a:rPr lang="es-ES_tradnl" dirty="0">
                <a:latin typeface="Courier"/>
                <a:cs typeface="Courier"/>
              </a:rPr>
              <a:t>&lt;E&gt; </a:t>
            </a:r>
            <a:r>
              <a:rPr lang="es-ES_tradnl" dirty="0" err="1">
                <a:latin typeface="Courier"/>
                <a:cs typeface="Courier"/>
              </a:rPr>
              <a:t>list</a:t>
            </a:r>
            <a:r>
              <a:rPr lang="es-ES_tradnl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this.list</a:t>
            </a:r>
            <a:r>
              <a:rPr lang="en-US" dirty="0">
                <a:latin typeface="Courier"/>
                <a:cs typeface="Courier"/>
              </a:rPr>
              <a:t> = list;</a:t>
            </a:r>
          </a:p>
          <a:p>
            <a:pPr algn="l"/>
            <a:r>
              <a:rPr lang="es-ES_tradnl" dirty="0">
                <a:latin typeface="Courier"/>
                <a:cs typeface="Courier"/>
              </a:rPr>
              <a:t>        </a:t>
            </a:r>
            <a:r>
              <a:rPr lang="es-ES_tradnl" dirty="0" err="1">
                <a:latin typeface="Courier"/>
                <a:cs typeface="Courier"/>
              </a:rPr>
              <a:t>curPos</a:t>
            </a:r>
            <a:r>
              <a:rPr lang="es-ES_tradnl" dirty="0">
                <a:latin typeface="Courier"/>
                <a:cs typeface="Courier"/>
              </a:rPr>
              <a:t> = 0;</a:t>
            </a:r>
          </a:p>
          <a:p>
            <a:pPr algn="l"/>
            <a:r>
              <a:rPr lang="es-ES_tradnl" dirty="0">
                <a:latin typeface="Courier"/>
                <a:cs typeface="Courier"/>
              </a:rPr>
              <a:t>    }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2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092" y="557466"/>
            <a:ext cx="7485447" cy="56571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 public 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hasNext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curPos</a:t>
            </a:r>
            <a:r>
              <a:rPr lang="en-US" dirty="0">
                <a:latin typeface="Courier"/>
                <a:cs typeface="Courier"/>
              </a:rPr>
              <a:t> &lt; </a:t>
            </a:r>
            <a:r>
              <a:rPr lang="en-US" dirty="0" err="1">
                <a:latin typeface="Courier"/>
                <a:cs typeface="Courier"/>
              </a:rPr>
              <a:t>list.size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E next()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if (!</a:t>
            </a:r>
            <a:r>
              <a:rPr lang="en-US" dirty="0" err="1">
                <a:latin typeface="Courier"/>
                <a:cs typeface="Courier"/>
              </a:rPr>
              <a:t>hasNext</a:t>
            </a:r>
            <a:r>
              <a:rPr lang="en-US" dirty="0">
                <a:latin typeface="Courier"/>
                <a:cs typeface="Courier"/>
              </a:rPr>
              <a:t>()) </a:t>
            </a:r>
            <a:r>
              <a:rPr lang="en-US" dirty="0" smtClean="0">
                <a:latin typeface="Courier"/>
                <a:cs typeface="Courier"/>
              </a:rPr>
              <a:t>throw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new </a:t>
            </a:r>
            <a:r>
              <a:rPr lang="en-US" dirty="0" err="1">
                <a:latin typeface="Courier"/>
                <a:cs typeface="Courier"/>
              </a:rPr>
              <a:t>NoSuchElementException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E result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list.get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curPos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</a:t>
            </a:r>
            <a:r>
              <a:rPr lang="ro-RO" dirty="0" smtClean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curPos++;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</a:t>
            </a:r>
            <a:r>
              <a:rPr lang="ro-RO" dirty="0" smtClean="0">
                <a:latin typeface="Courier"/>
                <a:cs typeface="Courier"/>
              </a:rPr>
              <a:t>return </a:t>
            </a:r>
            <a:r>
              <a:rPr lang="ro-RO" dirty="0">
                <a:latin typeface="Courier"/>
                <a:cs typeface="Courier"/>
              </a:rPr>
              <a:t>result;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</a:t>
            </a:r>
            <a:r>
              <a:rPr lang="ro-RO" dirty="0" smtClean="0">
                <a:latin typeface="Courier"/>
                <a:cs typeface="Courier"/>
              </a:rPr>
              <a:t>}</a:t>
            </a:r>
            <a:endParaRPr lang="ro-RO" dirty="0">
              <a:latin typeface="Courier"/>
              <a:cs typeface="Courier"/>
            </a:endParaRPr>
          </a:p>
          <a:p>
            <a:pPr algn="l"/>
            <a:r>
              <a:rPr lang="ro-RO" dirty="0">
                <a:latin typeface="Courier"/>
                <a:cs typeface="Courier"/>
              </a:rPr>
              <a:t> 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</a:t>
            </a:r>
            <a:r>
              <a:rPr lang="ro-RO" dirty="0" smtClean="0">
                <a:latin typeface="Courier"/>
                <a:cs typeface="Courier"/>
              </a:rPr>
              <a:t>public </a:t>
            </a:r>
            <a:r>
              <a:rPr lang="ro-RO" dirty="0">
                <a:latin typeface="Courier"/>
                <a:cs typeface="Courier"/>
              </a:rPr>
              <a:t>void remove() {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  </a:t>
            </a:r>
            <a:r>
              <a:rPr lang="ro-RO" dirty="0" smtClean="0">
                <a:latin typeface="Courier"/>
                <a:cs typeface="Courier"/>
              </a:rPr>
              <a:t>throw </a:t>
            </a:r>
            <a:r>
              <a:rPr lang="ro-RO" dirty="0">
                <a:latin typeface="Courier"/>
                <a:cs typeface="Courier"/>
              </a:rPr>
              <a:t>new UnsupportedOperationException();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</a:t>
            </a:r>
            <a:r>
              <a:rPr lang="ro-RO" dirty="0" smtClean="0">
                <a:latin typeface="Courier"/>
                <a:cs typeface="Courier"/>
              </a:rPr>
              <a:t>}</a:t>
            </a:r>
            <a:endParaRPr lang="ro-RO" dirty="0">
              <a:latin typeface="Courier"/>
              <a:cs typeface="Courier"/>
            </a:endParaRPr>
          </a:p>
          <a:p>
            <a:pPr algn="l"/>
            <a:endParaRPr lang="ro-RO" dirty="0">
              <a:latin typeface="Courier"/>
              <a:cs typeface="Courier"/>
            </a:endParaRPr>
          </a:p>
          <a:p>
            <a:pPr algn="l"/>
            <a:r>
              <a:rPr lang="ro-RO" dirty="0" smtClean="0">
                <a:latin typeface="Courier"/>
                <a:cs typeface="Courier"/>
              </a:rPr>
              <a:t>}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49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172" y="549758"/>
            <a:ext cx="7772400" cy="1470025"/>
          </a:xfrm>
        </p:spPr>
        <p:txBody>
          <a:bodyPr/>
          <a:lstStyle/>
          <a:p>
            <a:r>
              <a:rPr lang="en-US" dirty="0" smtClean="0"/>
              <a:t>Empty vs. Null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47" y="1530183"/>
            <a:ext cx="7323307" cy="4846523"/>
          </a:xfrm>
        </p:spPr>
        <p:txBody>
          <a:bodyPr/>
          <a:lstStyle/>
          <a:p>
            <a:pPr algn="l"/>
            <a:r>
              <a:rPr lang="en-US" dirty="0" smtClean="0"/>
              <a:t>In Java all objects are accessed through a reference. A reference may be null. This is not the same as a data object that has nothing in it.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Consider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latin typeface="Courier"/>
                <a:cs typeface="Courier"/>
              </a:rPr>
              <a:t>String str1 = “”;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String str2 = null;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str1</a:t>
            </a:r>
            <a:r>
              <a:rPr lang="en-US" dirty="0" smtClean="0"/>
              <a:t> references </a:t>
            </a:r>
            <a:r>
              <a:rPr lang="en-US" i="1" dirty="0" smtClean="0"/>
              <a:t>something</a:t>
            </a:r>
            <a:r>
              <a:rPr lang="en-US" dirty="0" smtClean="0"/>
              <a:t> (the empty string)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str2</a:t>
            </a:r>
            <a:r>
              <a:rPr lang="en-US" dirty="0" smtClean="0"/>
              <a:t> references </a:t>
            </a:r>
            <a:r>
              <a:rPr lang="en-US" i="1" dirty="0" smtClean="0"/>
              <a:t>nothing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3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295"/>
            <a:ext cx="7772400" cy="985955"/>
          </a:xfrm>
        </p:spPr>
        <p:txBody>
          <a:bodyPr/>
          <a:lstStyle/>
          <a:p>
            <a:r>
              <a:rPr lang="en-US" dirty="0" smtClean="0"/>
              <a:t>Operations in a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451452"/>
            <a:ext cx="7589136" cy="4807495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add(E item</a:t>
            </a:r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dirty="0" smtClean="0"/>
              <a:t>Add where?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At right end of list.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add(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, E item)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</a:t>
            </a:r>
            <a:r>
              <a:rPr lang="en-US" dirty="0" smtClean="0"/>
              <a:t> does not overwrite items, so list size grows.</a:t>
            </a:r>
          </a:p>
          <a:p>
            <a:pPr algn="l"/>
            <a:r>
              <a:rPr lang="en-US" dirty="0" smtClean="0"/>
              <a:t>Valid values for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are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</a:t>
            </a:r>
            <a:r>
              <a:rPr lang="en-US" sz="290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en-US" sz="290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0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5436"/>
            <a:ext cx="6400800" cy="3458414"/>
          </a:xfrm>
        </p:spPr>
        <p:txBody>
          <a:bodyPr/>
          <a:lstStyle/>
          <a:p>
            <a:pPr algn="l"/>
            <a:r>
              <a:rPr lang="en-US" dirty="0" smtClean="0"/>
              <a:t>Sometimes a program must signal a programming error or an illegal or impossible call.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Programming errors include trying to access a null reference or using an invalid array index.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3095"/>
            <a:ext cx="6400800" cy="4697913"/>
          </a:xfrm>
        </p:spPr>
        <p:txBody>
          <a:bodyPr/>
          <a:lstStyle/>
          <a:p>
            <a:pPr algn="l"/>
            <a:r>
              <a:rPr lang="en-US" dirty="0" smtClean="0"/>
              <a:t>Illegal calls might involve trying to access the records of an non-existent patient or plotting a route to an impossible destination.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Java programs signal an illegal or impossible operation by </a:t>
            </a:r>
            <a:r>
              <a:rPr lang="en-US" i="1" dirty="0" smtClean="0"/>
              <a:t>throwing an 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0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Uncaught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8794"/>
            <a:ext cx="6400800" cy="410347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 the simplest case, a thrown exception is uncaught. It forces each pending method call to return. Finally, the Java runtime system terminates execution with an error message and a walk-back trace.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6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019" y="679056"/>
            <a:ext cx="6938056" cy="549500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Exception in thread "main" </a:t>
            </a:r>
            <a:r>
              <a:rPr lang="en-US" sz="2000" dirty="0" err="1"/>
              <a:t>java.lang.NullPointerException</a:t>
            </a:r>
            <a:endParaRPr lang="en-US" sz="2000" dirty="0"/>
          </a:p>
          <a:p>
            <a:pPr algn="l"/>
            <a:r>
              <a:rPr lang="en-US" sz="2000" dirty="0"/>
              <a:t>	at </a:t>
            </a:r>
            <a:r>
              <a:rPr lang="en-US" sz="2000" dirty="0" err="1"/>
              <a:t>ExceptionTester.methodC</a:t>
            </a:r>
            <a:r>
              <a:rPr lang="en-US" sz="2000" dirty="0"/>
              <a:t>(ExceptionTester.java:110)</a:t>
            </a:r>
          </a:p>
          <a:p>
            <a:pPr algn="l"/>
            <a:r>
              <a:rPr lang="en-US" sz="2000" dirty="0"/>
              <a:t>	at </a:t>
            </a:r>
            <a:r>
              <a:rPr lang="en-US" sz="2000" dirty="0" err="1"/>
              <a:t>ExceptionTester.methodB</a:t>
            </a:r>
            <a:r>
              <a:rPr lang="en-US" sz="2000" dirty="0"/>
              <a:t>(ExceptionTester.java:89)</a:t>
            </a:r>
          </a:p>
          <a:p>
            <a:pPr algn="l"/>
            <a:r>
              <a:rPr lang="en-US" sz="2000" dirty="0"/>
              <a:t>	at </a:t>
            </a:r>
            <a:r>
              <a:rPr lang="en-US" sz="2000" dirty="0" err="1"/>
              <a:t>ExceptionTester.methodA</a:t>
            </a:r>
            <a:r>
              <a:rPr lang="en-US" sz="2000" dirty="0"/>
              <a:t>(ExceptionTester.java:72)</a:t>
            </a:r>
          </a:p>
          <a:p>
            <a:pPr algn="l"/>
            <a:r>
              <a:rPr lang="en-US" sz="2000" dirty="0"/>
              <a:t>	at </a:t>
            </a:r>
            <a:r>
              <a:rPr lang="en-US" sz="2000" dirty="0" err="1"/>
              <a:t>ExceptionTester.main</a:t>
            </a:r>
            <a:r>
              <a:rPr lang="en-US" sz="2000" dirty="0"/>
              <a:t>(ExceptionTester.java:49</a:t>
            </a:r>
            <a:r>
              <a:rPr lang="en-US" sz="2000" dirty="0" smtClean="0"/>
              <a:t>)</a:t>
            </a:r>
          </a:p>
          <a:p>
            <a:pPr algn="l"/>
            <a:endParaRPr lang="en-US" sz="2000" u="sng" dirty="0"/>
          </a:p>
          <a:p>
            <a:pPr algn="l"/>
            <a:r>
              <a:rPr lang="en-US" sz="2000" dirty="0" smtClean="0"/>
              <a:t>A null pointer error occurred in </a:t>
            </a:r>
            <a:r>
              <a:rPr lang="en-US" sz="2000" dirty="0" err="1" smtClean="0"/>
              <a:t>methodC</a:t>
            </a:r>
            <a:r>
              <a:rPr lang="en-US" sz="2000" dirty="0" smtClean="0"/>
              <a:t> at line 110.</a:t>
            </a:r>
          </a:p>
          <a:p>
            <a:pPr algn="l"/>
            <a:r>
              <a:rPr lang="en-US" sz="2000" dirty="0" err="1" smtClean="0"/>
              <a:t>methodC</a:t>
            </a:r>
            <a:r>
              <a:rPr lang="en-US" sz="2000" dirty="0" smtClean="0"/>
              <a:t> was called by </a:t>
            </a:r>
            <a:r>
              <a:rPr lang="en-US" sz="2000" dirty="0" err="1" smtClean="0"/>
              <a:t>methodB</a:t>
            </a:r>
            <a:r>
              <a:rPr lang="en-US" sz="2000" dirty="0" smtClean="0"/>
              <a:t> at line 89.</a:t>
            </a:r>
          </a:p>
          <a:p>
            <a:pPr algn="l"/>
            <a:r>
              <a:rPr lang="en-US" sz="2000" dirty="0" err="1" smtClean="0"/>
              <a:t>methodB</a:t>
            </a:r>
            <a:r>
              <a:rPr lang="en-US" sz="2000" dirty="0" smtClean="0"/>
              <a:t> was </a:t>
            </a:r>
            <a:r>
              <a:rPr lang="en-US" sz="2000" dirty="0"/>
              <a:t>called by </a:t>
            </a:r>
            <a:r>
              <a:rPr lang="en-US" sz="2000" dirty="0" err="1" smtClean="0"/>
              <a:t>methodA</a:t>
            </a:r>
            <a:r>
              <a:rPr lang="en-US" sz="2000" dirty="0" smtClean="0"/>
              <a:t> </a:t>
            </a:r>
            <a:r>
              <a:rPr lang="en-US" sz="2000" dirty="0"/>
              <a:t>at line </a:t>
            </a:r>
            <a:r>
              <a:rPr lang="en-US" sz="2000" dirty="0" smtClean="0"/>
              <a:t>72.</a:t>
            </a:r>
          </a:p>
          <a:p>
            <a:pPr algn="l"/>
            <a:r>
              <a:rPr lang="en-US" sz="2000" dirty="0" err="1" smtClean="0"/>
              <a:t>methodA</a:t>
            </a:r>
            <a:r>
              <a:rPr lang="en-US" sz="2000" dirty="0" smtClean="0"/>
              <a:t> </a:t>
            </a:r>
            <a:r>
              <a:rPr lang="en-US" sz="2000" dirty="0"/>
              <a:t>was called by </a:t>
            </a:r>
            <a:r>
              <a:rPr lang="en-US" sz="2000" dirty="0" smtClean="0"/>
              <a:t>main at </a:t>
            </a:r>
            <a:r>
              <a:rPr lang="en-US" sz="2000" dirty="0"/>
              <a:t>line </a:t>
            </a:r>
            <a:r>
              <a:rPr lang="en-US" sz="2000" dirty="0" smtClean="0"/>
              <a:t>49.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80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5378558"/>
          </a:xfrm>
        </p:spPr>
        <p:txBody>
          <a:bodyPr/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419" y="1719324"/>
            <a:ext cx="8544692" cy="4319634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/>
              <a:t>We can </a:t>
            </a:r>
            <a:r>
              <a:rPr lang="en-US" sz="2200" i="1" dirty="0" smtClean="0"/>
              <a:t>catch</a:t>
            </a:r>
            <a:r>
              <a:rPr lang="en-US" sz="2200" dirty="0" smtClean="0"/>
              <a:t> exceptions using a try-catch block: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try {/</a:t>
            </a:r>
            <a:r>
              <a:rPr lang="en-US" sz="2200" dirty="0">
                <a:latin typeface="Courier"/>
                <a:cs typeface="Courier"/>
              </a:rPr>
              <a:t>*</a:t>
            </a:r>
            <a:r>
              <a:rPr lang="en-US" sz="2200" dirty="0" smtClean="0">
                <a:latin typeface="Courier"/>
                <a:cs typeface="Courier"/>
              </a:rPr>
              <a:t> Java code that might throw an exception*/} catch (</a:t>
            </a:r>
            <a:r>
              <a:rPr lang="en-US" sz="2200" dirty="0" err="1" smtClean="0">
                <a:latin typeface="Courier"/>
                <a:cs typeface="Courier"/>
              </a:rPr>
              <a:t>ExceptionType</a:t>
            </a:r>
            <a:r>
              <a:rPr lang="en-US" sz="2200" dirty="0" smtClean="0">
                <a:latin typeface="Courier"/>
                <a:cs typeface="Courier"/>
              </a:rPr>
              <a:t> id1){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/* Java code to handle the caught exception */ }</a:t>
            </a:r>
          </a:p>
          <a:p>
            <a:pPr algn="l"/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200" dirty="0" smtClean="0"/>
              <a:t>If code in the try block throws an exception (directly or indirectly),</a:t>
            </a:r>
          </a:p>
          <a:p>
            <a:pPr algn="l"/>
            <a:r>
              <a:rPr lang="en-US" sz="2200" dirty="0" smtClean="0"/>
              <a:t>execution in the try </a:t>
            </a:r>
            <a:r>
              <a:rPr lang="en-US" sz="2200" b="1" dirty="0" smtClean="0"/>
              <a:t>stops</a:t>
            </a:r>
            <a:r>
              <a:rPr lang="en-US" sz="2200" dirty="0" smtClean="0"/>
              <a:t>. If the thrown exception matches (or is a subclass of) </a:t>
            </a:r>
            <a:r>
              <a:rPr lang="en-US" sz="2200" dirty="0" err="1" smtClean="0">
                <a:latin typeface="Courier"/>
                <a:cs typeface="Courier"/>
              </a:rPr>
              <a:t>ExceptionType</a:t>
            </a:r>
            <a:r>
              <a:rPr lang="en-US" sz="2200" dirty="0" smtClean="0"/>
              <a:t>, code in the catch block is executed. Then execution resumes </a:t>
            </a:r>
            <a:r>
              <a:rPr lang="en-US" sz="2200" b="1" dirty="0" smtClean="0"/>
              <a:t>after</a:t>
            </a:r>
            <a:r>
              <a:rPr lang="en-US" sz="2200" dirty="0" smtClean="0"/>
              <a:t> the try-catch. If no exception is thrown, just the try block executes.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410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868789"/>
          </a:xfrm>
        </p:spPr>
        <p:txBody>
          <a:bodyPr/>
          <a:lstStyle/>
          <a:p>
            <a:r>
              <a:rPr lang="en-US" dirty="0" smtClean="0"/>
              <a:t>An Example of try-catch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489" y="1175368"/>
            <a:ext cx="7890711" cy="505273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 smtClean="0">
                <a:latin typeface="Courier"/>
                <a:cs typeface="Courier"/>
              </a:rPr>
              <a:t>static </a:t>
            </a:r>
            <a:r>
              <a:rPr lang="en-US" sz="2400" dirty="0">
                <a:latin typeface="Courier"/>
                <a:cs typeface="Courier"/>
              </a:rPr>
              <a:t>void </a:t>
            </a:r>
            <a:r>
              <a:rPr lang="en-US" sz="2400" dirty="0" err="1">
                <a:latin typeface="Courier"/>
                <a:cs typeface="Courier"/>
              </a:rPr>
              <a:t>planA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) throws </a:t>
            </a:r>
            <a:r>
              <a:rPr lang="en-US" sz="2400" dirty="0" err="1">
                <a:latin typeface="Courier"/>
                <a:cs typeface="Courier"/>
              </a:rPr>
              <a:t>PlanAFailed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if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== 1)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  throw new </a:t>
            </a:r>
            <a:r>
              <a:rPr lang="en-US" sz="2400" dirty="0" err="1">
                <a:latin typeface="Courier"/>
                <a:cs typeface="Courier"/>
              </a:rPr>
              <a:t>PlanAFailed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else </a:t>
            </a:r>
            <a:r>
              <a:rPr lang="en-US" sz="2400" dirty="0" err="1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("Plan </a:t>
            </a:r>
            <a:r>
              <a:rPr lang="en-US" sz="2400" dirty="0" smtClean="0">
                <a:latin typeface="Courier"/>
                <a:cs typeface="Courier"/>
              </a:rPr>
              <a:t>A worked</a:t>
            </a:r>
            <a:r>
              <a:rPr lang="en-US" sz="2400" dirty="0">
                <a:latin typeface="Courier"/>
                <a:cs typeface="Courier"/>
              </a:rPr>
              <a:t>")</a:t>
            </a:r>
            <a:r>
              <a:rPr lang="en-US" sz="2400" dirty="0" smtClean="0">
                <a:latin typeface="Courier"/>
                <a:cs typeface="Courier"/>
              </a:rPr>
              <a:t>;}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static </a:t>
            </a:r>
            <a:r>
              <a:rPr lang="en-US" sz="2600" dirty="0">
                <a:latin typeface="Courier"/>
                <a:cs typeface="Courier"/>
              </a:rPr>
              <a:t>void </a:t>
            </a:r>
            <a:r>
              <a:rPr lang="en-US" sz="2600" dirty="0" err="1">
                <a:latin typeface="Courier"/>
                <a:cs typeface="Courier"/>
              </a:rPr>
              <a:t>planB</a:t>
            </a:r>
            <a:r>
              <a:rPr lang="en-US" sz="2600" dirty="0">
                <a:latin typeface="Courier"/>
                <a:cs typeface="Courier"/>
              </a:rPr>
              <a:t>(){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System.out.println</a:t>
            </a:r>
            <a:r>
              <a:rPr lang="en-US" sz="2600" dirty="0">
                <a:latin typeface="Courier"/>
                <a:cs typeface="Courier"/>
              </a:rPr>
              <a:t>("Plan B worked"); </a:t>
            </a:r>
            <a:r>
              <a:rPr lang="en-US" sz="2600" dirty="0" smtClean="0">
                <a:latin typeface="Courier"/>
                <a:cs typeface="Courier"/>
              </a:rPr>
              <a:t>}</a:t>
            </a:r>
          </a:p>
          <a:p>
            <a:pPr algn="l"/>
            <a:endParaRPr lang="en-US" sz="2600" dirty="0" smtClean="0">
              <a:latin typeface="Courier"/>
              <a:cs typeface="Courier"/>
            </a:endParaRPr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for 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= 1;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&lt;= 2;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++)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>
                <a:latin typeface="Courier"/>
                <a:cs typeface="Courier"/>
              </a:rPr>
              <a:t>try { </a:t>
            </a:r>
            <a:r>
              <a:rPr lang="en-US" sz="2600" dirty="0" err="1">
                <a:latin typeface="Courier"/>
                <a:cs typeface="Courier"/>
              </a:rPr>
              <a:t>planA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); }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</a:t>
            </a:r>
            <a:r>
              <a:rPr lang="en-US" sz="2600" dirty="0" smtClean="0">
                <a:latin typeface="Courier"/>
                <a:cs typeface="Courier"/>
              </a:rPr>
              <a:t>catch 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PlanAFailed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exc</a:t>
            </a:r>
            <a:r>
              <a:rPr lang="en-US" sz="2600" dirty="0">
                <a:latin typeface="Courier"/>
                <a:cs typeface="Courier"/>
              </a:rPr>
              <a:t>) { </a:t>
            </a:r>
            <a:r>
              <a:rPr lang="en-US" sz="2600" dirty="0" err="1">
                <a:latin typeface="Courier"/>
                <a:cs typeface="Courier"/>
              </a:rPr>
              <a:t>planB</a:t>
            </a:r>
            <a:r>
              <a:rPr lang="en-US" sz="2600" dirty="0">
                <a:latin typeface="Courier"/>
                <a:cs typeface="Courier"/>
              </a:rPr>
              <a:t>(); </a:t>
            </a:r>
            <a:r>
              <a:rPr lang="en-US" sz="2600" dirty="0" smtClean="0">
                <a:latin typeface="Courier"/>
                <a:cs typeface="Courier"/>
              </a:rPr>
              <a:t>}</a:t>
            </a:r>
          </a:p>
          <a:p>
            <a:pPr algn="l"/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300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1128"/>
            <a:ext cx="6400800" cy="4552722"/>
          </a:xfrm>
        </p:spPr>
        <p:txBody>
          <a:bodyPr/>
          <a:lstStyle/>
          <a:p>
            <a:pPr algn="l"/>
            <a:r>
              <a:rPr lang="en-US" dirty="0" smtClean="0"/>
              <a:t>Output is: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	Plan </a:t>
            </a:r>
            <a:r>
              <a:rPr lang="en-US" dirty="0"/>
              <a:t>B worked</a:t>
            </a:r>
          </a:p>
          <a:p>
            <a:pPr algn="l"/>
            <a:r>
              <a:rPr lang="en-US" dirty="0" smtClean="0"/>
              <a:t>	Plan </a:t>
            </a:r>
            <a:r>
              <a:rPr lang="en-US" dirty="0"/>
              <a:t>A worked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8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2779"/>
            <a:ext cx="7772400" cy="1354666"/>
          </a:xfrm>
        </p:spPr>
        <p:txBody>
          <a:bodyPr/>
          <a:lstStyle/>
          <a:p>
            <a:r>
              <a:rPr lang="en-US" dirty="0" smtClean="0"/>
              <a:t>Multiple Catch Blocks are Allowed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1707445"/>
            <a:ext cx="8509000" cy="369640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 smtClean="0">
                <a:latin typeface="Courier"/>
                <a:cs typeface="Courier"/>
              </a:rPr>
              <a:t>  try{ /* </a:t>
            </a:r>
            <a:r>
              <a:rPr lang="en-US" sz="2200" dirty="0">
                <a:latin typeface="Courier"/>
                <a:cs typeface="Courier"/>
              </a:rPr>
              <a:t>Java code that might throw an </a:t>
            </a:r>
            <a:r>
              <a:rPr lang="en-US" sz="2200" dirty="0" smtClean="0">
                <a:latin typeface="Courier"/>
                <a:cs typeface="Courier"/>
              </a:rPr>
              <a:t>exception */}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catch 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smtClean="0">
                <a:latin typeface="Courier"/>
                <a:cs typeface="Courier"/>
              </a:rPr>
              <a:t>ExceptionType1 id1) </a:t>
            </a:r>
            <a:r>
              <a:rPr lang="en-US" sz="22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dirty="0" smtClean="0">
                <a:latin typeface="Courier"/>
                <a:cs typeface="Courier"/>
              </a:rPr>
              <a:t>/* </a:t>
            </a:r>
            <a:r>
              <a:rPr lang="en-US" sz="2200" dirty="0">
                <a:latin typeface="Courier"/>
                <a:cs typeface="Courier"/>
              </a:rPr>
              <a:t>Java code to handle the caught </a:t>
            </a:r>
            <a:r>
              <a:rPr lang="en-US" sz="2200" dirty="0" smtClean="0">
                <a:latin typeface="Courier"/>
                <a:cs typeface="Courier"/>
              </a:rPr>
              <a:t>exception */ </a:t>
            </a:r>
            <a:r>
              <a:rPr lang="en-US" sz="2200" dirty="0">
                <a:latin typeface="Courier"/>
                <a:cs typeface="Courier"/>
              </a:rPr>
              <a:t>}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catch(ExceptionType2 id2) </a:t>
            </a:r>
            <a:r>
              <a:rPr lang="en-US" sz="22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dirty="0" smtClean="0">
                <a:latin typeface="Courier"/>
                <a:cs typeface="Courier"/>
              </a:rPr>
              <a:t>/* </a:t>
            </a:r>
            <a:r>
              <a:rPr lang="en-US" sz="2200" dirty="0">
                <a:latin typeface="Courier"/>
                <a:cs typeface="Courier"/>
              </a:rPr>
              <a:t>Java code to handle the caught exception </a:t>
            </a:r>
            <a:r>
              <a:rPr lang="en-US" sz="2200" dirty="0" smtClean="0">
                <a:latin typeface="Courier"/>
                <a:cs typeface="Courier"/>
              </a:rPr>
              <a:t>*/}</a:t>
            </a:r>
          </a:p>
          <a:p>
            <a:pPr algn="l"/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400" dirty="0" smtClean="0"/>
              <a:t>Catch blocks are tried in order (can thrown exception match declared exception?)</a:t>
            </a:r>
          </a:p>
          <a:p>
            <a:pPr algn="l"/>
            <a:r>
              <a:rPr lang="en-US" sz="2400" dirty="0" smtClean="0"/>
              <a:t>If no catch matches, exception is passed to containing try block or</a:t>
            </a:r>
          </a:p>
          <a:p>
            <a:pPr algn="l"/>
            <a:r>
              <a:rPr lang="en-US" sz="2400" dirty="0" smtClean="0"/>
              <a:t>caller of current method.</a:t>
            </a:r>
            <a:endParaRPr lang="en-US" sz="24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868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of Multiple Catch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489" y="1622778"/>
            <a:ext cx="7890711" cy="46053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 smtClean="0">
                <a:latin typeface="Courier"/>
                <a:cs typeface="Courier"/>
              </a:rPr>
              <a:t>static </a:t>
            </a:r>
            <a:r>
              <a:rPr lang="en-US" sz="2400" dirty="0">
                <a:latin typeface="Courier"/>
                <a:cs typeface="Courier"/>
              </a:rPr>
              <a:t>void tester(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throws </a:t>
            </a:r>
            <a:r>
              <a:rPr lang="en-US" sz="2400" dirty="0" err="1">
                <a:latin typeface="Courier"/>
                <a:cs typeface="Courier"/>
              </a:rPr>
              <a:t>InvalidFlag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SizeTooLarge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if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== 1)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  throw new </a:t>
            </a:r>
            <a:r>
              <a:rPr lang="en-US" sz="2400" dirty="0" err="1">
                <a:latin typeface="Courier"/>
                <a:cs typeface="Courier"/>
              </a:rPr>
              <a:t>InvalidFlag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if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== 2)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  throw new </a:t>
            </a:r>
            <a:r>
              <a:rPr lang="en-US" sz="2400" dirty="0" err="1">
                <a:latin typeface="Courier"/>
                <a:cs typeface="Courier"/>
              </a:rPr>
              <a:t>SizeTooLarge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</a:t>
            </a:r>
            <a:r>
              <a:rPr lang="en-US" sz="2400" dirty="0" smtClean="0">
                <a:latin typeface="Courier"/>
                <a:cs typeface="Courier"/>
              </a:rPr>
              <a:t>else </a:t>
            </a:r>
            <a:r>
              <a:rPr lang="en-US" sz="2400" dirty="0">
                <a:latin typeface="Courier"/>
                <a:cs typeface="Courier"/>
              </a:rPr>
              <a:t>throw new </a:t>
            </a:r>
            <a:r>
              <a:rPr lang="en-US" sz="2400" dirty="0" err="1">
                <a:latin typeface="Courier"/>
                <a:cs typeface="Courier"/>
              </a:rPr>
              <a:t>NullPointerException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urier"/>
                <a:cs typeface="Courier"/>
              </a:rPr>
              <a:t>;}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for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 1;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&lt;= 3;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++)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smtClean="0">
                <a:latin typeface="Courier"/>
                <a:cs typeface="Courier"/>
              </a:rPr>
              <a:t>try </a:t>
            </a:r>
            <a:r>
              <a:rPr lang="en-US" sz="2400" dirty="0">
                <a:latin typeface="Courier"/>
                <a:cs typeface="Courier"/>
              </a:rPr>
              <a:t>{ tester(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);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smtClean="0">
                <a:latin typeface="Courier"/>
                <a:cs typeface="Courier"/>
              </a:rPr>
              <a:t>catch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InvalidFlag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exc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</a:t>
            </a:r>
            <a:r>
              <a:rPr lang="en-US" sz="2400" dirty="0" err="1" smtClean="0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("Invalid flag in call");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smtClean="0">
                <a:latin typeface="Courier"/>
                <a:cs typeface="Courier"/>
              </a:rPr>
              <a:t>catch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SizeTooLarge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exc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</a:t>
            </a:r>
            <a:r>
              <a:rPr lang="en-US" sz="2400" dirty="0" err="1" smtClean="0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("Data set too large"); }</a:t>
            </a:r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37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1128"/>
            <a:ext cx="6400800" cy="4552722"/>
          </a:xfrm>
        </p:spPr>
        <p:txBody>
          <a:bodyPr/>
          <a:lstStyle/>
          <a:p>
            <a:pPr algn="l"/>
            <a:r>
              <a:rPr lang="en-US" dirty="0" smtClean="0"/>
              <a:t>Output is: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Invalid flag in call</a:t>
            </a:r>
          </a:p>
          <a:p>
            <a:pPr algn="l"/>
            <a:r>
              <a:rPr lang="en-US" dirty="0" smtClean="0"/>
              <a:t>     Data </a:t>
            </a:r>
            <a:r>
              <a:rPr lang="en-US" dirty="0"/>
              <a:t>set too large</a:t>
            </a:r>
          </a:p>
          <a:p>
            <a:pPr algn="l"/>
            <a:r>
              <a:rPr lang="en-US" dirty="0" smtClean="0"/>
              <a:t>     Exception </a:t>
            </a:r>
            <a:r>
              <a:rPr lang="en-US" dirty="0"/>
              <a:t>in thread "main" 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     </a:t>
            </a:r>
            <a:r>
              <a:rPr lang="en-US" dirty="0" err="1" smtClean="0"/>
              <a:t>java.lang.NullPointerException</a:t>
            </a:r>
            <a:endParaRPr lang="en-US" dirty="0"/>
          </a:p>
          <a:p>
            <a:pPr algn="l"/>
            <a:r>
              <a:rPr lang="en-US" dirty="0"/>
              <a:t>        at </a:t>
            </a:r>
            <a:r>
              <a:rPr lang="en-US" dirty="0" err="1"/>
              <a:t>ThrowTest.tester</a:t>
            </a:r>
            <a:r>
              <a:rPr lang="en-US" dirty="0"/>
              <a:t>(throw2.java:10)</a:t>
            </a:r>
          </a:p>
          <a:p>
            <a:pPr algn="l"/>
            <a:r>
              <a:rPr lang="en-US" dirty="0"/>
              <a:t>        at </a:t>
            </a:r>
            <a:r>
              <a:rPr lang="en-US" dirty="0" err="1"/>
              <a:t>ThrowTest.main</a:t>
            </a:r>
            <a:r>
              <a:rPr lang="en-US" dirty="0"/>
              <a:t>(throw2.java:16)</a:t>
            </a:r>
          </a:p>
        </p:txBody>
      </p:sp>
    </p:spTree>
    <p:extLst>
      <p:ext uri="{BB962C8B-B14F-4D97-AF65-F5344CB8AC3E}">
        <p14:creationId xmlns:p14="http://schemas.microsoft.com/office/powerpoint/2010/main" val="101222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857"/>
            <a:ext cx="7772400" cy="1470025"/>
          </a:xfrm>
        </p:spPr>
        <p:txBody>
          <a:bodyPr/>
          <a:lstStyle/>
          <a:p>
            <a:r>
              <a:rPr lang="en-US" dirty="0" smtClean="0"/>
              <a:t>Let’s build a </a:t>
            </a:r>
            <a:r>
              <a:rPr lang="en-US" dirty="0" err="1" smtClean="0"/>
              <a:t>ListADT</a:t>
            </a:r>
            <a:r>
              <a:rPr lang="en-US" dirty="0" smtClean="0"/>
              <a:t> using an array.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538" y="277495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Arrays are simple to use </a:t>
            </a:r>
            <a:r>
              <a:rPr lang="en-US" i="1" dirty="0" smtClean="0"/>
              <a:t>but</a:t>
            </a:r>
            <a:r>
              <a:rPr lang="en-US" dirty="0" smtClean="0"/>
              <a:t> also have a fixed size. We’ll expand the list as necessary when the list grows.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2780"/>
            <a:ext cx="7772400" cy="1001888"/>
          </a:xfrm>
        </p:spPr>
        <p:txBody>
          <a:bodyPr/>
          <a:lstStyle/>
          <a:p>
            <a:r>
              <a:rPr lang="en-US" dirty="0" smtClean="0"/>
              <a:t>Exceptions are Java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54667"/>
            <a:ext cx="6400800" cy="434622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They must be a subclass of </a:t>
            </a:r>
            <a:r>
              <a:rPr lang="en-US" dirty="0" err="1">
                <a:latin typeface="Courier"/>
                <a:cs typeface="Courier"/>
              </a:rPr>
              <a:t>Throwable</a:t>
            </a:r>
            <a:r>
              <a:rPr lang="en-US" dirty="0" smtClean="0"/>
              <a:t>.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Throwable</a:t>
            </a:r>
            <a:r>
              <a:rPr lang="en-US" dirty="0" smtClean="0"/>
              <a:t> has two subclasses, </a:t>
            </a:r>
            <a:r>
              <a:rPr lang="en-US" dirty="0">
                <a:latin typeface="Courier"/>
                <a:cs typeface="Courier"/>
              </a:rPr>
              <a:t>Error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Exception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Exceptions in </a:t>
            </a:r>
            <a:r>
              <a:rPr lang="en-US" dirty="0">
                <a:latin typeface="Courier"/>
                <a:cs typeface="Courier"/>
              </a:rPr>
              <a:t>Error</a:t>
            </a:r>
            <a:r>
              <a:rPr lang="en-US" dirty="0" smtClean="0"/>
              <a:t> usually aren’t caught (they usually are unrecoverable).</a:t>
            </a:r>
          </a:p>
          <a:p>
            <a:pPr algn="l"/>
            <a:r>
              <a:rPr lang="en-US" dirty="0" smtClean="0"/>
              <a:t>Exceptions in </a:t>
            </a:r>
            <a:r>
              <a:rPr lang="en-US" dirty="0">
                <a:latin typeface="Courier"/>
                <a:cs typeface="Courier"/>
              </a:rPr>
              <a:t>Exception</a:t>
            </a:r>
            <a:r>
              <a:rPr lang="en-US" dirty="0" smtClean="0"/>
              <a:t> may be caught.</a:t>
            </a:r>
          </a:p>
          <a:p>
            <a:pPr algn="l"/>
            <a:r>
              <a:rPr lang="en-US" dirty="0" smtClean="0"/>
              <a:t>A subclass of </a:t>
            </a:r>
            <a:r>
              <a:rPr lang="en-US" dirty="0">
                <a:latin typeface="Courier"/>
                <a:cs typeface="Courier"/>
              </a:rPr>
              <a:t>Exception</a:t>
            </a:r>
            <a:r>
              <a:rPr lang="en-US" dirty="0" smtClean="0"/>
              <a:t> is </a:t>
            </a:r>
            <a:r>
              <a:rPr lang="en-US" dirty="0" err="1">
                <a:latin typeface="Courier"/>
                <a:cs typeface="Courier"/>
              </a:rPr>
              <a:t>RuntimeException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111" y="578556"/>
            <a:ext cx="7408333" cy="558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Exceptions in </a:t>
            </a:r>
            <a:r>
              <a:rPr lang="en-US" dirty="0" err="1">
                <a:latin typeface="Courier"/>
                <a:cs typeface="Courier"/>
              </a:rPr>
              <a:t>RuntimeException</a:t>
            </a:r>
            <a:r>
              <a:rPr lang="en-US" dirty="0" smtClean="0"/>
              <a:t> often are not caught (e.g., </a:t>
            </a:r>
            <a:r>
              <a:rPr lang="en-US" dirty="0" err="1">
                <a:latin typeface="Courier"/>
                <a:cs typeface="Courier"/>
              </a:rPr>
              <a:t>NullPointerException</a:t>
            </a:r>
            <a:r>
              <a:rPr lang="en-US" dirty="0" smtClean="0"/>
              <a:t>).</a:t>
            </a:r>
          </a:p>
          <a:p>
            <a:pPr algn="l"/>
            <a:r>
              <a:rPr lang="en-US" dirty="0" smtClean="0"/>
              <a:t>They need not be checked for.</a:t>
            </a:r>
          </a:p>
          <a:p>
            <a:pPr algn="l"/>
            <a:r>
              <a:rPr lang="en-US" dirty="0" smtClean="0"/>
              <a:t>Exceptions in </a:t>
            </a:r>
            <a:r>
              <a:rPr lang="en-US" dirty="0">
                <a:latin typeface="Courier"/>
                <a:cs typeface="Courier"/>
              </a:rPr>
              <a:t>Exception</a:t>
            </a:r>
            <a:r>
              <a:rPr lang="en-US" dirty="0" smtClean="0"/>
              <a:t> but not in </a:t>
            </a:r>
            <a:r>
              <a:rPr lang="en-US" dirty="0" err="1">
                <a:latin typeface="Courier"/>
                <a:cs typeface="Courier"/>
              </a:rPr>
              <a:t>RuntimeException</a:t>
            </a:r>
            <a:r>
              <a:rPr lang="en-US" dirty="0" smtClean="0"/>
              <a:t> are called </a:t>
            </a:r>
            <a:r>
              <a:rPr lang="en-US" i="1" dirty="0" smtClean="0"/>
              <a:t>checked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They must be handled.</a:t>
            </a:r>
          </a:p>
          <a:p>
            <a:pPr algn="l"/>
            <a:r>
              <a:rPr lang="en-US" dirty="0" smtClean="0"/>
              <a:t> How?</a:t>
            </a:r>
          </a:p>
          <a:p>
            <a:pPr algn="l"/>
            <a:r>
              <a:rPr lang="en-US" dirty="0" smtClean="0"/>
              <a:t>A method that may raise a checked exception may </a:t>
            </a:r>
            <a:r>
              <a:rPr lang="en-US" i="1" dirty="0" smtClean="0"/>
              <a:t>guarantee</a:t>
            </a:r>
            <a:r>
              <a:rPr lang="en-US" dirty="0" smtClean="0"/>
              <a:t> that it is handled by that method.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“What happens in Vegas stays in Vegas!”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5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0333"/>
            <a:ext cx="6400800" cy="4853517"/>
          </a:xfrm>
        </p:spPr>
        <p:txBody>
          <a:bodyPr/>
          <a:lstStyle/>
          <a:p>
            <a:pPr algn="l"/>
            <a:r>
              <a:rPr lang="en-US" dirty="0" smtClean="0"/>
              <a:t>Alternatively, a method may warn in its header that one or more checked exceptions may be returned to the caller</a:t>
            </a:r>
          </a:p>
          <a:p>
            <a:pPr algn="l"/>
            <a:r>
              <a:rPr lang="en-US" dirty="0" smtClean="0"/>
              <a:t>(who can handle them or pass them back to its caller.)</a:t>
            </a:r>
          </a:p>
          <a:p>
            <a:pPr algn="l"/>
            <a:endParaRPr lang="en-US" dirty="0" smtClean="0"/>
          </a:p>
          <a:p>
            <a:pPr algn="l"/>
            <a:r>
              <a:rPr lang="en-US" sz="2200" dirty="0">
                <a:latin typeface="Courier"/>
                <a:cs typeface="Courier"/>
              </a:rPr>
              <a:t>static void tester(</a:t>
            </a:r>
            <a:r>
              <a:rPr lang="en-US" sz="2200" dirty="0" err="1">
                <a:latin typeface="Courier"/>
                <a:cs typeface="Courier"/>
              </a:rPr>
              <a:t>int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  throws </a:t>
            </a:r>
            <a:r>
              <a:rPr lang="en-US" sz="2200" dirty="0" err="1">
                <a:latin typeface="Courier"/>
                <a:cs typeface="Courier"/>
              </a:rPr>
              <a:t>InvalidFlag</a:t>
            </a:r>
            <a:r>
              <a:rPr lang="en-US" sz="2200" dirty="0">
                <a:latin typeface="Courier"/>
                <a:cs typeface="Courier"/>
              </a:rPr>
              <a:t>, </a:t>
            </a:r>
            <a:r>
              <a:rPr lang="en-US" sz="2200" dirty="0" err="1">
                <a:latin typeface="Courier"/>
                <a:cs typeface="Courier"/>
              </a:rPr>
              <a:t>SizeTooLarge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{ … }</a:t>
            </a:r>
            <a:endParaRPr lang="en-US" sz="2200" dirty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7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9779"/>
            <a:ext cx="7772400" cy="719666"/>
          </a:xfrm>
        </p:spPr>
        <p:txBody>
          <a:bodyPr/>
          <a:lstStyle/>
          <a:p>
            <a:r>
              <a:rPr lang="en-US" dirty="0" smtClean="0"/>
              <a:t>An “Exception Tester”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199445"/>
            <a:ext cx="6953957" cy="5079999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public static void main(String[] </a:t>
            </a:r>
            <a:r>
              <a:rPr lang="en-US" sz="1800" dirty="0" err="1">
                <a:latin typeface="Courier"/>
                <a:cs typeface="Courier"/>
              </a:rPr>
              <a:t>args</a:t>
            </a:r>
            <a:r>
              <a:rPr lang="en-US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if 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args.length</a:t>
            </a:r>
            <a:r>
              <a:rPr lang="en-US" sz="1800" dirty="0">
                <a:latin typeface="Courier"/>
                <a:cs typeface="Courier"/>
              </a:rPr>
              <a:t> != 2)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	method = "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; color = "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</a:t>
            </a:r>
            <a:r>
              <a:rPr lang="da-DK" sz="1800" dirty="0" smtClean="0">
                <a:latin typeface="Courier"/>
                <a:cs typeface="Courier"/>
              </a:rPr>
              <a:t>} </a:t>
            </a:r>
            <a:r>
              <a:rPr lang="da-DK" sz="1800" dirty="0" err="1">
                <a:latin typeface="Courier"/>
                <a:cs typeface="Courier"/>
              </a:rPr>
              <a:t>else</a:t>
            </a:r>
            <a:r>
              <a:rPr lang="da-DK" sz="1800" dirty="0">
                <a:latin typeface="Courier"/>
                <a:cs typeface="Courier"/>
              </a:rPr>
              <a:t> </a:t>
            </a:r>
            <a:r>
              <a:rPr lang="da-DK" sz="1800" dirty="0" smtClean="0">
                <a:latin typeface="Courier"/>
                <a:cs typeface="Courier"/>
              </a:rPr>
              <a:t>{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method = </a:t>
            </a:r>
            <a:r>
              <a:rPr lang="en-US" sz="1800" dirty="0" err="1">
                <a:latin typeface="Courier"/>
                <a:cs typeface="Courier"/>
              </a:rPr>
              <a:t>args</a:t>
            </a:r>
            <a:r>
              <a:rPr lang="en-US" sz="1800" dirty="0">
                <a:latin typeface="Courier"/>
                <a:cs typeface="Courier"/>
              </a:rPr>
              <a:t>[0]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r>
              <a:rPr lang="ro-RO" sz="1800" dirty="0" smtClean="0">
                <a:latin typeface="Courier"/>
                <a:cs typeface="Courier"/>
              </a:rPr>
              <a:t> color </a:t>
            </a:r>
            <a:r>
              <a:rPr lang="ro-RO" sz="1800" dirty="0">
                <a:latin typeface="Courier"/>
                <a:cs typeface="Courier"/>
              </a:rPr>
              <a:t>= args[1]</a:t>
            </a:r>
            <a:r>
              <a:rPr lang="ro-RO" sz="1800" dirty="0" smtClean="0">
                <a:latin typeface="Courier"/>
                <a:cs typeface="Courier"/>
              </a:rPr>
              <a:t>; } </a:t>
            </a:r>
            <a:r>
              <a:rPr lang="ro-RO" sz="1800" dirty="0">
                <a:latin typeface="Courier"/>
                <a:cs typeface="Courier"/>
              </a:rPr>
              <a:t>	</a:t>
            </a:r>
          </a:p>
          <a:p>
            <a:pPr algn="l"/>
            <a:r>
              <a:rPr lang="ro-RO" sz="1800" dirty="0">
                <a:latin typeface="Courier"/>
                <a:cs typeface="Courier"/>
              </a:rPr>
              <a:t>	</a:t>
            </a:r>
            <a:r>
              <a:rPr lang="ro-RO" sz="1800" dirty="0" smtClean="0">
                <a:latin typeface="Courier"/>
                <a:cs typeface="Courier"/>
              </a:rPr>
              <a:t>System.out.print</a:t>
            </a:r>
            <a:r>
              <a:rPr lang="ro-RO" sz="1800" dirty="0">
                <a:latin typeface="Courier"/>
                <a:cs typeface="Courier"/>
              </a:rPr>
              <a:t>("main[");</a:t>
            </a:r>
          </a:p>
          <a:p>
            <a:pPr algn="l"/>
            <a:endParaRPr lang="ro-RO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try { </a:t>
            </a:r>
            <a:r>
              <a:rPr lang="en-US" sz="1800" dirty="0" err="1" smtClean="0">
                <a:latin typeface="Courier"/>
                <a:cs typeface="Courier"/>
              </a:rPr>
              <a:t>methodA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("after A, ")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methodE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("after E,")</a:t>
            </a:r>
            <a:r>
              <a:rPr lang="en-US" sz="1800" dirty="0" smtClean="0">
                <a:latin typeface="Courier"/>
                <a:cs typeface="Courier"/>
              </a:rPr>
              <a:t>;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catch (</a:t>
            </a:r>
            <a:r>
              <a:rPr lang="en-US" sz="1800" dirty="0" err="1">
                <a:latin typeface="Courier"/>
                <a:cs typeface="Courier"/>
              </a:rPr>
              <a:t>RedException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exc</a:t>
            </a:r>
            <a:r>
              <a:rPr lang="en-US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	</a:t>
            </a:r>
            <a:r>
              <a:rPr lang="en-US" sz="1800" dirty="0" err="1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("red,")</a:t>
            </a:r>
            <a:r>
              <a:rPr lang="en-US" sz="1800" dirty="0" smtClean="0">
                <a:latin typeface="Courier"/>
                <a:cs typeface="Courier"/>
              </a:rPr>
              <a:t>;}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catch 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GreenException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exc</a:t>
            </a:r>
            <a:r>
              <a:rPr lang="en-US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	</a:t>
            </a:r>
            <a:r>
              <a:rPr lang="en-US" sz="1800" dirty="0" err="1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("green,")</a:t>
            </a:r>
            <a:r>
              <a:rPr lang="en-US" sz="1800" dirty="0" smtClean="0">
                <a:latin typeface="Courier"/>
                <a:cs typeface="Courier"/>
              </a:rPr>
              <a:t>;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System.out.println</a:t>
            </a:r>
            <a:r>
              <a:rPr lang="en-US" sz="1800" dirty="0">
                <a:latin typeface="Courier"/>
                <a:cs typeface="Courier"/>
              </a:rPr>
              <a:t>("]main")</a:t>
            </a:r>
            <a:r>
              <a:rPr lang="en-US" sz="1800" dirty="0" smtClean="0">
                <a:latin typeface="Courier"/>
                <a:cs typeface="Courier"/>
              </a:rPr>
              <a:t>;  }</a:t>
            </a:r>
            <a:endParaRPr lang="en-US" sz="1800" dirty="0">
              <a:latin typeface="Courier"/>
              <a:cs typeface="Courier"/>
            </a:endParaRPr>
          </a:p>
          <a:p>
            <a:pPr algn="l"/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84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111" y="550332"/>
            <a:ext cx="8001000" cy="595489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Courier"/>
                <a:cs typeface="Courier"/>
              </a:rPr>
              <a:t>private static void </a:t>
            </a:r>
            <a:r>
              <a:rPr lang="en-US" sz="3000" dirty="0" err="1">
                <a:latin typeface="Courier"/>
                <a:cs typeface="Courier"/>
              </a:rPr>
              <a:t>methodA</a:t>
            </a:r>
            <a:r>
              <a:rPr lang="en-US" sz="30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("A[");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smtClean="0">
                <a:latin typeface="Courier"/>
                <a:cs typeface="Courier"/>
              </a:rPr>
              <a:t>try { </a:t>
            </a:r>
            <a:r>
              <a:rPr lang="en-US" sz="3000" dirty="0" err="1" smtClean="0">
                <a:latin typeface="Courier"/>
                <a:cs typeface="Courier"/>
              </a:rPr>
              <a:t>methodB</a:t>
            </a:r>
            <a:r>
              <a:rPr lang="en-US" sz="30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3000" dirty="0">
                <a:latin typeface="Courier"/>
                <a:cs typeface="Courier"/>
              </a:rPr>
              <a:t>	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("after B,")</a:t>
            </a:r>
            <a:r>
              <a:rPr lang="en-US" sz="3000" dirty="0" smtClean="0">
                <a:latin typeface="Courier"/>
                <a:cs typeface="Courier"/>
              </a:rPr>
              <a:t>;}</a:t>
            </a:r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smtClean="0">
                <a:latin typeface="Courier"/>
                <a:cs typeface="Courier"/>
              </a:rPr>
              <a:t>catch </a:t>
            </a:r>
            <a:r>
              <a:rPr lang="en-US" sz="3000" dirty="0">
                <a:latin typeface="Courier"/>
                <a:cs typeface="Courier"/>
              </a:rPr>
              <a:t>(</a:t>
            </a:r>
            <a:r>
              <a:rPr lang="en-US" sz="3000" dirty="0" err="1">
                <a:latin typeface="Courier"/>
                <a:cs typeface="Courier"/>
              </a:rPr>
              <a:t>BlueException</a:t>
            </a:r>
            <a:r>
              <a:rPr lang="en-US" sz="3000" dirty="0">
                <a:latin typeface="Courier"/>
                <a:cs typeface="Courier"/>
              </a:rPr>
              <a:t> </a:t>
            </a:r>
            <a:r>
              <a:rPr lang="en-US" sz="3000" dirty="0" err="1">
                <a:latin typeface="Courier"/>
                <a:cs typeface="Courier"/>
              </a:rPr>
              <a:t>exc</a:t>
            </a:r>
            <a:r>
              <a:rPr lang="en-US" sz="30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3000" dirty="0">
                <a:latin typeface="Courier"/>
                <a:cs typeface="Courier"/>
              </a:rPr>
              <a:t>	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("blue</a:t>
            </a:r>
            <a:r>
              <a:rPr lang="en-US" sz="3000" dirty="0" smtClean="0">
                <a:latin typeface="Courier"/>
                <a:cs typeface="Courier"/>
              </a:rPr>
              <a:t>,”);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("]A ")</a:t>
            </a:r>
            <a:r>
              <a:rPr lang="en-US" sz="3000" dirty="0" smtClean="0">
                <a:latin typeface="Courier"/>
                <a:cs typeface="Courier"/>
              </a:rPr>
              <a:t>;  }</a:t>
            </a:r>
            <a:endParaRPr lang="en-US" sz="3000" dirty="0">
              <a:latin typeface="Courier"/>
              <a:cs typeface="Courier"/>
            </a:endParaRPr>
          </a:p>
          <a:p>
            <a:pPr algn="l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2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7999"/>
            <a:ext cx="6812844" cy="59548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400" dirty="0" smtClean="0">
                <a:latin typeface="Courier"/>
                <a:cs typeface="Courier"/>
              </a:rPr>
              <a:t>private </a:t>
            </a:r>
            <a:r>
              <a:rPr lang="en-US" sz="6400" dirty="0">
                <a:latin typeface="Courier"/>
                <a:cs typeface="Courier"/>
              </a:rPr>
              <a:t>static void </a:t>
            </a:r>
            <a:r>
              <a:rPr lang="en-US" sz="6400" dirty="0" err="1">
                <a:latin typeface="Courier"/>
                <a:cs typeface="Courier"/>
              </a:rPr>
              <a:t>methodB</a:t>
            </a:r>
            <a:r>
              <a:rPr lang="en-US" sz="64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("B[");</a:t>
            </a:r>
          </a:p>
          <a:p>
            <a:pPr algn="l"/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smtClean="0">
                <a:latin typeface="Courier"/>
                <a:cs typeface="Courier"/>
              </a:rPr>
              <a:t>try {</a:t>
            </a:r>
            <a:r>
              <a:rPr lang="en-US" sz="6400" dirty="0" err="1" smtClean="0">
                <a:latin typeface="Courier"/>
                <a:cs typeface="Courier"/>
              </a:rPr>
              <a:t>methodC</a:t>
            </a:r>
            <a:r>
              <a:rPr lang="en-US" sz="6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("after C,")</a:t>
            </a:r>
            <a:r>
              <a:rPr lang="en-US" sz="6400" dirty="0" smtClean="0">
                <a:latin typeface="Courier"/>
                <a:cs typeface="Courier"/>
              </a:rPr>
              <a:t>;}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smtClean="0">
                <a:latin typeface="Courier"/>
                <a:cs typeface="Courier"/>
              </a:rPr>
              <a:t>catch </a:t>
            </a:r>
            <a:r>
              <a:rPr lang="en-US" sz="6400" dirty="0">
                <a:latin typeface="Courier"/>
                <a:cs typeface="Courier"/>
              </a:rPr>
              <a:t>(</a:t>
            </a:r>
            <a:r>
              <a:rPr lang="en-US" sz="6400" dirty="0" err="1">
                <a:latin typeface="Courier"/>
                <a:cs typeface="Courier"/>
              </a:rPr>
              <a:t>YellowException</a:t>
            </a:r>
            <a:r>
              <a:rPr lang="en-US" sz="6400" dirty="0">
                <a:latin typeface="Courier"/>
                <a:cs typeface="Courier"/>
              </a:rPr>
              <a:t> </a:t>
            </a:r>
            <a:r>
              <a:rPr lang="en-US" sz="6400" dirty="0" err="1">
                <a:latin typeface="Courier"/>
                <a:cs typeface="Courier"/>
              </a:rPr>
              <a:t>exc</a:t>
            </a:r>
            <a:r>
              <a:rPr lang="en-US" sz="6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("yellow,");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</a:t>
            </a:r>
            <a:r>
              <a:rPr lang="en-US" sz="6400" dirty="0" smtClean="0">
                <a:latin typeface="Courier"/>
                <a:cs typeface="Courier"/>
              </a:rPr>
              <a:t>throw </a:t>
            </a:r>
            <a:r>
              <a:rPr lang="en-US" sz="6400" dirty="0">
                <a:latin typeface="Courier"/>
                <a:cs typeface="Courier"/>
              </a:rPr>
              <a:t>new </a:t>
            </a:r>
            <a:r>
              <a:rPr lang="en-US" sz="6400" dirty="0" err="1">
                <a:latin typeface="Courier"/>
                <a:cs typeface="Courier"/>
              </a:rPr>
              <a:t>GreenException</a:t>
            </a:r>
            <a:r>
              <a:rPr lang="en-US" sz="6400" dirty="0">
                <a:latin typeface="Courier"/>
                <a:cs typeface="Courier"/>
              </a:rPr>
              <a:t>()</a:t>
            </a:r>
            <a:r>
              <a:rPr lang="en-US" sz="6400" dirty="0" smtClean="0">
                <a:latin typeface="Courier"/>
                <a:cs typeface="Courier"/>
              </a:rPr>
              <a:t>; }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smtClean="0">
                <a:latin typeface="Courier"/>
                <a:cs typeface="Courier"/>
              </a:rPr>
              <a:t>catch </a:t>
            </a:r>
            <a:r>
              <a:rPr lang="en-US" sz="6400" dirty="0">
                <a:latin typeface="Courier"/>
                <a:cs typeface="Courier"/>
              </a:rPr>
              <a:t>(</a:t>
            </a:r>
            <a:r>
              <a:rPr lang="en-US" sz="6400" dirty="0" err="1">
                <a:latin typeface="Courier"/>
                <a:cs typeface="Courier"/>
              </a:rPr>
              <a:t>RedException</a:t>
            </a:r>
            <a:r>
              <a:rPr lang="en-US" sz="6400" dirty="0">
                <a:latin typeface="Courier"/>
                <a:cs typeface="Courier"/>
              </a:rPr>
              <a:t> </a:t>
            </a:r>
            <a:r>
              <a:rPr lang="en-US" sz="6400" dirty="0" err="1">
                <a:latin typeface="Courier"/>
                <a:cs typeface="Courier"/>
              </a:rPr>
              <a:t>exc</a:t>
            </a:r>
            <a:r>
              <a:rPr lang="en-US" sz="6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	</a:t>
            </a:r>
            <a:r>
              <a:rPr lang="en-US" sz="6400" dirty="0" err="1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("red,")</a:t>
            </a:r>
            <a:r>
              <a:rPr lang="en-US" sz="6400" dirty="0" smtClean="0">
                <a:latin typeface="Courier"/>
                <a:cs typeface="Courier"/>
              </a:rPr>
              <a:t>; }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endParaRPr lang="en-US" sz="6400" dirty="0" smtClean="0">
              <a:latin typeface="Courier"/>
              <a:cs typeface="Courier"/>
            </a:endParaRPr>
          </a:p>
          <a:p>
            <a:pPr algn="l"/>
            <a:r>
              <a:rPr lang="en-US" sz="6400" dirty="0" smtClean="0">
                <a:latin typeface="Courier"/>
                <a:cs typeface="Courier"/>
              </a:rPr>
              <a:t>  </a:t>
            </a:r>
            <a:r>
              <a:rPr lang="en-US" sz="6400" dirty="0" err="1" smtClean="0">
                <a:latin typeface="Courier"/>
                <a:cs typeface="Courier"/>
              </a:rPr>
              <a:t>methodD</a:t>
            </a:r>
            <a:r>
              <a:rPr lang="en-US" sz="6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("after D")</a:t>
            </a:r>
            <a:r>
              <a:rPr lang="en-US" sz="6400" dirty="0" smtClean="0">
                <a:latin typeface="Courier"/>
                <a:cs typeface="Courier"/>
              </a:rPr>
              <a:t>;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("]B ")</a:t>
            </a:r>
            <a:r>
              <a:rPr lang="en-US" sz="6400" dirty="0" smtClean="0">
                <a:latin typeface="Courier"/>
                <a:cs typeface="Courier"/>
              </a:rPr>
              <a:t>; }</a:t>
            </a:r>
            <a:endParaRPr lang="en-US" sz="6400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7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0360"/>
            <a:ext cx="6400800" cy="5549195"/>
          </a:xfrm>
        </p:spPr>
        <p:txBody>
          <a:bodyPr/>
          <a:lstStyle/>
          <a:p>
            <a:pPr algn="l"/>
            <a:r>
              <a:rPr lang="en-US" dirty="0" err="1">
                <a:latin typeface="Courier"/>
                <a:cs typeface="Courier"/>
              </a:rPr>
              <a:t>methodC</a:t>
            </a:r>
            <a:r>
              <a:rPr lang="en-US" dirty="0" smtClean="0"/>
              <a:t>, </a:t>
            </a:r>
            <a:r>
              <a:rPr lang="en-US" dirty="0" err="1">
                <a:latin typeface="Courier"/>
                <a:cs typeface="Courier"/>
              </a:rPr>
              <a:t>methodD</a:t>
            </a:r>
            <a:r>
              <a:rPr lang="en-US" dirty="0" smtClean="0"/>
              <a:t> and </a:t>
            </a:r>
            <a:r>
              <a:rPr lang="en-US" dirty="0" err="1">
                <a:latin typeface="Courier"/>
                <a:cs typeface="Courier"/>
              </a:rPr>
              <a:t>methodE</a:t>
            </a:r>
            <a:r>
              <a:rPr lang="en-US" dirty="0" smtClean="0"/>
              <a:t> all</a:t>
            </a:r>
          </a:p>
          <a:p>
            <a:pPr algn="l"/>
            <a:r>
              <a:rPr lang="en-US" dirty="0" smtClean="0"/>
              <a:t>behave the same:</a:t>
            </a:r>
          </a:p>
          <a:p>
            <a:pPr algn="l"/>
            <a:r>
              <a:rPr lang="en-US" dirty="0" smtClean="0"/>
              <a:t>If the </a:t>
            </a:r>
            <a:r>
              <a:rPr lang="en-US" dirty="0">
                <a:latin typeface="Courier"/>
                <a:cs typeface="Courier"/>
              </a:rPr>
              <a:t>method</a:t>
            </a:r>
            <a:r>
              <a:rPr lang="en-US" dirty="0" smtClean="0"/>
              <a:t> field matches their name, they throw an exception corresponding to the </a:t>
            </a:r>
            <a:r>
              <a:rPr lang="en-US" dirty="0">
                <a:latin typeface="Courier"/>
                <a:cs typeface="Courier"/>
              </a:rPr>
              <a:t>color</a:t>
            </a:r>
            <a:r>
              <a:rPr lang="en-US" dirty="0" smtClean="0"/>
              <a:t> field. Otherwise they do nothing but return.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0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223"/>
            <a:ext cx="7772400" cy="832556"/>
          </a:xfrm>
        </p:spPr>
        <p:txBody>
          <a:bodyPr/>
          <a:lstStyle/>
          <a:p>
            <a:r>
              <a:rPr lang="en-US" dirty="0" smtClean="0"/>
              <a:t>Basic execution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114779"/>
            <a:ext cx="6671733" cy="4995332"/>
          </a:xfrm>
        </p:spPr>
        <p:txBody>
          <a:bodyPr/>
          <a:lstStyle/>
          <a:p>
            <a:pPr algn="l"/>
            <a:r>
              <a:rPr lang="en-US" dirty="0" smtClean="0"/>
              <a:t>Below is a </a:t>
            </a:r>
            <a:r>
              <a:rPr lang="en-US" i="1" dirty="0" smtClean="0"/>
              <a:t>call tree</a:t>
            </a:r>
            <a:r>
              <a:rPr lang="en-US" dirty="0" smtClean="0"/>
              <a:t>. If no exceptions are thrown, execution sequence is </a:t>
            </a:r>
            <a:r>
              <a:rPr lang="en-US" i="1" dirty="0" smtClean="0"/>
              <a:t>depth-first: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3131442" y="2771062"/>
            <a:ext cx="165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Main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092222" y="3584222"/>
            <a:ext cx="8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5667" y="3584222"/>
            <a:ext cx="48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44904" y="4529667"/>
            <a:ext cx="10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698608" y="5489222"/>
            <a:ext cx="3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8182" y="5489222"/>
            <a:ext cx="6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3246925" y="3171173"/>
            <a:ext cx="379631" cy="413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38222" y="3171173"/>
            <a:ext cx="339888" cy="413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31442" y="3984332"/>
            <a:ext cx="0" cy="545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 flipH="1">
            <a:off x="2852137" y="4898999"/>
            <a:ext cx="279305" cy="59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46925" y="4898999"/>
            <a:ext cx="379631" cy="59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7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9556"/>
            <a:ext cx="6400800" cy="4444294"/>
          </a:xfrm>
        </p:spPr>
        <p:txBody>
          <a:bodyPr/>
          <a:lstStyle/>
          <a:p>
            <a:pPr algn="l"/>
            <a:r>
              <a:rPr lang="en-US" dirty="0" smtClean="0"/>
              <a:t>The generated trace is:</a:t>
            </a:r>
          </a:p>
          <a:p>
            <a:pPr algn="l"/>
            <a:r>
              <a:rPr lang="en-US" dirty="0"/>
              <a:t>main</a:t>
            </a:r>
            <a:r>
              <a:rPr lang="en-US" dirty="0" smtClean="0"/>
              <a:t>[ A[ B[ after </a:t>
            </a:r>
            <a:r>
              <a:rPr lang="en-US" dirty="0"/>
              <a:t>C</a:t>
            </a:r>
            <a:r>
              <a:rPr lang="en-US" dirty="0" smtClean="0"/>
              <a:t>, after D ]</a:t>
            </a:r>
            <a:r>
              <a:rPr lang="en-US" dirty="0"/>
              <a:t>B after B,]A after A</a:t>
            </a:r>
            <a:r>
              <a:rPr lang="en-US" dirty="0" smtClean="0"/>
              <a:t>, after </a:t>
            </a:r>
            <a:r>
              <a:rPr lang="en-US" dirty="0"/>
              <a:t>E</a:t>
            </a:r>
            <a:r>
              <a:rPr lang="en-US" dirty="0" smtClean="0"/>
              <a:t>, ]</a:t>
            </a:r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6115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445"/>
            <a:ext cx="7772400" cy="903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alter execution order by throwing an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1333"/>
            <a:ext cx="6400800" cy="3202517"/>
          </a:xfrm>
        </p:spPr>
        <p:txBody>
          <a:bodyPr/>
          <a:lstStyle/>
          <a:p>
            <a:pPr algn="l"/>
            <a:r>
              <a:rPr lang="en-US" dirty="0" smtClean="0"/>
              <a:t>We direct C, D or E to throw an exception by setting the </a:t>
            </a:r>
            <a:r>
              <a:rPr lang="en-US" dirty="0">
                <a:latin typeface="Courier"/>
                <a:cs typeface="Courier"/>
              </a:rPr>
              <a:t>method</a:t>
            </a:r>
            <a:r>
              <a:rPr lang="en-US" dirty="0"/>
              <a:t> field </a:t>
            </a:r>
            <a:r>
              <a:rPr lang="en-US" dirty="0" smtClean="0"/>
              <a:t>and the </a:t>
            </a:r>
            <a:r>
              <a:rPr lang="en-US" dirty="0">
                <a:latin typeface="Courier"/>
                <a:cs typeface="Courier"/>
              </a:rPr>
              <a:t>color</a:t>
            </a:r>
            <a:r>
              <a:rPr lang="en-US" dirty="0"/>
              <a:t> </a:t>
            </a:r>
            <a:r>
              <a:rPr lang="en-US" dirty="0" smtClean="0"/>
              <a:t>field. So</a:t>
            </a:r>
          </a:p>
          <a:p>
            <a:pPr algn="l"/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method </a:t>
            </a:r>
            <a:r>
              <a:rPr lang="en-US" dirty="0">
                <a:latin typeface="Courier"/>
                <a:cs typeface="Courier"/>
              </a:rPr>
              <a:t>= "c"; color = "blue"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/>
              <a:t>tells C to throw a blue exception.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9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	/* Local data to implement a list*/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,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size, get and contains 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58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00806"/>
            <a:ext cx="6400800" cy="4970638"/>
          </a:xfrm>
        </p:spPr>
        <p:txBody>
          <a:bodyPr/>
          <a:lstStyle/>
          <a:p>
            <a:pPr algn="l"/>
            <a:r>
              <a:rPr lang="en-US" dirty="0" smtClean="0"/>
              <a:t>The execution trace is now: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main</a:t>
            </a:r>
            <a:r>
              <a:rPr lang="en-US" dirty="0" smtClean="0"/>
              <a:t>[ A[ B</a:t>
            </a:r>
            <a:r>
              <a:rPr lang="en-US" dirty="0"/>
              <a:t>[blue,]A after A</a:t>
            </a:r>
            <a:r>
              <a:rPr lang="en-US" dirty="0" smtClean="0"/>
              <a:t>, </a:t>
            </a:r>
          </a:p>
          <a:p>
            <a:pPr algn="l"/>
            <a:r>
              <a:rPr lang="en-US" dirty="0" smtClean="0"/>
              <a:t>after </a:t>
            </a:r>
            <a:r>
              <a:rPr lang="en-US" dirty="0"/>
              <a:t>E</a:t>
            </a:r>
            <a:r>
              <a:rPr lang="en-US" dirty="0" smtClean="0"/>
              <a:t>, ]main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C throws blue. Its caller, B, doesn’t catch blue exceptions, so it is passed to B’s caller, A. A handles the exception, returns to main, and E is then called.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6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333"/>
            <a:ext cx="6400800" cy="4980517"/>
          </a:xfrm>
        </p:spPr>
        <p:txBody>
          <a:bodyPr/>
          <a:lstStyle/>
          <a:p>
            <a:pPr algn="l"/>
            <a:r>
              <a:rPr lang="en-US" dirty="0" smtClean="0"/>
              <a:t>Try another: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method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”e"</a:t>
            </a:r>
            <a:r>
              <a:rPr lang="en-US" dirty="0">
                <a:latin typeface="Courier"/>
                <a:cs typeface="Courier"/>
              </a:rPr>
              <a:t>; color = "blue"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/>
              <a:t>main[ A[ B</a:t>
            </a:r>
            <a:r>
              <a:rPr lang="en-US" dirty="0"/>
              <a:t>[after C</a:t>
            </a:r>
            <a:r>
              <a:rPr lang="en-US" dirty="0" smtClean="0"/>
              <a:t>, after </a:t>
            </a:r>
            <a:r>
              <a:rPr lang="en-US" dirty="0"/>
              <a:t>D]B after B,]A after </a:t>
            </a:r>
            <a:r>
              <a:rPr lang="en-US" u="sng" dirty="0" smtClean="0"/>
              <a:t>A</a:t>
            </a:r>
          </a:p>
          <a:p>
            <a:pPr algn="l"/>
            <a:r>
              <a:rPr lang="en-US" u="sng" dirty="0" smtClean="0"/>
              <a:t>Exception </a:t>
            </a:r>
            <a:r>
              <a:rPr lang="en-US" u="sng" dirty="0"/>
              <a:t>in thread "main" </a:t>
            </a:r>
            <a:r>
              <a:rPr lang="en-US" u="sng" dirty="0" err="1"/>
              <a:t>BlueException</a:t>
            </a:r>
            <a:r>
              <a:rPr lang="en-US" dirty="0" smtClean="0">
                <a:latin typeface="Courier"/>
                <a:cs typeface="Courier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4758"/>
            <a:ext cx="7772400" cy="889353"/>
          </a:xfrm>
        </p:spPr>
        <p:txBody>
          <a:bodyPr/>
          <a:lstStyle/>
          <a:p>
            <a:r>
              <a:rPr lang="en-US" dirty="0" smtClean="0"/>
              <a:t>Additional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439333"/>
            <a:ext cx="6587067" cy="42051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You can run 15 different tests (3 methods, 5 exceptions). You should try several to perfect your understanding.</a:t>
            </a:r>
          </a:p>
          <a:p>
            <a:pPr algn="l"/>
            <a:r>
              <a:rPr lang="en-US" dirty="0" smtClean="0"/>
              <a:t>You can: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Run a test, then study the source to understand why the trace was generated.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i="1" dirty="0" smtClean="0"/>
              <a:t>Predict </a:t>
            </a:r>
            <a:r>
              <a:rPr lang="en-US" dirty="0" smtClean="0"/>
              <a:t>what a test will do, then run the program to </a:t>
            </a:r>
            <a:r>
              <a:rPr lang="en-US" i="1" dirty="0" smtClean="0"/>
              <a:t>verify</a:t>
            </a:r>
            <a:r>
              <a:rPr lang="en-US" dirty="0" smtClean="0"/>
              <a:t> your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4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E[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interface methods 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60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E[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INIT_SIZE = 100;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items =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(E[]) new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Object[INIT_SIZE];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interface methods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259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E[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{. . . }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3192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E[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{. . . }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public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size(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935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96648</TotalTime>
  <Words>1810</Words>
  <Application>Microsoft Macintosh PowerPoint</Application>
  <PresentationFormat>On-screen Show (4:3)</PresentationFormat>
  <Paragraphs>308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logo_design</vt:lpstr>
      <vt:lpstr>CS 367   Introduction to Data Structures   </vt:lpstr>
      <vt:lpstr>Today’s Agenda</vt:lpstr>
      <vt:lpstr>Operations in a ListADT</vt:lpstr>
      <vt:lpstr>Let’s build a ListADT using an array.</vt:lpstr>
      <vt:lpstr>public class SimpleArrayList&lt;E&gt; implements ListADT&lt;E&gt;{   /* Local data to implement a list*/    /* One or more constructors  */    /* Implementations for      add, remove, isEmpty,      size, get and contains    */  }</vt:lpstr>
      <vt:lpstr>public class SimpleArrayList&lt;E&gt; implements ListADT&lt;E&gt;{   private E[] items;    private int itemCount;    private final int INIT_SIZE;    /* One or more constructors  */    /* Implementations for      interface methods  */  }   </vt:lpstr>
      <vt:lpstr>public class SimpleArrayList&lt;E&gt; implements ListADT&lt;E&gt;{   private E[] items;  private int itemCount;  private final int INIT_SIZE;    public SimpleArrayList() {   itemCount = 0;   INIT_SIZE = 100;   items = (E[]) new Object[INIT_SIZE];  }   /* Implementations for      interface methods  */ }   </vt:lpstr>
      <vt:lpstr>public class SimpleArrayList&lt;E&gt; implements ListADT&lt;E&gt;{   private E[] items;  private int itemCount;  private final int INIT_SIZE;   public SimpleArrayList() {. . . }   . . .      public boolean isEmpty() {   return (itemCount == 0);  } }   </vt:lpstr>
      <vt:lpstr>public class SimpleArrayList&lt;E&gt; implements ListADT&lt;E&gt;{   private E[] items;  private int itemCount;  private final int INIT_SIZE;   public SimpleArrayList() {. . . }   . . .      public int size() {   return itemCount;  } }   </vt:lpstr>
      <vt:lpstr>public class SimpleArrayList&lt;E&gt; implements ListADT&lt;E&gt;{  . . .     public void add(E item) {   if (item == null)    throw new NullPointerException();   if (itemCount == items.length)    expandArray();        items[itemCount] = item;   itemCount++;  }}   </vt:lpstr>
      <vt:lpstr>public class SimpleArrayList&lt;E&gt; implements ListADT&lt;E&gt;{  . . .     private void expandArray() {      E[] newArray =          (E[]) new Object[itemCount*2];      for (int k = 0; k &lt; itemCount; k++) {          newArray[k] = items[k];      }      items = newArray;  } }}   </vt:lpstr>
      <vt:lpstr>public class SimpleArrayList&lt;E&gt; implements  ListADT&lt;E&gt;{  private Object[] items;  private int itemCount;  private final int INIT_SIZE;    public ArrayBag() { … }   public boolean isEmpty() { … }   public void add(Object item) {…}    public Object remove() throws     NoSuchElementException {   if (itemCount == 0)    throw new NoSuchElementException();   else {    itemCount--;    return items[itemCount];   }  }</vt:lpstr>
      <vt:lpstr>public class SimpleArrayList&lt;E&gt; implements ListADT&lt;E&gt;{  . . .     public void add(int pos, E item){   if (item == null)    throw new NullPointerException();   if (itemCount == items.length)    expandArray();   if (pos &lt; 0 || pos &gt; itemCount)      throw new IndexOutOfBoundsException();   // move items over and insert new item   for (int k = itemCount; k &gt; pos; k--)            items[k] = items[k-1];   items[pos] = item;   itemCount++;  }}   </vt:lpstr>
      <vt:lpstr>public class SimpleArrayList&lt;E&gt; implements ListADT&lt;E&gt;{  . . .     public E get(int pos) {      // check for bad pos      if (pos &lt; 0 || pos &gt;= itemCount) {          throw new IndexOutOfBoundsException();      }      // return the item at pos      return items[pos];  }; }   </vt:lpstr>
      <vt:lpstr>public class SimpleArrayList&lt;E&gt; implements ListADT&lt;E&gt;{  . . .     public E remove(int pos) {      // check for bad pos      if (pos &lt; 0 || pos &gt;= itemCount)           throw new IndexOutOfBoundsException();       // get the item to be removed from pos      E ob = items[pos];      // move items over to fill removed pos      for (int k = pos; k &lt; itemCount-1; k++)           items[k] = items[k+1];      // decrease the number of items      itemCount--;     // return the removed item      return ob;  }}   </vt:lpstr>
      <vt:lpstr>public class SimpleArrayList&lt;E&gt; implements ListADT&lt;E&gt;{  . . .     public boolean contains(E item){   // null values are not allowed in the list   if (item == null)    return false;   for (int i=0; i &lt; itemCount; i++){    if (items[i].equals(item))     return true;   }   return false;  } }   </vt:lpstr>
      <vt:lpstr>A Very Useful Auxiliary Method</vt:lpstr>
      <vt:lpstr>PowerPoint Presentation</vt:lpstr>
      <vt:lpstr>Are lists of lists allowed?</vt:lpstr>
      <vt:lpstr>PowerPoint Presentation</vt:lpstr>
      <vt:lpstr>Iterators</vt:lpstr>
      <vt:lpstr>Iterator Interface</vt:lpstr>
      <vt:lpstr>Getting an Iterator</vt:lpstr>
      <vt:lpstr>PowerPoint Presentation</vt:lpstr>
      <vt:lpstr>A Simple Print method for Lists</vt:lpstr>
      <vt:lpstr>Adding Iterators to SimpleArrayList is easy</vt:lpstr>
      <vt:lpstr>PowerPoint Presentation</vt:lpstr>
      <vt:lpstr>PowerPoint Presentation</vt:lpstr>
      <vt:lpstr>Empty vs. Null</vt:lpstr>
      <vt:lpstr>Java Exceptions</vt:lpstr>
      <vt:lpstr>PowerPoint Presentation</vt:lpstr>
      <vt:lpstr>Uncaught Exceptions</vt:lpstr>
      <vt:lpstr>PowerPoint Presentation</vt:lpstr>
      <vt:lpstr>Catching exceptions</vt:lpstr>
      <vt:lpstr>An Example of try-catch</vt:lpstr>
      <vt:lpstr>PowerPoint Presentation</vt:lpstr>
      <vt:lpstr>Multiple Catch Blocks are Allowed</vt:lpstr>
      <vt:lpstr>An Example of Multiple Catch Blocks</vt:lpstr>
      <vt:lpstr>PowerPoint Presentation</vt:lpstr>
      <vt:lpstr>Exceptions are Java objects</vt:lpstr>
      <vt:lpstr>PowerPoint Presentation</vt:lpstr>
      <vt:lpstr>PowerPoint Presentation</vt:lpstr>
      <vt:lpstr>An “Exception Tester”</vt:lpstr>
      <vt:lpstr>PowerPoint Presentation</vt:lpstr>
      <vt:lpstr>PowerPoint Presentation</vt:lpstr>
      <vt:lpstr>PowerPoint Presentation</vt:lpstr>
      <vt:lpstr>Basic execution sequence</vt:lpstr>
      <vt:lpstr>PowerPoint Presentation</vt:lpstr>
      <vt:lpstr>We alter execution order by throwing an exception</vt:lpstr>
      <vt:lpstr>PowerPoint Presentation</vt:lpstr>
      <vt:lpstr>PowerPoint Presentation</vt:lpstr>
      <vt:lpstr>Additional Tests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266</cp:revision>
  <cp:lastPrinted>2018-01-17T21:48:56Z</cp:lastPrinted>
  <dcterms:created xsi:type="dcterms:W3CDTF">2014-03-07T22:02:56Z</dcterms:created>
  <dcterms:modified xsi:type="dcterms:W3CDTF">2018-01-30T21:44:29Z</dcterms:modified>
</cp:coreProperties>
</file>