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0" r:id="rId1"/>
  </p:sldMasterIdLst>
  <p:notesMasterIdLst>
    <p:notesMasterId r:id="rId65"/>
  </p:notesMasterIdLst>
  <p:sldIdLst>
    <p:sldId id="471" r:id="rId2"/>
    <p:sldId id="495" r:id="rId3"/>
    <p:sldId id="555" r:id="rId4"/>
    <p:sldId id="556" r:id="rId5"/>
    <p:sldId id="557" r:id="rId6"/>
    <p:sldId id="558" r:id="rId7"/>
    <p:sldId id="559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70" r:id="rId19"/>
    <p:sldId id="571" r:id="rId20"/>
    <p:sldId id="572" r:id="rId21"/>
    <p:sldId id="573" r:id="rId22"/>
    <p:sldId id="574" r:id="rId23"/>
    <p:sldId id="575" r:id="rId24"/>
    <p:sldId id="576" r:id="rId25"/>
    <p:sldId id="577" r:id="rId26"/>
    <p:sldId id="578" r:id="rId27"/>
    <p:sldId id="579" r:id="rId28"/>
    <p:sldId id="580" r:id="rId29"/>
    <p:sldId id="581" r:id="rId30"/>
    <p:sldId id="582" r:id="rId31"/>
    <p:sldId id="583" r:id="rId32"/>
    <p:sldId id="584" r:id="rId33"/>
    <p:sldId id="585" r:id="rId34"/>
    <p:sldId id="586" r:id="rId35"/>
    <p:sldId id="587" r:id="rId36"/>
    <p:sldId id="588" r:id="rId37"/>
    <p:sldId id="589" r:id="rId38"/>
    <p:sldId id="590" r:id="rId39"/>
    <p:sldId id="591" r:id="rId40"/>
    <p:sldId id="592" r:id="rId41"/>
    <p:sldId id="593" r:id="rId42"/>
    <p:sldId id="594" r:id="rId43"/>
    <p:sldId id="595" r:id="rId44"/>
    <p:sldId id="596" r:id="rId45"/>
    <p:sldId id="597" r:id="rId46"/>
    <p:sldId id="598" r:id="rId47"/>
    <p:sldId id="599" r:id="rId48"/>
    <p:sldId id="600" r:id="rId49"/>
    <p:sldId id="601" r:id="rId50"/>
    <p:sldId id="602" r:id="rId51"/>
    <p:sldId id="603" r:id="rId52"/>
    <p:sldId id="604" r:id="rId53"/>
    <p:sldId id="605" r:id="rId54"/>
    <p:sldId id="606" r:id="rId55"/>
    <p:sldId id="607" r:id="rId56"/>
    <p:sldId id="608" r:id="rId57"/>
    <p:sldId id="609" r:id="rId58"/>
    <p:sldId id="610" r:id="rId59"/>
    <p:sldId id="611" r:id="rId60"/>
    <p:sldId id="612" r:id="rId61"/>
    <p:sldId id="613" r:id="rId62"/>
    <p:sldId id="614" r:id="rId63"/>
    <p:sldId id="615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Rg st="1" end="88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8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13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7D74-E0D7-E642-8D6C-48DB8ED089BC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8446-C5FF-9C45-A64D-C717A799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C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pattFill prst="narHorz">
            <a:fgClr>
              <a:schemeClr val="bg2"/>
            </a:fgClr>
            <a:bgClr>
              <a:srgbClr val="D8CFA7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uwlogo_web_lrg_ct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7308" y="1130300"/>
            <a:ext cx="592398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850900"/>
            <a:ext cx="2832100" cy="5842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850900"/>
            <a:ext cx="4584700" cy="5275263"/>
          </a:xfrm>
        </p:spPr>
        <p:txBody>
          <a:bodyPr/>
          <a:lstStyle>
            <a:lvl1pPr marL="228600" indent="-228600">
              <a:defRPr sz="2800" baseline="0"/>
            </a:lvl1pPr>
            <a:lvl2pPr marL="685800" indent="-228600">
              <a:spcBef>
                <a:spcPts val="1176"/>
              </a:spcBef>
              <a:defRPr sz="2400" baseline="0"/>
            </a:lvl2pPr>
            <a:lvl3pPr marL="1005840" indent="-182880">
              <a:spcBef>
                <a:spcPts val="1080"/>
              </a:spcBef>
              <a:defRPr sz="2000"/>
            </a:lvl3pPr>
            <a:lvl4pPr marL="1371600" indent="-182880">
              <a:spcBef>
                <a:spcPts val="1032"/>
              </a:spcBef>
              <a:defRPr sz="1800"/>
            </a:lvl4pPr>
            <a:lvl5pPr marL="1600200" indent="-182880">
              <a:spcBef>
                <a:spcPts val="984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549400"/>
            <a:ext cx="2832100" cy="45767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064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86400"/>
            <a:ext cx="5486400" cy="685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gradFill flip="none" rotWithShape="1">
            <a:gsLst>
              <a:gs pos="30000">
                <a:srgbClr val="B70000"/>
              </a:gs>
              <a:gs pos="100000">
                <a:srgbClr val="7B0000"/>
              </a:gs>
            </a:gsLst>
            <a:lin ang="6900000" scaled="0"/>
            <a:tileRect/>
          </a:gradFill>
          <a:ln w="3175" cmpd="sng">
            <a:noFill/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000" b="0" i="0" kern="1200" cap="all" spc="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051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056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714500"/>
            <a:ext cx="36322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buClr>
                <a:srgbClr val="B70000"/>
              </a:buClr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984"/>
              </a:spcBef>
              <a:defRPr sz="1700"/>
            </a:lvl4pPr>
            <a:lvl5pPr marL="1417320" indent="-137160">
              <a:spcBef>
                <a:spcPts val="984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1714500"/>
            <a:ext cx="36195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1008"/>
              </a:spcBef>
              <a:defRPr sz="1700"/>
            </a:lvl4pPr>
            <a:lvl5pPr marL="1417320" indent="-137160">
              <a:spcBef>
                <a:spcPts val="1008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0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714499"/>
            <a:ext cx="3632200" cy="57150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286001"/>
            <a:ext cx="3632200" cy="3840162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 baseline="0"/>
            </a:lvl1pPr>
            <a:lvl2pPr marL="502920" indent="-182880">
              <a:spcBef>
                <a:spcPts val="1008"/>
              </a:spcBef>
              <a:defRPr sz="1700" baseline="0"/>
            </a:lvl2pPr>
            <a:lvl3pPr marL="822960" indent="-182880">
              <a:spcBef>
                <a:spcPts val="960"/>
              </a:spcBef>
              <a:defRPr sz="1600"/>
            </a:lvl3pPr>
            <a:lvl4pPr marL="1097280" indent="-182880">
              <a:spcBef>
                <a:spcPts val="960"/>
              </a:spcBef>
              <a:defRPr sz="1600"/>
            </a:lvl4pPr>
            <a:lvl5pPr marL="1371600" indent="-182880">
              <a:spcBef>
                <a:spcPts val="96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900" y="1714499"/>
            <a:ext cx="3683000" cy="57150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900" y="2286001"/>
            <a:ext cx="3683000" cy="3840161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/>
            </a:lvl1pPr>
            <a:lvl2pPr marL="502920" indent="-182880">
              <a:spcBef>
                <a:spcPts val="984"/>
              </a:spcBef>
              <a:defRPr sz="1600"/>
            </a:lvl2pPr>
            <a:lvl3pPr marL="822960" indent="-182880">
              <a:spcBef>
                <a:spcPts val="984"/>
              </a:spcBef>
              <a:defRPr sz="1600"/>
            </a:lvl3pPr>
            <a:lvl4pPr marL="1143000" indent="-182880">
              <a:spcBef>
                <a:spcPts val="984"/>
              </a:spcBef>
              <a:defRPr sz="1600"/>
            </a:lvl4pPr>
            <a:lvl5pPr marL="1371600" indent="-182880">
              <a:spcBef>
                <a:spcPts val="984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5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bg2"/>
          </a:fgClr>
          <a:bgClr>
            <a:srgbClr val="D8CFA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nip Single Corner Rectangle 61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solidFill>
            <a:srgbClr val="FFFFFF"/>
          </a:solidFill>
          <a:ln w="3175" cmpd="sng">
            <a:solidFill>
              <a:srgbClr val="D8CFA7"/>
            </a:solidFill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59227"/>
            <a:ext cx="8331200" cy="12501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2" y="1727200"/>
            <a:ext cx="7645475" cy="4208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846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fld id="{8F984142-BC3D-7F40-A12E-3DA0166C52C3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3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B7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4800" y="6483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pic>
        <p:nvPicPr>
          <p:cNvPr id="68" name="Picture 67" descr="uwcrest_web_lrg_noshad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275" y="187727"/>
            <a:ext cx="520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800" kern="1200">
          <a:solidFill>
            <a:srgbClr val="B70000"/>
          </a:solidFill>
          <a:effectLst>
            <a:outerShdw blurRad="57150" dist="25400" dir="27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554566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CS </a:t>
            </a:r>
            <a:r>
              <a:rPr lang="en-US" b="1" dirty="0" smtClean="0">
                <a:effectLst/>
              </a:rPr>
              <a:t>367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b="1" dirty="0" smtClean="0">
                <a:effectLst/>
              </a:rPr>
              <a:t>Introduction </a:t>
            </a:r>
            <a:r>
              <a:rPr lang="en-US" b="1" dirty="0">
                <a:effectLst/>
              </a:rPr>
              <a:t>to </a:t>
            </a:r>
            <a:r>
              <a:rPr lang="en-US" b="1" dirty="0" smtClean="0">
                <a:effectLst/>
              </a:rPr>
              <a:t>Data Structures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6445"/>
            <a:ext cx="6400800" cy="2469444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Lecture </a:t>
            </a:r>
            <a:r>
              <a:rPr lang="en-US" b="1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5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556" y="617362"/>
            <a:ext cx="7817555" cy="5676194"/>
          </a:xfrm>
        </p:spPr>
        <p:txBody>
          <a:bodyPr/>
          <a:lstStyle/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try{ /* Java code that might throw an exception */}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catch (ExceptionType1 id1)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  /* Java code to handle the caught exception */ }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catch(ExceptionType2 id2)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  /* Java code to handle the caught exception */</a:t>
            </a:r>
            <a:r>
              <a:rPr lang="en-US" sz="1800" dirty="0" smtClean="0">
                <a:latin typeface="Courier"/>
                <a:cs typeface="Courier"/>
              </a:rPr>
              <a:t>}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finally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/* Java code always executed before try ends */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2762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68916"/>
            <a:ext cx="6400800" cy="4928305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If there are no exceptions thrown, the try block executes then the finally block.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smtClean="0"/>
              <a:t>an exception is thrown and caught in a catch block, part of the try block executes, </a:t>
            </a:r>
            <a:r>
              <a:rPr lang="en-US" dirty="0"/>
              <a:t>then </a:t>
            </a:r>
            <a:r>
              <a:rPr lang="en-US" dirty="0" smtClean="0"/>
              <a:t>a catch block, then </a:t>
            </a:r>
            <a:r>
              <a:rPr lang="en-US" dirty="0"/>
              <a:t>the finally block</a:t>
            </a:r>
            <a:r>
              <a:rPr lang="en-US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If an exception is thrown and </a:t>
            </a:r>
            <a:r>
              <a:rPr lang="en-US" i="1" dirty="0" smtClean="0"/>
              <a:t>not</a:t>
            </a:r>
            <a:r>
              <a:rPr lang="en-US" dirty="0" smtClean="0"/>
              <a:t> caught </a:t>
            </a:r>
            <a:r>
              <a:rPr lang="en-US" dirty="0"/>
              <a:t>in a catch block, part of the try block executes, </a:t>
            </a:r>
            <a:r>
              <a:rPr lang="en-US" dirty="0" smtClean="0"/>
              <a:t>then </a:t>
            </a:r>
            <a:r>
              <a:rPr lang="en-US" dirty="0"/>
              <a:t>the finally </a:t>
            </a:r>
            <a:r>
              <a:rPr lang="en-US" dirty="0" smtClean="0"/>
              <a:t>block, then the exception is propagated outside the try-catch.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  <a:p>
            <a:pPr marL="514350" indent="-514350" algn="l">
              <a:buFont typeface="+mj-lt"/>
              <a:buAutoNum type="arabicPeriod"/>
            </a:pP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9779"/>
            <a:ext cx="7772400" cy="719666"/>
          </a:xfrm>
        </p:spPr>
        <p:txBody>
          <a:bodyPr/>
          <a:lstStyle/>
          <a:p>
            <a:r>
              <a:rPr lang="en-US" dirty="0" smtClean="0"/>
              <a:t>An “Exception Tester”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199445"/>
            <a:ext cx="6953957" cy="5079999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Courier"/>
                <a:cs typeface="Courier"/>
              </a:rPr>
              <a:t>public static void main(String[] </a:t>
            </a:r>
            <a:r>
              <a:rPr lang="en-US" sz="1800" dirty="0" err="1">
                <a:latin typeface="Courier"/>
                <a:cs typeface="Courier"/>
              </a:rPr>
              <a:t>args</a:t>
            </a:r>
            <a:r>
              <a:rPr lang="en-US" sz="18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if 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args.length</a:t>
            </a:r>
            <a:r>
              <a:rPr lang="en-US" sz="1800" dirty="0">
                <a:latin typeface="Courier"/>
                <a:cs typeface="Courier"/>
              </a:rPr>
              <a:t> != 2)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		method = " </a:t>
            </a:r>
            <a:r>
              <a:rPr lang="en-US" sz="1800" dirty="0" smtClean="0">
                <a:latin typeface="Courier"/>
                <a:cs typeface="Courier"/>
              </a:rPr>
              <a:t>"</a:t>
            </a:r>
            <a:r>
              <a:rPr lang="en-US" sz="1800" dirty="0">
                <a:latin typeface="Courier"/>
                <a:cs typeface="Courier"/>
              </a:rPr>
              <a:t>; color = " </a:t>
            </a:r>
            <a:r>
              <a:rPr lang="en-US" sz="1800" dirty="0" smtClean="0">
                <a:latin typeface="Courier"/>
                <a:cs typeface="Courier"/>
              </a:rPr>
              <a:t>"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da-DK" sz="1800" dirty="0">
                <a:latin typeface="Courier"/>
                <a:cs typeface="Courier"/>
              </a:rPr>
              <a:t>	</a:t>
            </a:r>
            <a:r>
              <a:rPr lang="da-DK" sz="1800" dirty="0" smtClean="0">
                <a:latin typeface="Courier"/>
                <a:cs typeface="Courier"/>
              </a:rPr>
              <a:t>} </a:t>
            </a:r>
            <a:r>
              <a:rPr lang="da-DK" sz="1800" dirty="0" err="1">
                <a:latin typeface="Courier"/>
                <a:cs typeface="Courier"/>
              </a:rPr>
              <a:t>else</a:t>
            </a:r>
            <a:r>
              <a:rPr lang="da-DK" sz="1800" dirty="0">
                <a:latin typeface="Courier"/>
                <a:cs typeface="Courier"/>
              </a:rPr>
              <a:t> </a:t>
            </a:r>
            <a:r>
              <a:rPr lang="da-DK" sz="1800" dirty="0" smtClean="0">
                <a:latin typeface="Courier"/>
                <a:cs typeface="Courier"/>
              </a:rPr>
              <a:t>{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method = </a:t>
            </a:r>
            <a:r>
              <a:rPr lang="en-US" sz="1800" dirty="0" err="1">
                <a:latin typeface="Courier"/>
                <a:cs typeface="Courier"/>
              </a:rPr>
              <a:t>args</a:t>
            </a:r>
            <a:r>
              <a:rPr lang="en-US" sz="1800" dirty="0">
                <a:latin typeface="Courier"/>
                <a:cs typeface="Courier"/>
              </a:rPr>
              <a:t>[0]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r>
              <a:rPr lang="ro-RO" sz="1800" dirty="0" smtClean="0">
                <a:latin typeface="Courier"/>
                <a:cs typeface="Courier"/>
              </a:rPr>
              <a:t> color </a:t>
            </a:r>
            <a:r>
              <a:rPr lang="ro-RO" sz="1800" dirty="0">
                <a:latin typeface="Courier"/>
                <a:cs typeface="Courier"/>
              </a:rPr>
              <a:t>= args[1]</a:t>
            </a:r>
            <a:r>
              <a:rPr lang="ro-RO" sz="1800" dirty="0" smtClean="0">
                <a:latin typeface="Courier"/>
                <a:cs typeface="Courier"/>
              </a:rPr>
              <a:t>; } </a:t>
            </a:r>
            <a:r>
              <a:rPr lang="ro-RO" sz="1800" dirty="0">
                <a:latin typeface="Courier"/>
                <a:cs typeface="Courier"/>
              </a:rPr>
              <a:t>	</a:t>
            </a:r>
          </a:p>
          <a:p>
            <a:pPr algn="l"/>
            <a:r>
              <a:rPr lang="ro-RO" sz="1800" dirty="0">
                <a:latin typeface="Courier"/>
                <a:cs typeface="Courier"/>
              </a:rPr>
              <a:t>	</a:t>
            </a:r>
            <a:r>
              <a:rPr lang="ro-RO" sz="1800" dirty="0" smtClean="0">
                <a:latin typeface="Courier"/>
                <a:cs typeface="Courier"/>
              </a:rPr>
              <a:t>System.out.print</a:t>
            </a:r>
            <a:r>
              <a:rPr lang="ro-RO" sz="1800" dirty="0">
                <a:latin typeface="Courier"/>
                <a:cs typeface="Courier"/>
              </a:rPr>
              <a:t>("main[");</a:t>
            </a:r>
          </a:p>
          <a:p>
            <a:pPr algn="l"/>
            <a:endParaRPr lang="ro-RO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try { </a:t>
            </a:r>
            <a:r>
              <a:rPr lang="en-US" sz="1800" dirty="0" err="1" smtClean="0">
                <a:latin typeface="Courier"/>
                <a:cs typeface="Courier"/>
              </a:rPr>
              <a:t>methodA</a:t>
            </a:r>
            <a:r>
              <a:rPr lang="en-US" sz="18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 smtClean="0">
                <a:latin typeface="Courier"/>
                <a:cs typeface="Courier"/>
              </a:rPr>
              <a:t>    </a:t>
            </a:r>
            <a:r>
              <a:rPr lang="en-US" sz="1800" dirty="0" err="1" smtClean="0">
                <a:latin typeface="Courier"/>
                <a:cs typeface="Courier"/>
              </a:rPr>
              <a:t>System.out.print</a:t>
            </a:r>
            <a:r>
              <a:rPr lang="en-US" sz="1800" dirty="0">
                <a:latin typeface="Courier"/>
                <a:cs typeface="Courier"/>
              </a:rPr>
              <a:t>("after A, ")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methodE</a:t>
            </a:r>
            <a:r>
              <a:rPr lang="en-US" sz="18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 smtClean="0">
                <a:latin typeface="Courier"/>
                <a:cs typeface="Courier"/>
              </a:rPr>
              <a:t>    </a:t>
            </a:r>
            <a:r>
              <a:rPr lang="en-US" sz="1800" dirty="0" err="1" smtClean="0">
                <a:latin typeface="Courier"/>
                <a:cs typeface="Courier"/>
              </a:rPr>
              <a:t>System.out.print</a:t>
            </a:r>
            <a:r>
              <a:rPr lang="en-US" sz="1800" dirty="0">
                <a:latin typeface="Courier"/>
                <a:cs typeface="Courier"/>
              </a:rPr>
              <a:t>("after E,")</a:t>
            </a:r>
            <a:r>
              <a:rPr lang="en-US" sz="1800" dirty="0" smtClean="0">
                <a:latin typeface="Courier"/>
                <a:cs typeface="Courier"/>
              </a:rPr>
              <a:t>; }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catch (</a:t>
            </a:r>
            <a:r>
              <a:rPr lang="en-US" sz="1800" dirty="0" err="1">
                <a:latin typeface="Courier"/>
                <a:cs typeface="Courier"/>
              </a:rPr>
              <a:t>RedException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exc</a:t>
            </a:r>
            <a:r>
              <a:rPr lang="en-US" sz="18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		</a:t>
            </a:r>
            <a:r>
              <a:rPr lang="en-US" sz="1800" dirty="0" err="1">
                <a:latin typeface="Courier"/>
                <a:cs typeface="Courier"/>
              </a:rPr>
              <a:t>System.out.print</a:t>
            </a:r>
            <a:r>
              <a:rPr lang="en-US" sz="1800" dirty="0">
                <a:latin typeface="Courier"/>
                <a:cs typeface="Courier"/>
              </a:rPr>
              <a:t>("red,")</a:t>
            </a:r>
            <a:r>
              <a:rPr lang="en-US" sz="1800" dirty="0" smtClean="0">
                <a:latin typeface="Courier"/>
                <a:cs typeface="Courier"/>
              </a:rPr>
              <a:t>;}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 catch 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GreenException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exc</a:t>
            </a:r>
            <a:r>
              <a:rPr lang="en-US" sz="18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		</a:t>
            </a:r>
            <a:r>
              <a:rPr lang="en-US" sz="1800" dirty="0" err="1">
                <a:latin typeface="Courier"/>
                <a:cs typeface="Courier"/>
              </a:rPr>
              <a:t>System.out.print</a:t>
            </a:r>
            <a:r>
              <a:rPr lang="en-US" sz="1800" dirty="0">
                <a:latin typeface="Courier"/>
                <a:cs typeface="Courier"/>
              </a:rPr>
              <a:t>("green,"); </a:t>
            </a:r>
            <a:r>
              <a:rPr lang="en-US" sz="1800" dirty="0" smtClean="0">
                <a:latin typeface="Courier"/>
                <a:cs typeface="Courier"/>
              </a:rPr>
              <a:t>}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System.out.println</a:t>
            </a:r>
            <a:r>
              <a:rPr lang="en-US" sz="1800" dirty="0">
                <a:latin typeface="Courier"/>
                <a:cs typeface="Courier"/>
              </a:rPr>
              <a:t>("]main")</a:t>
            </a:r>
            <a:r>
              <a:rPr lang="en-US" sz="1800" dirty="0" smtClean="0">
                <a:latin typeface="Courier"/>
                <a:cs typeface="Courier"/>
              </a:rPr>
              <a:t>;  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1840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111" y="550332"/>
            <a:ext cx="8001000" cy="5954890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Courier"/>
                <a:cs typeface="Courier"/>
              </a:rPr>
              <a:t>private static void </a:t>
            </a:r>
            <a:r>
              <a:rPr lang="en-US" sz="3000" dirty="0" err="1">
                <a:latin typeface="Courier"/>
                <a:cs typeface="Courier"/>
              </a:rPr>
              <a:t>methodA</a:t>
            </a:r>
            <a:r>
              <a:rPr lang="en-US" sz="3000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sz="3000" dirty="0">
                <a:latin typeface="Courier"/>
                <a:cs typeface="Courier"/>
              </a:rPr>
              <a:t>	</a:t>
            </a:r>
            <a:r>
              <a:rPr lang="en-US" sz="3000" dirty="0" err="1" smtClean="0">
                <a:latin typeface="Courier"/>
                <a:cs typeface="Courier"/>
              </a:rPr>
              <a:t>System.out.print</a:t>
            </a:r>
            <a:r>
              <a:rPr lang="en-US" sz="3000" dirty="0">
                <a:latin typeface="Courier"/>
                <a:cs typeface="Courier"/>
              </a:rPr>
              <a:t>("A[");</a:t>
            </a:r>
          </a:p>
          <a:p>
            <a:pPr algn="l"/>
            <a:endParaRPr lang="en-US" sz="3000" dirty="0">
              <a:latin typeface="Courier"/>
              <a:cs typeface="Courier"/>
            </a:endParaRPr>
          </a:p>
          <a:p>
            <a:pPr algn="l"/>
            <a:r>
              <a:rPr lang="en-US" sz="3000" dirty="0">
                <a:latin typeface="Courier"/>
                <a:cs typeface="Courier"/>
              </a:rPr>
              <a:t>	</a:t>
            </a:r>
            <a:r>
              <a:rPr lang="en-US" sz="3000" dirty="0" smtClean="0">
                <a:latin typeface="Courier"/>
                <a:cs typeface="Courier"/>
              </a:rPr>
              <a:t>try { </a:t>
            </a:r>
            <a:r>
              <a:rPr lang="en-US" sz="3000" dirty="0" err="1" smtClean="0">
                <a:latin typeface="Courier"/>
                <a:cs typeface="Courier"/>
              </a:rPr>
              <a:t>methodB</a:t>
            </a:r>
            <a:r>
              <a:rPr lang="en-US" sz="30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3000" dirty="0">
                <a:latin typeface="Courier"/>
                <a:cs typeface="Courier"/>
              </a:rPr>
              <a:t>		</a:t>
            </a:r>
            <a:r>
              <a:rPr lang="en-US" sz="3000" dirty="0" err="1" smtClean="0">
                <a:latin typeface="Courier"/>
                <a:cs typeface="Courier"/>
              </a:rPr>
              <a:t>System.out.print</a:t>
            </a:r>
            <a:r>
              <a:rPr lang="en-US" sz="3000" dirty="0">
                <a:latin typeface="Courier"/>
                <a:cs typeface="Courier"/>
              </a:rPr>
              <a:t>("after B,")</a:t>
            </a:r>
            <a:r>
              <a:rPr lang="en-US" sz="3000" dirty="0" smtClean="0">
                <a:latin typeface="Courier"/>
                <a:cs typeface="Courier"/>
              </a:rPr>
              <a:t>;}</a:t>
            </a:r>
            <a:endParaRPr lang="en-US" sz="3000" dirty="0">
              <a:latin typeface="Courier"/>
              <a:cs typeface="Courier"/>
            </a:endParaRPr>
          </a:p>
          <a:p>
            <a:pPr algn="l"/>
            <a:r>
              <a:rPr lang="en-US" sz="3000" dirty="0">
                <a:latin typeface="Courier"/>
                <a:cs typeface="Courier"/>
              </a:rPr>
              <a:t>	</a:t>
            </a:r>
            <a:r>
              <a:rPr lang="en-US" sz="3000" dirty="0" smtClean="0">
                <a:latin typeface="Courier"/>
                <a:cs typeface="Courier"/>
              </a:rPr>
              <a:t>catch </a:t>
            </a:r>
            <a:r>
              <a:rPr lang="en-US" sz="3000" dirty="0">
                <a:latin typeface="Courier"/>
                <a:cs typeface="Courier"/>
              </a:rPr>
              <a:t>(</a:t>
            </a:r>
            <a:r>
              <a:rPr lang="en-US" sz="3000" dirty="0" err="1">
                <a:latin typeface="Courier"/>
                <a:cs typeface="Courier"/>
              </a:rPr>
              <a:t>BlueException</a:t>
            </a:r>
            <a:r>
              <a:rPr lang="en-US" sz="3000" dirty="0">
                <a:latin typeface="Courier"/>
                <a:cs typeface="Courier"/>
              </a:rPr>
              <a:t> </a:t>
            </a:r>
            <a:r>
              <a:rPr lang="en-US" sz="3000" dirty="0" err="1">
                <a:latin typeface="Courier"/>
                <a:cs typeface="Courier"/>
              </a:rPr>
              <a:t>exc</a:t>
            </a:r>
            <a:r>
              <a:rPr lang="en-US" sz="30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3000" dirty="0">
                <a:latin typeface="Courier"/>
                <a:cs typeface="Courier"/>
              </a:rPr>
              <a:t>		</a:t>
            </a:r>
            <a:r>
              <a:rPr lang="en-US" sz="3000" dirty="0" err="1" smtClean="0">
                <a:latin typeface="Courier"/>
                <a:cs typeface="Courier"/>
              </a:rPr>
              <a:t>System.out.print</a:t>
            </a:r>
            <a:r>
              <a:rPr lang="en-US" sz="3000" dirty="0">
                <a:latin typeface="Courier"/>
                <a:cs typeface="Courier"/>
              </a:rPr>
              <a:t>("blue</a:t>
            </a:r>
            <a:r>
              <a:rPr lang="en-US" sz="3000" dirty="0" smtClean="0">
                <a:latin typeface="Courier"/>
                <a:cs typeface="Courier"/>
              </a:rPr>
              <a:t>,”);</a:t>
            </a:r>
          </a:p>
          <a:p>
            <a:pPr algn="l"/>
            <a:endParaRPr lang="en-US" sz="3000" dirty="0">
              <a:latin typeface="Courier"/>
              <a:cs typeface="Courier"/>
            </a:endParaRPr>
          </a:p>
          <a:p>
            <a:pPr algn="l"/>
            <a:r>
              <a:rPr lang="en-US" sz="3000" dirty="0">
                <a:latin typeface="Courier"/>
                <a:cs typeface="Courier"/>
              </a:rPr>
              <a:t>	</a:t>
            </a:r>
            <a:r>
              <a:rPr lang="en-US" sz="3000" dirty="0" err="1" smtClean="0">
                <a:latin typeface="Courier"/>
                <a:cs typeface="Courier"/>
              </a:rPr>
              <a:t>System.out.print</a:t>
            </a:r>
            <a:r>
              <a:rPr lang="en-US" sz="3000" dirty="0">
                <a:latin typeface="Courier"/>
                <a:cs typeface="Courier"/>
              </a:rPr>
              <a:t>("]A ")</a:t>
            </a:r>
            <a:r>
              <a:rPr lang="en-US" sz="3000" dirty="0" smtClean="0">
                <a:latin typeface="Courier"/>
                <a:cs typeface="Courier"/>
              </a:rPr>
              <a:t>;  }</a:t>
            </a:r>
            <a:endParaRPr lang="en-US" sz="3000" dirty="0">
              <a:latin typeface="Courier"/>
              <a:cs typeface="Courier"/>
            </a:endParaRPr>
          </a:p>
          <a:p>
            <a:pPr algn="l"/>
            <a:endParaRPr lang="en-US" sz="6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2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7999"/>
            <a:ext cx="6812844" cy="595489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400" dirty="0" smtClean="0">
                <a:latin typeface="Courier"/>
                <a:cs typeface="Courier"/>
              </a:rPr>
              <a:t>private </a:t>
            </a:r>
            <a:r>
              <a:rPr lang="en-US" sz="6400" dirty="0">
                <a:latin typeface="Courier"/>
                <a:cs typeface="Courier"/>
              </a:rPr>
              <a:t>static void </a:t>
            </a:r>
            <a:r>
              <a:rPr lang="en-US" sz="6400" dirty="0" err="1">
                <a:latin typeface="Courier"/>
                <a:cs typeface="Courier"/>
              </a:rPr>
              <a:t>methodB</a:t>
            </a:r>
            <a:r>
              <a:rPr lang="en-US" sz="6400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sz="6400" dirty="0">
                <a:latin typeface="Courier"/>
                <a:cs typeface="Courier"/>
              </a:rPr>
              <a:t>	</a:t>
            </a:r>
            <a:r>
              <a:rPr lang="en-US" sz="6400" dirty="0" err="1" smtClean="0">
                <a:latin typeface="Courier"/>
                <a:cs typeface="Courier"/>
              </a:rPr>
              <a:t>System.out.print</a:t>
            </a:r>
            <a:r>
              <a:rPr lang="en-US" sz="6400" dirty="0">
                <a:latin typeface="Courier"/>
                <a:cs typeface="Courier"/>
              </a:rPr>
              <a:t>("B[");</a:t>
            </a:r>
          </a:p>
          <a:p>
            <a:pPr algn="l"/>
            <a:endParaRPr lang="en-US" sz="6400" dirty="0">
              <a:latin typeface="Courier"/>
              <a:cs typeface="Courier"/>
            </a:endParaRPr>
          </a:p>
          <a:p>
            <a:pPr algn="l"/>
            <a:r>
              <a:rPr lang="en-US" sz="6400" dirty="0">
                <a:latin typeface="Courier"/>
                <a:cs typeface="Courier"/>
              </a:rPr>
              <a:t>	</a:t>
            </a:r>
            <a:r>
              <a:rPr lang="en-US" sz="6400" dirty="0" smtClean="0">
                <a:latin typeface="Courier"/>
                <a:cs typeface="Courier"/>
              </a:rPr>
              <a:t>try {</a:t>
            </a:r>
            <a:r>
              <a:rPr lang="en-US" sz="6400" dirty="0" err="1" smtClean="0">
                <a:latin typeface="Courier"/>
                <a:cs typeface="Courier"/>
              </a:rPr>
              <a:t>methodC</a:t>
            </a:r>
            <a:r>
              <a:rPr lang="en-US" sz="6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6400" dirty="0">
                <a:latin typeface="Courier"/>
                <a:cs typeface="Courier"/>
              </a:rPr>
              <a:t>		</a:t>
            </a:r>
            <a:r>
              <a:rPr lang="en-US" sz="6400" dirty="0" err="1" smtClean="0">
                <a:latin typeface="Courier"/>
                <a:cs typeface="Courier"/>
              </a:rPr>
              <a:t>System.out.print</a:t>
            </a:r>
            <a:r>
              <a:rPr lang="en-US" sz="6400" dirty="0">
                <a:latin typeface="Courier"/>
                <a:cs typeface="Courier"/>
              </a:rPr>
              <a:t>("after C,")</a:t>
            </a:r>
            <a:r>
              <a:rPr lang="en-US" sz="6400" dirty="0" smtClean="0">
                <a:latin typeface="Courier"/>
                <a:cs typeface="Courier"/>
              </a:rPr>
              <a:t>;}</a:t>
            </a:r>
            <a:endParaRPr lang="en-US" sz="6400" dirty="0">
              <a:latin typeface="Courier"/>
              <a:cs typeface="Courier"/>
            </a:endParaRPr>
          </a:p>
          <a:p>
            <a:pPr algn="l"/>
            <a:r>
              <a:rPr lang="en-US" sz="6400" dirty="0">
                <a:latin typeface="Courier"/>
                <a:cs typeface="Courier"/>
              </a:rPr>
              <a:t>	</a:t>
            </a:r>
            <a:r>
              <a:rPr lang="en-US" sz="6400" dirty="0" smtClean="0">
                <a:latin typeface="Courier"/>
                <a:cs typeface="Courier"/>
              </a:rPr>
              <a:t>catch </a:t>
            </a:r>
            <a:r>
              <a:rPr lang="en-US" sz="6400" dirty="0">
                <a:latin typeface="Courier"/>
                <a:cs typeface="Courier"/>
              </a:rPr>
              <a:t>(</a:t>
            </a:r>
            <a:r>
              <a:rPr lang="en-US" sz="6400" dirty="0" err="1">
                <a:latin typeface="Courier"/>
                <a:cs typeface="Courier"/>
              </a:rPr>
              <a:t>YellowException</a:t>
            </a:r>
            <a:r>
              <a:rPr lang="en-US" sz="6400" dirty="0">
                <a:latin typeface="Courier"/>
                <a:cs typeface="Courier"/>
              </a:rPr>
              <a:t> </a:t>
            </a:r>
            <a:r>
              <a:rPr lang="en-US" sz="6400" dirty="0" err="1">
                <a:latin typeface="Courier"/>
                <a:cs typeface="Courier"/>
              </a:rPr>
              <a:t>exc</a:t>
            </a:r>
            <a:r>
              <a:rPr lang="en-US" sz="64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6400" dirty="0">
                <a:latin typeface="Courier"/>
                <a:cs typeface="Courier"/>
              </a:rPr>
              <a:t>		</a:t>
            </a:r>
            <a:r>
              <a:rPr lang="en-US" sz="6400" dirty="0" err="1" smtClean="0">
                <a:latin typeface="Courier"/>
                <a:cs typeface="Courier"/>
              </a:rPr>
              <a:t>System.out.print</a:t>
            </a:r>
            <a:r>
              <a:rPr lang="en-US" sz="6400" dirty="0">
                <a:latin typeface="Courier"/>
                <a:cs typeface="Courier"/>
              </a:rPr>
              <a:t>("yellow,");</a:t>
            </a:r>
          </a:p>
          <a:p>
            <a:pPr algn="l"/>
            <a:r>
              <a:rPr lang="en-US" sz="6400" dirty="0">
                <a:latin typeface="Courier"/>
                <a:cs typeface="Courier"/>
              </a:rPr>
              <a:t>		</a:t>
            </a:r>
            <a:r>
              <a:rPr lang="en-US" sz="6400" dirty="0" smtClean="0">
                <a:latin typeface="Courier"/>
                <a:cs typeface="Courier"/>
              </a:rPr>
              <a:t>throw </a:t>
            </a:r>
            <a:r>
              <a:rPr lang="en-US" sz="6400" dirty="0">
                <a:latin typeface="Courier"/>
                <a:cs typeface="Courier"/>
              </a:rPr>
              <a:t>new </a:t>
            </a:r>
            <a:r>
              <a:rPr lang="en-US" sz="6400" dirty="0" err="1">
                <a:latin typeface="Courier"/>
                <a:cs typeface="Courier"/>
              </a:rPr>
              <a:t>GreenException</a:t>
            </a:r>
            <a:r>
              <a:rPr lang="en-US" sz="6400" dirty="0">
                <a:latin typeface="Courier"/>
                <a:cs typeface="Courier"/>
              </a:rPr>
              <a:t>()</a:t>
            </a:r>
            <a:r>
              <a:rPr lang="en-US" sz="6400" dirty="0" smtClean="0">
                <a:latin typeface="Courier"/>
                <a:cs typeface="Courier"/>
              </a:rPr>
              <a:t>; }</a:t>
            </a:r>
            <a:endParaRPr lang="en-US" sz="6400" dirty="0">
              <a:latin typeface="Courier"/>
              <a:cs typeface="Courier"/>
            </a:endParaRPr>
          </a:p>
          <a:p>
            <a:pPr algn="l"/>
            <a:r>
              <a:rPr lang="en-US" sz="6400" dirty="0">
                <a:latin typeface="Courier"/>
                <a:cs typeface="Courier"/>
              </a:rPr>
              <a:t>	</a:t>
            </a:r>
            <a:r>
              <a:rPr lang="en-US" sz="6400" dirty="0" smtClean="0">
                <a:latin typeface="Courier"/>
                <a:cs typeface="Courier"/>
              </a:rPr>
              <a:t>catch </a:t>
            </a:r>
            <a:r>
              <a:rPr lang="en-US" sz="6400" dirty="0">
                <a:latin typeface="Courier"/>
                <a:cs typeface="Courier"/>
              </a:rPr>
              <a:t>(</a:t>
            </a:r>
            <a:r>
              <a:rPr lang="en-US" sz="6400" dirty="0" err="1">
                <a:latin typeface="Courier"/>
                <a:cs typeface="Courier"/>
              </a:rPr>
              <a:t>RedException</a:t>
            </a:r>
            <a:r>
              <a:rPr lang="en-US" sz="6400" dirty="0">
                <a:latin typeface="Courier"/>
                <a:cs typeface="Courier"/>
              </a:rPr>
              <a:t> </a:t>
            </a:r>
            <a:r>
              <a:rPr lang="en-US" sz="6400" dirty="0" err="1">
                <a:latin typeface="Courier"/>
                <a:cs typeface="Courier"/>
              </a:rPr>
              <a:t>exc</a:t>
            </a:r>
            <a:r>
              <a:rPr lang="en-US" sz="64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6400" dirty="0">
                <a:latin typeface="Courier"/>
                <a:cs typeface="Courier"/>
              </a:rPr>
              <a:t>			</a:t>
            </a:r>
            <a:r>
              <a:rPr lang="en-US" sz="6400" dirty="0" err="1">
                <a:latin typeface="Courier"/>
                <a:cs typeface="Courier"/>
              </a:rPr>
              <a:t>System.out.print</a:t>
            </a:r>
            <a:r>
              <a:rPr lang="en-US" sz="6400" dirty="0">
                <a:latin typeface="Courier"/>
                <a:cs typeface="Courier"/>
              </a:rPr>
              <a:t>("red,")</a:t>
            </a:r>
            <a:r>
              <a:rPr lang="en-US" sz="6400" dirty="0" smtClean="0">
                <a:latin typeface="Courier"/>
                <a:cs typeface="Courier"/>
              </a:rPr>
              <a:t>; }</a:t>
            </a:r>
            <a:endParaRPr lang="en-US" sz="6400" dirty="0">
              <a:latin typeface="Courier"/>
              <a:cs typeface="Courier"/>
            </a:endParaRPr>
          </a:p>
          <a:p>
            <a:pPr algn="l"/>
            <a:r>
              <a:rPr lang="en-US" sz="6400" dirty="0">
                <a:latin typeface="Courier"/>
                <a:cs typeface="Courier"/>
              </a:rPr>
              <a:t>	</a:t>
            </a:r>
            <a:endParaRPr lang="en-US" sz="6400" dirty="0" smtClean="0">
              <a:latin typeface="Courier"/>
              <a:cs typeface="Courier"/>
            </a:endParaRPr>
          </a:p>
          <a:p>
            <a:pPr algn="l"/>
            <a:r>
              <a:rPr lang="en-US" sz="6400" dirty="0" smtClean="0">
                <a:latin typeface="Courier"/>
                <a:cs typeface="Courier"/>
              </a:rPr>
              <a:t>  </a:t>
            </a:r>
            <a:r>
              <a:rPr lang="en-US" sz="6400" dirty="0" err="1" smtClean="0">
                <a:latin typeface="Courier"/>
                <a:cs typeface="Courier"/>
              </a:rPr>
              <a:t>methodD</a:t>
            </a:r>
            <a:r>
              <a:rPr lang="en-US" sz="6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6400" dirty="0">
                <a:latin typeface="Courier"/>
                <a:cs typeface="Courier"/>
              </a:rPr>
              <a:t>	</a:t>
            </a:r>
            <a:r>
              <a:rPr lang="en-US" sz="6400" dirty="0" err="1" smtClean="0">
                <a:latin typeface="Courier"/>
                <a:cs typeface="Courier"/>
              </a:rPr>
              <a:t>System.out.print</a:t>
            </a:r>
            <a:r>
              <a:rPr lang="en-US" sz="6400" dirty="0">
                <a:latin typeface="Courier"/>
                <a:cs typeface="Courier"/>
              </a:rPr>
              <a:t>("after D")</a:t>
            </a:r>
            <a:r>
              <a:rPr lang="en-US" sz="6400" dirty="0" smtClean="0">
                <a:latin typeface="Courier"/>
                <a:cs typeface="Courier"/>
              </a:rPr>
              <a:t>;</a:t>
            </a:r>
            <a:endParaRPr lang="en-US" sz="6400" dirty="0">
              <a:latin typeface="Courier"/>
              <a:cs typeface="Courier"/>
            </a:endParaRPr>
          </a:p>
          <a:p>
            <a:pPr algn="l"/>
            <a:r>
              <a:rPr lang="en-US" sz="6400" dirty="0">
                <a:latin typeface="Courier"/>
                <a:cs typeface="Courier"/>
              </a:rPr>
              <a:t>	</a:t>
            </a:r>
            <a:r>
              <a:rPr lang="en-US" sz="6400" dirty="0" err="1" smtClean="0">
                <a:latin typeface="Courier"/>
                <a:cs typeface="Courier"/>
              </a:rPr>
              <a:t>System.out.print</a:t>
            </a:r>
            <a:r>
              <a:rPr lang="en-US" sz="6400" dirty="0">
                <a:latin typeface="Courier"/>
                <a:cs typeface="Courier"/>
              </a:rPr>
              <a:t>("]B ")</a:t>
            </a:r>
            <a:r>
              <a:rPr lang="en-US" sz="6400" dirty="0" smtClean="0">
                <a:latin typeface="Courier"/>
                <a:cs typeface="Courier"/>
              </a:rPr>
              <a:t>; }</a:t>
            </a:r>
            <a:endParaRPr lang="en-US" sz="6400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71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0360"/>
            <a:ext cx="6400800" cy="5549195"/>
          </a:xfrm>
        </p:spPr>
        <p:txBody>
          <a:bodyPr/>
          <a:lstStyle/>
          <a:p>
            <a:pPr algn="l"/>
            <a:r>
              <a:rPr lang="en-US" dirty="0" err="1">
                <a:latin typeface="Courier"/>
                <a:cs typeface="Courier"/>
              </a:rPr>
              <a:t>methodC</a:t>
            </a:r>
            <a:r>
              <a:rPr lang="en-US" dirty="0" smtClean="0"/>
              <a:t>, </a:t>
            </a:r>
            <a:r>
              <a:rPr lang="en-US" dirty="0" err="1">
                <a:latin typeface="Courier"/>
                <a:cs typeface="Courier"/>
              </a:rPr>
              <a:t>methodD</a:t>
            </a:r>
            <a:r>
              <a:rPr lang="en-US" dirty="0" smtClean="0"/>
              <a:t> and </a:t>
            </a:r>
            <a:r>
              <a:rPr lang="en-US" dirty="0" err="1">
                <a:latin typeface="Courier"/>
                <a:cs typeface="Courier"/>
              </a:rPr>
              <a:t>methodE</a:t>
            </a:r>
            <a:r>
              <a:rPr lang="en-US" dirty="0" smtClean="0"/>
              <a:t> all</a:t>
            </a:r>
          </a:p>
          <a:p>
            <a:pPr algn="l"/>
            <a:r>
              <a:rPr lang="en-US" dirty="0" smtClean="0"/>
              <a:t>behave the same:</a:t>
            </a:r>
          </a:p>
          <a:p>
            <a:pPr algn="l"/>
            <a:r>
              <a:rPr lang="en-US" dirty="0" smtClean="0"/>
              <a:t>If the </a:t>
            </a:r>
            <a:r>
              <a:rPr lang="en-US" dirty="0">
                <a:latin typeface="Courier"/>
                <a:cs typeface="Courier"/>
              </a:rPr>
              <a:t>method</a:t>
            </a:r>
            <a:r>
              <a:rPr lang="en-US" dirty="0" smtClean="0"/>
              <a:t> field matches their name, they throw an exception corresponding to the </a:t>
            </a:r>
            <a:r>
              <a:rPr lang="en-US" dirty="0">
                <a:latin typeface="Courier"/>
                <a:cs typeface="Courier"/>
              </a:rPr>
              <a:t>color</a:t>
            </a:r>
            <a:r>
              <a:rPr lang="en-US" dirty="0" smtClean="0"/>
              <a:t> field. Otherwise they do nothing but return.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0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2223"/>
            <a:ext cx="7772400" cy="832556"/>
          </a:xfrm>
        </p:spPr>
        <p:txBody>
          <a:bodyPr/>
          <a:lstStyle/>
          <a:p>
            <a:r>
              <a:rPr lang="en-US" dirty="0" smtClean="0"/>
              <a:t>Basic execution sequence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114779"/>
            <a:ext cx="6671733" cy="4995332"/>
          </a:xfrm>
        </p:spPr>
        <p:txBody>
          <a:bodyPr/>
          <a:lstStyle/>
          <a:p>
            <a:pPr algn="l"/>
            <a:r>
              <a:rPr lang="en-US" dirty="0" smtClean="0"/>
              <a:t>Below is a </a:t>
            </a:r>
            <a:r>
              <a:rPr lang="en-US" i="1" dirty="0" smtClean="0"/>
              <a:t>call tree</a:t>
            </a:r>
            <a:r>
              <a:rPr lang="en-US" dirty="0" smtClean="0"/>
              <a:t>. If no exceptions are thrown, execution sequence is </a:t>
            </a:r>
            <a:r>
              <a:rPr lang="en-US" i="1" dirty="0" smtClean="0"/>
              <a:t>depth-first: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3131442" y="2771062"/>
            <a:ext cx="1651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Main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4092222" y="3584222"/>
            <a:ext cx="8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05667" y="3584222"/>
            <a:ext cx="48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944904" y="4529667"/>
            <a:ext cx="108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2698608" y="5489222"/>
            <a:ext cx="30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88182" y="5489222"/>
            <a:ext cx="6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1" name="Straight Connector 10"/>
          <p:cNvCxnSpPr>
            <a:endCxn id="6" idx="0"/>
          </p:cNvCxnSpPr>
          <p:nvPr/>
        </p:nvCxnSpPr>
        <p:spPr>
          <a:xfrm flipH="1">
            <a:off x="3246925" y="3171173"/>
            <a:ext cx="379631" cy="413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38222" y="3171173"/>
            <a:ext cx="339888" cy="413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31442" y="3984332"/>
            <a:ext cx="0" cy="545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0"/>
          </p:cNvCxnSpPr>
          <p:nvPr/>
        </p:nvCxnSpPr>
        <p:spPr>
          <a:xfrm flipH="1">
            <a:off x="2852137" y="4898999"/>
            <a:ext cx="279305" cy="590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46925" y="4898999"/>
            <a:ext cx="379631" cy="590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7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59556"/>
            <a:ext cx="6400800" cy="4444294"/>
          </a:xfrm>
        </p:spPr>
        <p:txBody>
          <a:bodyPr/>
          <a:lstStyle/>
          <a:p>
            <a:pPr algn="l"/>
            <a:r>
              <a:rPr lang="en-US" dirty="0" smtClean="0"/>
              <a:t>The generated trace is:</a:t>
            </a:r>
          </a:p>
          <a:p>
            <a:pPr algn="l"/>
            <a:r>
              <a:rPr lang="en-US" dirty="0"/>
              <a:t>main</a:t>
            </a:r>
            <a:r>
              <a:rPr lang="en-US" dirty="0" smtClean="0"/>
              <a:t>[ A[ B[ after </a:t>
            </a:r>
            <a:r>
              <a:rPr lang="en-US" dirty="0"/>
              <a:t>C</a:t>
            </a:r>
            <a:r>
              <a:rPr lang="en-US" dirty="0" smtClean="0"/>
              <a:t>, after D ]</a:t>
            </a:r>
            <a:r>
              <a:rPr lang="en-US" dirty="0"/>
              <a:t>B after B,]A after A</a:t>
            </a:r>
            <a:r>
              <a:rPr lang="en-US" dirty="0" smtClean="0"/>
              <a:t>, after </a:t>
            </a:r>
            <a:r>
              <a:rPr lang="en-US" dirty="0"/>
              <a:t>E</a:t>
            </a:r>
            <a:r>
              <a:rPr lang="en-US" dirty="0" smtClean="0"/>
              <a:t>, ]</a:t>
            </a:r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66115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4445"/>
            <a:ext cx="7772400" cy="9031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alter execution order by throwing an exception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1333"/>
            <a:ext cx="6400800" cy="3202517"/>
          </a:xfrm>
        </p:spPr>
        <p:txBody>
          <a:bodyPr/>
          <a:lstStyle/>
          <a:p>
            <a:pPr algn="l"/>
            <a:r>
              <a:rPr lang="en-US" dirty="0" smtClean="0"/>
              <a:t>We direct C, D or E to throw an exception by setting the </a:t>
            </a:r>
            <a:r>
              <a:rPr lang="en-US" dirty="0">
                <a:latin typeface="Courier"/>
                <a:cs typeface="Courier"/>
              </a:rPr>
              <a:t>method</a:t>
            </a:r>
            <a:r>
              <a:rPr lang="en-US" dirty="0"/>
              <a:t> field </a:t>
            </a:r>
            <a:r>
              <a:rPr lang="en-US" dirty="0" smtClean="0"/>
              <a:t>and the </a:t>
            </a:r>
            <a:r>
              <a:rPr lang="en-US" dirty="0">
                <a:latin typeface="Courier"/>
                <a:cs typeface="Courier"/>
              </a:rPr>
              <a:t>color</a:t>
            </a:r>
            <a:r>
              <a:rPr lang="en-US" dirty="0"/>
              <a:t> </a:t>
            </a:r>
            <a:r>
              <a:rPr lang="en-US" dirty="0" smtClean="0"/>
              <a:t>field. So</a:t>
            </a:r>
          </a:p>
          <a:p>
            <a:pPr algn="l"/>
            <a:r>
              <a:rPr lang="en-US" dirty="0" smtClean="0"/>
              <a:t>  </a:t>
            </a:r>
            <a:r>
              <a:rPr lang="en-US" dirty="0" smtClean="0">
                <a:latin typeface="Courier"/>
                <a:cs typeface="Courier"/>
              </a:rPr>
              <a:t>method </a:t>
            </a:r>
            <a:r>
              <a:rPr lang="en-US" dirty="0">
                <a:latin typeface="Courier"/>
                <a:cs typeface="Courier"/>
              </a:rPr>
              <a:t>= "c"; color = "blue"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 smtClean="0"/>
              <a:t>tells C to throw a blue exception.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9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00806"/>
            <a:ext cx="6400800" cy="4970638"/>
          </a:xfrm>
        </p:spPr>
        <p:txBody>
          <a:bodyPr/>
          <a:lstStyle/>
          <a:p>
            <a:pPr algn="l"/>
            <a:r>
              <a:rPr lang="en-US" dirty="0" smtClean="0"/>
              <a:t>The execution trace is now: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main</a:t>
            </a:r>
            <a:r>
              <a:rPr lang="en-US" dirty="0" smtClean="0"/>
              <a:t>[ A[ B</a:t>
            </a:r>
            <a:r>
              <a:rPr lang="en-US" dirty="0"/>
              <a:t>[blue,]A after A</a:t>
            </a:r>
            <a:r>
              <a:rPr lang="en-US" dirty="0" smtClean="0"/>
              <a:t>, </a:t>
            </a:r>
          </a:p>
          <a:p>
            <a:pPr algn="l"/>
            <a:r>
              <a:rPr lang="en-US" dirty="0" smtClean="0"/>
              <a:t>after </a:t>
            </a:r>
            <a:r>
              <a:rPr lang="en-US" dirty="0"/>
              <a:t>E</a:t>
            </a:r>
            <a:r>
              <a:rPr lang="en-US" dirty="0" smtClean="0"/>
              <a:t>, ]main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Why?</a:t>
            </a:r>
          </a:p>
          <a:p>
            <a:pPr algn="l"/>
            <a:r>
              <a:rPr lang="en-US" dirty="0" smtClean="0"/>
              <a:t>C throws blue. Its caller, B, doesn’t catch blue exceptions, so it is passed to B’s caller, A. A handles the exception, returns to main, and E is then called.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6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2381"/>
            <a:ext cx="7772400" cy="920397"/>
          </a:xfrm>
        </p:spPr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92111"/>
            <a:ext cx="6400800" cy="3611739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Warning – Windows and Unix/Mac OS X use </a:t>
            </a:r>
            <a:r>
              <a:rPr lang="en-US" i="1" dirty="0"/>
              <a:t>different</a:t>
            </a:r>
            <a:r>
              <a:rPr lang="en-US" dirty="0"/>
              <a:t> characters to end a line in text files. Unix &amp; Mac OS X use \n. But Windows uses \r\n. 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Exceptions  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Complexity </a:t>
            </a:r>
            <a:r>
              <a:rPr lang="en-US" dirty="0"/>
              <a:t>of </a:t>
            </a:r>
            <a:r>
              <a:rPr lang="en-US" dirty="0" smtClean="0"/>
              <a:t>Computations</a:t>
            </a:r>
            <a:r>
              <a:rPr lang="en-US" dirty="0" smtClean="0"/>
              <a:t>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9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333"/>
            <a:ext cx="6400800" cy="4980517"/>
          </a:xfrm>
        </p:spPr>
        <p:txBody>
          <a:bodyPr/>
          <a:lstStyle/>
          <a:p>
            <a:pPr algn="l"/>
            <a:r>
              <a:rPr lang="en-US" dirty="0" smtClean="0"/>
              <a:t>Try another: 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method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smtClean="0">
                <a:latin typeface="Courier"/>
                <a:cs typeface="Courier"/>
              </a:rPr>
              <a:t>”e"</a:t>
            </a:r>
            <a:r>
              <a:rPr lang="en-US" dirty="0">
                <a:latin typeface="Courier"/>
                <a:cs typeface="Courier"/>
              </a:rPr>
              <a:t>; color = "blue"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 smtClean="0"/>
              <a:t>main[ A[ B</a:t>
            </a:r>
            <a:r>
              <a:rPr lang="en-US" dirty="0"/>
              <a:t>[after C</a:t>
            </a:r>
            <a:r>
              <a:rPr lang="en-US" dirty="0" smtClean="0"/>
              <a:t>, after </a:t>
            </a:r>
            <a:r>
              <a:rPr lang="en-US" dirty="0"/>
              <a:t>D]B after B,]A after </a:t>
            </a:r>
            <a:r>
              <a:rPr lang="en-US" u="sng" dirty="0" smtClean="0"/>
              <a:t>A</a:t>
            </a:r>
          </a:p>
          <a:p>
            <a:pPr algn="l"/>
            <a:r>
              <a:rPr lang="en-US" u="sng" dirty="0" smtClean="0"/>
              <a:t>Exception </a:t>
            </a:r>
            <a:r>
              <a:rPr lang="en-US" u="sng" dirty="0"/>
              <a:t>in thread "main" </a:t>
            </a:r>
            <a:r>
              <a:rPr lang="en-US" u="sng" dirty="0" err="1"/>
              <a:t>BlueException</a:t>
            </a:r>
            <a:r>
              <a:rPr lang="en-US" dirty="0" smtClean="0">
                <a:latin typeface="Courier"/>
                <a:cs typeface="Courier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8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4758"/>
            <a:ext cx="7772400" cy="889353"/>
          </a:xfrm>
        </p:spPr>
        <p:txBody>
          <a:bodyPr/>
          <a:lstStyle/>
          <a:p>
            <a:r>
              <a:rPr lang="en-US" dirty="0" smtClean="0"/>
              <a:t>Additional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439333"/>
            <a:ext cx="6587067" cy="420511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You can run 15 different tests (3 methods, 5 exceptions). You should try several to perfect your understanding.</a:t>
            </a:r>
          </a:p>
          <a:p>
            <a:pPr algn="l"/>
            <a:r>
              <a:rPr lang="en-US" dirty="0" smtClean="0"/>
              <a:t>You can: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Run a test, then study the source to understand why the trace was generated.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i="1" dirty="0" smtClean="0"/>
              <a:t>Predict </a:t>
            </a:r>
            <a:r>
              <a:rPr lang="en-US" dirty="0" smtClean="0"/>
              <a:t>what a test will do, then run the program to </a:t>
            </a:r>
            <a:r>
              <a:rPr lang="en-US" i="1" dirty="0" smtClean="0"/>
              <a:t>verify</a:t>
            </a:r>
            <a:r>
              <a:rPr lang="en-US" dirty="0" smtClean="0"/>
              <a:t> your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4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9649"/>
            <a:ext cx="7772400" cy="1044573"/>
          </a:xfrm>
        </p:spPr>
        <p:txBody>
          <a:bodyPr/>
          <a:lstStyle/>
          <a:p>
            <a:r>
              <a:rPr lang="en-US" dirty="0" smtClean="0"/>
              <a:t>Analyzing Algorithm Efficiency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2413000"/>
            <a:ext cx="6516511" cy="2990850"/>
          </a:xfrm>
        </p:spPr>
        <p:txBody>
          <a:bodyPr/>
          <a:lstStyle/>
          <a:p>
            <a:pPr algn="l"/>
            <a:r>
              <a:rPr lang="en-US" dirty="0" smtClean="0"/>
              <a:t>The </a:t>
            </a:r>
            <a:r>
              <a:rPr lang="en-US" i="1" dirty="0" smtClean="0"/>
              <a:t>complexity</a:t>
            </a:r>
            <a:r>
              <a:rPr lang="en-US" dirty="0" smtClean="0"/>
              <a:t> of an algorithm is how it uses resources like CPU time or memory.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How does the cost </a:t>
            </a:r>
            <a:r>
              <a:rPr lang="en-US" i="1" dirty="0" smtClean="0"/>
              <a:t>scale</a:t>
            </a:r>
            <a:r>
              <a:rPr lang="en-US" dirty="0" smtClean="0"/>
              <a:t> as the problem size grows?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9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444" y="649111"/>
            <a:ext cx="7112000" cy="4754739"/>
          </a:xfrm>
        </p:spPr>
        <p:txBody>
          <a:bodyPr/>
          <a:lstStyle/>
          <a:p>
            <a:pPr algn="l"/>
            <a:r>
              <a:rPr lang="en-US" dirty="0" smtClean="0"/>
              <a:t>Some computations are constant time – no change as problem size grows.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Example: remove operation in a Bag ADT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Some computations grow linearly – double the size means double the time.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Example: finding a value in an unsorted 		                   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4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606778"/>
            <a:ext cx="6886222" cy="4797072"/>
          </a:xfrm>
        </p:spPr>
        <p:txBody>
          <a:bodyPr/>
          <a:lstStyle/>
          <a:p>
            <a:pPr algn="l"/>
            <a:r>
              <a:rPr lang="en-US" dirty="0"/>
              <a:t>Some computations grow </a:t>
            </a:r>
            <a:r>
              <a:rPr lang="en-US" dirty="0" smtClean="0"/>
              <a:t>as the square – </a:t>
            </a:r>
            <a:r>
              <a:rPr lang="en-US" dirty="0"/>
              <a:t>double the size means </a:t>
            </a:r>
            <a:r>
              <a:rPr lang="en-US" dirty="0" smtClean="0"/>
              <a:t>four times the </a:t>
            </a:r>
            <a:r>
              <a:rPr lang="en-US" dirty="0"/>
              <a:t>time.</a:t>
            </a:r>
          </a:p>
          <a:p>
            <a:pPr algn="l"/>
            <a:r>
              <a:rPr lang="en-US" dirty="0"/>
              <a:t>     Example: </a:t>
            </a:r>
            <a:r>
              <a:rPr lang="en-US" dirty="0" smtClean="0"/>
              <a:t>many simple sorts.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Some computations grow </a:t>
            </a:r>
            <a:r>
              <a:rPr lang="en-US" dirty="0" smtClean="0"/>
              <a:t>much faster – exponentially or worse.</a:t>
            </a:r>
            <a:endParaRPr lang="en-US" dirty="0"/>
          </a:p>
          <a:p>
            <a:pPr algn="l"/>
            <a:r>
              <a:rPr lang="en-US" dirty="0"/>
              <a:t>     Example: </a:t>
            </a:r>
            <a:r>
              <a:rPr lang="en-US" dirty="0" smtClean="0"/>
              <a:t>magic square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 descr="180px-Magicsquareexampl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6111" y="4162777"/>
            <a:ext cx="2286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3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0334"/>
            <a:ext cx="7772400" cy="889000"/>
          </a:xfrm>
        </p:spPr>
        <p:txBody>
          <a:bodyPr/>
          <a:lstStyle/>
          <a:p>
            <a:r>
              <a:rPr lang="en-US" dirty="0" smtClean="0"/>
              <a:t>N vs. N log(N) vs. N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66333"/>
            <a:ext cx="6400800" cy="434622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n-log(n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770299" y="733125"/>
            <a:ext cx="4913374" cy="59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7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7648"/>
            <a:ext cx="7772400" cy="875242"/>
          </a:xfrm>
        </p:spPr>
        <p:txBody>
          <a:bodyPr/>
          <a:lstStyle/>
          <a:p>
            <a:r>
              <a:rPr lang="en-US" dirty="0"/>
              <a:t>N vs. N log(N) vs. </a:t>
            </a:r>
            <a:r>
              <a:rPr lang="en-US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vs. 2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82890"/>
            <a:ext cx="6400800" cy="438855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59403"/>
              </p:ext>
            </p:extLst>
          </p:nvPr>
        </p:nvGraphicFramePr>
        <p:xfrm>
          <a:off x="1227669" y="1397000"/>
          <a:ext cx="6857998" cy="3571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2270"/>
                <a:gridCol w="1642270"/>
                <a:gridCol w="1642270"/>
                <a:gridCol w="19311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log(N)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2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84.6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1,048,576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664.4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10,000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1.3*10</a:t>
                      </a:r>
                      <a:r>
                        <a:rPr lang="en-US" sz="2400" baseline="30000" dirty="0" smtClean="0"/>
                        <a:t>30</a:t>
                      </a:r>
                      <a:endParaRPr lang="en-US" sz="24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9965.8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1,000,000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1.1*10</a:t>
                      </a:r>
                      <a:r>
                        <a:rPr lang="en-US" sz="2400" baseline="30000" dirty="0" smtClean="0"/>
                        <a:t>301</a:t>
                      </a:r>
                      <a:endParaRPr lang="en-US" sz="2400" baseline="30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31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1204"/>
            <a:ext cx="7772400" cy="959908"/>
          </a:xfrm>
        </p:spPr>
        <p:txBody>
          <a:bodyPr/>
          <a:lstStyle/>
          <a:p>
            <a:r>
              <a:rPr lang="en-US" dirty="0" smtClean="0"/>
              <a:t>What’s this </a:t>
            </a:r>
            <a:r>
              <a:rPr lang="en-US" i="1" dirty="0" smtClean="0"/>
              <a:t>log</a:t>
            </a:r>
            <a:r>
              <a:rPr lang="en-US" dirty="0" smtClean="0"/>
              <a:t> business?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3557" y="1411112"/>
            <a:ext cx="6702776" cy="4487332"/>
          </a:xfrm>
        </p:spPr>
        <p:txBody>
          <a:bodyPr/>
          <a:lstStyle/>
          <a:p>
            <a:pPr algn="l"/>
            <a:r>
              <a:rPr lang="en-US" dirty="0" smtClean="0"/>
              <a:t>Log is logarithm.</a:t>
            </a:r>
          </a:p>
          <a:p>
            <a:pPr algn="l"/>
            <a:r>
              <a:rPr lang="en-US" dirty="0" smtClean="0"/>
              <a:t>Remember that an exponent tells us how many times a number is to be multiplied: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10</a:t>
            </a:r>
            <a:r>
              <a:rPr lang="en-US" baseline="30000" dirty="0" smtClean="0"/>
              <a:t>3</a:t>
            </a:r>
            <a:r>
              <a:rPr lang="en-US" dirty="0" smtClean="0"/>
              <a:t> means 10*10*10</a:t>
            </a:r>
          </a:p>
          <a:p>
            <a:pPr algn="l"/>
            <a:r>
              <a:rPr lang="en-US" dirty="0" smtClean="0"/>
              <a:t>A logarithm tells us what exponent is needed to produce a particular value.</a:t>
            </a:r>
          </a:p>
          <a:p>
            <a:pPr algn="l"/>
            <a:r>
              <a:rPr lang="en-US" dirty="0" smtClean="0"/>
              <a:t>Hence log</a:t>
            </a:r>
            <a:r>
              <a:rPr lang="en-US" baseline="-25000" dirty="0" smtClean="0"/>
              <a:t>10</a:t>
            </a:r>
            <a:r>
              <a:rPr lang="en-US" dirty="0" smtClean="0"/>
              <a:t>(1000) = 3 since 10</a:t>
            </a:r>
            <a:r>
              <a:rPr lang="en-US" baseline="30000" dirty="0" smtClean="0"/>
              <a:t>3</a:t>
            </a:r>
            <a:r>
              <a:rPr lang="en-US" dirty="0" smtClean="0"/>
              <a:t> = 1000.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8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8269"/>
            <a:ext cx="7772400" cy="1470025"/>
          </a:xfrm>
        </p:spPr>
        <p:txBody>
          <a:bodyPr/>
          <a:lstStyle/>
          <a:p>
            <a:r>
              <a:rPr lang="en-US" dirty="0" smtClean="0"/>
              <a:t>Fractional exponents (and logs) are allowed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58294"/>
            <a:ext cx="6400800" cy="3245556"/>
          </a:xfrm>
        </p:spPr>
        <p:txBody>
          <a:bodyPr/>
          <a:lstStyle/>
          <a:p>
            <a:pPr algn="l"/>
            <a:r>
              <a:rPr lang="en-US" dirty="0" smtClean="0"/>
              <a:t>√x  = x</a:t>
            </a:r>
            <a:r>
              <a:rPr lang="en-US" baseline="30000" dirty="0" smtClean="0"/>
              <a:t>0.5</a:t>
            </a:r>
          </a:p>
          <a:p>
            <a:pPr algn="l"/>
            <a:r>
              <a:rPr lang="en-US" dirty="0" smtClean="0"/>
              <a:t>This is because </a:t>
            </a:r>
            <a:r>
              <a:rPr lang="en-US" dirty="0"/>
              <a:t>√x </a:t>
            </a:r>
            <a:r>
              <a:rPr lang="en-US" dirty="0" smtClean="0"/>
              <a:t> * </a:t>
            </a:r>
            <a:r>
              <a:rPr lang="en-US" dirty="0"/>
              <a:t>√x </a:t>
            </a:r>
            <a:r>
              <a:rPr lang="en-US" dirty="0" smtClean="0"/>
              <a:t> = x,</a:t>
            </a:r>
          </a:p>
          <a:p>
            <a:pPr algn="l"/>
            <a:r>
              <a:rPr lang="en-US" dirty="0" smtClean="0"/>
              <a:t>so x</a:t>
            </a:r>
            <a:r>
              <a:rPr lang="en-US" baseline="30000" dirty="0" smtClean="0"/>
              <a:t>0.5</a:t>
            </a:r>
            <a:r>
              <a:rPr lang="en-US" dirty="0" smtClean="0"/>
              <a:t> * x</a:t>
            </a:r>
            <a:r>
              <a:rPr lang="en-US" baseline="30000" dirty="0" smtClean="0"/>
              <a:t>0.5</a:t>
            </a:r>
            <a:r>
              <a:rPr lang="en-US" dirty="0" smtClean="0"/>
              <a:t> = x</a:t>
            </a:r>
            <a:r>
              <a:rPr lang="en-US" baseline="30000" dirty="0" smtClean="0"/>
              <a:t>1</a:t>
            </a:r>
            <a:r>
              <a:rPr lang="en-US" dirty="0" smtClean="0"/>
              <a:t> = x</a:t>
            </a:r>
          </a:p>
          <a:p>
            <a:pPr algn="l"/>
            <a:r>
              <a:rPr lang="en-US" dirty="0" smtClean="0"/>
              <a:t>Thus log</a:t>
            </a:r>
            <a:r>
              <a:rPr lang="en-US" baseline="-25000" dirty="0" smtClean="0"/>
              <a:t>10</a:t>
            </a:r>
            <a:r>
              <a:rPr lang="en-US" dirty="0" smtClean="0"/>
              <a:t>(√x) = 0.5 * log</a:t>
            </a:r>
            <a:r>
              <a:rPr lang="en-US" baseline="-25000" dirty="0" smtClean="0"/>
              <a:t>10</a:t>
            </a:r>
            <a:r>
              <a:rPr lang="en-US" dirty="0" smtClean="0"/>
              <a:t>(x).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2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849489"/>
          </a:xfrm>
        </p:spPr>
        <p:txBody>
          <a:bodyPr/>
          <a:lstStyle/>
          <a:p>
            <a:r>
              <a:rPr lang="en-US" dirty="0" smtClean="0"/>
              <a:t>What base do we use?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09889"/>
            <a:ext cx="6400800" cy="3893961"/>
          </a:xfrm>
        </p:spPr>
        <p:txBody>
          <a:bodyPr/>
          <a:lstStyle/>
          <a:p>
            <a:pPr algn="l"/>
            <a:r>
              <a:rPr lang="en-US" dirty="0" smtClean="0"/>
              <a:t>Usually base 2, but …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it doesn’t really matter.</a:t>
            </a:r>
          </a:p>
          <a:p>
            <a:pPr algn="l"/>
            <a:r>
              <a:rPr lang="en-US" dirty="0" smtClean="0"/>
              <a:t>Logs to different bases are related by a constant factor.</a:t>
            </a:r>
          </a:p>
          <a:p>
            <a:pPr algn="l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(x) is always 3.32… bigger than log</a:t>
            </a:r>
            <a:r>
              <a:rPr lang="en-US" baseline="-25000" dirty="0" smtClean="0"/>
              <a:t>10</a:t>
            </a:r>
            <a:r>
              <a:rPr lang="en-US" dirty="0" smtClean="0"/>
              <a:t>(x). </a:t>
            </a:r>
            <a:endParaRPr lang="en-US" dirty="0"/>
          </a:p>
          <a:p>
            <a:pPr algn="l"/>
            <a:r>
              <a:rPr lang="en-US" dirty="0" smtClean="0"/>
              <a:t>   Because  2</a:t>
            </a:r>
            <a:r>
              <a:rPr lang="en-US" baseline="30000" dirty="0" smtClean="0"/>
              <a:t>3.32… </a:t>
            </a:r>
            <a:r>
              <a:rPr lang="en-US" dirty="0" smtClean="0"/>
              <a:t>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3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2779"/>
            <a:ext cx="7772400" cy="1354666"/>
          </a:xfrm>
        </p:spPr>
        <p:txBody>
          <a:bodyPr/>
          <a:lstStyle/>
          <a:p>
            <a:r>
              <a:rPr lang="en-US" dirty="0" smtClean="0"/>
              <a:t>Multiple Catch Blocks are Allowed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1707445"/>
            <a:ext cx="8509000" cy="369640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200" dirty="0" smtClean="0">
                <a:latin typeface="Courier"/>
                <a:cs typeface="Courier"/>
              </a:rPr>
              <a:t>  try{ /* </a:t>
            </a:r>
            <a:r>
              <a:rPr lang="en-US" sz="2200" dirty="0">
                <a:latin typeface="Courier"/>
                <a:cs typeface="Courier"/>
              </a:rPr>
              <a:t>Java code that might throw an </a:t>
            </a:r>
            <a:r>
              <a:rPr lang="en-US" sz="2200" dirty="0" smtClean="0">
                <a:latin typeface="Courier"/>
                <a:cs typeface="Courier"/>
              </a:rPr>
              <a:t>exception */}</a:t>
            </a:r>
          </a:p>
          <a:p>
            <a:pPr algn="l"/>
            <a:r>
              <a:rPr lang="en-US" sz="2200" dirty="0" smtClean="0">
                <a:latin typeface="Courier"/>
                <a:cs typeface="Courier"/>
              </a:rPr>
              <a:t>  catch 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smtClean="0">
                <a:latin typeface="Courier"/>
                <a:cs typeface="Courier"/>
              </a:rPr>
              <a:t>ExceptionType1 id1) </a:t>
            </a:r>
            <a:r>
              <a:rPr lang="en-US" sz="2200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sz="2200" dirty="0">
                <a:latin typeface="Courier"/>
                <a:cs typeface="Courier"/>
              </a:rPr>
              <a:t>    </a:t>
            </a:r>
            <a:r>
              <a:rPr lang="en-US" sz="2200" dirty="0" smtClean="0">
                <a:latin typeface="Courier"/>
                <a:cs typeface="Courier"/>
              </a:rPr>
              <a:t>/* </a:t>
            </a:r>
            <a:r>
              <a:rPr lang="en-US" sz="2200" dirty="0">
                <a:latin typeface="Courier"/>
                <a:cs typeface="Courier"/>
              </a:rPr>
              <a:t>Java code to handle the caught </a:t>
            </a:r>
            <a:r>
              <a:rPr lang="en-US" sz="2200" dirty="0" smtClean="0">
                <a:latin typeface="Courier"/>
                <a:cs typeface="Courier"/>
              </a:rPr>
              <a:t>exception */ </a:t>
            </a:r>
            <a:r>
              <a:rPr lang="en-US" sz="2200" dirty="0">
                <a:latin typeface="Courier"/>
                <a:cs typeface="Courier"/>
              </a:rPr>
              <a:t>}</a:t>
            </a:r>
          </a:p>
          <a:p>
            <a:pPr algn="l"/>
            <a:r>
              <a:rPr lang="en-US" sz="2200" dirty="0" smtClean="0">
                <a:latin typeface="Courier"/>
                <a:cs typeface="Courier"/>
              </a:rPr>
              <a:t>  catch(ExceptionType2 id2) </a:t>
            </a:r>
            <a:r>
              <a:rPr lang="en-US" sz="2200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sz="2200" dirty="0">
                <a:latin typeface="Courier"/>
                <a:cs typeface="Courier"/>
              </a:rPr>
              <a:t>    </a:t>
            </a:r>
            <a:r>
              <a:rPr lang="en-US" sz="2200" dirty="0" smtClean="0">
                <a:latin typeface="Courier"/>
                <a:cs typeface="Courier"/>
              </a:rPr>
              <a:t>/* </a:t>
            </a:r>
            <a:r>
              <a:rPr lang="en-US" sz="2200" dirty="0">
                <a:latin typeface="Courier"/>
                <a:cs typeface="Courier"/>
              </a:rPr>
              <a:t>Java code to handle the caught exception </a:t>
            </a:r>
            <a:r>
              <a:rPr lang="en-US" sz="2200" dirty="0" smtClean="0">
                <a:latin typeface="Courier"/>
                <a:cs typeface="Courier"/>
              </a:rPr>
              <a:t>*/}</a:t>
            </a:r>
          </a:p>
          <a:p>
            <a:pPr algn="l"/>
            <a:endParaRPr lang="en-US" sz="2200" dirty="0">
              <a:latin typeface="Courier"/>
              <a:cs typeface="Courier"/>
            </a:endParaRPr>
          </a:p>
          <a:p>
            <a:pPr algn="l"/>
            <a:r>
              <a:rPr lang="en-US" sz="2400" dirty="0" smtClean="0"/>
              <a:t>Catch blocks are tried in order (can thrown exception match declared exception?)</a:t>
            </a:r>
          </a:p>
          <a:p>
            <a:pPr algn="l"/>
            <a:r>
              <a:rPr lang="en-US" sz="2400" dirty="0" smtClean="0"/>
              <a:t>If no catch matches, exception is passed to containing try block or</a:t>
            </a:r>
          </a:p>
          <a:p>
            <a:pPr algn="l"/>
            <a:r>
              <a:rPr lang="en-US" sz="2400" dirty="0" smtClean="0"/>
              <a:t>caller of current method.</a:t>
            </a:r>
            <a:endParaRPr lang="en-US" sz="2400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4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6890"/>
            <a:ext cx="7772400" cy="1397000"/>
          </a:xfrm>
        </p:spPr>
        <p:txBody>
          <a:bodyPr/>
          <a:lstStyle/>
          <a:p>
            <a:r>
              <a:rPr lang="en-US" dirty="0" smtClean="0"/>
              <a:t>Many useful algorithms are </a:t>
            </a:r>
            <a:br>
              <a:rPr lang="en-US" dirty="0" smtClean="0"/>
            </a:br>
            <a:r>
              <a:rPr lang="en-US" dirty="0" smtClean="0"/>
              <a:t>n log(n) in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96583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This is </a:t>
            </a:r>
            <a:r>
              <a:rPr lang="en-US" i="1" dirty="0" smtClean="0"/>
              <a:t>way better </a:t>
            </a:r>
            <a:r>
              <a:rPr lang="en-US" dirty="0" smtClean="0"/>
              <a:t>than an n</a:t>
            </a:r>
            <a:r>
              <a:rPr lang="en-US" baseline="30000" dirty="0" smtClean="0"/>
              <a:t>2</a:t>
            </a:r>
            <a:r>
              <a:rPr lang="en-US" dirty="0" smtClean="0"/>
              <a:t> algorithm</a:t>
            </a:r>
          </a:p>
          <a:p>
            <a:pPr algn="l"/>
            <a:r>
              <a:rPr lang="en-US" dirty="0" smtClean="0"/>
              <a:t>(because log(n) grows slowly as n grows).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6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8557"/>
            <a:ext cx="7772400" cy="1030110"/>
          </a:xfrm>
        </p:spPr>
        <p:txBody>
          <a:bodyPr/>
          <a:lstStyle/>
          <a:p>
            <a:r>
              <a:rPr lang="en-US" dirty="0" smtClean="0"/>
              <a:t>Example: Giving a Toast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95778"/>
            <a:ext cx="6400800" cy="4670777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Fill the glasses.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Linear complexity</a:t>
            </a:r>
          </a:p>
          <a:p>
            <a:pPr marL="514350" indent="-514350" algn="l">
              <a:buAutoNum type="arabicPeriod" startAt="2"/>
            </a:pPr>
            <a:r>
              <a:rPr lang="en-US" dirty="0" smtClean="0"/>
              <a:t>Raise glasses &amp; give the toast 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Constant time</a:t>
            </a:r>
          </a:p>
          <a:p>
            <a:pPr algn="l"/>
            <a:r>
              <a:rPr lang="en-US" dirty="0" smtClean="0"/>
              <a:t>3. Clink glasses.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Person 1 clinks with persons 2 to N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Person 2 </a:t>
            </a:r>
            <a:r>
              <a:rPr lang="en-US" dirty="0"/>
              <a:t>clinks with persons </a:t>
            </a:r>
            <a:r>
              <a:rPr lang="en-US" dirty="0" smtClean="0"/>
              <a:t>3 </a:t>
            </a:r>
            <a:r>
              <a:rPr lang="en-US" dirty="0"/>
              <a:t>to </a:t>
            </a:r>
            <a:r>
              <a:rPr lang="en-US" dirty="0" smtClean="0"/>
              <a:t>N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…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Person N-1 </a:t>
            </a:r>
            <a:r>
              <a:rPr lang="en-US" dirty="0"/>
              <a:t>clinks with </a:t>
            </a:r>
            <a:r>
              <a:rPr lang="en-US" dirty="0" smtClean="0"/>
              <a:t>person N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4407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02026"/>
            <a:ext cx="6400800" cy="310797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Total number of clinks is (n-1)+(n-2)+ … +1 +0.</a:t>
            </a:r>
          </a:p>
          <a:p>
            <a:pPr algn="l"/>
            <a:r>
              <a:rPr lang="en-US" dirty="0" smtClean="0"/>
              <a:t>This sums to n*(n-1)/2 = n</a:t>
            </a:r>
            <a:r>
              <a:rPr lang="en-US" baseline="30000" dirty="0" smtClean="0"/>
              <a:t>2</a:t>
            </a:r>
            <a:r>
              <a:rPr lang="en-US" dirty="0" smtClean="0"/>
              <a:t>/2 – n/2.</a:t>
            </a:r>
          </a:p>
          <a:p>
            <a:pPr algn="l"/>
            <a:r>
              <a:rPr lang="en-US" dirty="0" smtClean="0"/>
              <a:t>So this step is </a:t>
            </a:r>
            <a:r>
              <a:rPr lang="en-US" i="1" dirty="0" smtClean="0"/>
              <a:t>quadratic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1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1"/>
            <a:ext cx="7772400" cy="934156"/>
          </a:xfrm>
        </p:spPr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62667"/>
            <a:ext cx="6400800" cy="4289777"/>
          </a:xfrm>
        </p:spPr>
        <p:txBody>
          <a:bodyPr/>
          <a:lstStyle/>
          <a:p>
            <a:pPr algn="l"/>
            <a:r>
              <a:rPr lang="en-US" dirty="0" smtClean="0"/>
              <a:t>This is a notation that expresses the overall complexity of an algorithm.</a:t>
            </a:r>
          </a:p>
          <a:p>
            <a:pPr algn="l"/>
            <a:r>
              <a:rPr lang="en-US" dirty="0" smtClean="0"/>
              <a:t>Only the highest-order term is used; constants, coefficients, and lower-order terms are discarded.</a:t>
            </a:r>
          </a:p>
          <a:p>
            <a:pPr algn="l"/>
            <a:r>
              <a:rPr lang="en-US" dirty="0" smtClean="0"/>
              <a:t>O(1) is constant time.</a:t>
            </a:r>
          </a:p>
          <a:p>
            <a:pPr algn="l"/>
            <a:r>
              <a:rPr lang="en-US" dirty="0" smtClean="0"/>
              <a:t>O(N) is linear time.</a:t>
            </a:r>
          </a:p>
          <a:p>
            <a:pPr algn="l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is quadratic time.</a:t>
            </a:r>
          </a:p>
          <a:p>
            <a:pPr algn="l"/>
            <a:r>
              <a:rPr lang="en-US" dirty="0" smtClean="0"/>
              <a:t>O(2</a:t>
            </a:r>
            <a:r>
              <a:rPr lang="en-US" baseline="30000" dirty="0" smtClean="0"/>
              <a:t>N</a:t>
            </a:r>
            <a:r>
              <a:rPr lang="en-US" dirty="0" smtClean="0"/>
              <a:t>) is exponential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9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62000"/>
            <a:ext cx="6400800" cy="4641850"/>
          </a:xfrm>
        </p:spPr>
        <p:txBody>
          <a:bodyPr/>
          <a:lstStyle/>
          <a:p>
            <a:pPr algn="l"/>
            <a:r>
              <a:rPr lang="en-US" dirty="0" smtClean="0"/>
              <a:t>The three functions: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4N</a:t>
            </a:r>
            <a:r>
              <a:rPr lang="en-US" baseline="30000" dirty="0" smtClean="0"/>
              <a:t>2</a:t>
            </a:r>
            <a:r>
              <a:rPr lang="en-US" dirty="0" smtClean="0"/>
              <a:t>+3N+2,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300N</a:t>
            </a:r>
            <a:r>
              <a:rPr lang="en-US" baseline="30000" dirty="0" smtClean="0"/>
              <a:t>2</a:t>
            </a:r>
            <a:r>
              <a:rPr lang="en-US" dirty="0" smtClean="0"/>
              <a:t>,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N(N-2)/2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Are all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22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032933"/>
          </a:xfrm>
        </p:spPr>
        <p:txBody>
          <a:bodyPr/>
          <a:lstStyle/>
          <a:p>
            <a:r>
              <a:rPr lang="en-US" dirty="0" smtClean="0"/>
              <a:t>Formal Definition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862667"/>
            <a:ext cx="6855179" cy="3541183"/>
          </a:xfrm>
        </p:spPr>
        <p:txBody>
          <a:bodyPr/>
          <a:lstStyle/>
          <a:p>
            <a:pPr algn="l"/>
            <a:r>
              <a:rPr lang="en-US" dirty="0" smtClean="0"/>
              <a:t>A function T(N) is O(F(N)) if for some constant c and threshold n</a:t>
            </a:r>
            <a:r>
              <a:rPr lang="en-US" baseline="-25000" dirty="0" smtClean="0"/>
              <a:t>0</a:t>
            </a:r>
            <a:r>
              <a:rPr lang="en-US" dirty="0" smtClean="0"/>
              <a:t>,</a:t>
            </a:r>
          </a:p>
          <a:p>
            <a:pPr algn="l"/>
            <a:r>
              <a:rPr lang="en-US" dirty="0" smtClean="0"/>
              <a:t>  it is the case T(N) ≤ c F(N) for all N &gt; n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973380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223"/>
            <a:ext cx="7772400" cy="77611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22778"/>
            <a:ext cx="6400800" cy="3781072"/>
          </a:xfrm>
        </p:spPr>
        <p:txBody>
          <a:bodyPr/>
          <a:lstStyle/>
          <a:p>
            <a:pPr algn="l"/>
            <a:r>
              <a:rPr lang="en-US" dirty="0" smtClean="0"/>
              <a:t>The function 3n</a:t>
            </a:r>
            <a:r>
              <a:rPr lang="en-US" baseline="30000" dirty="0" smtClean="0"/>
              <a:t>2</a:t>
            </a:r>
            <a:r>
              <a:rPr lang="en-US" dirty="0" smtClean="0"/>
              <a:t>-n+3 is O(n</a:t>
            </a:r>
            <a:r>
              <a:rPr lang="en-US" baseline="30000" dirty="0" smtClean="0"/>
              <a:t>2</a:t>
            </a:r>
            <a:r>
              <a:rPr lang="en-US" dirty="0" smtClean="0"/>
              <a:t>) with c =3 and n</a:t>
            </a:r>
            <a:r>
              <a:rPr lang="en-US" baseline="-25000" dirty="0" smtClean="0"/>
              <a:t>0</a:t>
            </a:r>
            <a:r>
              <a:rPr lang="en-US" dirty="0" smtClean="0"/>
              <a:t> = 3:</a:t>
            </a:r>
          </a:p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983661"/>
              </p:ext>
            </p:extLst>
          </p:nvPr>
        </p:nvGraphicFramePr>
        <p:xfrm>
          <a:off x="1676400" y="2949222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3355"/>
              </p:ext>
            </p:extLst>
          </p:nvPr>
        </p:nvGraphicFramePr>
        <p:xfrm>
          <a:off x="1464733" y="2723445"/>
          <a:ext cx="6248400" cy="3090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/>
                <a:gridCol w="2082800"/>
                <a:gridCol w="2082800"/>
              </a:tblGrid>
              <a:tr h="6050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3n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-n+3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3n</a:t>
                      </a:r>
                      <a:r>
                        <a:rPr lang="en-US" sz="2400" baseline="300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4970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970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4970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27</a:t>
                      </a:r>
                      <a:endParaRPr 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27</a:t>
                      </a:r>
                      <a:endParaRPr 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970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48</a:t>
                      </a:r>
                      <a:endParaRPr lang="en-US" sz="2400" dirty="0"/>
                    </a:p>
                  </a:txBody>
                  <a:tcPr/>
                </a:tc>
              </a:tr>
              <a:tr h="4970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63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1445"/>
            <a:ext cx="7772400" cy="1185333"/>
          </a:xfrm>
        </p:spPr>
        <p:txBody>
          <a:bodyPr/>
          <a:lstStyle/>
          <a:p>
            <a:r>
              <a:rPr lang="en-US" dirty="0" smtClean="0"/>
              <a:t>Complexity in Java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8667"/>
            <a:ext cx="6756400" cy="4205111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Basic Operations 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(assignment, arithmetic, comparison, etc.) :  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Constant time, O(1)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List of statements</a:t>
            </a:r>
            <a:r>
              <a:rPr lang="en-US" dirty="0" smtClean="0"/>
              <a:t>: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latin typeface="Courier"/>
                <a:cs typeface="Courier"/>
              </a:rPr>
              <a:t>statement</a:t>
            </a:r>
            <a:r>
              <a:rPr lang="en-US" baseline="-25000" dirty="0" smtClean="0">
                <a:latin typeface="Courier"/>
                <a:cs typeface="Courier"/>
              </a:rPr>
              <a:t>1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statement</a:t>
            </a:r>
            <a:r>
              <a:rPr lang="en-US" baseline="-25000" dirty="0" smtClean="0">
                <a:latin typeface="Courier"/>
                <a:cs typeface="Courier"/>
              </a:rPr>
              <a:t>2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…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statement</a:t>
            </a:r>
            <a:r>
              <a:rPr lang="en-US" baseline="-25000" dirty="0" err="1" smtClean="0">
                <a:latin typeface="Courier"/>
                <a:cs typeface="Courier"/>
              </a:rPr>
              <a:t>k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// k </a:t>
            </a:r>
            <a:r>
              <a:rPr lang="en-US" sz="2600" dirty="0">
                <a:latin typeface="Courier"/>
                <a:cs typeface="Courier"/>
              </a:rPr>
              <a:t>is independent of problem size</a:t>
            </a:r>
          </a:p>
        </p:txBody>
      </p:sp>
    </p:spTree>
    <p:extLst>
      <p:ext uri="{BB962C8B-B14F-4D97-AF65-F5344CB8AC3E}">
        <p14:creationId xmlns:p14="http://schemas.microsoft.com/office/powerpoint/2010/main" val="238906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889" y="578555"/>
            <a:ext cx="7069667" cy="5348111"/>
          </a:xfrm>
        </p:spPr>
        <p:txBody>
          <a:bodyPr/>
          <a:lstStyle/>
          <a:p>
            <a:pPr algn="l"/>
            <a:r>
              <a:rPr lang="en-US" dirty="0" smtClean="0"/>
              <a:t>If each statement uses only basic operations,</a:t>
            </a:r>
          </a:p>
          <a:p>
            <a:pPr algn="l"/>
            <a:r>
              <a:rPr lang="en-US" dirty="0" smtClean="0"/>
              <a:t>complexity is k*O(1) = O(1)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Otherwise, complexity of the list is the</a:t>
            </a:r>
          </a:p>
          <a:p>
            <a:pPr algn="l"/>
            <a:r>
              <a:rPr lang="en-US" dirty="0" smtClean="0"/>
              <a:t>maximum of the individual statements.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8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0111" y="941916"/>
            <a:ext cx="7154333" cy="573263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If-Then-Else</a:t>
            </a:r>
          </a:p>
          <a:p>
            <a:pPr algn="l"/>
            <a:r>
              <a:rPr lang="en-US" dirty="0" smtClean="0"/>
              <a:t>  </a:t>
            </a:r>
            <a:r>
              <a:rPr lang="en-US" sz="2400" dirty="0" smtClean="0">
                <a:latin typeface="Courier"/>
                <a:cs typeface="Courier"/>
              </a:rPr>
              <a:t> if (</a:t>
            </a:r>
            <a:r>
              <a:rPr lang="en-US" sz="2400" dirty="0" err="1" smtClean="0">
                <a:latin typeface="Courier"/>
                <a:cs typeface="Courier"/>
              </a:rPr>
              <a:t>cond</a:t>
            </a:r>
            <a:r>
              <a:rPr lang="en-US" sz="2400" dirty="0" smtClean="0">
                <a:latin typeface="Courier"/>
                <a:cs typeface="Courier"/>
              </a:rPr>
              <a:t>) {  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   sequence</a:t>
            </a:r>
            <a:r>
              <a:rPr lang="en-US" sz="2400" baseline="-25000" dirty="0" smtClean="0">
                <a:latin typeface="Courier"/>
                <a:cs typeface="Courier"/>
              </a:rPr>
              <a:t>1</a:t>
            </a:r>
            <a:r>
              <a:rPr lang="en-US" sz="2400" dirty="0" smtClean="0">
                <a:latin typeface="Courier"/>
                <a:cs typeface="Courier"/>
              </a:rPr>
              <a:t> of statements  }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da-DK" sz="2400" dirty="0" err="1" smtClean="0">
                <a:latin typeface="Courier"/>
                <a:cs typeface="Courier"/>
              </a:rPr>
              <a:t>else</a:t>
            </a:r>
            <a:r>
              <a:rPr lang="da-DK" sz="2400" dirty="0" smtClean="0">
                <a:latin typeface="Courier"/>
                <a:cs typeface="Courier"/>
              </a:rPr>
              <a:t> {  </a:t>
            </a:r>
          </a:p>
          <a:p>
            <a:pPr algn="l"/>
            <a:r>
              <a:rPr lang="da-DK" sz="2400" dirty="0" smtClean="0">
                <a:latin typeface="Courier"/>
                <a:cs typeface="Courier"/>
              </a:rPr>
              <a:t>    sequence</a:t>
            </a:r>
            <a:r>
              <a:rPr lang="da-DK" sz="2400" baseline="-25000" dirty="0" smtClean="0">
                <a:latin typeface="Courier"/>
                <a:cs typeface="Courier"/>
              </a:rPr>
              <a:t>2</a:t>
            </a:r>
            <a:r>
              <a:rPr lang="da-DK" sz="2400" dirty="0" smtClean="0">
                <a:latin typeface="Courier"/>
                <a:cs typeface="Courier"/>
              </a:rPr>
              <a:t> of statements  }</a:t>
            </a:r>
          </a:p>
          <a:p>
            <a:pPr algn="l"/>
            <a:r>
              <a:rPr lang="en-US" dirty="0" smtClean="0"/>
              <a:t>Assume conditional requires O(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c</a:t>
            </a:r>
            <a:r>
              <a:rPr lang="en-US" dirty="0" smtClean="0"/>
              <a:t>),</a:t>
            </a:r>
          </a:p>
          <a:p>
            <a:pPr algn="l"/>
            <a:r>
              <a:rPr lang="en-US" dirty="0" smtClean="0"/>
              <a:t>then requires O(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) and else requires O(N</a:t>
            </a:r>
            <a:r>
              <a:rPr lang="en-US" baseline="-25000" dirty="0" smtClean="0"/>
              <a:t>e</a:t>
            </a:r>
            <a:r>
              <a:rPr lang="en-US" dirty="0" smtClean="0"/>
              <a:t>).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6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5188"/>
            <a:ext cx="7772400" cy="8687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 of Multiple Catch Blocks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489" y="1622778"/>
            <a:ext cx="7890711" cy="460532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400" dirty="0" smtClean="0">
                <a:latin typeface="Courier"/>
                <a:cs typeface="Courier"/>
              </a:rPr>
              <a:t>static </a:t>
            </a:r>
            <a:r>
              <a:rPr lang="en-US" sz="2400" dirty="0">
                <a:latin typeface="Courier"/>
                <a:cs typeface="Courier"/>
              </a:rPr>
              <a:t>void tester(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>
                <a:latin typeface="Courier"/>
                <a:cs typeface="Courier"/>
              </a:rPr>
              <a:t>throws </a:t>
            </a:r>
            <a:r>
              <a:rPr lang="en-US" sz="2400" dirty="0" err="1">
                <a:latin typeface="Courier"/>
                <a:cs typeface="Courier"/>
              </a:rPr>
              <a:t>InvalidFlag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SizeTooLarge</a:t>
            </a:r>
            <a:r>
              <a:rPr lang="en-US" sz="2400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if 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 == 1)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   throw new </a:t>
            </a:r>
            <a:r>
              <a:rPr lang="en-US" sz="2400" dirty="0" err="1">
                <a:latin typeface="Courier"/>
                <a:cs typeface="Courier"/>
              </a:rPr>
              <a:t>InvalidFlag</a:t>
            </a:r>
            <a:r>
              <a:rPr lang="en-US" sz="2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if 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 == 2)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   throw new </a:t>
            </a:r>
            <a:r>
              <a:rPr lang="en-US" sz="2400" dirty="0" err="1">
                <a:latin typeface="Courier"/>
                <a:cs typeface="Courier"/>
              </a:rPr>
              <a:t>SizeTooLarge</a:t>
            </a:r>
            <a:r>
              <a:rPr lang="en-US" sz="2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</a:t>
            </a:r>
            <a:r>
              <a:rPr lang="en-US" sz="2400" dirty="0" smtClean="0">
                <a:latin typeface="Courier"/>
                <a:cs typeface="Courier"/>
              </a:rPr>
              <a:t>else </a:t>
            </a:r>
            <a:r>
              <a:rPr lang="en-US" sz="2400" dirty="0">
                <a:latin typeface="Courier"/>
                <a:cs typeface="Courier"/>
              </a:rPr>
              <a:t>throw new </a:t>
            </a:r>
            <a:r>
              <a:rPr lang="en-US" sz="2400" dirty="0" err="1">
                <a:latin typeface="Courier"/>
                <a:cs typeface="Courier"/>
              </a:rPr>
              <a:t>NullPointerException</a:t>
            </a:r>
            <a:r>
              <a:rPr lang="en-US" sz="2400" dirty="0">
                <a:latin typeface="Courier"/>
                <a:cs typeface="Courier"/>
              </a:rPr>
              <a:t>()</a:t>
            </a:r>
            <a:r>
              <a:rPr lang="en-US" sz="2400" dirty="0" smtClean="0">
                <a:latin typeface="Courier"/>
                <a:cs typeface="Courier"/>
              </a:rPr>
              <a:t>;}</a:t>
            </a:r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 for 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 = 1;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 &lt;= 3;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++)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</a:t>
            </a:r>
            <a:r>
              <a:rPr lang="en-US" sz="2400" dirty="0" smtClean="0">
                <a:latin typeface="Courier"/>
                <a:cs typeface="Courier"/>
              </a:rPr>
              <a:t>try </a:t>
            </a:r>
            <a:r>
              <a:rPr lang="en-US" sz="2400" dirty="0">
                <a:latin typeface="Courier"/>
                <a:cs typeface="Courier"/>
              </a:rPr>
              <a:t>{ tester(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); }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</a:t>
            </a:r>
            <a:r>
              <a:rPr lang="en-US" sz="2400" dirty="0" smtClean="0">
                <a:latin typeface="Courier"/>
                <a:cs typeface="Courier"/>
              </a:rPr>
              <a:t>catch 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InvalidFlag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exc</a:t>
            </a:r>
            <a:r>
              <a:rPr lang="en-US" sz="24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 </a:t>
            </a:r>
            <a:r>
              <a:rPr lang="en-US" sz="2400" dirty="0" err="1" smtClean="0">
                <a:latin typeface="Courier"/>
                <a:cs typeface="Courier"/>
              </a:rPr>
              <a:t>System.out.println</a:t>
            </a:r>
            <a:r>
              <a:rPr lang="en-US" sz="2400" dirty="0">
                <a:latin typeface="Courier"/>
                <a:cs typeface="Courier"/>
              </a:rPr>
              <a:t>("Invalid flag in call"); }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</a:t>
            </a:r>
            <a:r>
              <a:rPr lang="en-US" sz="2400" dirty="0" smtClean="0">
                <a:latin typeface="Courier"/>
                <a:cs typeface="Courier"/>
              </a:rPr>
              <a:t>catch 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SizeTooLarge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exc</a:t>
            </a:r>
            <a:r>
              <a:rPr lang="en-US" sz="24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 </a:t>
            </a:r>
            <a:r>
              <a:rPr lang="en-US" sz="2400" dirty="0" err="1" smtClean="0">
                <a:latin typeface="Courier"/>
                <a:cs typeface="Courier"/>
              </a:rPr>
              <a:t>System.out.println</a:t>
            </a:r>
            <a:r>
              <a:rPr lang="en-US" sz="2400" dirty="0">
                <a:latin typeface="Courier"/>
                <a:cs typeface="Courier"/>
              </a:rPr>
              <a:t>("Data set too large"); }</a:t>
            </a:r>
            <a:endParaRPr lang="en-US" sz="2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837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58333"/>
            <a:ext cx="6400800" cy="4345517"/>
          </a:xfrm>
        </p:spPr>
        <p:txBody>
          <a:bodyPr/>
          <a:lstStyle/>
          <a:p>
            <a:pPr algn="l"/>
            <a:r>
              <a:rPr lang="en-US" dirty="0"/>
              <a:t>Overall complexity </a:t>
            </a:r>
            <a:r>
              <a:rPr lang="en-US" dirty="0" smtClean="0"/>
              <a:t>is: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</a:t>
            </a:r>
            <a:r>
              <a:rPr lang="en-US" dirty="0" smtClean="0"/>
              <a:t>  O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dirty="0"/>
              <a:t>) + </a:t>
            </a:r>
            <a:r>
              <a:rPr lang="en-US" dirty="0" smtClean="0"/>
              <a:t>O(max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, N</a:t>
            </a:r>
            <a:r>
              <a:rPr lang="en-US" baseline="-25000" dirty="0"/>
              <a:t>e</a:t>
            </a:r>
            <a:r>
              <a:rPr lang="en-US" dirty="0" smtClean="0"/>
              <a:t>)) =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O(max(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c</a:t>
            </a:r>
            <a:r>
              <a:rPr lang="en-US" dirty="0" smtClean="0"/>
              <a:t>, </a:t>
            </a:r>
            <a:r>
              <a:rPr lang="en-US" dirty="0"/>
              <a:t>max(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, N</a:t>
            </a:r>
            <a:r>
              <a:rPr lang="en-US" baseline="-25000" dirty="0"/>
              <a:t>e</a:t>
            </a:r>
            <a:r>
              <a:rPr lang="en-US" dirty="0"/>
              <a:t>)</a:t>
            </a:r>
            <a:r>
              <a:rPr lang="en-US" dirty="0" smtClean="0"/>
              <a:t>)</a:t>
            </a:r>
            <a:r>
              <a:rPr lang="en-US" dirty="0"/>
              <a:t>)  </a:t>
            </a:r>
            <a:r>
              <a:rPr lang="en-US" dirty="0" smtClean="0"/>
              <a:t>=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O</a:t>
            </a:r>
            <a:r>
              <a:rPr lang="en-US" dirty="0"/>
              <a:t>(max(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dirty="0" err="1" smtClean="0"/>
              <a:t>,N</a:t>
            </a:r>
            <a:r>
              <a:rPr lang="en-US" baseline="-25000" dirty="0" err="1" smtClean="0"/>
              <a:t>t</a:t>
            </a:r>
            <a:r>
              <a:rPr lang="en-US" dirty="0"/>
              <a:t>, N</a:t>
            </a:r>
            <a:r>
              <a:rPr lang="en-US" baseline="-25000" dirty="0"/>
              <a:t>e</a:t>
            </a:r>
            <a:r>
              <a:rPr lang="en-US" dirty="0"/>
              <a:t>)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8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8000"/>
            <a:ext cx="6400800" cy="489585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Basic loops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for (i = 0; i &lt; </a:t>
            </a:r>
            <a:r>
              <a:rPr lang="da-DK" dirty="0" smtClean="0">
                <a:latin typeface="Courier"/>
                <a:cs typeface="Courier"/>
              </a:rPr>
              <a:t>M; </a:t>
            </a:r>
            <a:r>
              <a:rPr lang="da-DK" dirty="0">
                <a:latin typeface="Courier"/>
                <a:cs typeface="Courier"/>
              </a:rPr>
              <a:t>i++) {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	</a:t>
            </a:r>
            <a:r>
              <a:rPr lang="da-DK" dirty="0" err="1">
                <a:latin typeface="Courier"/>
                <a:cs typeface="Courier"/>
              </a:rPr>
              <a:t>sequence</a:t>
            </a:r>
            <a:r>
              <a:rPr lang="da-DK" dirty="0">
                <a:latin typeface="Courier"/>
                <a:cs typeface="Courier"/>
              </a:rPr>
              <a:t> of statements</a:t>
            </a:r>
          </a:p>
          <a:p>
            <a:pPr algn="l"/>
            <a:r>
              <a:rPr lang="da-DK" dirty="0" smtClean="0">
                <a:latin typeface="Courier"/>
                <a:cs typeface="Courier"/>
              </a:rPr>
              <a:t>}</a:t>
            </a:r>
          </a:p>
          <a:p>
            <a:pPr algn="l"/>
            <a:endParaRPr lang="da-DK" dirty="0"/>
          </a:p>
          <a:p>
            <a:pPr algn="l"/>
            <a:r>
              <a:rPr lang="en-US" dirty="0" smtClean="0"/>
              <a:t>We have M iterations. </a:t>
            </a:r>
          </a:p>
          <a:p>
            <a:pPr algn="l"/>
            <a:r>
              <a:rPr lang="en-US" dirty="0" smtClean="0"/>
              <a:t>If the body’s complexity is O(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b</a:t>
            </a:r>
            <a:r>
              <a:rPr lang="en-US" dirty="0" smtClean="0"/>
              <a:t>), the whole loop requires M*O(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b</a:t>
            </a:r>
            <a:r>
              <a:rPr lang="en-US" dirty="0" smtClean="0"/>
              <a:t>) = O(M*</a:t>
            </a:r>
            <a:r>
              <a:rPr lang="en-US" dirty="0" err="1" smtClean="0"/>
              <a:t>N</a:t>
            </a:r>
            <a:r>
              <a:rPr lang="en-US" baseline="-25000" dirty="0" err="1" smtClean="0"/>
              <a:t>b</a:t>
            </a:r>
            <a:r>
              <a:rPr lang="en-US" dirty="0" smtClean="0"/>
              <a:t>)</a:t>
            </a:r>
          </a:p>
          <a:p>
            <a:pPr algn="l"/>
            <a:r>
              <a:rPr lang="en-US" dirty="0" smtClean="0"/>
              <a:t>(simplify O term if possible).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9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582"/>
            <a:ext cx="6400800" cy="5732639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Nested Loops</a:t>
            </a:r>
            <a:endParaRPr lang="en-US" b="1" dirty="0">
              <a:solidFill>
                <a:srgbClr val="FF0000"/>
              </a:solidFill>
            </a:endParaRPr>
          </a:p>
          <a:p>
            <a:pPr algn="l"/>
            <a:r>
              <a:rPr lang="da-DK" dirty="0">
                <a:latin typeface="Courier"/>
                <a:cs typeface="Courier"/>
              </a:rPr>
              <a:t>for (i = 0; i &lt; M; i++) </a:t>
            </a:r>
            <a:r>
              <a:rPr lang="da-DK" dirty="0" smtClean="0">
                <a:latin typeface="Courier"/>
                <a:cs typeface="Courier"/>
              </a:rPr>
              <a:t>{</a:t>
            </a:r>
          </a:p>
          <a:p>
            <a:pPr algn="l"/>
            <a:r>
              <a:rPr lang="da-DK" dirty="0" smtClean="0">
                <a:latin typeface="Courier"/>
                <a:cs typeface="Courier"/>
              </a:rPr>
              <a:t>   for (j </a:t>
            </a:r>
            <a:r>
              <a:rPr lang="da-DK" dirty="0">
                <a:latin typeface="Courier"/>
                <a:cs typeface="Courier"/>
              </a:rPr>
              <a:t>= 0; </a:t>
            </a:r>
            <a:r>
              <a:rPr lang="da-DK" dirty="0" smtClean="0">
                <a:latin typeface="Courier"/>
                <a:cs typeface="Courier"/>
              </a:rPr>
              <a:t>j </a:t>
            </a:r>
            <a:r>
              <a:rPr lang="da-DK" dirty="0">
                <a:latin typeface="Courier"/>
                <a:cs typeface="Courier"/>
              </a:rPr>
              <a:t>&lt; </a:t>
            </a:r>
            <a:r>
              <a:rPr lang="da-DK" dirty="0" smtClean="0">
                <a:latin typeface="Courier"/>
                <a:cs typeface="Courier"/>
              </a:rPr>
              <a:t>L; </a:t>
            </a:r>
            <a:r>
              <a:rPr lang="da-DK" dirty="0" err="1" smtClean="0">
                <a:latin typeface="Courier"/>
                <a:cs typeface="Courier"/>
              </a:rPr>
              <a:t>j+</a:t>
            </a:r>
            <a:r>
              <a:rPr lang="da-DK" dirty="0" err="1">
                <a:latin typeface="Courier"/>
                <a:cs typeface="Courier"/>
              </a:rPr>
              <a:t>+</a:t>
            </a:r>
            <a:r>
              <a:rPr lang="da-DK" dirty="0">
                <a:latin typeface="Courier"/>
                <a:cs typeface="Courier"/>
              </a:rPr>
              <a:t>) </a:t>
            </a:r>
            <a:r>
              <a:rPr lang="da-DK" dirty="0" smtClean="0">
                <a:latin typeface="Courier"/>
                <a:cs typeface="Courier"/>
              </a:rPr>
              <a:t>{</a:t>
            </a:r>
            <a:endParaRPr lang="da-DK" dirty="0">
              <a:latin typeface="Courier"/>
              <a:cs typeface="Courier"/>
            </a:endParaRPr>
          </a:p>
          <a:p>
            <a:pPr algn="l"/>
            <a:r>
              <a:rPr lang="da-DK" dirty="0">
                <a:latin typeface="Courier"/>
                <a:cs typeface="Courier"/>
              </a:rPr>
              <a:t>	</a:t>
            </a:r>
            <a:r>
              <a:rPr lang="da-DK" dirty="0" err="1">
                <a:latin typeface="Courier"/>
                <a:cs typeface="Courier"/>
              </a:rPr>
              <a:t>sequence</a:t>
            </a:r>
            <a:r>
              <a:rPr lang="da-DK" dirty="0">
                <a:latin typeface="Courier"/>
                <a:cs typeface="Courier"/>
              </a:rPr>
              <a:t> of statements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}</a:t>
            </a:r>
          </a:p>
          <a:p>
            <a:pPr algn="l"/>
            <a:endParaRPr lang="da-DK" dirty="0"/>
          </a:p>
          <a:p>
            <a:pPr algn="l"/>
            <a:r>
              <a:rPr lang="en-US" dirty="0"/>
              <a:t>We have </a:t>
            </a:r>
            <a:r>
              <a:rPr lang="en-US" dirty="0" smtClean="0"/>
              <a:t>M*L </a:t>
            </a:r>
            <a:r>
              <a:rPr lang="en-US" dirty="0"/>
              <a:t>iterations. </a:t>
            </a:r>
            <a:endParaRPr lang="en-US" dirty="0" smtClean="0"/>
          </a:p>
          <a:p>
            <a:pPr algn="l"/>
            <a:r>
              <a:rPr lang="en-US" dirty="0" smtClean="0"/>
              <a:t>If </a:t>
            </a:r>
            <a:r>
              <a:rPr lang="en-US" dirty="0"/>
              <a:t>the body’s complexity is O(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r>
              <a:rPr lang="en-US" dirty="0"/>
              <a:t>), the whole loop requires </a:t>
            </a:r>
            <a:r>
              <a:rPr lang="en-US" dirty="0" smtClean="0"/>
              <a:t>M*L*</a:t>
            </a:r>
            <a:r>
              <a:rPr lang="en-US" dirty="0"/>
              <a:t>O(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r>
              <a:rPr lang="en-US" dirty="0"/>
              <a:t>) = O(M</a:t>
            </a:r>
            <a:r>
              <a:rPr lang="en-US" dirty="0" smtClean="0"/>
              <a:t>*L*</a:t>
            </a:r>
            <a:r>
              <a:rPr lang="en-US" dirty="0" err="1" smtClean="0"/>
              <a:t>N</a:t>
            </a:r>
            <a:r>
              <a:rPr lang="en-US" baseline="-25000" dirty="0" err="1" smtClean="0"/>
              <a:t>b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(simplify O term if possible).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2266" y="546804"/>
            <a:ext cx="6400800" cy="561975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Method calls</a:t>
            </a:r>
          </a:p>
          <a:p>
            <a:pPr algn="l"/>
            <a:r>
              <a:rPr lang="en-US" dirty="0"/>
              <a:t>Suppose </a:t>
            </a:r>
            <a:r>
              <a:rPr lang="en-US" dirty="0">
                <a:latin typeface="Courier"/>
                <a:cs typeface="Courier"/>
              </a:rPr>
              <a:t>f1(k) </a:t>
            </a:r>
            <a:r>
              <a:rPr lang="en-US" dirty="0"/>
              <a:t>is O(</a:t>
            </a:r>
            <a:r>
              <a:rPr lang="en-US" dirty="0" smtClean="0"/>
              <a:t>1) (constant time):</a:t>
            </a:r>
          </a:p>
          <a:p>
            <a:pPr algn="l"/>
            <a:endParaRPr lang="en-US" dirty="0" smtClean="0"/>
          </a:p>
          <a:p>
            <a:pPr algn="l"/>
            <a:r>
              <a:rPr lang="da-DK" dirty="0" smtClean="0">
                <a:latin typeface="Courier"/>
                <a:cs typeface="Courier"/>
              </a:rPr>
              <a:t>for </a:t>
            </a:r>
            <a:r>
              <a:rPr lang="da-DK" dirty="0">
                <a:latin typeface="Courier"/>
                <a:cs typeface="Courier"/>
              </a:rPr>
              <a:t>(i = 0; i &lt; N; i++) {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f1(i);</a:t>
            </a:r>
          </a:p>
          <a:p>
            <a:pPr algn="l"/>
            <a:r>
              <a:rPr lang="da-DK" dirty="0" smtClean="0">
                <a:latin typeface="Courier"/>
                <a:cs typeface="Courier"/>
              </a:rPr>
              <a:t>}</a:t>
            </a:r>
          </a:p>
          <a:p>
            <a:pPr algn="l"/>
            <a:endParaRPr lang="da-DK" dirty="0">
              <a:latin typeface="Courier"/>
              <a:cs typeface="Courier"/>
            </a:endParaRPr>
          </a:p>
          <a:p>
            <a:pPr algn="l"/>
            <a:r>
              <a:rPr lang="da-DK" dirty="0"/>
              <a:t>Overall </a:t>
            </a:r>
            <a:r>
              <a:rPr lang="da-DK" dirty="0" smtClean="0"/>
              <a:t>complexity is N*O(1) =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32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0333"/>
            <a:ext cx="6400800" cy="4853517"/>
          </a:xfrm>
        </p:spPr>
        <p:txBody>
          <a:bodyPr/>
          <a:lstStyle/>
          <a:p>
            <a:pPr algn="l"/>
            <a:r>
              <a:rPr lang="en-US" dirty="0"/>
              <a:t>Suppose </a:t>
            </a:r>
            <a:r>
              <a:rPr lang="en-US" dirty="0" smtClean="0">
                <a:latin typeface="Courier"/>
                <a:cs typeface="Courier"/>
              </a:rPr>
              <a:t>f2(</a:t>
            </a:r>
            <a:r>
              <a:rPr lang="en-US" dirty="0">
                <a:latin typeface="Courier"/>
                <a:cs typeface="Courier"/>
              </a:rPr>
              <a:t>k) </a:t>
            </a:r>
            <a:r>
              <a:rPr lang="en-US" dirty="0"/>
              <a:t>is O</a:t>
            </a:r>
            <a:r>
              <a:rPr lang="en-US" dirty="0" smtClean="0"/>
              <a:t>(k) (linear time</a:t>
            </a:r>
            <a:r>
              <a:rPr lang="en-US" dirty="0"/>
              <a:t>):</a:t>
            </a:r>
          </a:p>
          <a:p>
            <a:pPr algn="l"/>
            <a:endParaRPr lang="en-US" dirty="0"/>
          </a:p>
          <a:p>
            <a:pPr algn="l"/>
            <a:r>
              <a:rPr lang="da-DK" dirty="0">
                <a:latin typeface="Courier"/>
                <a:cs typeface="Courier"/>
              </a:rPr>
              <a:t>for (i = 0; i &lt; N; i++) {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</a:t>
            </a:r>
            <a:r>
              <a:rPr lang="da-DK" dirty="0" smtClean="0">
                <a:latin typeface="Courier"/>
                <a:cs typeface="Courier"/>
              </a:rPr>
              <a:t>f2(N)</a:t>
            </a:r>
            <a:r>
              <a:rPr lang="da-DK" dirty="0">
                <a:latin typeface="Courier"/>
                <a:cs typeface="Courier"/>
              </a:rPr>
              <a:t>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}</a:t>
            </a:r>
          </a:p>
          <a:p>
            <a:pPr algn="l"/>
            <a:endParaRPr lang="da-DK" dirty="0">
              <a:latin typeface="Courier"/>
              <a:cs typeface="Courier"/>
            </a:endParaRPr>
          </a:p>
          <a:p>
            <a:pPr algn="l"/>
            <a:r>
              <a:rPr lang="da-DK" dirty="0"/>
              <a:t>Overall complexity is N*O</a:t>
            </a:r>
            <a:r>
              <a:rPr lang="da-DK" dirty="0" smtClean="0"/>
              <a:t>(N) </a:t>
            </a:r>
            <a:r>
              <a:rPr lang="da-DK" dirty="0"/>
              <a:t>= O(</a:t>
            </a:r>
            <a:r>
              <a:rPr lang="da-DK" dirty="0" smtClean="0"/>
              <a:t>N</a:t>
            </a:r>
            <a:r>
              <a:rPr lang="da-DK" baseline="30000" dirty="0" smtClean="0"/>
              <a:t>2</a:t>
            </a:r>
            <a:r>
              <a:rPr lang="da-DK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1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778" y="550333"/>
            <a:ext cx="7507111" cy="4853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Suppose </a:t>
            </a:r>
            <a:r>
              <a:rPr lang="en-US" dirty="0" smtClean="0">
                <a:latin typeface="Courier"/>
                <a:cs typeface="Courier"/>
              </a:rPr>
              <a:t>f2(</a:t>
            </a:r>
            <a:r>
              <a:rPr lang="en-US" dirty="0">
                <a:latin typeface="Courier"/>
                <a:cs typeface="Courier"/>
              </a:rPr>
              <a:t>k) </a:t>
            </a:r>
            <a:r>
              <a:rPr lang="en-US" dirty="0"/>
              <a:t>is O</a:t>
            </a:r>
            <a:r>
              <a:rPr lang="en-US" dirty="0" smtClean="0"/>
              <a:t>(k) (linear time</a:t>
            </a:r>
            <a:r>
              <a:rPr lang="en-US" dirty="0"/>
              <a:t>):</a:t>
            </a:r>
          </a:p>
          <a:p>
            <a:pPr algn="l"/>
            <a:endParaRPr lang="en-US" dirty="0"/>
          </a:p>
          <a:p>
            <a:pPr algn="l"/>
            <a:r>
              <a:rPr lang="da-DK" dirty="0">
                <a:latin typeface="Courier"/>
                <a:cs typeface="Courier"/>
              </a:rPr>
              <a:t>for (i = 0; i &lt; N; i++) {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</a:t>
            </a:r>
            <a:r>
              <a:rPr lang="da-DK" dirty="0" smtClean="0">
                <a:latin typeface="Courier"/>
                <a:cs typeface="Courier"/>
              </a:rPr>
              <a:t>f2(</a:t>
            </a:r>
            <a:r>
              <a:rPr lang="da-DK" dirty="0" smtClean="0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da-DK" dirty="0" smtClean="0">
                <a:latin typeface="Courier"/>
                <a:cs typeface="Courier"/>
              </a:rPr>
              <a:t>)</a:t>
            </a:r>
            <a:r>
              <a:rPr lang="da-DK" dirty="0">
                <a:latin typeface="Courier"/>
                <a:cs typeface="Courier"/>
              </a:rPr>
              <a:t>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}</a:t>
            </a:r>
          </a:p>
          <a:p>
            <a:pPr algn="l"/>
            <a:r>
              <a:rPr lang="da-DK" dirty="0"/>
              <a:t>”</a:t>
            </a:r>
            <a:r>
              <a:rPr lang="da-DK" dirty="0" err="1"/>
              <a:t>Unroll</a:t>
            </a:r>
            <a:r>
              <a:rPr lang="da-DK" dirty="0"/>
              <a:t>” </a:t>
            </a:r>
            <a:r>
              <a:rPr lang="da-DK" dirty="0" smtClean="0"/>
              <a:t>the loop. Complexity is:</a:t>
            </a:r>
          </a:p>
          <a:p>
            <a:pPr algn="l"/>
            <a:r>
              <a:rPr lang="da-DK" dirty="0" smtClean="0"/>
              <a:t>O(0)+O(1)+… +O(N-1) = O(0+1+ … +N-1)</a:t>
            </a:r>
          </a:p>
          <a:p>
            <a:pPr algn="l"/>
            <a:r>
              <a:rPr lang="da-DK" dirty="0"/>
              <a:t> </a:t>
            </a:r>
            <a:r>
              <a:rPr lang="da-DK" dirty="0" smtClean="0"/>
              <a:t>= O(N*(N-1)/2) </a:t>
            </a:r>
            <a:endParaRPr lang="da-DK" dirty="0"/>
          </a:p>
          <a:p>
            <a:pPr algn="l"/>
            <a:r>
              <a:rPr lang="da-DK" dirty="0"/>
              <a:t> </a:t>
            </a:r>
            <a:r>
              <a:rPr lang="da-DK" dirty="0" smtClean="0"/>
              <a:t>= </a:t>
            </a:r>
            <a:r>
              <a:rPr lang="da-DK" dirty="0"/>
              <a:t>O(</a:t>
            </a:r>
            <a:r>
              <a:rPr lang="da-DK" dirty="0" smtClean="0"/>
              <a:t>N</a:t>
            </a:r>
            <a:r>
              <a:rPr lang="da-DK" baseline="30000" dirty="0" smtClean="0"/>
              <a:t>2</a:t>
            </a:r>
            <a:r>
              <a:rPr lang="da-DK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0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9668"/>
            <a:ext cx="7772400" cy="889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Number Guessing Game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667" y="1721556"/>
            <a:ext cx="7422443" cy="3682294"/>
          </a:xfrm>
        </p:spPr>
        <p:txBody>
          <a:bodyPr/>
          <a:lstStyle/>
          <a:p>
            <a:pPr algn="l"/>
            <a:r>
              <a:rPr lang="en-US" dirty="0"/>
              <a:t>Person 1 picks a number between 1 and </a:t>
            </a:r>
            <a:r>
              <a:rPr lang="en-US" dirty="0" smtClean="0"/>
              <a:t>N.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Repeat until number is guessed:</a:t>
            </a:r>
            <a:br>
              <a:rPr lang="en-US" dirty="0"/>
            </a:br>
            <a:r>
              <a:rPr lang="en-US" dirty="0"/>
              <a:t>    Person 2 guesses a number 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Person </a:t>
            </a:r>
            <a:r>
              <a:rPr lang="en-US" dirty="0"/>
              <a:t>1 answers "correct", "too high",</a:t>
            </a:r>
          </a:p>
          <a:p>
            <a:pPr algn="l"/>
            <a:r>
              <a:rPr lang="en-US" dirty="0" smtClean="0"/>
              <a:t> </a:t>
            </a:r>
            <a:r>
              <a:rPr lang="en-US" dirty="0"/>
              <a:t>or "too </a:t>
            </a:r>
            <a:r>
              <a:rPr lang="en-US" dirty="0" smtClean="0"/>
              <a:t>low”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problem </a:t>
            </a:r>
            <a:r>
              <a:rPr lang="en-US" dirty="0"/>
              <a:t>size = N </a:t>
            </a:r>
            <a:br>
              <a:rPr lang="en-US" dirty="0"/>
            </a:br>
            <a:r>
              <a:rPr lang="en-US" dirty="0"/>
              <a:t>   count : # guesses 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4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2139"/>
            <a:ext cx="6400800" cy="602897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Algorithm 1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algn="l"/>
            <a:endParaRPr lang="en-US" b="1" dirty="0">
              <a:solidFill>
                <a:srgbClr val="FF0000"/>
              </a:solidFill>
            </a:endParaRPr>
          </a:p>
          <a:p>
            <a:pPr algn="l"/>
            <a:r>
              <a:rPr lang="en-US" dirty="0"/>
              <a:t>Guess number = 1</a:t>
            </a:r>
          </a:p>
          <a:p>
            <a:pPr algn="l"/>
            <a:r>
              <a:rPr lang="en-US" dirty="0"/>
              <a:t>Repeat</a:t>
            </a:r>
          </a:p>
          <a:p>
            <a:pPr algn="l"/>
            <a:r>
              <a:rPr lang="en-US" dirty="0" smtClean="0"/>
              <a:t>    If </a:t>
            </a:r>
            <a:r>
              <a:rPr lang="en-US" dirty="0"/>
              <a:t>guess is incorrect</a:t>
            </a:r>
            <a:r>
              <a:rPr lang="en-US" dirty="0" smtClean="0"/>
              <a:t>,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increment guess by 1</a:t>
            </a:r>
          </a:p>
          <a:p>
            <a:pPr algn="l"/>
            <a:r>
              <a:rPr lang="en-US" dirty="0"/>
              <a:t>until </a:t>
            </a:r>
            <a:r>
              <a:rPr lang="en-US" dirty="0" smtClean="0"/>
              <a:t>correct</a:t>
            </a:r>
          </a:p>
          <a:p>
            <a:pPr algn="l"/>
            <a:r>
              <a:rPr lang="en-US" dirty="0" smtClean="0"/>
              <a:t>Best case: 1 guess</a:t>
            </a:r>
          </a:p>
          <a:p>
            <a:pPr algn="l"/>
            <a:r>
              <a:rPr lang="en-US" dirty="0" smtClean="0"/>
              <a:t>Worst case: N guesses</a:t>
            </a:r>
          </a:p>
          <a:p>
            <a:pPr algn="l"/>
            <a:r>
              <a:rPr lang="en-US" dirty="0" smtClean="0"/>
              <a:t>Average case: N/2 guesses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Complexity =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7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445" y="659694"/>
            <a:ext cx="7323666" cy="556330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Algorithm 2:</a:t>
            </a:r>
          </a:p>
          <a:p>
            <a:pPr algn="l"/>
            <a:r>
              <a:rPr lang="en-US" dirty="0" smtClean="0"/>
              <a:t>  Guess </a:t>
            </a:r>
            <a:r>
              <a:rPr lang="en-US" dirty="0"/>
              <a:t>number = N/2</a:t>
            </a:r>
          </a:p>
          <a:p>
            <a:pPr algn="l"/>
            <a:r>
              <a:rPr lang="en-US" dirty="0" smtClean="0"/>
              <a:t>  Set </a:t>
            </a:r>
            <a:r>
              <a:rPr lang="en-US" dirty="0"/>
              <a:t>step = N/4</a:t>
            </a:r>
          </a:p>
          <a:p>
            <a:pPr algn="l"/>
            <a:r>
              <a:rPr lang="en-US" dirty="0" smtClean="0"/>
              <a:t>  Repeat</a:t>
            </a:r>
            <a:endParaRPr lang="en-US" dirty="0"/>
          </a:p>
          <a:p>
            <a:pPr algn="l"/>
            <a:r>
              <a:rPr lang="en-US" dirty="0" smtClean="0"/>
              <a:t>     If </a:t>
            </a:r>
            <a:r>
              <a:rPr lang="en-US" dirty="0"/>
              <a:t>guess is too large, next guess =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guess - step</a:t>
            </a:r>
            <a:endParaRPr lang="en-US" dirty="0"/>
          </a:p>
          <a:p>
            <a:pPr algn="l"/>
            <a:r>
              <a:rPr lang="en-US" dirty="0" smtClean="0"/>
              <a:t>     If </a:t>
            </a:r>
            <a:r>
              <a:rPr lang="en-US" dirty="0"/>
              <a:t>guess is too small, next guess =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guess </a:t>
            </a:r>
            <a:r>
              <a:rPr lang="en-US" dirty="0"/>
              <a:t>+ step</a:t>
            </a:r>
          </a:p>
          <a:p>
            <a:pPr algn="l"/>
            <a:r>
              <a:rPr lang="en-US" dirty="0" smtClean="0"/>
              <a:t>     step </a:t>
            </a:r>
            <a:r>
              <a:rPr lang="en-US" dirty="0"/>
              <a:t>= step/2 (alternate rounding up/down)</a:t>
            </a:r>
          </a:p>
          <a:p>
            <a:pPr algn="l"/>
            <a:r>
              <a:rPr lang="en-US" dirty="0"/>
              <a:t>until </a:t>
            </a:r>
            <a:r>
              <a:rPr lang="en-US" dirty="0" smtClean="0"/>
              <a:t>correct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2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59694"/>
            <a:ext cx="6400800" cy="5281084"/>
          </a:xfrm>
        </p:spPr>
        <p:txBody>
          <a:bodyPr/>
          <a:lstStyle/>
          <a:p>
            <a:pPr algn="l"/>
            <a:r>
              <a:rPr lang="en-US" dirty="0" smtClean="0"/>
              <a:t>Best case: 1 guess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Worst case: log</a:t>
            </a:r>
            <a:r>
              <a:rPr lang="en-US" baseline="-25000" dirty="0" smtClean="0"/>
              <a:t>2</a:t>
            </a:r>
            <a:r>
              <a:rPr lang="en-US" dirty="0" smtClean="0"/>
              <a:t>(N).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So complexity is O(log N).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Algorithm 2 is way better!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9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51128"/>
            <a:ext cx="6400800" cy="4552722"/>
          </a:xfrm>
        </p:spPr>
        <p:txBody>
          <a:bodyPr/>
          <a:lstStyle/>
          <a:p>
            <a:pPr algn="l"/>
            <a:r>
              <a:rPr lang="en-US" dirty="0" smtClean="0"/>
              <a:t>Output is: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	Invalid flag in call</a:t>
            </a:r>
          </a:p>
          <a:p>
            <a:pPr algn="l"/>
            <a:r>
              <a:rPr lang="en-US" dirty="0" smtClean="0"/>
              <a:t>     Data </a:t>
            </a:r>
            <a:r>
              <a:rPr lang="en-US" dirty="0"/>
              <a:t>set too large</a:t>
            </a:r>
          </a:p>
          <a:p>
            <a:pPr algn="l"/>
            <a:r>
              <a:rPr lang="en-US" dirty="0" smtClean="0"/>
              <a:t>     Exception </a:t>
            </a:r>
            <a:r>
              <a:rPr lang="en-US" dirty="0"/>
              <a:t>in thread "main" 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     </a:t>
            </a:r>
            <a:r>
              <a:rPr lang="en-US" dirty="0" err="1" smtClean="0"/>
              <a:t>java.lang.NullPointerException</a:t>
            </a:r>
            <a:endParaRPr lang="en-US" dirty="0"/>
          </a:p>
          <a:p>
            <a:pPr algn="l"/>
            <a:r>
              <a:rPr lang="en-US" dirty="0"/>
              <a:t>        at </a:t>
            </a:r>
            <a:r>
              <a:rPr lang="en-US" dirty="0" err="1"/>
              <a:t>ThrowTest.tester</a:t>
            </a:r>
            <a:r>
              <a:rPr lang="en-US" dirty="0"/>
              <a:t>(throw2.java:10)</a:t>
            </a:r>
          </a:p>
          <a:p>
            <a:pPr algn="l"/>
            <a:r>
              <a:rPr lang="en-US" dirty="0"/>
              <a:t>        at </a:t>
            </a:r>
            <a:r>
              <a:rPr lang="en-US" dirty="0" err="1"/>
              <a:t>ThrowTest.main</a:t>
            </a:r>
            <a:r>
              <a:rPr lang="en-US" dirty="0"/>
              <a:t>(throw2.java:16)</a:t>
            </a:r>
          </a:p>
        </p:txBody>
      </p:sp>
    </p:spTree>
    <p:extLst>
      <p:ext uri="{BB962C8B-B14F-4D97-AF65-F5344CB8AC3E}">
        <p14:creationId xmlns:p14="http://schemas.microsoft.com/office/powerpoint/2010/main" val="1012227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1523999"/>
          </a:xfrm>
        </p:spPr>
        <p:txBody>
          <a:bodyPr/>
          <a:lstStyle/>
          <a:p>
            <a:r>
              <a:rPr lang="en-US" b="1" dirty="0"/>
              <a:t>Returning N Papers to N Students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03778"/>
            <a:ext cx="6400800" cy="3400072"/>
          </a:xfrm>
        </p:spPr>
        <p:txBody>
          <a:bodyPr/>
          <a:lstStyle/>
          <a:p>
            <a:pPr algn="l"/>
            <a:r>
              <a:rPr lang="en-US" b="1" dirty="0"/>
              <a:t>problem size (N) = # students count # of "looks" at a </a:t>
            </a:r>
            <a:r>
              <a:rPr lang="en-US" b="1" dirty="0" smtClean="0"/>
              <a:t>paper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What is the complexity of each algorithm below?</a:t>
            </a:r>
          </a:p>
        </p:txBody>
      </p:sp>
    </p:spTree>
    <p:extLst>
      <p:ext uri="{BB962C8B-B14F-4D97-AF65-F5344CB8AC3E}">
        <p14:creationId xmlns:p14="http://schemas.microsoft.com/office/powerpoint/2010/main" val="3138983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9778"/>
            <a:ext cx="6400800" cy="4924072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Algorithm 1</a:t>
            </a:r>
            <a:r>
              <a:rPr lang="en-US" b="1" dirty="0" smtClean="0">
                <a:solidFill>
                  <a:srgbClr val="FF6600"/>
                </a:solidFill>
              </a:rPr>
              <a:t>:</a:t>
            </a:r>
          </a:p>
          <a:p>
            <a:pPr algn="l"/>
            <a:r>
              <a:rPr lang="en-US" dirty="0" smtClean="0"/>
              <a:t> Call </a:t>
            </a:r>
            <a:r>
              <a:rPr lang="en-US" dirty="0"/>
              <a:t>out each name, have student come forward &amp; pick </a:t>
            </a:r>
            <a:r>
              <a:rPr lang="en-US" dirty="0" smtClean="0"/>
              <a:t>up paper</a:t>
            </a:r>
            <a:endParaRPr lang="en-US" dirty="0"/>
          </a:p>
          <a:p>
            <a:pPr algn="l"/>
            <a:r>
              <a:rPr lang="en-US" dirty="0"/>
              <a:t>best-case</a:t>
            </a:r>
            <a:r>
              <a:rPr lang="en-US" dirty="0" smtClean="0"/>
              <a:t>:  O(N)</a:t>
            </a:r>
            <a:endParaRPr lang="en-US" dirty="0"/>
          </a:p>
          <a:p>
            <a:pPr algn="l"/>
            <a:r>
              <a:rPr lang="en-US" dirty="0"/>
              <a:t>worst-case</a:t>
            </a:r>
            <a:r>
              <a:rPr lang="en-US" dirty="0" smtClean="0"/>
              <a:t>: O(N)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But, this algorithm “cheats” a bit! Why?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Concurrency!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49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667" y="620889"/>
            <a:ext cx="7309555" cy="4782961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Algorithm 2:</a:t>
            </a:r>
            <a:r>
              <a:rPr lang="en-US" dirty="0">
                <a:solidFill>
                  <a:srgbClr val="FF6600"/>
                </a:solidFill>
              </a:rPr>
              <a:t> </a:t>
            </a:r>
            <a:endParaRPr lang="en-US" dirty="0" smtClean="0">
              <a:solidFill>
                <a:srgbClr val="FF6600"/>
              </a:solidFill>
            </a:endParaRPr>
          </a:p>
          <a:p>
            <a:pPr algn="l"/>
            <a:r>
              <a:rPr lang="en-US" dirty="0" smtClean="0"/>
              <a:t>Hand </a:t>
            </a:r>
            <a:r>
              <a:rPr lang="en-US" dirty="0"/>
              <a:t>pile to first student, student searches </a:t>
            </a:r>
            <a:r>
              <a:rPr lang="en-US" dirty="0" smtClean="0"/>
              <a:t>&amp; </a:t>
            </a:r>
            <a:r>
              <a:rPr lang="en-US" dirty="0"/>
              <a:t>takes </a:t>
            </a:r>
            <a:r>
              <a:rPr lang="en-US" dirty="0" smtClean="0"/>
              <a:t>own paper,</a:t>
            </a:r>
          </a:p>
          <a:p>
            <a:pPr algn="l"/>
            <a:r>
              <a:rPr lang="en-US" dirty="0" smtClean="0"/>
              <a:t> then pass </a:t>
            </a:r>
            <a:r>
              <a:rPr lang="en-US" dirty="0"/>
              <a:t>pile to next </a:t>
            </a:r>
            <a:r>
              <a:rPr lang="en-US" dirty="0" smtClean="0"/>
              <a:t>student.</a:t>
            </a:r>
            <a:endParaRPr lang="en-US" dirty="0"/>
          </a:p>
          <a:p>
            <a:pPr algn="l"/>
            <a:r>
              <a:rPr lang="en-US" dirty="0"/>
              <a:t>best-case</a:t>
            </a:r>
            <a:r>
              <a:rPr lang="en-US" dirty="0" smtClean="0"/>
              <a:t>: Each of N students “hits” at first search. This is N*O(1) = O(N).</a:t>
            </a:r>
            <a:endParaRPr lang="en-US" dirty="0"/>
          </a:p>
          <a:p>
            <a:pPr algn="l"/>
            <a:r>
              <a:rPr lang="en-US" dirty="0"/>
              <a:t>worst-</a:t>
            </a:r>
            <a:r>
              <a:rPr lang="en-US" dirty="0" smtClean="0"/>
              <a:t>case: N compares, then N-1 compares, etc. Time is O(N)+O(N-1)+… + O(1)  =</a:t>
            </a:r>
          </a:p>
          <a:p>
            <a:pPr algn="l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6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35000"/>
            <a:ext cx="6400800" cy="5150556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Algorithm 3:</a:t>
            </a:r>
            <a:r>
              <a:rPr lang="en-US" dirty="0"/>
              <a:t> </a:t>
            </a:r>
            <a:endParaRPr lang="en-US" dirty="0" smtClean="0"/>
          </a:p>
          <a:p>
            <a:pPr algn="l"/>
            <a:r>
              <a:rPr lang="en-US" dirty="0" smtClean="0"/>
              <a:t>Sort </a:t>
            </a:r>
            <a:r>
              <a:rPr lang="en-US" dirty="0"/>
              <a:t>the papers alphabetically</a:t>
            </a:r>
            <a:r>
              <a:rPr lang="en-US" dirty="0" smtClean="0"/>
              <a:t>,</a:t>
            </a:r>
          </a:p>
          <a:p>
            <a:pPr algn="l"/>
            <a:r>
              <a:rPr lang="en-US" dirty="0" smtClean="0"/>
              <a:t>hand </a:t>
            </a:r>
            <a:r>
              <a:rPr lang="en-US" dirty="0"/>
              <a:t>pile to first </a:t>
            </a:r>
            <a:r>
              <a:rPr lang="en-US" dirty="0" smtClean="0"/>
              <a:t>student who </a:t>
            </a:r>
            <a:r>
              <a:rPr lang="en-US" dirty="0"/>
              <a:t>does </a:t>
            </a:r>
            <a:r>
              <a:rPr lang="en-US" dirty="0" smtClean="0"/>
              <a:t>a binary search,</a:t>
            </a:r>
          </a:p>
          <a:p>
            <a:pPr algn="l"/>
            <a:r>
              <a:rPr lang="en-US" dirty="0" smtClean="0"/>
              <a:t>then pass pile to </a:t>
            </a:r>
            <a:r>
              <a:rPr lang="en-US" dirty="0"/>
              <a:t>next </a:t>
            </a:r>
            <a:r>
              <a:rPr lang="en-US" dirty="0" smtClean="0"/>
              <a:t>student.</a:t>
            </a:r>
          </a:p>
          <a:p>
            <a:pPr algn="l"/>
            <a:r>
              <a:rPr lang="en-US" dirty="0" smtClean="0"/>
              <a:t>Sort is O(N log N).</a:t>
            </a:r>
          </a:p>
          <a:p>
            <a:pPr algn="l"/>
            <a:r>
              <a:rPr lang="en-US" dirty="0" smtClean="0"/>
              <a:t>Student 1 takes O(log N),</a:t>
            </a:r>
          </a:p>
          <a:p>
            <a:pPr algn="l"/>
            <a:r>
              <a:rPr lang="en-US" dirty="0" smtClean="0"/>
              <a:t>Student 2 takes O(log (N-1)), …</a:t>
            </a:r>
          </a:p>
          <a:p>
            <a:pPr algn="l"/>
            <a:r>
              <a:rPr lang="en-US" dirty="0" smtClean="0"/>
              <a:t>Bounded by N*O(log n).</a:t>
            </a:r>
          </a:p>
          <a:p>
            <a:pPr algn="l"/>
            <a:r>
              <a:rPr lang="en-US" dirty="0" smtClean="0"/>
              <a:t>Overall complexity is O(N log 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44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92667"/>
            <a:ext cx="7772400" cy="1382889"/>
          </a:xfrm>
        </p:spPr>
        <p:txBody>
          <a:bodyPr/>
          <a:lstStyle/>
          <a:p>
            <a:r>
              <a:rPr lang="en-US" b="1" dirty="0"/>
              <a:t>Practice with analyzing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10556"/>
            <a:ext cx="6400800" cy="2793294"/>
          </a:xfrm>
        </p:spPr>
        <p:txBody>
          <a:bodyPr/>
          <a:lstStyle/>
          <a:p>
            <a:pPr algn="l"/>
            <a:r>
              <a:rPr lang="en-US" dirty="0"/>
              <a:t>For each of the following methods, determine the complexity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Assume </a:t>
            </a:r>
            <a:r>
              <a:rPr lang="en-US" dirty="0"/>
              <a:t>arrays A and B are each of size N (i.e., </a:t>
            </a:r>
            <a:r>
              <a:rPr lang="en-US" dirty="0" err="1"/>
              <a:t>A.length</a:t>
            </a:r>
            <a:r>
              <a:rPr lang="en-US" dirty="0"/>
              <a:t> = </a:t>
            </a:r>
            <a:r>
              <a:rPr lang="en-US" dirty="0" err="1"/>
              <a:t>B.length</a:t>
            </a:r>
            <a:r>
              <a:rPr lang="en-US" dirty="0"/>
              <a:t> = N)</a:t>
            </a:r>
          </a:p>
        </p:txBody>
      </p:sp>
    </p:spTree>
    <p:extLst>
      <p:ext uri="{BB962C8B-B14F-4D97-AF65-F5344CB8AC3E}">
        <p14:creationId xmlns:p14="http://schemas.microsoft.com/office/powerpoint/2010/main" val="212362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111"/>
            <a:ext cx="7772400" cy="874889"/>
          </a:xfrm>
        </p:spPr>
        <p:txBody>
          <a:bodyPr/>
          <a:lstStyle/>
          <a:p>
            <a:r>
              <a:rPr lang="en-US" b="1" dirty="0"/>
              <a:t>method1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7978421" cy="3879850"/>
          </a:xfrm>
        </p:spPr>
        <p:txBody>
          <a:bodyPr/>
          <a:lstStyle/>
          <a:p>
            <a:pPr algn="l"/>
            <a:r>
              <a:rPr lang="en-US" dirty="0" smtClean="0">
                <a:latin typeface="Courier"/>
                <a:cs typeface="Courier"/>
              </a:rPr>
              <a:t>void </a:t>
            </a:r>
            <a:r>
              <a:rPr lang="en-US" dirty="0">
                <a:latin typeface="Courier"/>
                <a:cs typeface="Courier"/>
              </a:rPr>
              <a:t>method1(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[] A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x,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y) </a:t>
            </a:r>
            <a:r>
              <a:rPr lang="en-US" dirty="0" smtClean="0">
                <a:latin typeface="Courier"/>
                <a:cs typeface="Courier"/>
              </a:rPr>
              <a:t>{ 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fr-FR" dirty="0">
                <a:latin typeface="Courier"/>
                <a:cs typeface="Courier"/>
              </a:rPr>
              <a:t>   </a:t>
            </a:r>
            <a:r>
              <a:rPr lang="fr-FR" dirty="0" err="1">
                <a:latin typeface="Courier"/>
                <a:cs typeface="Courier"/>
              </a:rPr>
              <a:t>int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temp</a:t>
            </a:r>
            <a:r>
              <a:rPr lang="fr-FR" dirty="0">
                <a:latin typeface="Courier"/>
                <a:cs typeface="Courier"/>
              </a:rPr>
              <a:t> = A[x];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A[x] = A[y];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A[y] = </a:t>
            </a:r>
            <a:r>
              <a:rPr lang="fr-FR" dirty="0" err="1">
                <a:latin typeface="Courier"/>
                <a:cs typeface="Courier"/>
              </a:rPr>
              <a:t>temp</a:t>
            </a:r>
            <a:r>
              <a:rPr lang="fr-FR" dirty="0" smtClean="0">
                <a:latin typeface="Courier"/>
                <a:cs typeface="Courier"/>
              </a:rPr>
              <a:t>;}</a:t>
            </a:r>
            <a:endParaRPr lang="fr-FR" dirty="0">
              <a:latin typeface="Courier"/>
              <a:cs typeface="Courier"/>
            </a:endParaRPr>
          </a:p>
          <a:p>
            <a:pPr algn="l"/>
            <a:r>
              <a:rPr lang="en-US" dirty="0" smtClean="0"/>
              <a:t>Constant time per call, thus O(1).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7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111"/>
            <a:ext cx="7772400" cy="874889"/>
          </a:xfrm>
        </p:spPr>
        <p:txBody>
          <a:bodyPr/>
          <a:lstStyle/>
          <a:p>
            <a:r>
              <a:rPr lang="en-US" b="1" dirty="0" smtClean="0"/>
              <a:t>method2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7978421" cy="3879850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>
                <a:latin typeface="Courier"/>
                <a:cs typeface="Courier"/>
              </a:rPr>
              <a:t>void </a:t>
            </a:r>
            <a:r>
              <a:rPr lang="en-US" sz="2600" dirty="0">
                <a:latin typeface="Courier"/>
                <a:cs typeface="Courier"/>
              </a:rPr>
              <a:t>method2(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[] A, 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s) {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</a:t>
            </a:r>
            <a:r>
              <a:rPr lang="en-US" sz="2600" dirty="0" smtClean="0">
                <a:latin typeface="Courier"/>
                <a:cs typeface="Courier"/>
              </a:rPr>
              <a:t>for </a:t>
            </a:r>
            <a:r>
              <a:rPr lang="en-US" sz="2600" dirty="0">
                <a:latin typeface="Courier"/>
                <a:cs typeface="Courier"/>
              </a:rPr>
              <a:t>(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 = s;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 &lt; </a:t>
            </a:r>
            <a:r>
              <a:rPr lang="en-US" sz="2600" dirty="0" err="1">
                <a:latin typeface="Courier"/>
                <a:cs typeface="Courier"/>
              </a:rPr>
              <a:t>A.length</a:t>
            </a:r>
            <a:r>
              <a:rPr lang="en-US" sz="2600" dirty="0">
                <a:latin typeface="Courier"/>
                <a:cs typeface="Courier"/>
              </a:rPr>
              <a:t> - 1;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++) 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  if (A[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] &gt; A[i+1])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     method1(A,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, i+1)</a:t>
            </a:r>
            <a:r>
              <a:rPr lang="en-US" sz="2600" dirty="0" smtClean="0">
                <a:latin typeface="Courier"/>
                <a:cs typeface="Courier"/>
              </a:rPr>
              <a:t>; }</a:t>
            </a:r>
          </a:p>
          <a:p>
            <a:pPr algn="l"/>
            <a:r>
              <a:rPr lang="en-US" dirty="0"/>
              <a:t>Number of </a:t>
            </a:r>
            <a:r>
              <a:rPr lang="en-US" dirty="0" smtClean="0"/>
              <a:t>iterations is at most N. Each call is O(1) so overall complexity is O(N).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6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111"/>
            <a:ext cx="7772400" cy="874889"/>
          </a:xfrm>
        </p:spPr>
        <p:txBody>
          <a:bodyPr/>
          <a:lstStyle/>
          <a:p>
            <a:r>
              <a:rPr lang="en-US" b="1" dirty="0" smtClean="0"/>
              <a:t>method3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111" y="1524000"/>
            <a:ext cx="8269111" cy="3879850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>
                <a:latin typeface="Courier"/>
                <a:cs typeface="Courier"/>
              </a:rPr>
              <a:t>void </a:t>
            </a:r>
            <a:r>
              <a:rPr lang="en-US" sz="2600" dirty="0">
                <a:latin typeface="Courier"/>
                <a:cs typeface="Courier"/>
              </a:rPr>
              <a:t>method3(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[] B) {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for (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 = 0;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 &lt; </a:t>
            </a:r>
            <a:r>
              <a:rPr lang="en-US" sz="2600" dirty="0" err="1">
                <a:latin typeface="Courier"/>
                <a:cs typeface="Courier"/>
              </a:rPr>
              <a:t>B.length</a:t>
            </a:r>
            <a:r>
              <a:rPr lang="en-US" sz="2600" dirty="0">
                <a:latin typeface="Courier"/>
                <a:cs typeface="Courier"/>
              </a:rPr>
              <a:t> - 1;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++)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  method2(B,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)</a:t>
            </a:r>
            <a:r>
              <a:rPr lang="en-US" sz="2600" dirty="0" smtClean="0">
                <a:latin typeface="Courier"/>
                <a:cs typeface="Courier"/>
              </a:rPr>
              <a:t>; }</a:t>
            </a:r>
            <a:endParaRPr lang="en-US" sz="2600" dirty="0">
              <a:latin typeface="Courier"/>
              <a:cs typeface="Courier"/>
            </a:endParaRPr>
          </a:p>
          <a:p>
            <a:pPr algn="l"/>
            <a:endParaRPr lang="en-US" sz="2600" dirty="0">
              <a:latin typeface="Courier"/>
              <a:cs typeface="Courier"/>
            </a:endParaRPr>
          </a:p>
          <a:p>
            <a:pPr algn="l"/>
            <a:r>
              <a:rPr lang="en-US" dirty="0"/>
              <a:t>Number of </a:t>
            </a:r>
            <a:r>
              <a:rPr lang="en-US" dirty="0" smtClean="0"/>
              <a:t>iterations is N-1.</a:t>
            </a:r>
          </a:p>
          <a:p>
            <a:pPr algn="l"/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method2 </a:t>
            </a:r>
            <a:r>
              <a:rPr lang="en-US" dirty="0" smtClean="0"/>
              <a:t>does N-1 iterations, then N-2, etc. </a:t>
            </a:r>
          </a:p>
          <a:p>
            <a:pPr algn="l"/>
            <a:r>
              <a:rPr lang="en-US" dirty="0" smtClean="0"/>
              <a:t>This totals to N</a:t>
            </a:r>
            <a:r>
              <a:rPr lang="en-US" baseline="30000" dirty="0" smtClean="0"/>
              <a:t>2</a:t>
            </a:r>
            <a:r>
              <a:rPr lang="en-US" dirty="0" smtClean="0"/>
              <a:t>, so overall complexity is 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2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111"/>
            <a:ext cx="7772400" cy="874889"/>
          </a:xfrm>
        </p:spPr>
        <p:txBody>
          <a:bodyPr/>
          <a:lstStyle/>
          <a:p>
            <a:r>
              <a:rPr lang="en-US" b="1" dirty="0" smtClean="0"/>
              <a:t>method4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111" y="1524000"/>
            <a:ext cx="8269111" cy="4445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dirty="0" smtClean="0">
                <a:latin typeface="Courier"/>
                <a:cs typeface="Courier"/>
              </a:rPr>
              <a:t>void </a:t>
            </a:r>
            <a:r>
              <a:rPr lang="en-US" sz="2600" dirty="0">
                <a:latin typeface="Courier"/>
                <a:cs typeface="Courier"/>
              </a:rPr>
              <a:t>method4(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N) {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sum = 0, M = 1000</a:t>
            </a:r>
            <a:r>
              <a:rPr lang="en-US" sz="2600" dirty="0" smtClean="0">
                <a:latin typeface="Courier"/>
                <a:cs typeface="Courier"/>
              </a:rPr>
              <a:t>;</a:t>
            </a:r>
            <a:endParaRPr lang="en-US" sz="2600" dirty="0">
              <a:latin typeface="Courier"/>
              <a:cs typeface="Courier"/>
            </a:endParaRPr>
          </a:p>
          <a:p>
            <a:pPr algn="l"/>
            <a:r>
              <a:rPr lang="da-DK" sz="2600" dirty="0">
                <a:latin typeface="Courier"/>
                <a:cs typeface="Courier"/>
              </a:rPr>
              <a:t>   for (</a:t>
            </a:r>
            <a:r>
              <a:rPr lang="da-DK" sz="2600" dirty="0" err="1">
                <a:latin typeface="Courier"/>
                <a:cs typeface="Courier"/>
              </a:rPr>
              <a:t>int</a:t>
            </a:r>
            <a:r>
              <a:rPr lang="da-DK" sz="2600" dirty="0">
                <a:latin typeface="Courier"/>
                <a:cs typeface="Courier"/>
              </a:rPr>
              <a:t> i = N; i &gt; 0; i--)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  for (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j = 0; j &lt; M; j++)</a:t>
            </a:r>
          </a:p>
          <a:p>
            <a:pPr algn="l"/>
            <a:r>
              <a:rPr lang="is-IS" sz="2600" dirty="0">
                <a:latin typeface="Courier"/>
                <a:cs typeface="Courier"/>
              </a:rPr>
              <a:t>         sum += j</a:t>
            </a:r>
            <a:r>
              <a:rPr lang="is-IS" sz="2600" dirty="0" smtClean="0">
                <a:latin typeface="Courier"/>
                <a:cs typeface="Courier"/>
              </a:rPr>
              <a:t>; }</a:t>
            </a:r>
            <a:endParaRPr lang="is-IS" sz="2600" dirty="0">
              <a:latin typeface="Courier"/>
              <a:cs typeface="Courier"/>
            </a:endParaRPr>
          </a:p>
          <a:p>
            <a:pPr algn="l"/>
            <a:endParaRPr lang="en-US" sz="2600" dirty="0">
              <a:latin typeface="Courier"/>
              <a:cs typeface="Courier"/>
            </a:endParaRPr>
          </a:p>
          <a:p>
            <a:pPr algn="l"/>
            <a:r>
              <a:rPr lang="en-US" dirty="0" smtClean="0"/>
              <a:t>Since </a:t>
            </a:r>
            <a:r>
              <a:rPr lang="en-US" sz="2600" dirty="0">
                <a:latin typeface="Courier"/>
                <a:cs typeface="Courier"/>
              </a:rPr>
              <a:t>M</a:t>
            </a:r>
            <a:r>
              <a:rPr lang="en-US" dirty="0" smtClean="0"/>
              <a:t> is a constant, the entire inner loop takes a bounded amount of time; its complexity is O(1).</a:t>
            </a:r>
          </a:p>
          <a:p>
            <a:pPr algn="l"/>
            <a:r>
              <a:rPr lang="en-US" dirty="0" smtClean="0"/>
              <a:t>Outer loop iterates N times, so overall complexity is O(N).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4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111"/>
            <a:ext cx="7772400" cy="874889"/>
          </a:xfrm>
        </p:spPr>
        <p:txBody>
          <a:bodyPr/>
          <a:lstStyle/>
          <a:p>
            <a:r>
              <a:rPr lang="en-US" b="1" dirty="0" smtClean="0"/>
              <a:t>What if M is a parameter?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111" y="1524000"/>
            <a:ext cx="8269111" cy="4445000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>
                <a:latin typeface="Courier"/>
                <a:cs typeface="Courier"/>
              </a:rPr>
              <a:t>void method4a(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N, </a:t>
            </a:r>
            <a:r>
              <a:rPr lang="en-US" sz="2600" dirty="0" err="1" smtClean="0">
                <a:latin typeface="Courier"/>
                <a:cs typeface="Courier"/>
              </a:rPr>
              <a:t>int</a:t>
            </a:r>
            <a:r>
              <a:rPr lang="en-US" sz="2600" dirty="0" smtClean="0">
                <a:latin typeface="Courier"/>
                <a:cs typeface="Courier"/>
              </a:rPr>
              <a:t> M) </a:t>
            </a:r>
            <a:r>
              <a:rPr lang="en-US" sz="2600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sum = </a:t>
            </a:r>
            <a:r>
              <a:rPr lang="en-US" sz="2600" dirty="0" smtClean="0">
                <a:latin typeface="Courier"/>
                <a:cs typeface="Courier"/>
              </a:rPr>
              <a:t>0;</a:t>
            </a:r>
            <a:endParaRPr lang="en-US" sz="2600" dirty="0">
              <a:latin typeface="Courier"/>
              <a:cs typeface="Courier"/>
            </a:endParaRPr>
          </a:p>
          <a:p>
            <a:pPr algn="l"/>
            <a:r>
              <a:rPr lang="da-DK" sz="2600" dirty="0">
                <a:latin typeface="Courier"/>
                <a:cs typeface="Courier"/>
              </a:rPr>
              <a:t>   for (</a:t>
            </a:r>
            <a:r>
              <a:rPr lang="da-DK" sz="2600" dirty="0" err="1">
                <a:latin typeface="Courier"/>
                <a:cs typeface="Courier"/>
              </a:rPr>
              <a:t>int</a:t>
            </a:r>
            <a:r>
              <a:rPr lang="da-DK" sz="2600" dirty="0">
                <a:latin typeface="Courier"/>
                <a:cs typeface="Courier"/>
              </a:rPr>
              <a:t> i = N; i &gt; 0; i--)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  for (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j = 0; j &lt; M; j++)</a:t>
            </a:r>
          </a:p>
          <a:p>
            <a:pPr algn="l"/>
            <a:r>
              <a:rPr lang="is-IS" sz="2600" dirty="0">
                <a:latin typeface="Courier"/>
                <a:cs typeface="Courier"/>
              </a:rPr>
              <a:t>         sum += j</a:t>
            </a:r>
            <a:r>
              <a:rPr lang="is-IS" sz="2600" dirty="0" smtClean="0">
                <a:latin typeface="Courier"/>
                <a:cs typeface="Courier"/>
              </a:rPr>
              <a:t>; }</a:t>
            </a:r>
            <a:endParaRPr lang="is-IS" sz="2600" dirty="0">
              <a:latin typeface="Courier"/>
              <a:cs typeface="Courier"/>
            </a:endParaRPr>
          </a:p>
          <a:p>
            <a:pPr algn="l"/>
            <a:endParaRPr lang="en-US" sz="2600" dirty="0">
              <a:latin typeface="Courier"/>
              <a:cs typeface="Courier"/>
            </a:endParaRPr>
          </a:p>
          <a:p>
            <a:pPr algn="l"/>
            <a:r>
              <a:rPr lang="en-US" dirty="0" smtClean="0"/>
              <a:t>Now the entire inner loops takes O(M) time.</a:t>
            </a:r>
          </a:p>
          <a:p>
            <a:pPr algn="l"/>
            <a:r>
              <a:rPr lang="en-US" dirty="0" smtClean="0"/>
              <a:t>The overall complexity is now  O(N*M).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0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2780"/>
            <a:ext cx="7772400" cy="1001888"/>
          </a:xfrm>
        </p:spPr>
        <p:txBody>
          <a:bodyPr/>
          <a:lstStyle/>
          <a:p>
            <a:r>
              <a:rPr lang="en-US" dirty="0" smtClean="0"/>
              <a:t>Exceptions are Java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54667"/>
            <a:ext cx="6400800" cy="434622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They must be a subclass of </a:t>
            </a:r>
            <a:r>
              <a:rPr lang="en-US" dirty="0" err="1">
                <a:latin typeface="Courier"/>
                <a:cs typeface="Courier"/>
              </a:rPr>
              <a:t>Throwable</a:t>
            </a:r>
            <a:r>
              <a:rPr lang="en-US" dirty="0" smtClean="0"/>
              <a:t>.</a:t>
            </a:r>
          </a:p>
          <a:p>
            <a:pPr algn="l"/>
            <a:r>
              <a:rPr lang="en-US" dirty="0" err="1">
                <a:latin typeface="Courier"/>
                <a:cs typeface="Courier"/>
              </a:rPr>
              <a:t>Throwable</a:t>
            </a:r>
            <a:r>
              <a:rPr lang="en-US" dirty="0" smtClean="0"/>
              <a:t> has two subclasses, </a:t>
            </a:r>
            <a:r>
              <a:rPr lang="en-US" dirty="0">
                <a:latin typeface="Courier"/>
                <a:cs typeface="Courier"/>
              </a:rPr>
              <a:t>Error</a:t>
            </a:r>
            <a:r>
              <a:rPr lang="en-US" dirty="0" smtClean="0"/>
              <a:t> and </a:t>
            </a:r>
            <a:r>
              <a:rPr lang="en-US" dirty="0" smtClean="0">
                <a:latin typeface="Courier"/>
                <a:cs typeface="Courier"/>
              </a:rPr>
              <a:t>Exception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Exceptions in </a:t>
            </a:r>
            <a:r>
              <a:rPr lang="en-US" dirty="0">
                <a:latin typeface="Courier"/>
                <a:cs typeface="Courier"/>
              </a:rPr>
              <a:t>Error</a:t>
            </a:r>
            <a:r>
              <a:rPr lang="en-US" dirty="0" smtClean="0"/>
              <a:t> usually aren’t caught (they usually are unrecoverable).</a:t>
            </a:r>
          </a:p>
          <a:p>
            <a:pPr algn="l"/>
            <a:r>
              <a:rPr lang="en-US" dirty="0" smtClean="0"/>
              <a:t>Exceptions in </a:t>
            </a:r>
            <a:r>
              <a:rPr lang="en-US" dirty="0">
                <a:latin typeface="Courier"/>
                <a:cs typeface="Courier"/>
              </a:rPr>
              <a:t>Exception</a:t>
            </a:r>
            <a:r>
              <a:rPr lang="en-US" dirty="0" smtClean="0"/>
              <a:t> may be caught.</a:t>
            </a:r>
          </a:p>
          <a:p>
            <a:pPr algn="l"/>
            <a:r>
              <a:rPr lang="en-US" dirty="0" smtClean="0"/>
              <a:t>A subclass of </a:t>
            </a:r>
            <a:r>
              <a:rPr lang="en-US" dirty="0">
                <a:latin typeface="Courier"/>
                <a:cs typeface="Courier"/>
              </a:rPr>
              <a:t>Exception</a:t>
            </a:r>
            <a:r>
              <a:rPr lang="en-US" dirty="0" smtClean="0"/>
              <a:t> is </a:t>
            </a:r>
            <a:r>
              <a:rPr lang="en-US" dirty="0" err="1">
                <a:latin typeface="Courier"/>
                <a:cs typeface="Courier"/>
              </a:rPr>
              <a:t>RuntimeException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7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5667"/>
            <a:ext cx="7772400" cy="804333"/>
          </a:xfrm>
        </p:spPr>
        <p:txBody>
          <a:bodyPr/>
          <a:lstStyle/>
          <a:p>
            <a:r>
              <a:rPr lang="en-US" dirty="0" smtClean="0"/>
              <a:t>method5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14778"/>
            <a:ext cx="6699956" cy="530577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Courier"/>
                <a:cs typeface="Courier"/>
              </a:rPr>
              <a:t>public void method5(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N) {</a:t>
            </a:r>
          </a:p>
          <a:p>
            <a:pPr algn="l"/>
            <a:r>
              <a:rPr lang="fr-FR" sz="2000" dirty="0">
                <a:latin typeface="Courier"/>
                <a:cs typeface="Courier"/>
              </a:rPr>
              <a:t>   </a:t>
            </a:r>
            <a:r>
              <a:rPr lang="fr-FR" sz="2000" dirty="0" err="1">
                <a:latin typeface="Courier"/>
                <a:cs typeface="Courier"/>
              </a:rPr>
              <a:t>int</a:t>
            </a:r>
            <a:r>
              <a:rPr lang="fr-FR" sz="2000" dirty="0">
                <a:latin typeface="Courier"/>
                <a:cs typeface="Courier"/>
              </a:rPr>
              <a:t> </a:t>
            </a:r>
            <a:r>
              <a:rPr lang="fr-FR" sz="2000" dirty="0" err="1">
                <a:latin typeface="Courier"/>
                <a:cs typeface="Courier"/>
              </a:rPr>
              <a:t>tmp</a:t>
            </a:r>
            <a:r>
              <a:rPr lang="fr-FR" sz="2000" dirty="0">
                <a:latin typeface="Courier"/>
                <a:cs typeface="Courier"/>
              </a:rPr>
              <a:t>, </a:t>
            </a:r>
            <a:r>
              <a:rPr lang="fr-FR" sz="2000" dirty="0" err="1">
                <a:latin typeface="Courier"/>
                <a:cs typeface="Courier"/>
              </a:rPr>
              <a:t>arr</a:t>
            </a:r>
            <a:r>
              <a:rPr lang="fr-FR" sz="2000" dirty="0">
                <a:latin typeface="Courier"/>
                <a:cs typeface="Courier"/>
              </a:rPr>
              <a:t>[]</a:t>
            </a:r>
            <a:r>
              <a:rPr lang="fr-FR" sz="2000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err="1">
                <a:latin typeface="Courier"/>
                <a:cs typeface="Courier"/>
              </a:rPr>
              <a:t>arr</a:t>
            </a:r>
            <a:r>
              <a:rPr lang="en-US" sz="2000" dirty="0">
                <a:latin typeface="Courier"/>
                <a:cs typeface="Courier"/>
              </a:rPr>
              <a:t> = new 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[N]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algn="l"/>
            <a:endParaRPr lang="en-US" sz="2000" dirty="0">
              <a:latin typeface="Courier"/>
              <a:cs typeface="Courier"/>
            </a:endParaRPr>
          </a:p>
          <a:p>
            <a:pPr algn="l"/>
            <a:r>
              <a:rPr lang="da-DK" sz="2000" dirty="0">
                <a:latin typeface="Courier"/>
                <a:cs typeface="Courier"/>
              </a:rPr>
              <a:t>   for (</a:t>
            </a:r>
            <a:r>
              <a:rPr lang="da-DK" sz="2000" dirty="0" err="1">
                <a:latin typeface="Courier"/>
                <a:cs typeface="Courier"/>
              </a:rPr>
              <a:t>int</a:t>
            </a:r>
            <a:r>
              <a:rPr lang="da-DK" sz="2000" dirty="0">
                <a:latin typeface="Courier"/>
                <a:cs typeface="Courier"/>
              </a:rPr>
              <a:t> i = 0; i &lt; N; i++)</a:t>
            </a:r>
          </a:p>
          <a:p>
            <a:pPr algn="l"/>
            <a:r>
              <a:rPr lang="da-DK" sz="2000" dirty="0">
                <a:latin typeface="Courier"/>
                <a:cs typeface="Courier"/>
              </a:rPr>
              <a:t>      </a:t>
            </a:r>
            <a:r>
              <a:rPr lang="da-DK" sz="2000" dirty="0" err="1">
                <a:latin typeface="Courier"/>
                <a:cs typeface="Courier"/>
              </a:rPr>
              <a:t>arr</a:t>
            </a:r>
            <a:r>
              <a:rPr lang="da-DK" sz="2000" dirty="0">
                <a:latin typeface="Courier"/>
                <a:cs typeface="Courier"/>
              </a:rPr>
              <a:t>[i] = N - i;</a:t>
            </a:r>
          </a:p>
          <a:p>
            <a:pPr algn="l"/>
            <a:r>
              <a:rPr lang="da-DK" sz="2000" dirty="0">
                <a:latin typeface="Courier"/>
                <a:cs typeface="Courier"/>
              </a:rPr>
              <a:t> </a:t>
            </a:r>
          </a:p>
          <a:p>
            <a:pPr algn="l"/>
            <a:r>
              <a:rPr lang="da-DK" sz="2000" dirty="0">
                <a:latin typeface="Courier"/>
                <a:cs typeface="Courier"/>
              </a:rPr>
              <a:t>   </a:t>
            </a:r>
            <a:r>
              <a:rPr lang="en-US" sz="2000" dirty="0">
                <a:latin typeface="Courier"/>
                <a:cs typeface="Courier"/>
              </a:rPr>
              <a:t>for (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 = 1; 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 &lt; N; 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++) {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</a:t>
            </a:r>
            <a:r>
              <a:rPr lang="en-US" sz="2000" dirty="0" smtClean="0">
                <a:latin typeface="Courier"/>
                <a:cs typeface="Courier"/>
              </a:rPr>
              <a:t>for 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j = 0; j &lt; N - 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; j++) {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</a:t>
            </a:r>
            <a:r>
              <a:rPr lang="en-US" sz="2000" dirty="0" smtClean="0">
                <a:latin typeface="Courier"/>
                <a:cs typeface="Courier"/>
              </a:rPr>
              <a:t>if 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arr</a:t>
            </a:r>
            <a:r>
              <a:rPr lang="en-US" sz="2000" dirty="0">
                <a:latin typeface="Courier"/>
                <a:cs typeface="Courier"/>
              </a:rPr>
              <a:t>[j] &gt; </a:t>
            </a:r>
            <a:r>
              <a:rPr lang="en-US" sz="2000" dirty="0" err="1">
                <a:latin typeface="Courier"/>
                <a:cs typeface="Courier"/>
              </a:rPr>
              <a:t>arr</a:t>
            </a:r>
            <a:r>
              <a:rPr lang="en-US" sz="2000" dirty="0">
                <a:latin typeface="Courier"/>
                <a:cs typeface="Courier"/>
              </a:rPr>
              <a:t>[j+1]) {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   </a:t>
            </a:r>
            <a:r>
              <a:rPr lang="en-US" sz="2000" dirty="0" err="1" smtClean="0">
                <a:latin typeface="Courier"/>
                <a:cs typeface="Courier"/>
              </a:rPr>
              <a:t>tmp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= </a:t>
            </a:r>
            <a:r>
              <a:rPr lang="en-US" sz="2000" dirty="0" err="1">
                <a:latin typeface="Courier"/>
                <a:cs typeface="Courier"/>
              </a:rPr>
              <a:t>arr</a:t>
            </a:r>
            <a:r>
              <a:rPr lang="en-US" sz="2000" dirty="0">
                <a:latin typeface="Courier"/>
                <a:cs typeface="Courier"/>
              </a:rPr>
              <a:t>[j]</a:t>
            </a:r>
            <a:r>
              <a:rPr lang="en-US" sz="2000" dirty="0" smtClean="0">
                <a:latin typeface="Courier"/>
                <a:cs typeface="Courier"/>
              </a:rPr>
              <a:t>;  </a:t>
            </a: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              </a:t>
            </a:r>
            <a:r>
              <a:rPr lang="en-US" sz="2000" dirty="0" err="1" smtClean="0">
                <a:latin typeface="Courier"/>
                <a:cs typeface="Courier"/>
              </a:rPr>
              <a:t>arr</a:t>
            </a:r>
            <a:r>
              <a:rPr lang="en-US" sz="2000" dirty="0">
                <a:latin typeface="Courier"/>
                <a:cs typeface="Courier"/>
              </a:rPr>
              <a:t>[j] = </a:t>
            </a:r>
            <a:r>
              <a:rPr lang="en-US" sz="2000" dirty="0" err="1">
                <a:latin typeface="Courier"/>
                <a:cs typeface="Courier"/>
              </a:rPr>
              <a:t>arr</a:t>
            </a:r>
            <a:r>
              <a:rPr lang="en-US" sz="2000" dirty="0">
                <a:latin typeface="Courier"/>
                <a:cs typeface="Courier"/>
              </a:rPr>
              <a:t>[j+1]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              </a:t>
            </a:r>
            <a:r>
              <a:rPr lang="en-US" sz="2000" dirty="0" err="1" smtClean="0">
                <a:latin typeface="Courier"/>
                <a:cs typeface="Courier"/>
              </a:rPr>
              <a:t>arr</a:t>
            </a:r>
            <a:r>
              <a:rPr lang="en-US" sz="2000" dirty="0">
                <a:latin typeface="Courier"/>
                <a:cs typeface="Courier"/>
              </a:rPr>
              <a:t>[j+1] = </a:t>
            </a:r>
            <a:r>
              <a:rPr lang="en-US" sz="2000" dirty="0" err="1">
                <a:latin typeface="Courier"/>
                <a:cs typeface="Courier"/>
              </a:rPr>
              <a:t>tmp</a:t>
            </a:r>
            <a:r>
              <a:rPr lang="en-US" sz="2000" dirty="0">
                <a:latin typeface="Courier"/>
                <a:cs typeface="Courier"/>
              </a:rPr>
              <a:t>; }}}} </a:t>
            </a:r>
            <a:endParaRPr lang="en-US" sz="2000" dirty="0" smtClean="0">
              <a:latin typeface="Courier"/>
              <a:cs typeface="Courier"/>
            </a:endParaRPr>
          </a:p>
          <a:p>
            <a:pPr algn="l"/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dirty="0"/>
              <a:t>What does this do?   </a:t>
            </a:r>
          </a:p>
        </p:txBody>
      </p:sp>
    </p:spTree>
    <p:extLst>
      <p:ext uri="{BB962C8B-B14F-4D97-AF65-F5344CB8AC3E}">
        <p14:creationId xmlns:p14="http://schemas.microsoft.com/office/powerpoint/2010/main" val="2560887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5112"/>
            <a:ext cx="7772400" cy="832556"/>
          </a:xfrm>
        </p:spPr>
        <p:txBody>
          <a:bodyPr/>
          <a:lstStyle/>
          <a:p>
            <a:r>
              <a:rPr lang="en-US" dirty="0" smtClean="0"/>
              <a:t>Complexity of method5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27668"/>
            <a:ext cx="6400800" cy="417618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Analyze in steps: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The call to new is O(1).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The first loop iterates N times; loop body is O(1), so loop is O(N).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The nested loop body iterates N-1 times, then N-2 times, …, 1 time. Total is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pPr algn="l"/>
            <a:r>
              <a:rPr lang="en-US" dirty="0" smtClean="0"/>
              <a:t>Overall complexity is O(1)+O(N)+O(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) = 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5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5313"/>
            <a:ext cx="7772400" cy="931687"/>
          </a:xfrm>
        </p:spPr>
        <p:txBody>
          <a:bodyPr/>
          <a:lstStyle/>
          <a:p>
            <a:r>
              <a:rPr lang="en-US" dirty="0" smtClean="0"/>
              <a:t>Complexity Caveats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97000"/>
            <a:ext cx="6400800" cy="400685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Algorithms with the same complexity can differ when constants, coefficients and lower-order terms are considered.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Which of these is better?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2N</a:t>
            </a:r>
            <a:r>
              <a:rPr lang="en-US" baseline="30000" dirty="0" smtClean="0"/>
              <a:t>2</a:t>
            </a:r>
            <a:r>
              <a:rPr lang="en-US" dirty="0" smtClean="0"/>
              <a:t>+3N     vs.   10N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2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16138"/>
            <a:ext cx="6530622" cy="5281083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2"/>
            </a:pPr>
            <a:r>
              <a:rPr lang="en-US" dirty="0" smtClean="0"/>
              <a:t>A better complexity means </a:t>
            </a:r>
            <a:r>
              <a:rPr lang="en-US" i="1" dirty="0" smtClean="0"/>
              <a:t>eventually</a:t>
            </a:r>
            <a:r>
              <a:rPr lang="en-US" dirty="0" smtClean="0"/>
              <a:t> an algorithm will be better. But for small to intermediate problem sizes, an inferior complexity may win out!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Consider 100*N vs. N</a:t>
            </a:r>
            <a:r>
              <a:rPr lang="en-US" baseline="30000" dirty="0" smtClean="0"/>
              <a:t>2</a:t>
            </a:r>
            <a:r>
              <a:rPr lang="en-US" dirty="0" smtClean="0"/>
              <a:t>/100.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  The quadratic complexity is better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until N = 10,000.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1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111" y="578556"/>
            <a:ext cx="7408333" cy="5588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Exceptions in </a:t>
            </a:r>
            <a:r>
              <a:rPr lang="en-US" dirty="0" err="1">
                <a:latin typeface="Courier"/>
                <a:cs typeface="Courier"/>
              </a:rPr>
              <a:t>RuntimeException</a:t>
            </a:r>
            <a:r>
              <a:rPr lang="en-US" dirty="0" smtClean="0"/>
              <a:t> often are not caught (e.g., </a:t>
            </a:r>
            <a:r>
              <a:rPr lang="en-US" dirty="0" err="1">
                <a:latin typeface="Courier"/>
                <a:cs typeface="Courier"/>
              </a:rPr>
              <a:t>NullPointerException</a:t>
            </a:r>
            <a:r>
              <a:rPr lang="en-US" dirty="0" smtClean="0"/>
              <a:t>).</a:t>
            </a:r>
          </a:p>
          <a:p>
            <a:pPr algn="l"/>
            <a:r>
              <a:rPr lang="en-US" dirty="0" smtClean="0"/>
              <a:t>They need not be checked for.</a:t>
            </a:r>
          </a:p>
          <a:p>
            <a:pPr algn="l"/>
            <a:r>
              <a:rPr lang="en-US" dirty="0" smtClean="0"/>
              <a:t>Exceptions in </a:t>
            </a:r>
            <a:r>
              <a:rPr lang="en-US" dirty="0">
                <a:latin typeface="Courier"/>
                <a:cs typeface="Courier"/>
              </a:rPr>
              <a:t>Exception</a:t>
            </a:r>
            <a:r>
              <a:rPr lang="en-US" dirty="0" smtClean="0"/>
              <a:t> but not in </a:t>
            </a:r>
            <a:r>
              <a:rPr lang="en-US" dirty="0" err="1">
                <a:latin typeface="Courier"/>
                <a:cs typeface="Courier"/>
              </a:rPr>
              <a:t>RuntimeException</a:t>
            </a:r>
            <a:r>
              <a:rPr lang="en-US" dirty="0" smtClean="0"/>
              <a:t> are called </a:t>
            </a:r>
            <a:r>
              <a:rPr lang="en-US" i="1" dirty="0" smtClean="0"/>
              <a:t>checked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They must be handled.</a:t>
            </a:r>
          </a:p>
          <a:p>
            <a:pPr algn="l"/>
            <a:r>
              <a:rPr lang="en-US" dirty="0" smtClean="0"/>
              <a:t> How?</a:t>
            </a:r>
          </a:p>
          <a:p>
            <a:pPr algn="l"/>
            <a:r>
              <a:rPr lang="en-US" dirty="0" smtClean="0"/>
              <a:t>A method that may raise a checked exception may </a:t>
            </a:r>
            <a:r>
              <a:rPr lang="en-US" i="1" dirty="0" smtClean="0"/>
              <a:t>guarantee</a:t>
            </a:r>
            <a:r>
              <a:rPr lang="en-US" dirty="0" smtClean="0"/>
              <a:t> that it is handled by that method.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“What happens in Vegas stays in Vegas!”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5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0333"/>
            <a:ext cx="6400800" cy="4853517"/>
          </a:xfrm>
        </p:spPr>
        <p:txBody>
          <a:bodyPr/>
          <a:lstStyle/>
          <a:p>
            <a:pPr algn="l"/>
            <a:r>
              <a:rPr lang="en-US" dirty="0" smtClean="0"/>
              <a:t>Alternatively, a method may warn in its header that one or more checked exceptions may be returned to the caller</a:t>
            </a:r>
          </a:p>
          <a:p>
            <a:pPr algn="l"/>
            <a:r>
              <a:rPr lang="en-US" dirty="0" smtClean="0"/>
              <a:t>(who can handle them or pass them back to its caller.)</a:t>
            </a:r>
          </a:p>
          <a:p>
            <a:pPr algn="l"/>
            <a:endParaRPr lang="en-US" dirty="0" smtClean="0"/>
          </a:p>
          <a:p>
            <a:pPr algn="l"/>
            <a:r>
              <a:rPr lang="en-US" sz="2200" dirty="0">
                <a:latin typeface="Courier"/>
                <a:cs typeface="Courier"/>
              </a:rPr>
              <a:t>static void tester(</a:t>
            </a:r>
            <a:r>
              <a:rPr lang="en-US" sz="2200" dirty="0" err="1">
                <a:latin typeface="Courier"/>
                <a:cs typeface="Courier"/>
              </a:rPr>
              <a:t>int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)</a:t>
            </a:r>
          </a:p>
          <a:p>
            <a:pPr algn="l"/>
            <a:r>
              <a:rPr lang="en-US" sz="2200" dirty="0">
                <a:latin typeface="Courier"/>
                <a:cs typeface="Courier"/>
              </a:rPr>
              <a:t>   throws </a:t>
            </a:r>
            <a:r>
              <a:rPr lang="en-US" sz="2200" dirty="0" err="1">
                <a:latin typeface="Courier"/>
                <a:cs typeface="Courier"/>
              </a:rPr>
              <a:t>InvalidFlag</a:t>
            </a:r>
            <a:r>
              <a:rPr lang="en-US" sz="2200" dirty="0">
                <a:latin typeface="Courier"/>
                <a:cs typeface="Courier"/>
              </a:rPr>
              <a:t>, </a:t>
            </a:r>
            <a:r>
              <a:rPr lang="en-US" sz="2200" dirty="0" err="1">
                <a:latin typeface="Courier"/>
                <a:cs typeface="Courier"/>
              </a:rPr>
              <a:t>SizeTooLarge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Courier"/>
                <a:cs typeface="Courier"/>
              </a:rPr>
              <a:t>{ … }</a:t>
            </a:r>
            <a:endParaRPr lang="en-US" sz="2200" dirty="0">
              <a:latin typeface="Courier"/>
              <a:cs typeface="Courier"/>
            </a:endParaRP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7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111"/>
            <a:ext cx="7772400" cy="874889"/>
          </a:xfrm>
        </p:spPr>
        <p:txBody>
          <a:bodyPr/>
          <a:lstStyle/>
          <a:p>
            <a:r>
              <a:rPr lang="en-US" dirty="0" smtClean="0"/>
              <a:t>Finally Block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3879850"/>
          </a:xfrm>
        </p:spPr>
        <p:txBody>
          <a:bodyPr/>
          <a:lstStyle/>
          <a:p>
            <a:pPr algn="l"/>
            <a:r>
              <a:rPr lang="en-US" dirty="0" smtClean="0"/>
              <a:t>A try-catch block may be ended with an optional </a:t>
            </a:r>
            <a:r>
              <a:rPr lang="en-US" i="1" dirty="0" smtClean="0"/>
              <a:t>finally block</a:t>
            </a:r>
            <a:r>
              <a:rPr lang="en-US" dirty="0" smtClean="0"/>
              <a:t>. It is used for code that must be executed whether an exception occurs or not.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6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ogo_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logo_design.potx</Template>
  <TotalTime>96923</TotalTime>
  <Words>3195</Words>
  <Application>Microsoft Macintosh PowerPoint</Application>
  <PresentationFormat>On-screen Show (4:3)</PresentationFormat>
  <Paragraphs>470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logo_design</vt:lpstr>
      <vt:lpstr>CS 367   Introduction to Data Structures   </vt:lpstr>
      <vt:lpstr>Today’s Agenda</vt:lpstr>
      <vt:lpstr>Multiple Catch Blocks are Allowed</vt:lpstr>
      <vt:lpstr>An Example of Multiple Catch Blocks</vt:lpstr>
      <vt:lpstr>PowerPoint Presentation</vt:lpstr>
      <vt:lpstr>Exceptions are Java objects</vt:lpstr>
      <vt:lpstr>PowerPoint Presentation</vt:lpstr>
      <vt:lpstr>PowerPoint Presentation</vt:lpstr>
      <vt:lpstr>Finally Block</vt:lpstr>
      <vt:lpstr>PowerPoint Presentation</vt:lpstr>
      <vt:lpstr>PowerPoint Presentation</vt:lpstr>
      <vt:lpstr>An “Exception Tester”</vt:lpstr>
      <vt:lpstr>PowerPoint Presentation</vt:lpstr>
      <vt:lpstr>PowerPoint Presentation</vt:lpstr>
      <vt:lpstr>PowerPoint Presentation</vt:lpstr>
      <vt:lpstr>Basic execution sequence</vt:lpstr>
      <vt:lpstr>PowerPoint Presentation</vt:lpstr>
      <vt:lpstr>We alter execution order by throwing an exception</vt:lpstr>
      <vt:lpstr>PowerPoint Presentation</vt:lpstr>
      <vt:lpstr>PowerPoint Presentation</vt:lpstr>
      <vt:lpstr>Additional Tests</vt:lpstr>
      <vt:lpstr>Analyzing Algorithm Efficiency</vt:lpstr>
      <vt:lpstr>PowerPoint Presentation</vt:lpstr>
      <vt:lpstr>PowerPoint Presentation</vt:lpstr>
      <vt:lpstr>N vs. N log(N) vs. N2</vt:lpstr>
      <vt:lpstr>N vs. N log(N) vs. N2 vs. 2N</vt:lpstr>
      <vt:lpstr>What’s this log business?</vt:lpstr>
      <vt:lpstr>Fractional exponents (and logs) are allowed</vt:lpstr>
      <vt:lpstr>What base do we use?</vt:lpstr>
      <vt:lpstr>Many useful algorithms are  n log(n) in complexity</vt:lpstr>
      <vt:lpstr>Example: Giving a Toast</vt:lpstr>
      <vt:lpstr>PowerPoint Presentation</vt:lpstr>
      <vt:lpstr>Big O Notation</vt:lpstr>
      <vt:lpstr>PowerPoint Presentation</vt:lpstr>
      <vt:lpstr>Formal Definition</vt:lpstr>
      <vt:lpstr>Example</vt:lpstr>
      <vt:lpstr>Complexity in Java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Guessing Game </vt:lpstr>
      <vt:lpstr>PowerPoint Presentation</vt:lpstr>
      <vt:lpstr>PowerPoint Presentation</vt:lpstr>
      <vt:lpstr>PowerPoint Presentation</vt:lpstr>
      <vt:lpstr>Returning N Papers to N Students</vt:lpstr>
      <vt:lpstr>PowerPoint Presentation</vt:lpstr>
      <vt:lpstr>PowerPoint Presentation</vt:lpstr>
      <vt:lpstr>PowerPoint Presentation</vt:lpstr>
      <vt:lpstr>Practice with analyzing complexity</vt:lpstr>
      <vt:lpstr>method1 </vt:lpstr>
      <vt:lpstr>method2 </vt:lpstr>
      <vt:lpstr>method3 </vt:lpstr>
      <vt:lpstr>method4 </vt:lpstr>
      <vt:lpstr>What if M is a parameter?</vt:lpstr>
      <vt:lpstr>method5</vt:lpstr>
      <vt:lpstr>Complexity of method5</vt:lpstr>
      <vt:lpstr>Complexity Caveats</vt:lpstr>
      <vt:lpstr>PowerPoint Presentation</vt:lpstr>
    </vt:vector>
  </TitlesOfParts>
  <Company>U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Fischer</dc:creator>
  <cp:lastModifiedBy>Charles Fischer</cp:lastModifiedBy>
  <cp:revision>268</cp:revision>
  <cp:lastPrinted>2018-01-17T21:48:56Z</cp:lastPrinted>
  <dcterms:created xsi:type="dcterms:W3CDTF">2014-03-07T22:02:56Z</dcterms:created>
  <dcterms:modified xsi:type="dcterms:W3CDTF">2018-02-01T21:40:26Z</dcterms:modified>
</cp:coreProperties>
</file>