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81"/>
  </p:notesMasterIdLst>
  <p:sldIdLst>
    <p:sldId id="471" r:id="rId2"/>
    <p:sldId id="472" r:id="rId3"/>
    <p:sldId id="39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16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527" r:id="rId59"/>
    <p:sldId id="528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536" r:id="rId68"/>
    <p:sldId id="537" r:id="rId69"/>
    <p:sldId id="538" r:id="rId70"/>
    <p:sldId id="539" r:id="rId71"/>
    <p:sldId id="540" r:id="rId72"/>
    <p:sldId id="541" r:id="rId73"/>
    <p:sldId id="542" r:id="rId74"/>
    <p:sldId id="543" r:id="rId75"/>
    <p:sldId id="544" r:id="rId76"/>
    <p:sldId id="545" r:id="rId77"/>
    <p:sldId id="546" r:id="rId78"/>
    <p:sldId id="547" r:id="rId79"/>
    <p:sldId id="548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6400800" cy="4641850"/>
          </a:xfrm>
        </p:spPr>
        <p:txBody>
          <a:bodyPr/>
          <a:lstStyle/>
          <a:p>
            <a:pPr algn="l"/>
            <a:r>
              <a:rPr lang="en-US" dirty="0" smtClean="0"/>
              <a:t>The three functions: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4N</a:t>
            </a:r>
            <a:r>
              <a:rPr lang="en-US" baseline="30000" dirty="0" smtClean="0"/>
              <a:t>2</a:t>
            </a:r>
            <a:r>
              <a:rPr lang="en-US" dirty="0" smtClean="0"/>
              <a:t>+3N+2,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300N</a:t>
            </a:r>
            <a:r>
              <a:rPr lang="en-US" baseline="30000" dirty="0" smtClean="0"/>
              <a:t>2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N(N-2)/2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Are all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2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032933"/>
          </a:xfrm>
        </p:spPr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862667"/>
            <a:ext cx="6855179" cy="3541183"/>
          </a:xfrm>
        </p:spPr>
        <p:txBody>
          <a:bodyPr/>
          <a:lstStyle/>
          <a:p>
            <a:pPr algn="l"/>
            <a:r>
              <a:rPr lang="en-US" dirty="0" smtClean="0"/>
              <a:t>A function T(N) is O(F(N)) if for some constant c and threshold n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  it is the case T(N) ≤ c F(N) for all N &gt; 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7338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77611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2778"/>
            <a:ext cx="6400800" cy="3781072"/>
          </a:xfrm>
        </p:spPr>
        <p:txBody>
          <a:bodyPr/>
          <a:lstStyle/>
          <a:p>
            <a:pPr algn="l"/>
            <a:r>
              <a:rPr lang="en-US" dirty="0" smtClean="0"/>
              <a:t>The function 3n</a:t>
            </a:r>
            <a:r>
              <a:rPr lang="en-US" baseline="30000" dirty="0" smtClean="0"/>
              <a:t>2</a:t>
            </a:r>
            <a:r>
              <a:rPr lang="en-US" dirty="0" smtClean="0"/>
              <a:t>-n+3 is O(n</a:t>
            </a:r>
            <a:r>
              <a:rPr lang="en-US" baseline="30000" dirty="0" smtClean="0"/>
              <a:t>2</a:t>
            </a:r>
            <a:r>
              <a:rPr lang="en-US" dirty="0" smtClean="0"/>
              <a:t>) with c =3 and n</a:t>
            </a:r>
            <a:r>
              <a:rPr lang="en-US" baseline="-25000" dirty="0" smtClean="0"/>
              <a:t>0</a:t>
            </a:r>
            <a:r>
              <a:rPr lang="en-US" dirty="0" smtClean="0"/>
              <a:t> = 3: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83661"/>
              </p:ext>
            </p:extLst>
          </p:nvPr>
        </p:nvGraphicFramePr>
        <p:xfrm>
          <a:off x="1676400" y="2949222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3355"/>
              </p:ext>
            </p:extLst>
          </p:nvPr>
        </p:nvGraphicFramePr>
        <p:xfrm>
          <a:off x="1464733" y="2723445"/>
          <a:ext cx="6248400" cy="3090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6050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-n+3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3n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</a:tr>
              <a:tr h="4970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63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185333"/>
          </a:xfrm>
        </p:spPr>
        <p:txBody>
          <a:bodyPr/>
          <a:lstStyle/>
          <a:p>
            <a:r>
              <a:rPr lang="en-US" dirty="0" smtClean="0"/>
              <a:t>Complexity in Java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8667"/>
            <a:ext cx="6756400" cy="4205111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Basic Operations 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(assignment, arithmetic, comparison, etc.) :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Constant time, O(1)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List of statements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latin typeface="Courier"/>
                <a:cs typeface="Courier"/>
              </a:rPr>
              <a:t>statement</a:t>
            </a:r>
            <a:r>
              <a:rPr lang="en-US" baseline="-25000" dirty="0" smtClean="0">
                <a:latin typeface="Courier"/>
                <a:cs typeface="Courier"/>
              </a:rPr>
              <a:t>1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statement</a:t>
            </a:r>
            <a:r>
              <a:rPr lang="en-US" baseline="-25000" dirty="0" smtClean="0">
                <a:latin typeface="Courier"/>
                <a:cs typeface="Courier"/>
              </a:rPr>
              <a:t>2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…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statement</a:t>
            </a:r>
            <a:r>
              <a:rPr lang="en-US" baseline="-25000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// k </a:t>
            </a:r>
            <a:r>
              <a:rPr lang="en-US" sz="2600" dirty="0">
                <a:latin typeface="Courier"/>
                <a:cs typeface="Courier"/>
              </a:rPr>
              <a:t>is independent of problem size</a:t>
            </a:r>
          </a:p>
        </p:txBody>
      </p:sp>
    </p:spTree>
    <p:extLst>
      <p:ext uri="{BB962C8B-B14F-4D97-AF65-F5344CB8AC3E}">
        <p14:creationId xmlns:p14="http://schemas.microsoft.com/office/powerpoint/2010/main" val="238906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889" y="578555"/>
            <a:ext cx="7069667" cy="5348111"/>
          </a:xfrm>
        </p:spPr>
        <p:txBody>
          <a:bodyPr/>
          <a:lstStyle/>
          <a:p>
            <a:pPr algn="l"/>
            <a:r>
              <a:rPr lang="en-US" dirty="0" smtClean="0"/>
              <a:t>If each statement uses only basic operations,</a:t>
            </a:r>
          </a:p>
          <a:p>
            <a:pPr algn="l"/>
            <a:r>
              <a:rPr lang="en-US" dirty="0" smtClean="0"/>
              <a:t>complexity is k*O(1) = O(1)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Otherwise, complexity of the list is the</a:t>
            </a:r>
          </a:p>
          <a:p>
            <a:pPr algn="l"/>
            <a:r>
              <a:rPr lang="en-US" dirty="0" smtClean="0"/>
              <a:t>maximum of the individual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111" y="941916"/>
            <a:ext cx="7154333" cy="573263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If-Then-Else</a:t>
            </a:r>
          </a:p>
          <a:p>
            <a:pPr algn="l"/>
            <a:r>
              <a:rPr lang="en-US" dirty="0" smtClean="0"/>
              <a:t>  </a:t>
            </a:r>
            <a:r>
              <a:rPr lang="en-US" sz="2400" dirty="0" smtClean="0">
                <a:latin typeface="Courier"/>
                <a:cs typeface="Courier"/>
              </a:rPr>
              <a:t> if (</a:t>
            </a:r>
            <a:r>
              <a:rPr lang="en-US" sz="2400" dirty="0" err="1" smtClean="0">
                <a:latin typeface="Courier"/>
                <a:cs typeface="Courier"/>
              </a:rPr>
              <a:t>cond</a:t>
            </a:r>
            <a:r>
              <a:rPr lang="en-US" sz="2400" dirty="0" smtClean="0">
                <a:latin typeface="Courier"/>
                <a:cs typeface="Courier"/>
              </a:rPr>
              <a:t>) {  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  sequence</a:t>
            </a:r>
            <a:r>
              <a:rPr lang="en-US" sz="2400" baseline="-25000" dirty="0" smtClean="0">
                <a:latin typeface="Courier"/>
                <a:cs typeface="Courier"/>
              </a:rPr>
              <a:t>1</a:t>
            </a:r>
            <a:r>
              <a:rPr lang="en-US" sz="2400" dirty="0" smtClean="0">
                <a:latin typeface="Courier"/>
                <a:cs typeface="Courier"/>
              </a:rPr>
              <a:t> of statements  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da-DK" sz="2400" dirty="0" err="1" smtClean="0">
                <a:latin typeface="Courier"/>
                <a:cs typeface="Courier"/>
              </a:rPr>
              <a:t>else</a:t>
            </a:r>
            <a:r>
              <a:rPr lang="da-DK" sz="2400" dirty="0" smtClean="0">
                <a:latin typeface="Courier"/>
                <a:cs typeface="Courier"/>
              </a:rPr>
              <a:t> {  </a:t>
            </a:r>
          </a:p>
          <a:p>
            <a:pPr algn="l"/>
            <a:r>
              <a:rPr lang="da-DK" sz="2400" dirty="0" smtClean="0">
                <a:latin typeface="Courier"/>
                <a:cs typeface="Courier"/>
              </a:rPr>
              <a:t>    sequence</a:t>
            </a:r>
            <a:r>
              <a:rPr lang="da-DK" sz="2400" baseline="-25000" dirty="0" smtClean="0">
                <a:latin typeface="Courier"/>
                <a:cs typeface="Courier"/>
              </a:rPr>
              <a:t>2</a:t>
            </a:r>
            <a:r>
              <a:rPr lang="da-DK" sz="2400" dirty="0" smtClean="0">
                <a:latin typeface="Courier"/>
                <a:cs typeface="Courier"/>
              </a:rPr>
              <a:t> of statements  }</a:t>
            </a:r>
          </a:p>
          <a:p>
            <a:pPr algn="l"/>
            <a:r>
              <a:rPr lang="en-US" dirty="0" smtClean="0"/>
              <a:t>Assume conditional requires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),</a:t>
            </a:r>
          </a:p>
          <a:p>
            <a:pPr algn="l"/>
            <a:r>
              <a:rPr lang="en-US" dirty="0" smtClean="0"/>
              <a:t>then requires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) and else requires O(N</a:t>
            </a:r>
            <a:r>
              <a:rPr lang="en-US" baseline="-25000" dirty="0" smtClean="0"/>
              <a:t>e</a:t>
            </a:r>
            <a:r>
              <a:rPr lang="en-US" dirty="0" smtClean="0"/>
              <a:t>).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58333"/>
            <a:ext cx="6400800" cy="4345517"/>
          </a:xfrm>
        </p:spPr>
        <p:txBody>
          <a:bodyPr/>
          <a:lstStyle/>
          <a:p>
            <a:pPr algn="l"/>
            <a:r>
              <a:rPr lang="en-US" dirty="0"/>
              <a:t>Overall complexity </a:t>
            </a:r>
            <a:r>
              <a:rPr lang="en-US" dirty="0" smtClean="0"/>
              <a:t>is: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smtClean="0"/>
              <a:t>  O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) + </a:t>
            </a:r>
            <a:r>
              <a:rPr lang="en-US" dirty="0" smtClean="0"/>
              <a:t>O(max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, N</a:t>
            </a:r>
            <a:r>
              <a:rPr lang="en-US" baseline="-25000" dirty="0"/>
              <a:t>e</a:t>
            </a:r>
            <a:r>
              <a:rPr lang="en-US" dirty="0" smtClean="0"/>
              <a:t>)) =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O(max(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/>
              <a:t>max(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, N</a:t>
            </a:r>
            <a:r>
              <a:rPr lang="en-US" baseline="-25000" dirty="0"/>
              <a:t>e</a:t>
            </a:r>
            <a:r>
              <a:rPr lang="en-US" dirty="0"/>
              <a:t>)</a:t>
            </a:r>
            <a:r>
              <a:rPr lang="en-US" dirty="0" smtClean="0"/>
              <a:t>)</a:t>
            </a:r>
            <a:r>
              <a:rPr lang="en-US" dirty="0"/>
              <a:t>)  </a:t>
            </a:r>
            <a:r>
              <a:rPr lang="en-US" dirty="0" smtClean="0"/>
              <a:t>=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O</a:t>
            </a:r>
            <a:r>
              <a:rPr lang="en-US" dirty="0"/>
              <a:t>(max(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 err="1" smtClean="0"/>
              <a:t>,N</a:t>
            </a:r>
            <a:r>
              <a:rPr lang="en-US" baseline="-25000" dirty="0" err="1" smtClean="0"/>
              <a:t>t</a:t>
            </a:r>
            <a:r>
              <a:rPr lang="en-US" dirty="0"/>
              <a:t>, N</a:t>
            </a:r>
            <a:r>
              <a:rPr lang="en-US" baseline="-25000" dirty="0"/>
              <a:t>e</a:t>
            </a:r>
            <a:r>
              <a:rPr lang="en-US" dirty="0"/>
              <a:t>)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8000"/>
            <a:ext cx="6400800" cy="48958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Basic loops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for (i = 0; i &lt; </a:t>
            </a:r>
            <a:r>
              <a:rPr lang="da-DK" dirty="0" smtClean="0">
                <a:latin typeface="Courier"/>
                <a:cs typeface="Courier"/>
              </a:rPr>
              <a:t>M; </a:t>
            </a:r>
            <a:r>
              <a:rPr lang="da-DK" dirty="0">
                <a:latin typeface="Courier"/>
                <a:cs typeface="Courier"/>
              </a:rPr>
              <a:t>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 err="1">
                <a:latin typeface="Courier"/>
                <a:cs typeface="Courier"/>
              </a:rPr>
              <a:t>sequence</a:t>
            </a:r>
            <a:r>
              <a:rPr lang="da-DK" dirty="0">
                <a:latin typeface="Courier"/>
                <a:cs typeface="Courier"/>
              </a:rPr>
              <a:t> of statements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</a:p>
          <a:p>
            <a:pPr algn="l"/>
            <a:endParaRPr lang="da-DK" dirty="0"/>
          </a:p>
          <a:p>
            <a:pPr algn="l"/>
            <a:r>
              <a:rPr lang="en-US" dirty="0" smtClean="0"/>
              <a:t>We have M iterations. </a:t>
            </a:r>
          </a:p>
          <a:p>
            <a:pPr algn="l"/>
            <a:r>
              <a:rPr lang="en-US" dirty="0" smtClean="0"/>
              <a:t>If the body’s complexity is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), the whole loop requires M*O(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 = O(M*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(simplify O term if possible).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9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582"/>
            <a:ext cx="6400800" cy="573263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Nested Loops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for (i = 0; i &lt; M; i++) </a:t>
            </a:r>
            <a:r>
              <a:rPr lang="da-DK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   for (j </a:t>
            </a:r>
            <a:r>
              <a:rPr lang="da-DK" dirty="0">
                <a:latin typeface="Courier"/>
                <a:cs typeface="Courier"/>
              </a:rPr>
              <a:t>= 0; </a:t>
            </a:r>
            <a:r>
              <a:rPr lang="da-DK" dirty="0" smtClean="0">
                <a:latin typeface="Courier"/>
                <a:cs typeface="Courier"/>
              </a:rPr>
              <a:t>j </a:t>
            </a:r>
            <a:r>
              <a:rPr lang="da-DK" dirty="0">
                <a:latin typeface="Courier"/>
                <a:cs typeface="Courier"/>
              </a:rPr>
              <a:t>&lt; </a:t>
            </a:r>
            <a:r>
              <a:rPr lang="da-DK" dirty="0" smtClean="0">
                <a:latin typeface="Courier"/>
                <a:cs typeface="Courier"/>
              </a:rPr>
              <a:t>L; </a:t>
            </a:r>
            <a:r>
              <a:rPr lang="da-DK" dirty="0" err="1" smtClean="0">
                <a:latin typeface="Courier"/>
                <a:cs typeface="Courier"/>
              </a:rPr>
              <a:t>j+</a:t>
            </a:r>
            <a:r>
              <a:rPr lang="da-DK" dirty="0" err="1">
                <a:latin typeface="Courier"/>
                <a:cs typeface="Courier"/>
              </a:rPr>
              <a:t>+</a:t>
            </a:r>
            <a:r>
              <a:rPr lang="da-DK" dirty="0">
                <a:latin typeface="Courier"/>
                <a:cs typeface="Courier"/>
              </a:rPr>
              <a:t>) </a:t>
            </a:r>
            <a:r>
              <a:rPr lang="da-DK" dirty="0" smtClean="0">
                <a:latin typeface="Courier"/>
                <a:cs typeface="Courier"/>
              </a:rPr>
              <a:t>{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 err="1">
                <a:latin typeface="Courier"/>
                <a:cs typeface="Courier"/>
              </a:rPr>
              <a:t>sequence</a:t>
            </a:r>
            <a:r>
              <a:rPr lang="da-DK" dirty="0">
                <a:latin typeface="Courier"/>
                <a:cs typeface="Courier"/>
              </a:rPr>
              <a:t> of statements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</a:t>
            </a:r>
          </a:p>
          <a:p>
            <a:pPr algn="l"/>
            <a:endParaRPr lang="da-DK" dirty="0"/>
          </a:p>
          <a:p>
            <a:pPr algn="l"/>
            <a:r>
              <a:rPr lang="en-US" dirty="0"/>
              <a:t>We have </a:t>
            </a:r>
            <a:r>
              <a:rPr lang="en-US" dirty="0" smtClean="0"/>
              <a:t>M*L </a:t>
            </a:r>
            <a:r>
              <a:rPr lang="en-US" dirty="0"/>
              <a:t>iterations. </a:t>
            </a:r>
            <a:endParaRPr lang="en-US" dirty="0" smtClean="0"/>
          </a:p>
          <a:p>
            <a:pPr algn="l"/>
            <a:r>
              <a:rPr lang="en-US" dirty="0" smtClean="0"/>
              <a:t>If </a:t>
            </a:r>
            <a:r>
              <a:rPr lang="en-US" dirty="0"/>
              <a:t>the body’s complexity is O(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), the whole loop requires </a:t>
            </a:r>
            <a:r>
              <a:rPr lang="en-US" dirty="0" smtClean="0"/>
              <a:t>M*L*</a:t>
            </a: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) = O(M</a:t>
            </a:r>
            <a:r>
              <a:rPr lang="en-US" dirty="0" smtClean="0"/>
              <a:t>*L*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(simplify O term if possible).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66" y="546804"/>
            <a:ext cx="6400800" cy="561975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 calls</a:t>
            </a:r>
          </a:p>
          <a:p>
            <a:pPr algn="l"/>
            <a:r>
              <a:rPr lang="en-US" dirty="0"/>
              <a:t>Suppose </a:t>
            </a:r>
            <a:r>
              <a:rPr lang="en-US" dirty="0">
                <a:latin typeface="Courier"/>
                <a:cs typeface="Courier"/>
              </a:rPr>
              <a:t>f1(k) </a:t>
            </a:r>
            <a:r>
              <a:rPr lang="en-US" dirty="0"/>
              <a:t>is O(</a:t>
            </a:r>
            <a:r>
              <a:rPr lang="en-US" dirty="0" smtClean="0"/>
              <a:t>1) (constant time):</a:t>
            </a:r>
          </a:p>
          <a:p>
            <a:pPr algn="l"/>
            <a:endParaRPr lang="en-US" dirty="0" smtClean="0"/>
          </a:p>
          <a:p>
            <a:pPr algn="l"/>
            <a:r>
              <a:rPr lang="da-DK" dirty="0" smtClean="0">
                <a:latin typeface="Courier"/>
                <a:cs typeface="Courier"/>
              </a:rPr>
              <a:t>for </a:t>
            </a:r>
            <a:r>
              <a:rPr lang="da-DK" dirty="0">
                <a:latin typeface="Courier"/>
                <a:cs typeface="Courier"/>
              </a:rPr>
              <a:t>(i = 0; i &lt; N; 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f1(i);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</a:p>
          <a:p>
            <a:pPr algn="l"/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/>
              <a:t>Overall </a:t>
            </a:r>
            <a:r>
              <a:rPr lang="da-DK" dirty="0" smtClean="0"/>
              <a:t>complexity is N*O(1) =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Today’s Agenda:</a:t>
            </a:r>
            <a:endParaRPr lang="en-US" dirty="0" smtClean="0"/>
          </a:p>
          <a:p>
            <a:pPr marL="914400" lvl="1" indent="-457200" algn="l">
              <a:buFont typeface="Wingdings" charset="2"/>
              <a:buChar char="u"/>
            </a:pPr>
            <a:r>
              <a:rPr lang="en-US" dirty="0" smtClean="0"/>
              <a:t>Complexity of </a:t>
            </a:r>
            <a:r>
              <a:rPr lang="en-US" dirty="0" smtClean="0"/>
              <a:t>Computations</a:t>
            </a:r>
          </a:p>
          <a:p>
            <a:pPr marL="914400" lvl="1" indent="-457200" algn="l">
              <a:buFont typeface="Wingdings" charset="2"/>
              <a:buChar char="u"/>
            </a:pPr>
            <a:r>
              <a:rPr lang="en-US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0333"/>
            <a:ext cx="6400800" cy="4853517"/>
          </a:xfrm>
        </p:spPr>
        <p:txBody>
          <a:bodyPr/>
          <a:lstStyle/>
          <a:p>
            <a:pPr algn="l"/>
            <a:r>
              <a:rPr lang="en-US" dirty="0"/>
              <a:t>Suppose </a:t>
            </a:r>
            <a:r>
              <a:rPr lang="en-US" dirty="0" smtClean="0">
                <a:latin typeface="Courier"/>
                <a:cs typeface="Courier"/>
              </a:rPr>
              <a:t>f2(</a:t>
            </a:r>
            <a:r>
              <a:rPr lang="en-US" dirty="0">
                <a:latin typeface="Courier"/>
                <a:cs typeface="Courier"/>
              </a:rPr>
              <a:t>k) </a:t>
            </a:r>
            <a:r>
              <a:rPr lang="en-US" dirty="0"/>
              <a:t>is O</a:t>
            </a:r>
            <a:r>
              <a:rPr lang="en-US" dirty="0" smtClean="0"/>
              <a:t>(k) (linear time</a:t>
            </a:r>
            <a:r>
              <a:rPr lang="en-US" dirty="0"/>
              <a:t>):</a:t>
            </a:r>
          </a:p>
          <a:p>
            <a:pPr algn="l"/>
            <a:endParaRPr lang="en-US" dirty="0"/>
          </a:p>
          <a:p>
            <a:pPr algn="l"/>
            <a:r>
              <a:rPr lang="da-DK" dirty="0">
                <a:latin typeface="Courier"/>
                <a:cs typeface="Courier"/>
              </a:rPr>
              <a:t>for (i = 0; i &lt; N; 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smtClean="0">
                <a:latin typeface="Courier"/>
                <a:cs typeface="Courier"/>
              </a:rPr>
              <a:t>f2(N)</a:t>
            </a:r>
            <a:r>
              <a:rPr lang="da-DK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</a:t>
            </a:r>
          </a:p>
          <a:p>
            <a:pPr algn="l"/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/>
              <a:t>Overall complexity is N*O</a:t>
            </a:r>
            <a:r>
              <a:rPr lang="da-DK" dirty="0" smtClean="0"/>
              <a:t>(N) </a:t>
            </a:r>
            <a:r>
              <a:rPr lang="da-DK" dirty="0"/>
              <a:t>= O(</a:t>
            </a:r>
            <a:r>
              <a:rPr lang="da-DK" dirty="0" smtClean="0"/>
              <a:t>N</a:t>
            </a:r>
            <a:r>
              <a:rPr lang="da-DK" baseline="30000" dirty="0" smtClean="0"/>
              <a:t>2</a:t>
            </a:r>
            <a:r>
              <a:rPr lang="da-DK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78" y="550333"/>
            <a:ext cx="7507111" cy="4853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Suppose </a:t>
            </a:r>
            <a:r>
              <a:rPr lang="en-US" dirty="0" smtClean="0">
                <a:latin typeface="Courier"/>
                <a:cs typeface="Courier"/>
              </a:rPr>
              <a:t>f2(</a:t>
            </a:r>
            <a:r>
              <a:rPr lang="en-US" dirty="0">
                <a:latin typeface="Courier"/>
                <a:cs typeface="Courier"/>
              </a:rPr>
              <a:t>k) </a:t>
            </a:r>
            <a:r>
              <a:rPr lang="en-US" dirty="0"/>
              <a:t>is O</a:t>
            </a:r>
            <a:r>
              <a:rPr lang="en-US" dirty="0" smtClean="0"/>
              <a:t>(k) (linear time</a:t>
            </a:r>
            <a:r>
              <a:rPr lang="en-US" dirty="0"/>
              <a:t>):</a:t>
            </a:r>
          </a:p>
          <a:p>
            <a:pPr algn="l"/>
            <a:endParaRPr lang="en-US" dirty="0"/>
          </a:p>
          <a:p>
            <a:pPr algn="l"/>
            <a:r>
              <a:rPr lang="da-DK" dirty="0">
                <a:latin typeface="Courier"/>
                <a:cs typeface="Courier"/>
              </a:rPr>
              <a:t>for (i = 0; i &lt; N; i++)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smtClean="0">
                <a:latin typeface="Courier"/>
                <a:cs typeface="Courier"/>
              </a:rPr>
              <a:t>f2(</a:t>
            </a:r>
            <a:r>
              <a:rPr lang="da-DK" dirty="0" smtClean="0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da-DK" dirty="0" smtClean="0">
                <a:latin typeface="Courier"/>
                <a:cs typeface="Courier"/>
              </a:rPr>
              <a:t>)</a:t>
            </a:r>
            <a:r>
              <a:rPr lang="da-DK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</a:t>
            </a:r>
          </a:p>
          <a:p>
            <a:pPr algn="l"/>
            <a:r>
              <a:rPr lang="da-DK" dirty="0"/>
              <a:t>”</a:t>
            </a:r>
            <a:r>
              <a:rPr lang="da-DK" dirty="0" err="1"/>
              <a:t>Unroll</a:t>
            </a:r>
            <a:r>
              <a:rPr lang="da-DK" dirty="0"/>
              <a:t>” </a:t>
            </a:r>
            <a:r>
              <a:rPr lang="da-DK" dirty="0" smtClean="0"/>
              <a:t>the loop. Complexity is:</a:t>
            </a:r>
          </a:p>
          <a:p>
            <a:pPr algn="l"/>
            <a:r>
              <a:rPr lang="da-DK" dirty="0" smtClean="0"/>
              <a:t>O(0)+O(1)+… +O(N-1) = O(0+1+ … +N-1)</a:t>
            </a:r>
          </a:p>
          <a:p>
            <a:pPr algn="l"/>
            <a:r>
              <a:rPr lang="da-DK" dirty="0"/>
              <a:t> </a:t>
            </a:r>
            <a:r>
              <a:rPr lang="da-DK" dirty="0" smtClean="0"/>
              <a:t>= O(N*(N-1)/2) </a:t>
            </a:r>
            <a:endParaRPr lang="da-DK" dirty="0"/>
          </a:p>
          <a:p>
            <a:pPr algn="l"/>
            <a:r>
              <a:rPr lang="da-DK" dirty="0"/>
              <a:t> </a:t>
            </a:r>
            <a:r>
              <a:rPr lang="da-DK" dirty="0" smtClean="0"/>
              <a:t>= </a:t>
            </a:r>
            <a:r>
              <a:rPr lang="da-DK" dirty="0"/>
              <a:t>O(</a:t>
            </a:r>
            <a:r>
              <a:rPr lang="da-DK" dirty="0" smtClean="0"/>
              <a:t>N</a:t>
            </a:r>
            <a:r>
              <a:rPr lang="da-DK" baseline="30000" dirty="0" smtClean="0"/>
              <a:t>2</a:t>
            </a:r>
            <a:r>
              <a:rPr lang="da-DK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8"/>
            <a:ext cx="7772400" cy="889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Number Guessing Game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1721556"/>
            <a:ext cx="7422443" cy="3682294"/>
          </a:xfrm>
        </p:spPr>
        <p:txBody>
          <a:bodyPr/>
          <a:lstStyle/>
          <a:p>
            <a:pPr algn="l"/>
            <a:r>
              <a:rPr lang="en-US" dirty="0"/>
              <a:t>Person 1 picks a number between 1 and </a:t>
            </a:r>
            <a:r>
              <a:rPr lang="en-US" dirty="0" smtClean="0"/>
              <a:t>N.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Repeat until number is guessed:</a:t>
            </a:r>
            <a:br>
              <a:rPr lang="en-US" dirty="0"/>
            </a:br>
            <a:r>
              <a:rPr lang="en-US" dirty="0"/>
              <a:t>    Person 2 guesses a number 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Person </a:t>
            </a:r>
            <a:r>
              <a:rPr lang="en-US" dirty="0"/>
              <a:t>1 answers "correct", "too high",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or "too </a:t>
            </a:r>
            <a:r>
              <a:rPr lang="en-US" dirty="0" smtClean="0"/>
              <a:t>low”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problem </a:t>
            </a:r>
            <a:r>
              <a:rPr lang="en-US" dirty="0"/>
              <a:t>size = N </a:t>
            </a:r>
            <a:br>
              <a:rPr lang="en-US" dirty="0"/>
            </a:br>
            <a:r>
              <a:rPr lang="en-US" dirty="0"/>
              <a:t>   count : # guesses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4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139"/>
            <a:ext cx="6400800" cy="60289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Algorithm 1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Guess number = 1</a:t>
            </a:r>
          </a:p>
          <a:p>
            <a:pPr algn="l"/>
            <a:r>
              <a:rPr lang="en-US" dirty="0"/>
              <a:t>Repeat</a:t>
            </a:r>
          </a:p>
          <a:p>
            <a:pPr algn="l"/>
            <a:r>
              <a:rPr lang="en-US" dirty="0" smtClean="0"/>
              <a:t>    If </a:t>
            </a:r>
            <a:r>
              <a:rPr lang="en-US" dirty="0"/>
              <a:t>guess is incorrect</a:t>
            </a:r>
            <a:r>
              <a:rPr lang="en-US" dirty="0" smtClean="0"/>
              <a:t>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increment guess by 1</a:t>
            </a:r>
          </a:p>
          <a:p>
            <a:pPr algn="l"/>
            <a:r>
              <a:rPr lang="en-US" dirty="0"/>
              <a:t>until </a:t>
            </a:r>
            <a:r>
              <a:rPr lang="en-US" dirty="0" smtClean="0"/>
              <a:t>correct</a:t>
            </a:r>
          </a:p>
          <a:p>
            <a:pPr algn="l"/>
            <a:r>
              <a:rPr lang="en-US" dirty="0" smtClean="0"/>
              <a:t>Best case: 1 guess</a:t>
            </a:r>
          </a:p>
          <a:p>
            <a:pPr algn="l"/>
            <a:r>
              <a:rPr lang="en-US" dirty="0" smtClean="0"/>
              <a:t>Worst case: N guesses</a:t>
            </a:r>
          </a:p>
          <a:p>
            <a:pPr algn="l"/>
            <a:r>
              <a:rPr lang="en-US" dirty="0" smtClean="0"/>
              <a:t>Average case: N/2 guesses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Complexity =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7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445" y="659694"/>
            <a:ext cx="7323666" cy="556330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Algorithm 2:</a:t>
            </a:r>
          </a:p>
          <a:p>
            <a:pPr algn="l"/>
            <a:r>
              <a:rPr lang="en-US" dirty="0" smtClean="0"/>
              <a:t>  Guess </a:t>
            </a:r>
            <a:r>
              <a:rPr lang="en-US" dirty="0"/>
              <a:t>number = N/2</a:t>
            </a:r>
          </a:p>
          <a:p>
            <a:pPr algn="l"/>
            <a:r>
              <a:rPr lang="en-US" dirty="0" smtClean="0"/>
              <a:t>  Set </a:t>
            </a:r>
            <a:r>
              <a:rPr lang="en-US" dirty="0"/>
              <a:t>step = N/4</a:t>
            </a:r>
          </a:p>
          <a:p>
            <a:pPr algn="l"/>
            <a:r>
              <a:rPr lang="en-US" dirty="0" smtClean="0"/>
              <a:t>  Repeat</a:t>
            </a:r>
            <a:endParaRPr lang="en-US" dirty="0"/>
          </a:p>
          <a:p>
            <a:pPr algn="l"/>
            <a:r>
              <a:rPr lang="en-US" dirty="0" smtClean="0"/>
              <a:t>     If </a:t>
            </a:r>
            <a:r>
              <a:rPr lang="en-US" dirty="0"/>
              <a:t>guess is too large, next guess =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guess - step</a:t>
            </a:r>
            <a:endParaRPr lang="en-US" dirty="0"/>
          </a:p>
          <a:p>
            <a:pPr algn="l"/>
            <a:r>
              <a:rPr lang="en-US" dirty="0" smtClean="0"/>
              <a:t>     If </a:t>
            </a:r>
            <a:r>
              <a:rPr lang="en-US" dirty="0"/>
              <a:t>guess is too small, next guess =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guess </a:t>
            </a:r>
            <a:r>
              <a:rPr lang="en-US" dirty="0"/>
              <a:t>+ step</a:t>
            </a:r>
          </a:p>
          <a:p>
            <a:pPr algn="l"/>
            <a:r>
              <a:rPr lang="en-US" dirty="0" smtClean="0"/>
              <a:t>     step </a:t>
            </a:r>
            <a:r>
              <a:rPr lang="en-US" dirty="0"/>
              <a:t>= step/2 (alternate rounding up/down)</a:t>
            </a:r>
          </a:p>
          <a:p>
            <a:pPr algn="l"/>
            <a:r>
              <a:rPr lang="en-US" dirty="0"/>
              <a:t>until </a:t>
            </a:r>
            <a:r>
              <a:rPr lang="en-US" dirty="0" smtClean="0"/>
              <a:t>correct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59694"/>
            <a:ext cx="6400800" cy="5281084"/>
          </a:xfrm>
        </p:spPr>
        <p:txBody>
          <a:bodyPr/>
          <a:lstStyle/>
          <a:p>
            <a:pPr algn="l"/>
            <a:r>
              <a:rPr lang="en-US" dirty="0" smtClean="0"/>
              <a:t>Best case: 1 guess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Worst case: log</a:t>
            </a:r>
            <a:r>
              <a:rPr lang="en-US" baseline="-25000" dirty="0" smtClean="0"/>
              <a:t>2</a:t>
            </a:r>
            <a:r>
              <a:rPr lang="en-US" dirty="0" smtClean="0"/>
              <a:t>(N).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So complexity is O(log N).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Algorithm 2 is way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523999"/>
          </a:xfrm>
        </p:spPr>
        <p:txBody>
          <a:bodyPr/>
          <a:lstStyle/>
          <a:p>
            <a:r>
              <a:rPr lang="en-US" b="1" dirty="0"/>
              <a:t>Returning N Papers to N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3778"/>
            <a:ext cx="6400800" cy="3400072"/>
          </a:xfrm>
        </p:spPr>
        <p:txBody>
          <a:bodyPr/>
          <a:lstStyle/>
          <a:p>
            <a:pPr algn="l"/>
            <a:r>
              <a:rPr lang="en-US" b="1" dirty="0"/>
              <a:t>problem size (N) = # students count # of "looks" at a </a:t>
            </a:r>
            <a:r>
              <a:rPr lang="en-US" b="1" dirty="0" smtClean="0"/>
              <a:t>paper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What is the complexity of each algorithm below?</a:t>
            </a:r>
          </a:p>
        </p:txBody>
      </p:sp>
    </p:spTree>
    <p:extLst>
      <p:ext uri="{BB962C8B-B14F-4D97-AF65-F5344CB8AC3E}">
        <p14:creationId xmlns:p14="http://schemas.microsoft.com/office/powerpoint/2010/main" val="313898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778"/>
            <a:ext cx="6400800" cy="492407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Algorithm 1</a:t>
            </a:r>
            <a:r>
              <a:rPr lang="en-US" b="1" dirty="0" smtClean="0">
                <a:solidFill>
                  <a:srgbClr val="FF6600"/>
                </a:solidFill>
              </a:rPr>
              <a:t>:</a:t>
            </a:r>
          </a:p>
          <a:p>
            <a:pPr algn="l"/>
            <a:r>
              <a:rPr lang="en-US" dirty="0" smtClean="0"/>
              <a:t> Call </a:t>
            </a:r>
            <a:r>
              <a:rPr lang="en-US" dirty="0"/>
              <a:t>out each name, have student come forward &amp; pick </a:t>
            </a:r>
            <a:r>
              <a:rPr lang="en-US" dirty="0" smtClean="0"/>
              <a:t>up paper</a:t>
            </a:r>
            <a:endParaRPr lang="en-US" dirty="0"/>
          </a:p>
          <a:p>
            <a:pPr algn="l"/>
            <a:r>
              <a:rPr lang="en-US" dirty="0"/>
              <a:t>best-case</a:t>
            </a:r>
            <a:r>
              <a:rPr lang="en-US" dirty="0" smtClean="0"/>
              <a:t>:  O(N)</a:t>
            </a:r>
            <a:endParaRPr lang="en-US" dirty="0"/>
          </a:p>
          <a:p>
            <a:pPr algn="l"/>
            <a:r>
              <a:rPr lang="en-US" dirty="0"/>
              <a:t>worst-case</a:t>
            </a:r>
            <a:r>
              <a:rPr lang="en-US" dirty="0" smtClean="0"/>
              <a:t>: O(N)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But, this algorithm “cheats” a bit! Why?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Concurrency!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620889"/>
            <a:ext cx="7309555" cy="47829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Algorithm 2:</a:t>
            </a:r>
            <a:r>
              <a:rPr lang="en-US" dirty="0">
                <a:solidFill>
                  <a:srgbClr val="FF6600"/>
                </a:solidFill>
              </a:rPr>
              <a:t> </a:t>
            </a:r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 smtClean="0"/>
              <a:t>Hand </a:t>
            </a:r>
            <a:r>
              <a:rPr lang="en-US" dirty="0"/>
              <a:t>pile to first student, student searches </a:t>
            </a:r>
            <a:r>
              <a:rPr lang="en-US" dirty="0" smtClean="0"/>
              <a:t>&amp; </a:t>
            </a:r>
            <a:r>
              <a:rPr lang="en-US" dirty="0"/>
              <a:t>takes </a:t>
            </a:r>
            <a:r>
              <a:rPr lang="en-US" dirty="0" smtClean="0"/>
              <a:t>own paper,</a:t>
            </a:r>
          </a:p>
          <a:p>
            <a:pPr algn="l"/>
            <a:r>
              <a:rPr lang="en-US" dirty="0" smtClean="0"/>
              <a:t> then pass </a:t>
            </a:r>
            <a:r>
              <a:rPr lang="en-US" dirty="0"/>
              <a:t>pile to next </a:t>
            </a:r>
            <a:r>
              <a:rPr lang="en-US" dirty="0" smtClean="0"/>
              <a:t>student.</a:t>
            </a:r>
            <a:endParaRPr lang="en-US" dirty="0"/>
          </a:p>
          <a:p>
            <a:pPr algn="l"/>
            <a:r>
              <a:rPr lang="en-US" dirty="0"/>
              <a:t>best-case</a:t>
            </a:r>
            <a:r>
              <a:rPr lang="en-US" dirty="0" smtClean="0"/>
              <a:t>: Each of N students “hits” at first search. This is N*O(1) = O(N).</a:t>
            </a:r>
            <a:endParaRPr lang="en-US" dirty="0"/>
          </a:p>
          <a:p>
            <a:pPr algn="l"/>
            <a:r>
              <a:rPr lang="en-US" dirty="0"/>
              <a:t>worst-</a:t>
            </a:r>
            <a:r>
              <a:rPr lang="en-US" dirty="0" smtClean="0"/>
              <a:t>case: N compares, then N-1 compares, etc. Time is O(N)+O(N-1)+… + O(1)  =</a:t>
            </a:r>
          </a:p>
          <a:p>
            <a:pPr algn="l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35000"/>
            <a:ext cx="6400800" cy="5150556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Algorithm 3: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 smtClean="0"/>
              <a:t>Sort </a:t>
            </a:r>
            <a:r>
              <a:rPr lang="en-US" dirty="0"/>
              <a:t>the papers alphabetically</a:t>
            </a:r>
            <a:r>
              <a:rPr lang="en-US" dirty="0" smtClean="0"/>
              <a:t>,</a:t>
            </a:r>
          </a:p>
          <a:p>
            <a:pPr algn="l"/>
            <a:r>
              <a:rPr lang="en-US" dirty="0" smtClean="0"/>
              <a:t>hand </a:t>
            </a:r>
            <a:r>
              <a:rPr lang="en-US" dirty="0"/>
              <a:t>pile to first </a:t>
            </a:r>
            <a:r>
              <a:rPr lang="en-US" dirty="0" smtClean="0"/>
              <a:t>student who </a:t>
            </a:r>
            <a:r>
              <a:rPr lang="en-US" dirty="0"/>
              <a:t>does </a:t>
            </a:r>
            <a:r>
              <a:rPr lang="en-US" dirty="0" smtClean="0"/>
              <a:t>a binary search,</a:t>
            </a:r>
          </a:p>
          <a:p>
            <a:pPr algn="l"/>
            <a:r>
              <a:rPr lang="en-US" dirty="0" smtClean="0"/>
              <a:t>then pass pile to </a:t>
            </a:r>
            <a:r>
              <a:rPr lang="en-US" dirty="0"/>
              <a:t>next </a:t>
            </a:r>
            <a:r>
              <a:rPr lang="en-US" dirty="0" smtClean="0"/>
              <a:t>student.</a:t>
            </a:r>
          </a:p>
          <a:p>
            <a:pPr algn="l"/>
            <a:r>
              <a:rPr lang="en-US" dirty="0" smtClean="0"/>
              <a:t>Sort is O(N log N).</a:t>
            </a:r>
          </a:p>
          <a:p>
            <a:pPr algn="l"/>
            <a:r>
              <a:rPr lang="en-US" dirty="0" smtClean="0"/>
              <a:t>Student 1 takes O(log N),</a:t>
            </a:r>
          </a:p>
          <a:p>
            <a:pPr algn="l"/>
            <a:r>
              <a:rPr lang="en-US" dirty="0" smtClean="0"/>
              <a:t>Student 2 takes O(log (N-1)), …</a:t>
            </a:r>
          </a:p>
          <a:p>
            <a:pPr algn="l"/>
            <a:r>
              <a:rPr lang="en-US" dirty="0" smtClean="0"/>
              <a:t>Bounded by N*O(log n).</a:t>
            </a:r>
          </a:p>
          <a:p>
            <a:pPr algn="l"/>
            <a:r>
              <a:rPr lang="en-US" dirty="0" smtClean="0"/>
              <a:t>Overall complexity is O(N 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1204"/>
            <a:ext cx="7772400" cy="959908"/>
          </a:xfrm>
        </p:spPr>
        <p:txBody>
          <a:bodyPr/>
          <a:lstStyle/>
          <a:p>
            <a:r>
              <a:rPr lang="en-US" dirty="0" smtClean="0"/>
              <a:t>What’s this </a:t>
            </a:r>
            <a:r>
              <a:rPr lang="en-US" i="1" dirty="0" smtClean="0"/>
              <a:t>log</a:t>
            </a:r>
            <a:r>
              <a:rPr lang="en-US" dirty="0" smtClean="0"/>
              <a:t> business?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557" y="1411112"/>
            <a:ext cx="6702776" cy="4487332"/>
          </a:xfrm>
        </p:spPr>
        <p:txBody>
          <a:bodyPr/>
          <a:lstStyle/>
          <a:p>
            <a:pPr algn="l"/>
            <a:r>
              <a:rPr lang="en-US" dirty="0" smtClean="0"/>
              <a:t>Log is logarithm.</a:t>
            </a:r>
          </a:p>
          <a:p>
            <a:pPr algn="l"/>
            <a:r>
              <a:rPr lang="en-US" dirty="0" smtClean="0"/>
              <a:t>Remember that an exponent tells us how many times a number is to be multiplied: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10</a:t>
            </a:r>
            <a:r>
              <a:rPr lang="en-US" baseline="30000" dirty="0" smtClean="0"/>
              <a:t>3</a:t>
            </a:r>
            <a:r>
              <a:rPr lang="en-US" dirty="0" smtClean="0"/>
              <a:t> means 10*10*10</a:t>
            </a:r>
          </a:p>
          <a:p>
            <a:pPr algn="l"/>
            <a:r>
              <a:rPr lang="en-US" dirty="0" smtClean="0"/>
              <a:t>A logarithm tells us what exponent is needed to produce a particular value.</a:t>
            </a:r>
          </a:p>
          <a:p>
            <a:pPr algn="l"/>
            <a:r>
              <a:rPr lang="en-US" dirty="0" smtClean="0"/>
              <a:t>Hence log</a:t>
            </a:r>
            <a:r>
              <a:rPr lang="en-US" baseline="-25000" dirty="0" smtClean="0"/>
              <a:t>10</a:t>
            </a:r>
            <a:r>
              <a:rPr lang="en-US" dirty="0" smtClean="0"/>
              <a:t>(1000) = 3 since 10</a:t>
            </a:r>
            <a:r>
              <a:rPr lang="en-US" baseline="30000" dirty="0" smtClean="0"/>
              <a:t>3</a:t>
            </a:r>
            <a:r>
              <a:rPr lang="en-US" dirty="0" smtClean="0"/>
              <a:t> = 1000.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2667"/>
            <a:ext cx="7772400" cy="1382889"/>
          </a:xfrm>
        </p:spPr>
        <p:txBody>
          <a:bodyPr/>
          <a:lstStyle/>
          <a:p>
            <a:r>
              <a:rPr lang="en-US" b="1" dirty="0"/>
              <a:t>Practice with analyzing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10556"/>
            <a:ext cx="6400800" cy="2793294"/>
          </a:xfrm>
        </p:spPr>
        <p:txBody>
          <a:bodyPr/>
          <a:lstStyle/>
          <a:p>
            <a:pPr algn="l"/>
            <a:r>
              <a:rPr lang="en-US" dirty="0"/>
              <a:t>For each of the following methods, determine the complexity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Assume </a:t>
            </a:r>
            <a:r>
              <a:rPr lang="en-US" dirty="0"/>
              <a:t>arrays A and B are each of size N (i.e., </a:t>
            </a:r>
            <a:r>
              <a:rPr lang="en-US" dirty="0" err="1"/>
              <a:t>A.length</a:t>
            </a:r>
            <a:r>
              <a:rPr lang="en-US" dirty="0"/>
              <a:t> = </a:t>
            </a:r>
            <a:r>
              <a:rPr lang="en-US" dirty="0" err="1"/>
              <a:t>B.length</a:t>
            </a:r>
            <a:r>
              <a:rPr lang="en-US" dirty="0"/>
              <a:t> = N)</a:t>
            </a:r>
          </a:p>
        </p:txBody>
      </p:sp>
    </p:spTree>
    <p:extLst>
      <p:ext uri="{BB962C8B-B14F-4D97-AF65-F5344CB8AC3E}">
        <p14:creationId xmlns:p14="http://schemas.microsoft.com/office/powerpoint/2010/main" val="212362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/>
              <a:t>method1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978421" cy="3879850"/>
          </a:xfrm>
        </p:spPr>
        <p:txBody>
          <a:bodyPr/>
          <a:lstStyle/>
          <a:p>
            <a:pPr algn="l"/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>
                <a:latin typeface="Courier"/>
                <a:cs typeface="Courier"/>
              </a:rPr>
              <a:t>method1(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[] A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x,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y) </a:t>
            </a:r>
            <a:r>
              <a:rPr lang="en-US" dirty="0" smtClean="0">
                <a:latin typeface="Courier"/>
                <a:cs typeface="Courier"/>
              </a:rPr>
              <a:t>{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fr-FR" dirty="0">
                <a:latin typeface="Courier"/>
                <a:cs typeface="Courier"/>
              </a:rPr>
              <a:t>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temp</a:t>
            </a:r>
            <a:r>
              <a:rPr lang="fr-FR" dirty="0">
                <a:latin typeface="Courier"/>
                <a:cs typeface="Courier"/>
              </a:rPr>
              <a:t> = A[x];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A[x] = A[y];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A[y] = </a:t>
            </a:r>
            <a:r>
              <a:rPr lang="fr-FR" dirty="0" err="1">
                <a:latin typeface="Courier"/>
                <a:cs typeface="Courier"/>
              </a:rPr>
              <a:t>temp</a:t>
            </a:r>
            <a:r>
              <a:rPr lang="fr-FR" dirty="0" smtClean="0">
                <a:latin typeface="Courier"/>
                <a:cs typeface="Courier"/>
              </a:rPr>
              <a:t>;}</a:t>
            </a:r>
            <a:endParaRPr lang="fr-FR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Constant time per call, thus O(1).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7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method2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978421" cy="387985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>
                <a:latin typeface="Courier"/>
                <a:cs typeface="Courier"/>
              </a:rPr>
              <a:t>method2(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[] A,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s)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for 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s;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 </a:t>
            </a:r>
            <a:r>
              <a:rPr lang="en-US" sz="2600" dirty="0" err="1">
                <a:latin typeface="Courier"/>
                <a:cs typeface="Courier"/>
              </a:rPr>
              <a:t>A.length</a:t>
            </a:r>
            <a:r>
              <a:rPr lang="en-US" sz="2600" dirty="0">
                <a:latin typeface="Courier"/>
                <a:cs typeface="Courier"/>
              </a:rPr>
              <a:t> - 1;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++) 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if (A[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] &gt; A[i+1])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   method1(A,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, i+1)</a:t>
            </a:r>
            <a:r>
              <a:rPr lang="en-US" sz="2600" dirty="0" smtClean="0">
                <a:latin typeface="Courier"/>
                <a:cs typeface="Courier"/>
              </a:rPr>
              <a:t>; }</a:t>
            </a:r>
          </a:p>
          <a:p>
            <a:pPr algn="l"/>
            <a:r>
              <a:rPr lang="en-US" dirty="0"/>
              <a:t>Number of </a:t>
            </a:r>
            <a:r>
              <a:rPr lang="en-US" dirty="0" smtClean="0"/>
              <a:t>iterations is at most N. Each call is O(1) so overall complexity is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6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method3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524000"/>
            <a:ext cx="8269111" cy="387985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>
                <a:latin typeface="Courier"/>
                <a:cs typeface="Courier"/>
              </a:rPr>
              <a:t>method3(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[] B)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for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0;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 </a:t>
            </a:r>
            <a:r>
              <a:rPr lang="en-US" sz="2600" dirty="0" err="1">
                <a:latin typeface="Courier"/>
                <a:cs typeface="Courier"/>
              </a:rPr>
              <a:t>B.length</a:t>
            </a:r>
            <a:r>
              <a:rPr lang="en-US" sz="2600" dirty="0">
                <a:latin typeface="Courier"/>
                <a:cs typeface="Courier"/>
              </a:rPr>
              <a:t> - 1;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method2(B,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)</a:t>
            </a:r>
            <a:r>
              <a:rPr lang="en-US" sz="2600" dirty="0" smtClean="0">
                <a:latin typeface="Courier"/>
                <a:cs typeface="Courier"/>
              </a:rPr>
              <a:t>; }</a:t>
            </a:r>
            <a:endParaRPr lang="en-U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dirty="0"/>
              <a:t>Number of </a:t>
            </a:r>
            <a:r>
              <a:rPr lang="en-US" dirty="0" smtClean="0"/>
              <a:t>iterations is N-1.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method2 </a:t>
            </a:r>
            <a:r>
              <a:rPr lang="en-US" dirty="0" smtClean="0"/>
              <a:t>does N-1 iterations, then N-2, etc. </a:t>
            </a:r>
          </a:p>
          <a:p>
            <a:pPr algn="l"/>
            <a:r>
              <a:rPr lang="en-US" dirty="0" smtClean="0"/>
              <a:t>This totals to N</a:t>
            </a:r>
            <a:r>
              <a:rPr lang="en-US" baseline="30000" dirty="0" smtClean="0"/>
              <a:t>2</a:t>
            </a:r>
            <a:r>
              <a:rPr lang="en-US" dirty="0" smtClean="0"/>
              <a:t>, so overall complexity is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2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method4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524000"/>
            <a:ext cx="8269111" cy="4445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>
                <a:latin typeface="Courier"/>
                <a:cs typeface="Courier"/>
              </a:rPr>
              <a:t>method4(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sum = 0, M = 1000</a:t>
            </a:r>
            <a:r>
              <a:rPr lang="en-US" sz="2600" dirty="0" smtClean="0">
                <a:latin typeface="Courier"/>
                <a:cs typeface="Courier"/>
              </a:rPr>
              <a:t>;</a:t>
            </a:r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da-DK" sz="2600" dirty="0">
                <a:latin typeface="Courier"/>
                <a:cs typeface="Courier"/>
              </a:rPr>
              <a:t>   for (</a:t>
            </a:r>
            <a:r>
              <a:rPr lang="da-DK" sz="2600" dirty="0" err="1">
                <a:latin typeface="Courier"/>
                <a:cs typeface="Courier"/>
              </a:rPr>
              <a:t>int</a:t>
            </a:r>
            <a:r>
              <a:rPr lang="da-DK" sz="2600" dirty="0">
                <a:latin typeface="Courier"/>
                <a:cs typeface="Courier"/>
              </a:rPr>
              <a:t> i = N; i &gt; 0; i--)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for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j = 0; j &lt; M; j++)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     sum += j</a:t>
            </a:r>
            <a:r>
              <a:rPr lang="is-IS" sz="2600" dirty="0" smtClean="0">
                <a:latin typeface="Courier"/>
                <a:cs typeface="Courier"/>
              </a:rPr>
              <a:t>; }</a:t>
            </a:r>
            <a:endParaRPr lang="is-I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Since </a:t>
            </a:r>
            <a:r>
              <a:rPr lang="en-US" sz="2600" dirty="0">
                <a:latin typeface="Courier"/>
                <a:cs typeface="Courier"/>
              </a:rPr>
              <a:t>M</a:t>
            </a:r>
            <a:r>
              <a:rPr lang="en-US" dirty="0" smtClean="0"/>
              <a:t> is a constant, the entire inner loop takes a bounded amount of time; its complexity is O(1).</a:t>
            </a:r>
          </a:p>
          <a:p>
            <a:pPr algn="l"/>
            <a:r>
              <a:rPr lang="en-US" dirty="0" smtClean="0"/>
              <a:t>Outer loop iterates N times, so overall complexity is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4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1"/>
            <a:ext cx="7772400" cy="874889"/>
          </a:xfrm>
        </p:spPr>
        <p:txBody>
          <a:bodyPr/>
          <a:lstStyle/>
          <a:p>
            <a:r>
              <a:rPr lang="en-US" b="1" dirty="0" smtClean="0"/>
              <a:t>What if M is a parameter?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524000"/>
            <a:ext cx="8269111" cy="44450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void method4a(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N, </a:t>
            </a:r>
            <a:r>
              <a:rPr lang="en-US" sz="2600" dirty="0" err="1" smtClean="0">
                <a:latin typeface="Courier"/>
                <a:cs typeface="Courier"/>
              </a:rPr>
              <a:t>int</a:t>
            </a:r>
            <a:r>
              <a:rPr lang="en-US" sz="2600" dirty="0" smtClean="0">
                <a:latin typeface="Courier"/>
                <a:cs typeface="Courier"/>
              </a:rPr>
              <a:t> M) </a:t>
            </a: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sum = </a:t>
            </a:r>
            <a:r>
              <a:rPr lang="en-US" sz="2600" dirty="0" smtClean="0">
                <a:latin typeface="Courier"/>
                <a:cs typeface="Courier"/>
              </a:rPr>
              <a:t>0;</a:t>
            </a:r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da-DK" sz="2600" dirty="0">
                <a:latin typeface="Courier"/>
                <a:cs typeface="Courier"/>
              </a:rPr>
              <a:t>   for (</a:t>
            </a:r>
            <a:r>
              <a:rPr lang="da-DK" sz="2600" dirty="0" err="1">
                <a:latin typeface="Courier"/>
                <a:cs typeface="Courier"/>
              </a:rPr>
              <a:t>int</a:t>
            </a:r>
            <a:r>
              <a:rPr lang="da-DK" sz="2600" dirty="0">
                <a:latin typeface="Courier"/>
                <a:cs typeface="Courier"/>
              </a:rPr>
              <a:t> i = N; i &gt; 0; i--)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for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j = 0; j &lt; M; j++)</a:t>
            </a:r>
          </a:p>
          <a:p>
            <a:pPr algn="l"/>
            <a:r>
              <a:rPr lang="is-IS" sz="2600" dirty="0">
                <a:latin typeface="Courier"/>
                <a:cs typeface="Courier"/>
              </a:rPr>
              <a:t>         sum += j</a:t>
            </a:r>
            <a:r>
              <a:rPr lang="is-IS" sz="2600" dirty="0" smtClean="0">
                <a:latin typeface="Courier"/>
                <a:cs typeface="Courier"/>
              </a:rPr>
              <a:t>; }</a:t>
            </a:r>
            <a:endParaRPr lang="is-I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Now the entire inner loops takes O(M) time.</a:t>
            </a:r>
          </a:p>
          <a:p>
            <a:pPr algn="l"/>
            <a:r>
              <a:rPr lang="en-US" dirty="0" smtClean="0"/>
              <a:t>The overall complexity is now  O(N*M).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5667"/>
            <a:ext cx="7772400" cy="804333"/>
          </a:xfrm>
        </p:spPr>
        <p:txBody>
          <a:bodyPr/>
          <a:lstStyle/>
          <a:p>
            <a:r>
              <a:rPr lang="en-US" dirty="0" smtClean="0"/>
              <a:t>method5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14778"/>
            <a:ext cx="6699956" cy="530577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ourier"/>
                <a:cs typeface="Courier"/>
              </a:rPr>
              <a:t>public void method5(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N) {</a:t>
            </a:r>
          </a:p>
          <a:p>
            <a:pPr algn="l"/>
            <a:r>
              <a:rPr lang="fr-FR" sz="2000" dirty="0">
                <a:latin typeface="Courier"/>
                <a:cs typeface="Courier"/>
              </a:rPr>
              <a:t>   </a:t>
            </a:r>
            <a:r>
              <a:rPr lang="fr-FR" sz="2000" dirty="0" err="1">
                <a:latin typeface="Courier"/>
                <a:cs typeface="Courier"/>
              </a:rPr>
              <a:t>int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err="1">
                <a:latin typeface="Courier"/>
                <a:cs typeface="Courier"/>
              </a:rPr>
              <a:t>tmp</a:t>
            </a:r>
            <a:r>
              <a:rPr lang="fr-FR" sz="2000" dirty="0">
                <a:latin typeface="Courier"/>
                <a:cs typeface="Courier"/>
              </a:rPr>
              <a:t>, </a:t>
            </a:r>
            <a:r>
              <a:rPr lang="fr-FR" sz="2000" dirty="0" err="1">
                <a:latin typeface="Courier"/>
                <a:cs typeface="Courier"/>
              </a:rPr>
              <a:t>arr</a:t>
            </a:r>
            <a:r>
              <a:rPr lang="fr-FR" sz="2000" dirty="0">
                <a:latin typeface="Courier"/>
                <a:cs typeface="Courier"/>
              </a:rPr>
              <a:t>[]</a:t>
            </a:r>
            <a:r>
              <a:rPr lang="fr-FR" sz="2000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 = new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[N]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da-DK" sz="2000" dirty="0">
                <a:latin typeface="Courier"/>
                <a:cs typeface="Courier"/>
              </a:rPr>
              <a:t>   for (</a:t>
            </a:r>
            <a:r>
              <a:rPr lang="da-DK" sz="2000" dirty="0" err="1">
                <a:latin typeface="Courier"/>
                <a:cs typeface="Courier"/>
              </a:rPr>
              <a:t>int</a:t>
            </a:r>
            <a:r>
              <a:rPr lang="da-DK" sz="2000" dirty="0">
                <a:latin typeface="Courier"/>
                <a:cs typeface="Courier"/>
              </a:rPr>
              <a:t> i = 0; i &lt; N; i++)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      </a:t>
            </a:r>
            <a:r>
              <a:rPr lang="da-DK" sz="2000" dirty="0" err="1">
                <a:latin typeface="Courier"/>
                <a:cs typeface="Courier"/>
              </a:rPr>
              <a:t>arr</a:t>
            </a:r>
            <a:r>
              <a:rPr lang="da-DK" sz="2000" dirty="0">
                <a:latin typeface="Courier"/>
                <a:cs typeface="Courier"/>
              </a:rPr>
              <a:t>[i] = N - i;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   </a:t>
            </a:r>
            <a:r>
              <a:rPr lang="en-US" sz="2000" dirty="0">
                <a:latin typeface="Courier"/>
                <a:cs typeface="Courier"/>
              </a:rPr>
              <a:t>for 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= 1;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&lt; N;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++)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smtClean="0">
                <a:latin typeface="Courier"/>
                <a:cs typeface="Courier"/>
              </a:rPr>
              <a:t>for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j = 0; j &lt; N - 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; j++)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</a:t>
            </a:r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[j] &gt;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[j+1])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</a:t>
            </a:r>
            <a:r>
              <a:rPr lang="en-US" sz="2000" dirty="0" err="1" smtClean="0">
                <a:latin typeface="Courier"/>
                <a:cs typeface="Courier"/>
              </a:rPr>
              <a:t>tmp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[j]</a:t>
            </a:r>
            <a:r>
              <a:rPr lang="en-US" sz="2000" dirty="0" smtClean="0">
                <a:latin typeface="Courier"/>
                <a:cs typeface="Courier"/>
              </a:rPr>
              <a:t>;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              </a:t>
            </a:r>
            <a:r>
              <a:rPr lang="en-US" sz="2000" dirty="0" err="1" smtClean="0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[j] = </a:t>
            </a:r>
            <a:r>
              <a:rPr lang="en-US" sz="2000" dirty="0" err="1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[j+1]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              </a:t>
            </a:r>
            <a:r>
              <a:rPr lang="en-US" sz="2000" dirty="0" err="1" smtClean="0">
                <a:latin typeface="Courier"/>
                <a:cs typeface="Courier"/>
              </a:rPr>
              <a:t>arr</a:t>
            </a:r>
            <a:r>
              <a:rPr lang="en-US" sz="2000" dirty="0">
                <a:latin typeface="Courier"/>
                <a:cs typeface="Courier"/>
              </a:rPr>
              <a:t>[j+1] = </a:t>
            </a:r>
            <a:r>
              <a:rPr lang="en-US" sz="2000" dirty="0" err="1">
                <a:latin typeface="Courier"/>
                <a:cs typeface="Courier"/>
              </a:rPr>
              <a:t>tmp</a:t>
            </a:r>
            <a:r>
              <a:rPr lang="en-US" sz="2000" dirty="0">
                <a:latin typeface="Courier"/>
                <a:cs typeface="Courier"/>
              </a:rPr>
              <a:t>; }}}} </a:t>
            </a:r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dirty="0"/>
              <a:t>What does this do?   </a:t>
            </a:r>
          </a:p>
        </p:txBody>
      </p:sp>
    </p:spTree>
    <p:extLst>
      <p:ext uri="{BB962C8B-B14F-4D97-AF65-F5344CB8AC3E}">
        <p14:creationId xmlns:p14="http://schemas.microsoft.com/office/powerpoint/2010/main" val="256088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5112"/>
            <a:ext cx="7772400" cy="832556"/>
          </a:xfrm>
        </p:spPr>
        <p:txBody>
          <a:bodyPr/>
          <a:lstStyle/>
          <a:p>
            <a:r>
              <a:rPr lang="en-US" dirty="0" smtClean="0"/>
              <a:t>Complexity of method5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27668"/>
            <a:ext cx="6400800" cy="417618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Analyze in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call to new is O(1).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first loop iterates N times; loop body is O(1), so loop is O(N).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nested loop body iterates N-1 times, then N-2 times, …, 1 time. Total is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algn="l"/>
            <a:r>
              <a:rPr lang="en-US" dirty="0" smtClean="0"/>
              <a:t>Overall complexity is O(1)+O(N)+O(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 =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5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5313"/>
            <a:ext cx="7772400" cy="931687"/>
          </a:xfrm>
        </p:spPr>
        <p:txBody>
          <a:bodyPr/>
          <a:lstStyle/>
          <a:p>
            <a:r>
              <a:rPr lang="en-US" dirty="0" smtClean="0"/>
              <a:t>Complexity Caveats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97000"/>
            <a:ext cx="6400800" cy="400685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Algorithms with the same complexity can differ when constants, coefficients and lower-order terms are considered.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Which of these is better?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2N</a:t>
            </a:r>
            <a:r>
              <a:rPr lang="en-US" baseline="30000" dirty="0" smtClean="0"/>
              <a:t>2</a:t>
            </a:r>
            <a:r>
              <a:rPr lang="en-US" dirty="0" smtClean="0"/>
              <a:t>+3N     vs.   10N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2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6138"/>
            <a:ext cx="6530622" cy="528108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 smtClean="0"/>
              <a:t>A better complexity means </a:t>
            </a:r>
            <a:r>
              <a:rPr lang="en-US" i="1" dirty="0" smtClean="0"/>
              <a:t>eventually</a:t>
            </a:r>
            <a:r>
              <a:rPr lang="en-US" dirty="0" smtClean="0"/>
              <a:t> an algorithm will be better. But for small to intermediate problem sizes, an inferior complexity may win out!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Consider 100*N vs. N</a:t>
            </a:r>
            <a:r>
              <a:rPr lang="en-US" baseline="30000" dirty="0" smtClean="0"/>
              <a:t>2</a:t>
            </a:r>
            <a:r>
              <a:rPr lang="en-US" dirty="0" smtClean="0"/>
              <a:t>/100.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The quadratic complexity is better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until N = 10,000.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1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/>
          <a:lstStyle/>
          <a:p>
            <a:r>
              <a:rPr lang="en-US" dirty="0" smtClean="0"/>
              <a:t>Fractional exponents (and logs) are allowed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58294"/>
            <a:ext cx="6400800" cy="3245556"/>
          </a:xfrm>
        </p:spPr>
        <p:txBody>
          <a:bodyPr/>
          <a:lstStyle/>
          <a:p>
            <a:pPr algn="l"/>
            <a:r>
              <a:rPr lang="en-US" dirty="0" smtClean="0"/>
              <a:t>√x  = x</a:t>
            </a:r>
            <a:r>
              <a:rPr lang="en-US" baseline="30000" dirty="0" smtClean="0"/>
              <a:t>0.5</a:t>
            </a:r>
          </a:p>
          <a:p>
            <a:pPr algn="l"/>
            <a:r>
              <a:rPr lang="en-US" dirty="0" smtClean="0"/>
              <a:t>This is because </a:t>
            </a:r>
            <a:r>
              <a:rPr lang="en-US" dirty="0"/>
              <a:t>√x </a:t>
            </a:r>
            <a:r>
              <a:rPr lang="en-US" dirty="0" smtClean="0"/>
              <a:t> * </a:t>
            </a:r>
            <a:r>
              <a:rPr lang="en-US" dirty="0"/>
              <a:t>√x </a:t>
            </a:r>
            <a:r>
              <a:rPr lang="en-US" dirty="0" smtClean="0"/>
              <a:t> = x,</a:t>
            </a:r>
          </a:p>
          <a:p>
            <a:pPr algn="l"/>
            <a:r>
              <a:rPr lang="en-US" dirty="0" smtClean="0"/>
              <a:t>so x</a:t>
            </a:r>
            <a:r>
              <a:rPr lang="en-US" baseline="30000" dirty="0" smtClean="0"/>
              <a:t>0.5</a:t>
            </a:r>
            <a:r>
              <a:rPr lang="en-US" dirty="0" smtClean="0"/>
              <a:t> * x</a:t>
            </a:r>
            <a:r>
              <a:rPr lang="en-US" baseline="30000" dirty="0" smtClean="0"/>
              <a:t>0.5</a:t>
            </a:r>
            <a:r>
              <a:rPr lang="en-US" dirty="0" smtClean="0"/>
              <a:t> = x</a:t>
            </a:r>
            <a:r>
              <a:rPr lang="en-US" baseline="30000" dirty="0" smtClean="0"/>
              <a:t>1</a:t>
            </a:r>
            <a:r>
              <a:rPr lang="en-US" dirty="0" smtClean="0"/>
              <a:t> = x</a:t>
            </a:r>
          </a:p>
          <a:p>
            <a:pPr algn="l"/>
            <a:r>
              <a:rPr lang="en-US" dirty="0" smtClean="0"/>
              <a:t>Thus log</a:t>
            </a:r>
            <a:r>
              <a:rPr lang="en-US" baseline="-25000" dirty="0" smtClean="0"/>
              <a:t>10</a:t>
            </a:r>
            <a:r>
              <a:rPr lang="en-US" dirty="0" smtClean="0"/>
              <a:t>(√x) = 0.5 * log</a:t>
            </a:r>
            <a:r>
              <a:rPr lang="en-US" baseline="-25000" dirty="0" smtClean="0"/>
              <a:t>10</a:t>
            </a:r>
            <a:r>
              <a:rPr lang="en-US" dirty="0" smtClean="0"/>
              <a:t>(x).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889000"/>
          </a:xfrm>
        </p:spPr>
        <p:txBody>
          <a:bodyPr/>
          <a:lstStyle/>
          <a:p>
            <a:r>
              <a:rPr lang="en-US" dirty="0" smtClean="0"/>
              <a:t>Primitive vs. Reference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045" y="1523295"/>
            <a:ext cx="6400800" cy="3851628"/>
          </a:xfrm>
        </p:spPr>
        <p:txBody>
          <a:bodyPr/>
          <a:lstStyle/>
          <a:p>
            <a:pPr algn="l"/>
            <a:r>
              <a:rPr lang="en-US" dirty="0" smtClean="0"/>
              <a:t>Primitive types represent fundamental data values (integer, floating point, characters). Values are placed directly in memory.</a:t>
            </a:r>
          </a:p>
          <a:p>
            <a:pPr algn="l"/>
            <a:r>
              <a:rPr lang="en-US" dirty="0" smtClean="0"/>
              <a:t>An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/>
              <a:t> value in one word (4 bytes):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6999" y="4134555"/>
            <a:ext cx="2779889" cy="846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1234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6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890"/>
            <a:ext cx="7772400" cy="987778"/>
          </a:xfrm>
        </p:spPr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9668"/>
            <a:ext cx="6400800" cy="2963332"/>
          </a:xfrm>
        </p:spPr>
        <p:txBody>
          <a:bodyPr/>
          <a:lstStyle/>
          <a:p>
            <a:pPr algn="l"/>
            <a:r>
              <a:rPr lang="en-US" dirty="0" smtClean="0"/>
              <a:t>Data objects (created by </a:t>
            </a:r>
            <a:r>
              <a:rPr lang="en-US" dirty="0">
                <a:latin typeface="Courier"/>
                <a:cs typeface="Courier"/>
              </a:rPr>
              <a:t>new</a:t>
            </a:r>
            <a:r>
              <a:rPr lang="en-US" dirty="0" smtClean="0"/>
              <a:t>) are </a:t>
            </a:r>
            <a:r>
              <a:rPr lang="en-US" i="1" dirty="0" smtClean="0"/>
              <a:t>pointed to </a:t>
            </a:r>
            <a:r>
              <a:rPr lang="en-US" dirty="0" smtClean="0"/>
              <a:t>by a reference type.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3561834"/>
            <a:ext cx="4134555" cy="1058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42444" y="4953000"/>
            <a:ext cx="1848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"/>
                <a:cs typeface="Courier"/>
              </a:rPr>
              <a:t>Int</a:t>
            </a:r>
            <a:r>
              <a:rPr lang="en-US" sz="3200" dirty="0" smtClean="0">
                <a:latin typeface="Courier"/>
                <a:cs typeface="Courier"/>
              </a:rPr>
              <a:t> []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20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1015999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222"/>
            <a:ext cx="6400800" cy="3343628"/>
          </a:xfrm>
        </p:spPr>
        <p:txBody>
          <a:bodyPr/>
          <a:lstStyle/>
          <a:p>
            <a:pPr algn="l"/>
            <a:r>
              <a:rPr lang="en-US" dirty="0" smtClean="0"/>
              <a:t>Assignment of a primitive type copies the actual value.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latin typeface="Courier"/>
                <a:cs typeface="Courier"/>
              </a:rPr>
              <a:t>A = 1234;   A: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B = A;   B: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0555" y="2921001"/>
            <a:ext cx="1862667" cy="691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1234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50555" y="4007556"/>
            <a:ext cx="1862667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1234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870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23" y="1433193"/>
            <a:ext cx="8164689" cy="4754739"/>
          </a:xfrm>
        </p:spPr>
        <p:txBody>
          <a:bodyPr/>
          <a:lstStyle/>
          <a:p>
            <a:pPr algn="l"/>
            <a:r>
              <a:rPr lang="en-US" dirty="0" smtClean="0"/>
              <a:t>Assignment of a reference type copies</a:t>
            </a:r>
          </a:p>
          <a:p>
            <a:pPr algn="l"/>
            <a:r>
              <a:rPr lang="en-US" dirty="0" smtClean="0"/>
              <a:t>a pointer to an object. The object is</a:t>
            </a:r>
          </a:p>
          <a:p>
            <a:pPr algn="l"/>
            <a:r>
              <a:rPr lang="en-US" i="1" dirty="0" smtClean="0"/>
              <a:t>not duplicated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   </a:t>
            </a:r>
            <a:r>
              <a:rPr lang="en-US" dirty="0" smtClean="0">
                <a:latin typeface="Courier"/>
                <a:cs typeface="Courier"/>
              </a:rPr>
              <a:t>B = A; 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5344" y="2596443"/>
            <a:ext cx="56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3613007"/>
            <a:ext cx="4134555" cy="12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490178" y="3958167"/>
            <a:ext cx="1080911" cy="88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704188" y="4395612"/>
            <a:ext cx="785990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85344" y="4076890"/>
            <a:ext cx="74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668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4334"/>
            <a:ext cx="7772400" cy="117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of Reference Types</a:t>
            </a:r>
            <a:br>
              <a:rPr lang="en-US" dirty="0" smtClean="0"/>
            </a:br>
            <a:r>
              <a:rPr lang="en-US" dirty="0" smtClean="0"/>
              <a:t>Leads to </a:t>
            </a:r>
            <a:r>
              <a:rPr lang="en-US" i="1" dirty="0" smtClean="0"/>
              <a:t>Sharing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0668"/>
            <a:ext cx="6400800" cy="3316110"/>
          </a:xfrm>
        </p:spPr>
        <p:txBody>
          <a:bodyPr/>
          <a:lstStyle/>
          <a:p>
            <a:pPr algn="l"/>
            <a:r>
              <a:rPr lang="en-US" dirty="0" smtClean="0"/>
              <a:t>Given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A[1] = 1; </a:t>
            </a:r>
            <a:r>
              <a:rPr lang="en-US" dirty="0" smtClean="0"/>
              <a:t>causes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32944" y="2257778"/>
            <a:ext cx="6038145" cy="1310239"/>
            <a:chOff x="2532944" y="3613007"/>
            <a:chExt cx="6038145" cy="124121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4704"/>
            <a:stretch/>
          </p:blipFill>
          <p:spPr>
            <a:xfrm>
              <a:off x="2532944" y="3613007"/>
              <a:ext cx="4134555" cy="1241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7490178" y="3958167"/>
              <a:ext cx="1080911" cy="888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6704188" y="4395613"/>
              <a:ext cx="785990" cy="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85344" y="4076890"/>
              <a:ext cx="743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78944" y="4408964"/>
            <a:ext cx="6038145" cy="1310239"/>
            <a:chOff x="2532944" y="3613007"/>
            <a:chExt cx="6038145" cy="124121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4704"/>
            <a:stretch/>
          </p:blipFill>
          <p:spPr>
            <a:xfrm>
              <a:off x="2532944" y="3613007"/>
              <a:ext cx="4134555" cy="1241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7490178" y="3958167"/>
              <a:ext cx="1080911" cy="888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6704188" y="4395613"/>
              <a:ext cx="785990" cy="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85344" y="4076890"/>
              <a:ext cx="743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797778" y="4738298"/>
            <a:ext cx="832556" cy="9484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54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086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clone() to create a distinct copy of an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222"/>
            <a:ext cx="6400800" cy="4092222"/>
          </a:xfrm>
        </p:spPr>
        <p:txBody>
          <a:bodyPr/>
          <a:lstStyle/>
          <a:p>
            <a:pPr algn="l"/>
            <a:r>
              <a:rPr lang="en-US" dirty="0" smtClean="0">
                <a:latin typeface="Courier"/>
                <a:cs typeface="Courier"/>
              </a:rPr>
              <a:t>B = </a:t>
            </a:r>
            <a:r>
              <a:rPr lang="en-US" dirty="0" err="1" smtClean="0">
                <a:latin typeface="Courier"/>
                <a:cs typeface="Courier"/>
              </a:rPr>
              <a:t>A.clone</a:t>
            </a:r>
            <a:r>
              <a:rPr lang="en-US" dirty="0" smtClean="0">
                <a:latin typeface="Courier"/>
                <a:cs typeface="Courier"/>
              </a:rPr>
              <a:t>(); </a:t>
            </a:r>
          </a:p>
          <a:p>
            <a:pPr algn="l"/>
            <a:r>
              <a:rPr lang="en-US" dirty="0"/>
              <a:t>  </a:t>
            </a:r>
            <a:r>
              <a:rPr lang="en-US" dirty="0" smtClean="0"/>
              <a:t> creates: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4459111"/>
            <a:ext cx="4134555" cy="104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3400777"/>
            <a:ext cx="4134555" cy="10583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890888" y="3767667"/>
            <a:ext cx="64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1890888" y="4645167"/>
            <a:ext cx="6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B</a:t>
            </a:r>
            <a:endParaRPr lang="en-US" sz="3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028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557"/>
            <a:ext cx="7772400" cy="1114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clone() makes a copy only of the object itself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95222"/>
            <a:ext cx="6400800" cy="3471334"/>
          </a:xfrm>
        </p:spPr>
        <p:txBody>
          <a:bodyPr/>
          <a:lstStyle/>
          <a:p>
            <a:pPr algn="l"/>
            <a:r>
              <a:rPr lang="en-US" dirty="0" smtClean="0"/>
              <a:t>Objects accessed by references </a:t>
            </a:r>
            <a:r>
              <a:rPr lang="en-US" i="1" dirty="0" smtClean="0"/>
              <a:t>aren’t</a:t>
            </a:r>
            <a:r>
              <a:rPr lang="en-US" dirty="0" smtClean="0"/>
              <a:t> copied.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If we clone A we get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48556" y="4143022"/>
            <a:ext cx="3666066" cy="914401"/>
            <a:chOff x="1848556" y="4143022"/>
            <a:chExt cx="3666066" cy="914401"/>
          </a:xfrm>
        </p:grpSpPr>
        <p:sp>
          <p:nvSpPr>
            <p:cNvPr id="4" name="Rectangle 3"/>
            <p:cNvSpPr/>
            <p:nvPr/>
          </p:nvSpPr>
          <p:spPr>
            <a:xfrm>
              <a:off x="1848556" y="4143022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00222" y="4143023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2762956" y="4600222"/>
              <a:ext cx="183726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86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46668"/>
            <a:ext cx="6400800" cy="330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8556" y="134902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57422" y="134902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62956" y="1806222"/>
            <a:ext cx="2294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48556" y="3124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A’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2762956" y="2263424"/>
            <a:ext cx="2294466" cy="1317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6111" y="4769556"/>
            <a:ext cx="444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isn’t B copied too?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42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73667"/>
            <a:ext cx="6400800" cy="4430183"/>
          </a:xfrm>
        </p:spPr>
        <p:txBody>
          <a:bodyPr/>
          <a:lstStyle/>
          <a:p>
            <a:pPr algn="l"/>
            <a:r>
              <a:rPr lang="en-US" dirty="0" smtClean="0"/>
              <a:t>Consider: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But you can create your own version of clone() if you wish!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8556" y="249202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00222" y="2492023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762956" y="2949222"/>
            <a:ext cx="18372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762956" y="3217333"/>
            <a:ext cx="18372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9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9557"/>
            <a:ext cx="7772400" cy="1326443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388" y="2099027"/>
            <a:ext cx="7387167" cy="3728862"/>
          </a:xfrm>
        </p:spPr>
        <p:txBody>
          <a:bodyPr/>
          <a:lstStyle/>
          <a:p>
            <a:pPr algn="l"/>
            <a:r>
              <a:rPr lang="en-US" dirty="0" smtClean="0"/>
              <a:t>Individual data items, called </a:t>
            </a:r>
            <a:r>
              <a:rPr lang="en-US" i="1" dirty="0" smtClean="0"/>
              <a:t>nodes</a:t>
            </a:r>
            <a:r>
              <a:rPr lang="en-US" dirty="0" smtClean="0"/>
              <a:t>, are linked together using references: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Advantages: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Easy to reorder nodes (by changing links).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Easy to add extra nodes as needed.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6083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3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849489"/>
          </a:xfrm>
        </p:spPr>
        <p:txBody>
          <a:bodyPr/>
          <a:lstStyle/>
          <a:p>
            <a:r>
              <a:rPr lang="en-US" dirty="0" smtClean="0"/>
              <a:t>What base do we use?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09889"/>
            <a:ext cx="6400800" cy="3893961"/>
          </a:xfrm>
        </p:spPr>
        <p:txBody>
          <a:bodyPr/>
          <a:lstStyle/>
          <a:p>
            <a:pPr algn="l"/>
            <a:r>
              <a:rPr lang="en-US" dirty="0" smtClean="0"/>
              <a:t>Usually base 2, but …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it doesn’t really matter.</a:t>
            </a:r>
          </a:p>
          <a:p>
            <a:pPr algn="l"/>
            <a:r>
              <a:rPr lang="en-US" dirty="0" smtClean="0"/>
              <a:t>Logs to different bases are related by a constant factor.</a:t>
            </a:r>
          </a:p>
          <a:p>
            <a:pPr algn="l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(x) is always 3.32… bigger than log</a:t>
            </a:r>
            <a:r>
              <a:rPr lang="en-US" baseline="-25000" dirty="0" smtClean="0"/>
              <a:t>10</a:t>
            </a:r>
            <a:r>
              <a:rPr lang="en-US" dirty="0" smtClean="0"/>
              <a:t>(x). </a:t>
            </a:r>
            <a:endParaRPr lang="en-US" dirty="0"/>
          </a:p>
          <a:p>
            <a:pPr algn="l"/>
            <a:r>
              <a:rPr lang="en-US" dirty="0" smtClean="0"/>
              <a:t>   Because  2</a:t>
            </a:r>
            <a:r>
              <a:rPr lang="en-US" baseline="30000" dirty="0" smtClean="0"/>
              <a:t>3.32… </a:t>
            </a:r>
            <a:r>
              <a:rPr lang="en-US" dirty="0" smtClean="0"/>
              <a:t>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3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0111"/>
            <a:ext cx="6400800" cy="4529667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Disadvantages:</a:t>
            </a:r>
          </a:p>
          <a:p>
            <a:pPr marL="457200" lvl="0" indent="-457200" algn="l">
              <a:buFont typeface="Arial"/>
              <a:buChar char="•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Each node needs a “next” field</a:t>
            </a:r>
          </a:p>
          <a:p>
            <a:pPr marL="457200" lvl="0" indent="-457200" algn="l">
              <a:buFont typeface="Arial"/>
              <a:buChar char="•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Moving forward is tedious (one node at a time).</a:t>
            </a:r>
          </a:p>
          <a:p>
            <a:pPr marL="457200" lvl="0" indent="-457200" algn="l">
              <a:buFont typeface="Arial"/>
              <a:buChar char="•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Moving backward is difficult or impossible.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1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004711"/>
          </a:xfrm>
        </p:spPr>
        <p:txBody>
          <a:bodyPr/>
          <a:lstStyle/>
          <a:p>
            <a:r>
              <a:rPr lang="en-US" dirty="0" smtClean="0"/>
              <a:t>Linked List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1" y="1538111"/>
            <a:ext cx="7027332" cy="434622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//*** fields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E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next;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//*** constructors **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(why two?)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this(d, null)</a:t>
            </a:r>
            <a:r>
              <a:rPr lang="en-US" dirty="0" smtClean="0">
                <a:latin typeface="Courier"/>
                <a:cs typeface="Courier"/>
              </a:rPr>
              <a:t>; 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(E d,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564444"/>
            <a:ext cx="7366000" cy="4839406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methods to access fields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E </a:t>
            </a:r>
            <a:r>
              <a:rPr lang="en-US" dirty="0" err="1">
                <a:latin typeface="Courier"/>
                <a:cs typeface="Courier"/>
              </a:rPr>
              <a:t>getData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return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next;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155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79778"/>
            <a:ext cx="8255000" cy="4924072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 // </a:t>
            </a:r>
            <a:r>
              <a:rPr lang="en-US" dirty="0" smtClean="0">
                <a:latin typeface="Courier"/>
                <a:cs typeface="Courier"/>
              </a:rPr>
              <a:t>methods to modify </a:t>
            </a:r>
            <a:r>
              <a:rPr lang="en-US" dirty="0">
                <a:latin typeface="Courier"/>
                <a:cs typeface="Courier"/>
              </a:rPr>
              <a:t>fields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setData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</a:t>
            </a:r>
            <a:r>
              <a:rPr lang="nl-NL" dirty="0" smtClean="0">
                <a:latin typeface="Courier"/>
                <a:cs typeface="Courier"/>
              </a:rPr>
              <a:t>}</a:t>
            </a:r>
            <a:endParaRPr lang="nl-NL" dirty="0">
              <a:latin typeface="Courier"/>
              <a:cs typeface="Courier"/>
            </a:endParaRPr>
          </a:p>
          <a:p>
            <a:pPr algn="l"/>
            <a:endParaRPr lang="nl-NL" dirty="0">
              <a:latin typeface="Courier"/>
              <a:cs typeface="Courier"/>
            </a:endParaRPr>
          </a:p>
          <a:p>
            <a:pPr algn="l"/>
            <a:r>
              <a:rPr lang="nl-NL" dirty="0">
                <a:latin typeface="Courier"/>
                <a:cs typeface="Courier"/>
              </a:rPr>
              <a:t>  </a:t>
            </a:r>
            <a:r>
              <a:rPr lang="nl-NL" dirty="0" smtClean="0">
                <a:latin typeface="Courier"/>
                <a:cs typeface="Courier"/>
              </a:rPr>
              <a:t>public </a:t>
            </a:r>
            <a:r>
              <a:rPr lang="nl-NL" dirty="0" err="1">
                <a:latin typeface="Courier"/>
                <a:cs typeface="Courier"/>
              </a:rPr>
              <a:t>void</a:t>
            </a:r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setNext</a:t>
            </a:r>
            <a:r>
              <a:rPr lang="nl-NL" dirty="0">
                <a:latin typeface="Courier"/>
                <a:cs typeface="Courier"/>
              </a:rPr>
              <a:t>(</a:t>
            </a:r>
            <a:r>
              <a:rPr lang="nl-NL" dirty="0" err="1">
                <a:latin typeface="Courier"/>
                <a:cs typeface="Courier"/>
              </a:rPr>
              <a:t>Listnode</a:t>
            </a:r>
            <a:r>
              <a:rPr lang="nl-NL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42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89"/>
            <a:ext cx="7772400" cy="95955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22" y="1580444"/>
            <a:ext cx="7239000" cy="3823406"/>
          </a:xfrm>
        </p:spPr>
        <p:txBody>
          <a:bodyPr/>
          <a:lstStyle/>
          <a:p>
            <a:pPr algn="l"/>
            <a:r>
              <a:rPr lang="en-US" dirty="0" smtClean="0"/>
              <a:t>Create first node: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&lt;String&gt; l;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l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&lt;String&gt;("ant")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766" t="40741"/>
          <a:stretch/>
        </p:blipFill>
        <p:spPr>
          <a:xfrm>
            <a:off x="1128862" y="3570106"/>
            <a:ext cx="4096331" cy="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444" y="663222"/>
            <a:ext cx="7718778" cy="4740628"/>
          </a:xfrm>
        </p:spPr>
        <p:txBody>
          <a:bodyPr/>
          <a:lstStyle/>
          <a:p>
            <a:pPr algn="l"/>
            <a:r>
              <a:rPr lang="en-US" dirty="0" smtClean="0"/>
              <a:t>Then add second node at end of list:</a:t>
            </a:r>
          </a:p>
          <a:p>
            <a:pPr algn="l"/>
            <a:endParaRPr lang="en-US" dirty="0"/>
          </a:p>
          <a:p>
            <a:pPr algn="l"/>
            <a:r>
              <a:rPr lang="en-US" sz="2600" dirty="0" err="1">
                <a:latin typeface="Courier"/>
                <a:cs typeface="Courier"/>
              </a:rPr>
              <a:t>l.setNext</a:t>
            </a:r>
            <a:r>
              <a:rPr lang="en-US" sz="2600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new </a:t>
            </a:r>
            <a:r>
              <a:rPr lang="en-US" sz="2600" dirty="0" err="1">
                <a:latin typeface="Courier"/>
                <a:cs typeface="Courier"/>
              </a:rPr>
              <a:t>Listnode</a:t>
            </a:r>
            <a:r>
              <a:rPr lang="en-US" sz="2600" dirty="0">
                <a:latin typeface="Courier"/>
                <a:cs typeface="Courier"/>
              </a:rPr>
              <a:t>&lt;String&gt;("bat"))</a:t>
            </a:r>
            <a:r>
              <a:rPr lang="en-US" sz="26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155" t="37037" r="-54155"/>
          <a:stretch/>
        </p:blipFill>
        <p:spPr>
          <a:xfrm>
            <a:off x="1521179" y="3330221"/>
            <a:ext cx="8579859" cy="6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03110"/>
          </a:xfrm>
        </p:spPr>
        <p:txBody>
          <a:bodyPr/>
          <a:lstStyle/>
          <a:p>
            <a:r>
              <a:rPr lang="en-US" dirty="0" smtClean="0"/>
              <a:t>Adding a Node into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3865739"/>
          </a:xfrm>
        </p:spPr>
        <p:txBody>
          <a:bodyPr/>
          <a:lstStyle/>
          <a:p>
            <a:pPr algn="l"/>
            <a:r>
              <a:rPr lang="en-US" dirty="0" smtClean="0"/>
              <a:t>Assume </a:t>
            </a:r>
            <a:r>
              <a:rPr lang="en-US" sz="2600" dirty="0">
                <a:latin typeface="Courier"/>
                <a:cs typeface="Courier"/>
              </a:rPr>
              <a:t>l</a:t>
            </a:r>
            <a:r>
              <a:rPr lang="en-US" dirty="0" smtClean="0"/>
              <a:t> points to start of list,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n</a:t>
            </a:r>
            <a:r>
              <a:rPr lang="en-US" dirty="0" smtClean="0"/>
              <a:t>  points to node </a:t>
            </a:r>
            <a:r>
              <a:rPr lang="en-US" i="1" dirty="0" smtClean="0"/>
              <a:t>after which </a:t>
            </a:r>
            <a:r>
              <a:rPr lang="en-US" dirty="0" smtClean="0"/>
              <a:t>to insert: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82" b="75103"/>
          <a:stretch/>
        </p:blipFill>
        <p:spPr>
          <a:xfrm>
            <a:off x="1254477" y="2991555"/>
            <a:ext cx="5888599" cy="14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5556"/>
            <a:ext cx="6400800" cy="4826000"/>
          </a:xfrm>
        </p:spPr>
        <p:txBody>
          <a:bodyPr/>
          <a:lstStyle/>
          <a:p>
            <a:pPr algn="l"/>
            <a:r>
              <a:rPr lang="en-US" dirty="0" smtClean="0"/>
              <a:t>Create node to be inserted: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>
                <a:latin typeface="Courier"/>
                <a:cs typeface="Courier"/>
              </a:rPr>
              <a:t>&lt;String&gt;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new </a:t>
            </a:r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>
                <a:latin typeface="Courier"/>
                <a:cs typeface="Courier"/>
              </a:rPr>
              <a:t>&lt;String&gt;(“xxx”);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18" t="31070" r="-1" b="62140"/>
          <a:stretch/>
        </p:blipFill>
        <p:spPr>
          <a:xfrm>
            <a:off x="254000" y="3393720"/>
            <a:ext cx="5500162" cy="7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953956" cy="4712406"/>
          </a:xfrm>
        </p:spPr>
        <p:txBody>
          <a:bodyPr/>
          <a:lstStyle/>
          <a:p>
            <a:pPr algn="l"/>
            <a:r>
              <a:rPr lang="en-US" dirty="0" smtClean="0"/>
              <a:t>Set the new node’s next field: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tmp.setNext</a:t>
            </a:r>
            <a:r>
              <a:rPr lang="en-US" dirty="0" smtClean="0"/>
              <a:t>( </a:t>
            </a:r>
            <a:r>
              <a:rPr lang="en-US" dirty="0" err="1" smtClean="0"/>
              <a:t>n.getNext</a:t>
            </a:r>
            <a:r>
              <a:rPr lang="en-US" dirty="0" smtClean="0"/>
              <a:t>() 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1" t="56628" b="25720"/>
          <a:stretch/>
        </p:blipFill>
        <p:spPr>
          <a:xfrm>
            <a:off x="1143000" y="2342444"/>
            <a:ext cx="5737139" cy="166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45" t="59410" r="47482" b="37555"/>
          <a:stretch/>
        </p:blipFill>
        <p:spPr>
          <a:xfrm>
            <a:off x="1142999" y="2271013"/>
            <a:ext cx="2963333" cy="150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5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8556"/>
            <a:ext cx="6400800" cy="4825294"/>
          </a:xfrm>
        </p:spPr>
        <p:txBody>
          <a:bodyPr/>
          <a:lstStyle/>
          <a:p>
            <a:pPr algn="l"/>
            <a:r>
              <a:rPr lang="en-US" dirty="0" smtClean="0"/>
              <a:t>Reset </a:t>
            </a: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/>
              <a:t>’s next </a:t>
            </a:r>
            <a:r>
              <a:rPr lang="en-US" dirty="0">
                <a:latin typeface="Courier"/>
                <a:cs typeface="Courier"/>
              </a:rPr>
              <a:t>field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n.setNext</a:t>
            </a:r>
            <a:r>
              <a:rPr lang="en-US" dirty="0" smtClean="0">
                <a:latin typeface="Courier"/>
                <a:cs typeface="Courier"/>
              </a:rPr>
              <a:t> (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);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453"/>
          <a:stretch/>
        </p:blipFill>
        <p:spPr>
          <a:xfrm>
            <a:off x="1522588" y="2596444"/>
            <a:ext cx="5118568" cy="1605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290" t="95082"/>
          <a:stretch/>
        </p:blipFill>
        <p:spPr>
          <a:xfrm>
            <a:off x="959555" y="2736850"/>
            <a:ext cx="2390889" cy="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6890"/>
            <a:ext cx="7772400" cy="1397000"/>
          </a:xfrm>
        </p:spPr>
        <p:txBody>
          <a:bodyPr/>
          <a:lstStyle/>
          <a:p>
            <a:r>
              <a:rPr lang="en-US" dirty="0" smtClean="0"/>
              <a:t>Many useful algorithms are </a:t>
            </a:r>
            <a:br>
              <a:rPr lang="en-US" dirty="0" smtClean="0"/>
            </a:br>
            <a:r>
              <a:rPr lang="en-US" dirty="0" smtClean="0"/>
              <a:t>n log(n) in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96583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This is </a:t>
            </a:r>
            <a:r>
              <a:rPr lang="en-US" i="1" dirty="0" smtClean="0"/>
              <a:t>way better </a:t>
            </a:r>
            <a:r>
              <a:rPr lang="en-US" dirty="0" smtClean="0"/>
              <a:t>than an n</a:t>
            </a:r>
            <a:r>
              <a:rPr lang="en-US" baseline="30000" dirty="0" smtClean="0"/>
              <a:t>2</a:t>
            </a:r>
            <a:r>
              <a:rPr lang="en-US" dirty="0" smtClean="0"/>
              <a:t> algorithm</a:t>
            </a:r>
          </a:p>
          <a:p>
            <a:pPr algn="l"/>
            <a:r>
              <a:rPr lang="en-US" dirty="0" smtClean="0"/>
              <a:t>(because log(n) grows slowly as n grows).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6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79"/>
            <a:ext cx="7772400" cy="1199443"/>
          </a:xfrm>
        </p:spPr>
        <p:txBody>
          <a:bodyPr/>
          <a:lstStyle/>
          <a:p>
            <a:r>
              <a:rPr lang="en-US" dirty="0" smtClean="0"/>
              <a:t>Removing a Node from a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2890"/>
            <a:ext cx="6400800" cy="3019778"/>
          </a:xfrm>
        </p:spPr>
        <p:txBody>
          <a:bodyPr/>
          <a:lstStyle/>
          <a:p>
            <a:pPr algn="l"/>
            <a:r>
              <a:rPr lang="en-US" dirty="0" smtClean="0"/>
              <a:t>Goal: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Remove node </a:t>
            </a:r>
            <a:r>
              <a:rPr lang="en-US" dirty="0" smtClean="0">
                <a:latin typeface="Courier"/>
                <a:cs typeface="Courier"/>
              </a:rPr>
              <a:t>n</a:t>
            </a:r>
            <a:r>
              <a:rPr lang="en-US" dirty="0" smtClean="0"/>
              <a:t> from list </a:t>
            </a:r>
            <a:r>
              <a:rPr lang="en-US" dirty="0">
                <a:latin typeface="Courier"/>
                <a:cs typeface="Courier"/>
              </a:rPr>
              <a:t>l</a:t>
            </a:r>
          </a:p>
          <a:p>
            <a:pPr algn="l"/>
            <a:r>
              <a:rPr lang="en-US" dirty="0" smtClean="0"/>
              <a:t>Approach: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Find </a:t>
            </a: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/>
              <a:t>’s predecessor in the list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Link that predecessor to </a:t>
            </a: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/>
              <a:t>’s successor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6778"/>
            <a:ext cx="6400800" cy="4797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86" y="1562101"/>
            <a:ext cx="5918001" cy="40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3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1557"/>
            <a:ext cx="7772400" cy="1269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search from head of list (l) to find n’s predecessor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555" y="2159000"/>
            <a:ext cx="7535333" cy="21872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&lt;String&gt;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l;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while (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 != n)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// find the node before n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(); 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2909006"/>
          </a:xfrm>
        </p:spPr>
        <p:txBody>
          <a:bodyPr/>
          <a:lstStyle/>
          <a:p>
            <a:r>
              <a:rPr lang="en-US" dirty="0" smtClean="0"/>
              <a:t>We then reset the Predecessor’s next field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2333"/>
            <a:ext cx="7086600" cy="2821517"/>
          </a:xfrm>
        </p:spPr>
        <p:txBody>
          <a:bodyPr/>
          <a:lstStyle/>
          <a:p>
            <a:pPr algn="l"/>
            <a:r>
              <a:rPr lang="en-US" dirty="0" err="1">
                <a:latin typeface="Courier"/>
                <a:cs typeface="Courier"/>
              </a:rPr>
              <a:t>tmp.setNext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n.getNext</a:t>
            </a:r>
            <a:r>
              <a:rPr lang="en-US" dirty="0">
                <a:latin typeface="Courier"/>
                <a:cs typeface="Courier"/>
              </a:rPr>
              <a:t>() );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remove n from the 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716492"/>
            <a:ext cx="7772400" cy="1470025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Special Case 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6"/>
            <a:ext cx="6699956" cy="3682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What happens if n is first element of list?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 has no predecessor!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How does the code fail?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while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 != n)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();   </a:t>
            </a:r>
          </a:p>
          <a:p>
            <a:pPr algn="l"/>
            <a:r>
              <a:rPr lang="en-US" dirty="0" smtClean="0"/>
              <a:t>     }</a:t>
            </a:r>
            <a:endParaRPr lang="en-US" dirty="0"/>
          </a:p>
          <a:p>
            <a:pPr algn="l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7223"/>
            <a:ext cx="7772400" cy="1114777"/>
          </a:xfrm>
        </p:spPr>
        <p:txBody>
          <a:bodyPr/>
          <a:lstStyle/>
          <a:p>
            <a:r>
              <a:rPr lang="en-US" dirty="0" smtClean="0"/>
              <a:t>How do we handle this?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6778"/>
            <a:ext cx="6400800" cy="352707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Add special case code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Make sure every node has a predecessor!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0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445"/>
            <a:ext cx="7772400" cy="1030111"/>
          </a:xfrm>
        </p:spPr>
        <p:txBody>
          <a:bodyPr/>
          <a:lstStyle/>
          <a:p>
            <a:r>
              <a:rPr lang="en-US" dirty="0" smtClean="0"/>
              <a:t>Enhanced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693333"/>
            <a:ext cx="8226777" cy="371051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if (l ==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// special case: n is the first node in the list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l = n.getNext();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// general case: find the node </a:t>
            </a:r>
            <a:r>
              <a:rPr lang="da-DK" dirty="0" err="1">
                <a:latin typeface="Courier"/>
                <a:cs typeface="Courier"/>
              </a:rPr>
              <a:t>before</a:t>
            </a:r>
            <a:r>
              <a:rPr lang="da-DK" dirty="0">
                <a:latin typeface="Courier"/>
                <a:cs typeface="Courier"/>
              </a:rPr>
              <a:t> n, </a:t>
            </a:r>
            <a:r>
              <a:rPr lang="da-DK" dirty="0" err="1">
                <a:latin typeface="Courier"/>
                <a:cs typeface="Courier"/>
              </a:rPr>
              <a:t>then</a:t>
            </a:r>
            <a:r>
              <a:rPr lang="da-DK" dirty="0">
                <a:latin typeface="Courier"/>
                <a:cs typeface="Courier"/>
              </a:rPr>
              <a:t> "</a:t>
            </a:r>
            <a:r>
              <a:rPr lang="da-DK" dirty="0" err="1">
                <a:latin typeface="Courier"/>
                <a:cs typeface="Courier"/>
              </a:rPr>
              <a:t>unlink</a:t>
            </a:r>
            <a:r>
              <a:rPr lang="da-DK" dirty="0">
                <a:latin typeface="Courier"/>
                <a:cs typeface="Courier"/>
              </a:rPr>
              <a:t>" n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Listnode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</a:t>
            </a:r>
            <a:r>
              <a:rPr lang="da-DK" dirty="0" err="1">
                <a:latin typeface="Courier"/>
                <a:cs typeface="Courier"/>
              </a:rPr>
              <a:t>tmp</a:t>
            </a:r>
            <a:r>
              <a:rPr lang="da-DK" dirty="0">
                <a:latin typeface="Courier"/>
                <a:cs typeface="Courier"/>
              </a:rPr>
              <a:t> = l;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while</a:t>
            </a:r>
            <a:r>
              <a:rPr lang="da-DK" dirty="0">
                <a:latin typeface="Courier"/>
                <a:cs typeface="Courier"/>
              </a:rPr>
              <a:t> (</a:t>
            </a:r>
            <a:r>
              <a:rPr lang="da-DK" dirty="0" err="1">
                <a:latin typeface="Courier"/>
                <a:cs typeface="Courier"/>
              </a:rPr>
              <a:t>tmp.getNext</a:t>
            </a:r>
            <a:r>
              <a:rPr lang="da-DK" dirty="0">
                <a:latin typeface="Courier"/>
                <a:cs typeface="Courier"/>
              </a:rPr>
              <a:t>() != n) {  // find the node </a:t>
            </a:r>
            <a:r>
              <a:rPr lang="da-DK" dirty="0" err="1">
                <a:latin typeface="Courier"/>
                <a:cs typeface="Courier"/>
              </a:rPr>
              <a:t>before</a:t>
            </a:r>
            <a:r>
              <a:rPr lang="da-DK" dirty="0">
                <a:latin typeface="Courier"/>
                <a:cs typeface="Courier"/>
              </a:rPr>
              <a:t> n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tmp</a:t>
            </a:r>
            <a:r>
              <a:rPr lang="da-DK" dirty="0">
                <a:latin typeface="Courier"/>
                <a:cs typeface="Courier"/>
              </a:rPr>
              <a:t> = </a:t>
            </a:r>
            <a:r>
              <a:rPr lang="da-DK" dirty="0" err="1">
                <a:latin typeface="Courier"/>
                <a:cs typeface="Courier"/>
              </a:rPr>
              <a:t>tmp.getNext</a:t>
            </a:r>
            <a:r>
              <a:rPr lang="da-DK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tmp.setNext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n.getNext</a:t>
            </a:r>
            <a:r>
              <a:rPr lang="da-DK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  <a:endParaRPr lang="da-DK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935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8334"/>
            <a:ext cx="7772400" cy="889000"/>
          </a:xfrm>
        </p:spPr>
        <p:txBody>
          <a:bodyPr/>
          <a:lstStyle/>
          <a:p>
            <a:r>
              <a:rPr lang="en-US" dirty="0" smtClean="0"/>
              <a:t>Null List Reference vs. Null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7334"/>
            <a:ext cx="6400800" cy="3456516"/>
          </a:xfrm>
        </p:spPr>
        <p:txBody>
          <a:bodyPr/>
          <a:lstStyle/>
          <a:p>
            <a:pPr algn="l"/>
            <a:r>
              <a:rPr lang="en-US" dirty="0" smtClean="0"/>
              <a:t>If </a:t>
            </a:r>
            <a:r>
              <a:rPr lang="en-US" dirty="0" smtClean="0">
                <a:latin typeface="Courier"/>
                <a:cs typeface="Courier"/>
              </a:rPr>
              <a:t>L</a:t>
            </a:r>
            <a:r>
              <a:rPr lang="en-US" dirty="0" smtClean="0"/>
              <a:t> is a variable of type </a:t>
            </a:r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/>
              <a:t>, what does </a:t>
            </a:r>
            <a:r>
              <a:rPr lang="en-US" dirty="0" smtClean="0">
                <a:latin typeface="Courier"/>
                <a:cs typeface="Courier"/>
              </a:rPr>
              <a:t>L == null </a:t>
            </a:r>
            <a:r>
              <a:rPr lang="en-US" dirty="0" smtClean="0"/>
              <a:t>mean?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L</a:t>
            </a:r>
            <a:r>
              <a:rPr lang="en-US" dirty="0" smtClean="0"/>
              <a:t> is a null list (size == 0)  </a:t>
            </a:r>
          </a:p>
          <a:p>
            <a:pPr algn="l"/>
            <a:r>
              <a:rPr lang="en-US" dirty="0" smtClean="0"/>
              <a:t>      </a:t>
            </a:r>
            <a:r>
              <a:rPr lang="en-US" dirty="0" smtClean="0">
                <a:solidFill>
                  <a:srgbClr val="FF6600"/>
                </a:solidFill>
              </a:rPr>
              <a:t>Maybe not!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L</a:t>
            </a:r>
            <a:r>
              <a:rPr lang="en-US" dirty="0" smtClean="0"/>
              <a:t> may be uninitialized (undefined)</a:t>
            </a:r>
          </a:p>
          <a:p>
            <a:pPr algn="l"/>
            <a:r>
              <a:rPr lang="en-US" dirty="0" smtClean="0"/>
              <a:t>These two interpretations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61911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1255889"/>
          </a:xfrm>
        </p:spPr>
        <p:txBody>
          <a:bodyPr/>
          <a:lstStyle/>
          <a:p>
            <a:r>
              <a:rPr lang="en-US" dirty="0" smtClean="0"/>
              <a:t>Header 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93333"/>
            <a:ext cx="6400800" cy="41063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 distinguish between an undefined list and an empty (or null) list, we can add</a:t>
            </a:r>
          </a:p>
          <a:p>
            <a:pPr algn="l"/>
            <a:r>
              <a:rPr lang="en-US" dirty="0" smtClean="0"/>
              <a:t>an extra </a:t>
            </a:r>
            <a:r>
              <a:rPr lang="en-US" dirty="0" smtClean="0">
                <a:solidFill>
                  <a:srgbClr val="FF6600"/>
                </a:solidFill>
              </a:rPr>
              <a:t>header</a:t>
            </a:r>
            <a:r>
              <a:rPr lang="en-US" dirty="0" smtClean="0"/>
              <a:t> node at the start of each list.</a:t>
            </a:r>
          </a:p>
          <a:p>
            <a:pPr algn="l"/>
            <a:r>
              <a:rPr lang="en-US" dirty="0" smtClean="0"/>
              <a:t>All lists now have at least one node. So an empty list </a:t>
            </a:r>
            <a:r>
              <a:rPr lang="en-US" dirty="0" smtClean="0">
                <a:solidFill>
                  <a:srgbClr val="FF6600"/>
                </a:solidFill>
              </a:rPr>
              <a:t>isn’t</a:t>
            </a:r>
            <a:r>
              <a:rPr lang="en-US" dirty="0" smtClean="0"/>
              <a:t> equal to null.</a:t>
            </a:r>
          </a:p>
          <a:p>
            <a:pPr algn="l"/>
            <a:r>
              <a:rPr lang="en-US" dirty="0" smtClean="0"/>
              <a:t>Moreover, inserting a node at the start of a list is easy – it is placed just after the header node!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4666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Let’s implement a class that implements the </a:t>
            </a:r>
            <a:r>
              <a:rPr lang="en-US" dirty="0" err="1" smtClean="0">
                <a:latin typeface="Courier"/>
                <a:cs typeface="Courier"/>
              </a:rPr>
              <a:t>ListADT</a:t>
            </a:r>
            <a:r>
              <a:rPr lang="en-US" dirty="0" smtClean="0"/>
              <a:t> interface using a linked list rather than an array.</a:t>
            </a:r>
          </a:p>
          <a:p>
            <a:pPr algn="l"/>
            <a:r>
              <a:rPr lang="en-US" dirty="0" smtClean="0"/>
              <a:t>We’ll use a header node to illustrate its utility.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8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8557"/>
            <a:ext cx="7772400" cy="1030110"/>
          </a:xfrm>
        </p:spPr>
        <p:txBody>
          <a:bodyPr/>
          <a:lstStyle/>
          <a:p>
            <a:r>
              <a:rPr lang="en-US" dirty="0" smtClean="0"/>
              <a:t>Example: Giving a Toast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95778"/>
            <a:ext cx="6400800" cy="4670777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Fill the glasses.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Linear complexity</a:t>
            </a:r>
          </a:p>
          <a:p>
            <a:pPr marL="514350" indent="-514350" algn="l">
              <a:buAutoNum type="arabicPeriod" startAt="2"/>
            </a:pPr>
            <a:r>
              <a:rPr lang="en-US" dirty="0" smtClean="0"/>
              <a:t>Raise glasses &amp; give the toast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Constant time</a:t>
            </a:r>
          </a:p>
          <a:p>
            <a:pPr algn="l"/>
            <a:r>
              <a:rPr lang="en-US" dirty="0" smtClean="0"/>
              <a:t>3. Clink glasses.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Person 1 clinks with persons 2 to 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Person 2 </a:t>
            </a:r>
            <a:r>
              <a:rPr lang="en-US" dirty="0"/>
              <a:t>clinks with persons </a:t>
            </a:r>
            <a:r>
              <a:rPr lang="en-US" dirty="0" smtClean="0"/>
              <a:t>3 </a:t>
            </a:r>
            <a:r>
              <a:rPr lang="en-US" dirty="0"/>
              <a:t>to </a:t>
            </a:r>
            <a:r>
              <a:rPr lang="en-US" dirty="0" smtClean="0"/>
              <a:t>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…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Person N-1 </a:t>
            </a:r>
            <a:r>
              <a:rPr lang="en-US" dirty="0"/>
              <a:t>clinks with </a:t>
            </a:r>
            <a:r>
              <a:rPr lang="en-US" dirty="0" smtClean="0"/>
              <a:t>person 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40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Interface definition for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16674"/>
            <a:ext cx="6400800" cy="468440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ListADT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, 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contains(E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size(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get(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remove(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15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471240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 private data declarations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 constructor(s) 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interface methods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166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47124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>
                <a:latin typeface="Courier"/>
                <a:cs typeface="Courier"/>
              </a:rPr>
              <a:t>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head;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tail;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 constructor(s) 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interface methods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061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5432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>
                <a:latin typeface="Courier"/>
                <a:cs typeface="Courier"/>
              </a:rPr>
              <a:t>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head;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tail;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 public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 = 0;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head = new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&lt;E&gt;(null);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tail = head;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interface methods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424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543277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 public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size( ){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return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public </a:t>
            </a:r>
            <a:r>
              <a:rPr lang="en-US" sz="2400" dirty="0" err="1">
                <a:latin typeface="Courier"/>
                <a:cs typeface="Courier"/>
              </a:rPr>
              <a:t>boolean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isEmpty</a:t>
            </a:r>
            <a:r>
              <a:rPr lang="en-US" sz="2400" dirty="0">
                <a:latin typeface="Courier"/>
                <a:cs typeface="Courier"/>
              </a:rPr>
              <a:t>( ){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return (size() == 0);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634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	public void add(E item) {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if (item == null)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throw new NullPointerException();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Listnode&lt;E&gt; newNode = </a:t>
            </a:r>
            <a:endParaRPr lang="ro-RO" sz="2400" dirty="0" smtClean="0">
              <a:latin typeface="Courier"/>
              <a:cs typeface="Courier"/>
            </a:endParaRPr>
          </a:p>
          <a:p>
            <a:pPr algn="l"/>
            <a:r>
              <a:rPr lang="ro-RO" sz="2400" dirty="0">
                <a:latin typeface="Courier"/>
                <a:cs typeface="Courier"/>
              </a:rPr>
              <a:t> </a:t>
            </a:r>
            <a:r>
              <a:rPr lang="ro-RO" sz="2400" dirty="0" smtClean="0">
                <a:latin typeface="Courier"/>
                <a:cs typeface="Courier"/>
              </a:rPr>
              <a:t>        new </a:t>
            </a:r>
            <a:r>
              <a:rPr lang="ro-RO" sz="2400" dirty="0">
                <a:latin typeface="Courier"/>
                <a:cs typeface="Courier"/>
              </a:rPr>
              <a:t>Listnode&lt;E&gt;(item);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tail.setNext(newNode);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tail = newNode;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itemCount++;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</a:t>
            </a:r>
            <a:r>
              <a:rPr lang="ro-RO" sz="2400" dirty="0" smtClean="0">
                <a:latin typeface="Courier"/>
                <a:cs typeface="Courier"/>
              </a:rPr>
              <a:t>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898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public class </a:t>
            </a:r>
            <a:r>
              <a:rPr lang="en-US" sz="1800" dirty="0" err="1">
                <a:latin typeface="Courier"/>
                <a:cs typeface="Courier"/>
              </a:rPr>
              <a:t>LinkedList</a:t>
            </a:r>
            <a:r>
              <a:rPr lang="en-US" sz="1800" dirty="0">
                <a:latin typeface="Courier"/>
                <a:cs typeface="Courier"/>
              </a:rPr>
              <a:t>&lt;E&gt; </a:t>
            </a:r>
            <a:r>
              <a:rPr lang="en-US" sz="1800" dirty="0" smtClean="0">
                <a:latin typeface="Courier"/>
                <a:cs typeface="Courier"/>
              </a:rPr>
              <a:t>implements </a:t>
            </a:r>
            <a:r>
              <a:rPr lang="en-US" sz="1800" dirty="0" err="1">
                <a:latin typeface="Courier"/>
                <a:cs typeface="Courier"/>
              </a:rPr>
              <a:t>ListADT</a:t>
            </a:r>
            <a:r>
              <a:rPr lang="en-US" sz="1800" dirty="0">
                <a:latin typeface="Courier"/>
                <a:cs typeface="Courier"/>
              </a:rPr>
              <a:t>&lt;E&gt;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  <a:r>
              <a:rPr lang="en-US" sz="1800" dirty="0"/>
              <a:t>	</a:t>
            </a:r>
            <a:endParaRPr lang="en-US" sz="1800" dirty="0" smtClean="0">
              <a:latin typeface="Courier"/>
              <a:cs typeface="Courier"/>
            </a:endParaRP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>
                <a:latin typeface="Courier"/>
                <a:cs typeface="Courier"/>
              </a:rPr>
              <a:t>public void add(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pos</a:t>
            </a:r>
            <a:r>
              <a:rPr lang="en-US" sz="1800" dirty="0">
                <a:latin typeface="Courier"/>
                <a:cs typeface="Courier"/>
              </a:rPr>
              <a:t>, E item){</a:t>
            </a:r>
          </a:p>
          <a:p>
            <a:pPr algn="l"/>
            <a:r>
              <a:rPr lang="ro-RO" sz="1800" dirty="0">
                <a:latin typeface="Courier"/>
                <a:cs typeface="Courier"/>
              </a:rPr>
              <a:t>		if (item == null)</a:t>
            </a:r>
          </a:p>
          <a:p>
            <a:pPr algn="l"/>
            <a:r>
              <a:rPr lang="ro-RO" sz="1800" dirty="0">
                <a:latin typeface="Courier"/>
                <a:cs typeface="Courier"/>
              </a:rPr>
              <a:t>			throw new NullPointerException()</a:t>
            </a:r>
            <a:r>
              <a:rPr lang="ro-RO" sz="1800" dirty="0" smtClean="0">
                <a:latin typeface="Courier"/>
                <a:cs typeface="Courier"/>
              </a:rPr>
              <a:t>;</a:t>
            </a:r>
            <a:r>
              <a:rPr lang="ro-RO" sz="1800" dirty="0">
                <a:latin typeface="Courier"/>
                <a:cs typeface="Courier"/>
              </a:rPr>
              <a:t>	</a:t>
            </a:r>
          </a:p>
          <a:p>
            <a:pPr algn="l"/>
            <a:r>
              <a:rPr lang="es-ES_tradnl" sz="1800" dirty="0">
                <a:latin typeface="Courier"/>
                <a:cs typeface="Courier"/>
              </a:rPr>
              <a:t>		</a:t>
            </a:r>
            <a:r>
              <a:rPr lang="es-ES_tradnl" sz="1800" dirty="0" err="1">
                <a:latin typeface="Courier"/>
                <a:cs typeface="Courier"/>
              </a:rPr>
              <a:t>if</a:t>
            </a:r>
            <a:r>
              <a:rPr lang="es-ES_tradnl" sz="1800" dirty="0">
                <a:latin typeface="Courier"/>
                <a:cs typeface="Courier"/>
              </a:rPr>
              <a:t> (pos &lt; 0 || pos &gt; </a:t>
            </a:r>
            <a:r>
              <a:rPr lang="es-ES_tradnl" sz="1800" dirty="0" err="1">
                <a:latin typeface="Courier"/>
                <a:cs typeface="Courier"/>
              </a:rPr>
              <a:t>itemCount</a:t>
            </a:r>
            <a:r>
              <a:rPr lang="es-ES_tradnl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s-ES_tradnl" sz="1800" dirty="0">
                <a:latin typeface="Courier"/>
                <a:cs typeface="Courier"/>
              </a:rPr>
              <a:t>		        </a:t>
            </a:r>
            <a:r>
              <a:rPr lang="es-ES_tradnl" sz="1800" dirty="0" err="1">
                <a:latin typeface="Courier"/>
                <a:cs typeface="Courier"/>
              </a:rPr>
              <a:t>throw</a:t>
            </a:r>
            <a:r>
              <a:rPr lang="es-ES_tradnl" sz="1800" dirty="0">
                <a:latin typeface="Courier"/>
                <a:cs typeface="Courier"/>
              </a:rPr>
              <a:t> new </a:t>
            </a:r>
            <a:r>
              <a:rPr lang="es-ES_tradnl" sz="1800" dirty="0" err="1">
                <a:latin typeface="Courier"/>
                <a:cs typeface="Courier"/>
              </a:rPr>
              <a:t>IndexOutOfBoundsException</a:t>
            </a:r>
            <a:r>
              <a:rPr lang="es-ES_tradnl" sz="1800" dirty="0">
                <a:latin typeface="Courier"/>
                <a:cs typeface="Courier"/>
              </a:rPr>
              <a:t>()</a:t>
            </a:r>
            <a:r>
              <a:rPr lang="es-ES_tradnl" sz="1800" dirty="0" smtClean="0">
                <a:latin typeface="Courier"/>
                <a:cs typeface="Courier"/>
              </a:rPr>
              <a:t>; }</a:t>
            </a:r>
            <a:endParaRPr lang="es-ES_tradnl" sz="1800" dirty="0">
              <a:latin typeface="Courier"/>
              <a:cs typeface="Courier"/>
            </a:endParaRPr>
          </a:p>
          <a:p>
            <a:pPr algn="l"/>
            <a:r>
              <a:rPr lang="es-ES_tradnl" sz="1800" dirty="0">
                <a:latin typeface="Courier"/>
                <a:cs typeface="Courier"/>
              </a:rPr>
              <a:t>		</a:t>
            </a:r>
            <a:r>
              <a:rPr lang="es-ES_tradnl" sz="1800" dirty="0" err="1" smtClean="0">
                <a:latin typeface="Courier"/>
                <a:cs typeface="Courier"/>
              </a:rPr>
              <a:t>if</a:t>
            </a:r>
            <a:r>
              <a:rPr lang="es-ES_tradnl" sz="1800" dirty="0" smtClean="0">
                <a:latin typeface="Courier"/>
                <a:cs typeface="Courier"/>
              </a:rPr>
              <a:t> </a:t>
            </a:r>
            <a:r>
              <a:rPr lang="es-ES_tradnl" sz="1800" dirty="0">
                <a:latin typeface="Courier"/>
                <a:cs typeface="Courier"/>
              </a:rPr>
              <a:t>(pos == </a:t>
            </a:r>
            <a:r>
              <a:rPr lang="es-ES_tradnl" sz="1800" dirty="0" err="1">
                <a:latin typeface="Courier"/>
                <a:cs typeface="Courier"/>
              </a:rPr>
              <a:t>itemCount</a:t>
            </a:r>
            <a:r>
              <a:rPr lang="es-ES_tradnl" sz="1800" dirty="0">
                <a:latin typeface="Courier"/>
                <a:cs typeface="Courier"/>
              </a:rPr>
              <a:t>)</a:t>
            </a:r>
          </a:p>
          <a:p>
            <a:pPr algn="l"/>
            <a:r>
              <a:rPr lang="nb-NO" sz="1800" dirty="0">
                <a:latin typeface="Courier"/>
                <a:cs typeface="Courier"/>
              </a:rPr>
              <a:t>			</a:t>
            </a:r>
            <a:r>
              <a:rPr lang="nb-NO" sz="1800" dirty="0" err="1">
                <a:latin typeface="Courier"/>
                <a:cs typeface="Courier"/>
              </a:rPr>
              <a:t>add</a:t>
            </a:r>
            <a:r>
              <a:rPr lang="nb-NO" sz="1800" dirty="0">
                <a:latin typeface="Courier"/>
                <a:cs typeface="Courier"/>
              </a:rPr>
              <a:t>(item);</a:t>
            </a:r>
          </a:p>
          <a:p>
            <a:pPr algn="l"/>
            <a:r>
              <a:rPr lang="nb-NO" sz="1800" dirty="0">
                <a:latin typeface="Courier"/>
                <a:cs typeface="Courier"/>
              </a:rPr>
              <a:t>		</a:t>
            </a:r>
            <a:r>
              <a:rPr lang="nb-NO" sz="1800" dirty="0" err="1">
                <a:latin typeface="Courier"/>
                <a:cs typeface="Courier"/>
              </a:rPr>
              <a:t>else</a:t>
            </a:r>
            <a:r>
              <a:rPr lang="nb-NO" sz="1800" dirty="0">
                <a:latin typeface="Courier"/>
                <a:cs typeface="Courier"/>
              </a:rPr>
              <a:t> {// </a:t>
            </a:r>
            <a:r>
              <a:rPr lang="nb-NO" sz="1800" dirty="0" err="1">
                <a:latin typeface="Courier"/>
                <a:cs typeface="Courier"/>
              </a:rPr>
              <a:t>Find</a:t>
            </a:r>
            <a:r>
              <a:rPr lang="nb-NO" sz="1800" dirty="0">
                <a:latin typeface="Courier"/>
                <a:cs typeface="Courier"/>
              </a:rPr>
              <a:t> </a:t>
            </a:r>
            <a:r>
              <a:rPr lang="nb-NO" sz="1800" dirty="0" err="1">
                <a:latin typeface="Courier"/>
                <a:cs typeface="Courier"/>
              </a:rPr>
              <a:t>where</a:t>
            </a:r>
            <a:r>
              <a:rPr lang="nb-NO" sz="1800" dirty="0">
                <a:latin typeface="Courier"/>
                <a:cs typeface="Courier"/>
              </a:rPr>
              <a:t> to </a:t>
            </a:r>
            <a:r>
              <a:rPr lang="nb-NO" sz="1800" dirty="0" err="1">
                <a:latin typeface="Courier"/>
                <a:cs typeface="Courier"/>
              </a:rPr>
              <a:t>insert</a:t>
            </a:r>
            <a:endParaRPr lang="nb-NO" sz="1800" dirty="0">
              <a:latin typeface="Courier"/>
              <a:cs typeface="Courier"/>
            </a:endParaRPr>
          </a:p>
          <a:p>
            <a:pPr algn="l"/>
            <a:r>
              <a:rPr lang="nb-NO" sz="1800" dirty="0">
                <a:latin typeface="Courier"/>
                <a:cs typeface="Courier"/>
              </a:rPr>
              <a:t>			Listnode&lt;E&gt; </a:t>
            </a:r>
            <a:r>
              <a:rPr lang="nb-NO" sz="1800" dirty="0" err="1">
                <a:latin typeface="Courier"/>
                <a:cs typeface="Courier"/>
              </a:rPr>
              <a:t>ptr</a:t>
            </a:r>
            <a:r>
              <a:rPr lang="nb-NO" sz="1800" dirty="0">
                <a:latin typeface="Courier"/>
                <a:cs typeface="Courier"/>
              </a:rPr>
              <a:t> = head;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for (</a:t>
            </a:r>
            <a:r>
              <a:rPr lang="da-DK" sz="1800" dirty="0" err="1">
                <a:latin typeface="Courier"/>
                <a:cs typeface="Courier"/>
              </a:rPr>
              <a:t>int</a:t>
            </a:r>
            <a:r>
              <a:rPr lang="da-DK" sz="1800" dirty="0">
                <a:latin typeface="Courier"/>
                <a:cs typeface="Courier"/>
              </a:rPr>
              <a:t> i = 0; i &lt; pos; i++)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	</a:t>
            </a:r>
            <a:r>
              <a:rPr lang="da-DK" sz="1800" dirty="0" err="1">
                <a:latin typeface="Courier"/>
                <a:cs typeface="Courier"/>
              </a:rPr>
              <a:t>ptr</a:t>
            </a:r>
            <a:r>
              <a:rPr lang="da-DK" sz="1800" dirty="0">
                <a:latin typeface="Courier"/>
                <a:cs typeface="Courier"/>
              </a:rPr>
              <a:t> = </a:t>
            </a:r>
            <a:r>
              <a:rPr lang="da-DK" sz="1800" dirty="0" err="1">
                <a:latin typeface="Courier"/>
                <a:cs typeface="Courier"/>
              </a:rPr>
              <a:t>ptr.getNext</a:t>
            </a:r>
            <a:r>
              <a:rPr lang="da-DK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>
                <a:latin typeface="Courier"/>
                <a:cs typeface="Courier"/>
              </a:rPr>
              <a:t>Listnode</a:t>
            </a:r>
            <a:r>
              <a:rPr lang="da-DK" sz="1800" dirty="0">
                <a:latin typeface="Courier"/>
                <a:cs typeface="Courier"/>
              </a:rPr>
              <a:t>&lt;E&gt; </a:t>
            </a:r>
            <a:r>
              <a:rPr lang="da-DK" sz="1800" dirty="0" err="1">
                <a:latin typeface="Courier"/>
                <a:cs typeface="Courier"/>
              </a:rPr>
              <a:t>newNode</a:t>
            </a:r>
            <a:r>
              <a:rPr lang="da-DK" sz="1800" dirty="0">
                <a:latin typeface="Courier"/>
                <a:cs typeface="Courier"/>
              </a:rPr>
              <a:t> = new </a:t>
            </a:r>
            <a:r>
              <a:rPr lang="da-DK" sz="1800" dirty="0" err="1">
                <a:latin typeface="Courier"/>
                <a:cs typeface="Courier"/>
              </a:rPr>
              <a:t>Listnode</a:t>
            </a:r>
            <a:r>
              <a:rPr lang="da-DK" sz="1800" dirty="0">
                <a:latin typeface="Courier"/>
                <a:cs typeface="Courier"/>
              </a:rPr>
              <a:t>&lt;E&gt;(item);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>
                <a:latin typeface="Courier"/>
                <a:cs typeface="Courier"/>
              </a:rPr>
              <a:t>newNode.setNext</a:t>
            </a:r>
            <a:r>
              <a:rPr lang="da-DK" sz="1800" dirty="0">
                <a:latin typeface="Courier"/>
                <a:cs typeface="Courier"/>
              </a:rPr>
              <a:t>(</a:t>
            </a:r>
            <a:r>
              <a:rPr lang="da-DK" sz="1800" dirty="0" err="1">
                <a:latin typeface="Courier"/>
                <a:cs typeface="Courier"/>
              </a:rPr>
              <a:t>ptr.getNext</a:t>
            </a:r>
            <a:r>
              <a:rPr lang="da-DK" sz="1800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>
                <a:latin typeface="Courier"/>
                <a:cs typeface="Courier"/>
              </a:rPr>
              <a:t>ptr.setNext</a:t>
            </a:r>
            <a:r>
              <a:rPr lang="da-DK" sz="1800" dirty="0">
                <a:latin typeface="Courier"/>
                <a:cs typeface="Courier"/>
              </a:rPr>
              <a:t>(</a:t>
            </a:r>
            <a:r>
              <a:rPr lang="da-DK" sz="1800" dirty="0" err="1">
                <a:latin typeface="Courier"/>
                <a:cs typeface="Courier"/>
              </a:rPr>
              <a:t>newNode</a:t>
            </a:r>
            <a:r>
              <a:rPr lang="da-DK" sz="1800" dirty="0">
                <a:latin typeface="Courier"/>
                <a:cs typeface="Courier"/>
              </a:rPr>
              <a:t>)</a:t>
            </a:r>
            <a:r>
              <a:rPr lang="da-DK" sz="1800" dirty="0" smtClean="0">
                <a:latin typeface="Courier"/>
                <a:cs typeface="Courier"/>
              </a:rPr>
              <a:t>; }</a:t>
            </a:r>
            <a:endParaRPr lang="da-DK" sz="1800" dirty="0">
              <a:latin typeface="Courier"/>
              <a:cs typeface="Courier"/>
            </a:endParaRP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 smtClean="0">
                <a:latin typeface="Courier"/>
                <a:cs typeface="Courier"/>
              </a:rPr>
              <a:t>itemCount</a:t>
            </a:r>
            <a:r>
              <a:rPr lang="da-DK" sz="1800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}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08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	public E get(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// check for bad 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	    if (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&lt; 0 || 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&gt;=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 </a:t>
            </a:r>
            <a:r>
              <a:rPr lang="en-US" sz="2400" dirty="0" smtClean="0">
                <a:latin typeface="Courier"/>
                <a:cs typeface="Courier"/>
              </a:rPr>
              <a:t> throw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</a:t>
            </a:r>
            <a:r>
              <a:rPr lang="en-US" sz="2400" dirty="0">
                <a:latin typeface="Courier"/>
                <a:cs typeface="Courier"/>
              </a:rPr>
              <a:t>new </a:t>
            </a:r>
            <a:r>
              <a:rPr lang="en-US" sz="2400" dirty="0" err="1">
                <a:latin typeface="Courier"/>
                <a:cs typeface="Courier"/>
              </a:rPr>
              <a:t>IndexOutOfBoundsException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err="1">
                <a:latin typeface="Courier"/>
                <a:cs typeface="Courier"/>
              </a:rPr>
              <a:t>ptr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head.getNext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</a:t>
            </a:r>
            <a:r>
              <a:rPr lang="da-DK" sz="2400" dirty="0" smtClean="0">
                <a:latin typeface="Courier"/>
                <a:cs typeface="Courier"/>
              </a:rPr>
              <a:t> for </a:t>
            </a:r>
            <a:r>
              <a:rPr lang="da-DK" sz="2400" dirty="0">
                <a:latin typeface="Courier"/>
                <a:cs typeface="Courier"/>
              </a:rPr>
              <a:t>(</a:t>
            </a:r>
            <a:r>
              <a:rPr lang="da-DK" sz="2400" dirty="0" err="1">
                <a:latin typeface="Courier"/>
                <a:cs typeface="Courier"/>
              </a:rPr>
              <a:t>int</a:t>
            </a:r>
            <a:r>
              <a:rPr lang="da-DK" sz="2400" dirty="0">
                <a:latin typeface="Courier"/>
                <a:cs typeface="Courier"/>
              </a:rPr>
              <a:t> i = 0; i &lt; pos; i++)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	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 err="1" smtClean="0">
                <a:latin typeface="Courier"/>
                <a:cs typeface="Courier"/>
              </a:rPr>
              <a:t>ptr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>
                <a:latin typeface="Courier"/>
                <a:cs typeface="Courier"/>
              </a:rPr>
              <a:t>= </a:t>
            </a:r>
            <a:r>
              <a:rPr lang="da-DK" sz="2400" dirty="0" err="1">
                <a:latin typeface="Courier"/>
                <a:cs typeface="Courier"/>
              </a:rPr>
              <a:t>ptr.getNext</a:t>
            </a:r>
            <a:r>
              <a:rPr lang="da-DK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 err="1" smtClean="0">
                <a:latin typeface="Courier"/>
                <a:cs typeface="Courier"/>
              </a:rPr>
              <a:t>return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ptr.getData</a:t>
            </a:r>
            <a:r>
              <a:rPr lang="da-DK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}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2827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	public </a:t>
            </a:r>
            <a:r>
              <a:rPr lang="en-US" sz="2400" dirty="0" err="1">
                <a:latin typeface="Courier"/>
                <a:cs typeface="Courier"/>
              </a:rPr>
              <a:t>boolean</a:t>
            </a:r>
            <a:r>
              <a:rPr lang="en-US" sz="2400" dirty="0">
                <a:latin typeface="Courier"/>
                <a:cs typeface="Courier"/>
              </a:rPr>
              <a:t> contains(E item){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// null values are not allowed in the list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if (item == null)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return false;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Listnode&lt;E&gt; ptr = head.getNext();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while (ptr != null){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if (ptr.getData().equals(item))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	return true;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else </a:t>
            </a:r>
            <a:r>
              <a:rPr lang="ro-RO" sz="2400" dirty="0" smtClean="0">
                <a:latin typeface="Courier"/>
                <a:cs typeface="Courier"/>
              </a:rPr>
              <a:t>ptr = ptr.getNext</a:t>
            </a:r>
            <a:r>
              <a:rPr lang="ro-RO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}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return false</a:t>
            </a:r>
            <a:r>
              <a:rPr lang="ro-RO" sz="2400" dirty="0" smtClean="0">
                <a:latin typeface="Courier"/>
                <a:cs typeface="Courier"/>
              </a:rPr>
              <a:t>;</a:t>
            </a:r>
            <a:endParaRPr lang="ro-RO" sz="2400" dirty="0">
              <a:latin typeface="Courier"/>
              <a:cs typeface="Courier"/>
            </a:endParaRPr>
          </a:p>
          <a:p>
            <a:pPr algn="l"/>
            <a:r>
              <a:rPr lang="ro-RO" sz="2400" dirty="0">
                <a:latin typeface="Courier"/>
                <a:cs typeface="Courier"/>
              </a:rPr>
              <a:t>	</a:t>
            </a:r>
            <a:r>
              <a:rPr lang="ro-RO" sz="2400" dirty="0" smtClean="0">
                <a:latin typeface="Courier"/>
                <a:cs typeface="Courier"/>
              </a:rPr>
              <a:t>}}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517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>
                <a:latin typeface="Courier"/>
                <a:cs typeface="Courier"/>
              </a:rPr>
              <a:t>public class </a:t>
            </a:r>
            <a:r>
              <a:rPr lang="en-US" sz="2200" dirty="0" err="1">
                <a:latin typeface="Courier"/>
                <a:cs typeface="Courier"/>
              </a:rPr>
              <a:t>LinkedList</a:t>
            </a:r>
            <a:r>
              <a:rPr lang="en-US" sz="2200" dirty="0">
                <a:latin typeface="Courier"/>
                <a:cs typeface="Courier"/>
              </a:rPr>
              <a:t>&lt;E&gt; </a:t>
            </a:r>
            <a:endParaRPr lang="en-US" sz="2200" dirty="0" smtClean="0">
              <a:latin typeface="Courier"/>
              <a:cs typeface="Courier"/>
            </a:endParaRPr>
          </a:p>
          <a:p>
            <a:pPr algn="l"/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implements </a:t>
            </a:r>
            <a:r>
              <a:rPr lang="en-US" sz="2200" dirty="0" err="1">
                <a:latin typeface="Courier"/>
                <a:cs typeface="Courier"/>
              </a:rPr>
              <a:t>ListADT</a:t>
            </a:r>
            <a:r>
              <a:rPr lang="en-US" sz="2200" dirty="0">
                <a:latin typeface="Courier"/>
                <a:cs typeface="Courier"/>
              </a:rPr>
              <a:t>&lt;E&gt; </a:t>
            </a:r>
            <a:r>
              <a:rPr lang="en-US" sz="2200" dirty="0" smtClean="0">
                <a:latin typeface="Courier"/>
                <a:cs typeface="Courier"/>
              </a:rPr>
              <a:t>{</a:t>
            </a:r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/>
              <a:t>	</a:t>
            </a:r>
            <a:r>
              <a:rPr lang="en-US" sz="2200" dirty="0" smtClean="0">
                <a:latin typeface="Courier"/>
                <a:cs typeface="Courier"/>
              </a:rPr>
              <a:t>/* data </a:t>
            </a:r>
            <a:r>
              <a:rPr lang="en-US" sz="2200" dirty="0" err="1" smtClean="0">
                <a:latin typeface="Courier"/>
                <a:cs typeface="Courier"/>
              </a:rPr>
              <a:t>defs</a:t>
            </a:r>
            <a:r>
              <a:rPr lang="en-US" sz="2200" dirty="0" smtClean="0">
                <a:latin typeface="Courier"/>
                <a:cs typeface="Courier"/>
              </a:rPr>
              <a:t> &amp; constructor */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public E remove(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pos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	    // check for bad </a:t>
            </a:r>
            <a:r>
              <a:rPr lang="en-US" sz="2000" u="sng" dirty="0" err="1">
                <a:latin typeface="Courier"/>
                <a:cs typeface="Courier"/>
              </a:rPr>
              <a:t>pos</a:t>
            </a:r>
            <a:endParaRPr lang="en-US" sz="2000" u="sng" dirty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	    if (</a:t>
            </a:r>
            <a:r>
              <a:rPr lang="en-US" sz="2000" dirty="0" err="1">
                <a:latin typeface="Courier"/>
                <a:cs typeface="Courier"/>
              </a:rPr>
              <a:t>pos</a:t>
            </a:r>
            <a:r>
              <a:rPr lang="en-US" sz="2000" dirty="0">
                <a:latin typeface="Courier"/>
                <a:cs typeface="Courier"/>
              </a:rPr>
              <a:t> &lt; 0 || </a:t>
            </a:r>
            <a:r>
              <a:rPr lang="en-US" sz="2000" dirty="0" err="1">
                <a:latin typeface="Courier"/>
                <a:cs typeface="Courier"/>
              </a:rPr>
              <a:t>pos</a:t>
            </a:r>
            <a:r>
              <a:rPr lang="en-US" sz="2000" dirty="0">
                <a:latin typeface="Courier"/>
                <a:cs typeface="Courier"/>
              </a:rPr>
              <a:t> &gt;= </a:t>
            </a:r>
            <a:r>
              <a:rPr lang="en-US" sz="2000" dirty="0" err="1">
                <a:latin typeface="Courier"/>
                <a:cs typeface="Courier"/>
              </a:rPr>
              <a:t>itemCount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	        throw new </a:t>
            </a:r>
            <a:r>
              <a:rPr lang="en-US" sz="2000" dirty="0" err="1">
                <a:latin typeface="Courier"/>
                <a:cs typeface="Courier"/>
              </a:rPr>
              <a:t>IndexOutOfBoundsException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 smtClean="0">
                <a:latin typeface="Courier"/>
                <a:cs typeface="Courier"/>
              </a:rPr>
              <a:t>;}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	    // decrease the number of items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	    </a:t>
            </a:r>
            <a:r>
              <a:rPr lang="en-US" sz="2000" dirty="0" err="1">
                <a:latin typeface="Courier"/>
                <a:cs typeface="Courier"/>
              </a:rPr>
              <a:t>itemCount</a:t>
            </a:r>
            <a:r>
              <a:rPr lang="en-US" sz="2000" dirty="0">
                <a:latin typeface="Courier"/>
                <a:cs typeface="Courier"/>
              </a:rPr>
              <a:t>--</a:t>
            </a:r>
            <a:r>
              <a:rPr lang="en-US" sz="2000" dirty="0" smtClean="0">
                <a:latin typeface="Courier"/>
                <a:cs typeface="Courier"/>
              </a:rPr>
              <a:t>; 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	    </a:t>
            </a:r>
            <a:r>
              <a:rPr lang="en-US" sz="2000" dirty="0" err="1">
                <a:latin typeface="Courier"/>
                <a:cs typeface="Courier"/>
              </a:rPr>
              <a:t>Listnode</a:t>
            </a:r>
            <a:r>
              <a:rPr lang="en-US" sz="2000" dirty="0">
                <a:latin typeface="Courier"/>
                <a:cs typeface="Courier"/>
              </a:rPr>
              <a:t>&lt;E&gt; </a:t>
            </a:r>
            <a:r>
              <a:rPr lang="en-US" sz="2000" dirty="0" err="1">
                <a:latin typeface="Courier"/>
                <a:cs typeface="Courier"/>
              </a:rPr>
              <a:t>prev</a:t>
            </a:r>
            <a:r>
              <a:rPr lang="en-US" sz="2000" dirty="0">
                <a:latin typeface="Courier"/>
                <a:cs typeface="Courier"/>
              </a:rPr>
              <a:t> = head, target;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for (</a:t>
            </a:r>
            <a:r>
              <a:rPr lang="da-DK" sz="2000" dirty="0" err="1">
                <a:latin typeface="Courier"/>
                <a:cs typeface="Courier"/>
              </a:rPr>
              <a:t>int</a:t>
            </a:r>
            <a:r>
              <a:rPr lang="da-DK" sz="2000" dirty="0">
                <a:latin typeface="Courier"/>
                <a:cs typeface="Courier"/>
              </a:rPr>
              <a:t> i = 0; i &lt; pos; i++)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	</a:t>
            </a:r>
            <a:r>
              <a:rPr lang="da-DK" sz="2000" dirty="0" err="1">
                <a:latin typeface="Courier"/>
                <a:cs typeface="Courier"/>
              </a:rPr>
              <a:t>prev</a:t>
            </a:r>
            <a:r>
              <a:rPr lang="da-DK" sz="2000" dirty="0">
                <a:latin typeface="Courier"/>
                <a:cs typeface="Courier"/>
              </a:rPr>
              <a:t> = </a:t>
            </a:r>
            <a:r>
              <a:rPr lang="da-DK" sz="2000" dirty="0" err="1">
                <a:latin typeface="Courier"/>
                <a:cs typeface="Courier"/>
              </a:rPr>
              <a:t>prev.getNext</a:t>
            </a:r>
            <a:r>
              <a:rPr lang="da-DK" sz="2000" dirty="0">
                <a:latin typeface="Courier"/>
                <a:cs typeface="Courier"/>
              </a:rPr>
              <a:t>()</a:t>
            </a:r>
            <a:r>
              <a:rPr lang="da-DK" sz="2000" dirty="0" smtClean="0">
                <a:latin typeface="Courier"/>
                <a:cs typeface="Courier"/>
              </a:rPr>
              <a:t>;</a:t>
            </a:r>
            <a:endParaRPr lang="da-DK" sz="2000" dirty="0">
              <a:latin typeface="Courier"/>
              <a:cs typeface="Courier"/>
            </a:endParaRPr>
          </a:p>
          <a:p>
            <a:pPr algn="l"/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target</a:t>
            </a:r>
            <a:r>
              <a:rPr lang="da-DK" sz="2000" dirty="0">
                <a:latin typeface="Courier"/>
                <a:cs typeface="Courier"/>
              </a:rPr>
              <a:t> = </a:t>
            </a:r>
            <a:r>
              <a:rPr lang="da-DK" sz="2000" dirty="0" err="1">
                <a:latin typeface="Courier"/>
                <a:cs typeface="Courier"/>
              </a:rPr>
              <a:t>prev.getNext</a:t>
            </a:r>
            <a:r>
              <a:rPr lang="da-DK" sz="2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prev.setNext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dirty="0" err="1">
                <a:latin typeface="Courier"/>
                <a:cs typeface="Courier"/>
              </a:rPr>
              <a:t>target.getNext</a:t>
            </a:r>
            <a:r>
              <a:rPr lang="da-DK" sz="2000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if</a:t>
            </a:r>
            <a:r>
              <a:rPr lang="da-DK" sz="2000" dirty="0">
                <a:latin typeface="Courier"/>
                <a:cs typeface="Courier"/>
              </a:rPr>
              <a:t> (</a:t>
            </a:r>
            <a:r>
              <a:rPr lang="da-DK" sz="2000" dirty="0" err="1">
                <a:latin typeface="Courier"/>
                <a:cs typeface="Courier"/>
              </a:rPr>
              <a:t>target.getNext</a:t>
            </a:r>
            <a:r>
              <a:rPr lang="da-DK" sz="2000" dirty="0">
                <a:latin typeface="Courier"/>
                <a:cs typeface="Courier"/>
              </a:rPr>
              <a:t>() == </a:t>
            </a:r>
            <a:r>
              <a:rPr lang="da-DK" sz="2000" dirty="0" err="1">
                <a:latin typeface="Courier"/>
                <a:cs typeface="Courier"/>
              </a:rPr>
              <a:t>null</a:t>
            </a:r>
            <a:r>
              <a:rPr lang="da-DK" sz="2000" dirty="0">
                <a:latin typeface="Courier"/>
                <a:cs typeface="Courier"/>
              </a:rPr>
              <a:t>)</a:t>
            </a:r>
          </a:p>
          <a:p>
            <a:pPr algn="l"/>
            <a:r>
              <a:rPr lang="fr-FR" sz="2000" dirty="0">
                <a:latin typeface="Courier"/>
                <a:cs typeface="Courier"/>
              </a:rPr>
              <a:t>			</a:t>
            </a:r>
            <a:r>
              <a:rPr lang="fr-FR" sz="2000" dirty="0" err="1">
                <a:latin typeface="Courier"/>
                <a:cs typeface="Courier"/>
              </a:rPr>
              <a:t>tail</a:t>
            </a:r>
            <a:r>
              <a:rPr lang="fr-FR" sz="2000" dirty="0">
                <a:latin typeface="Courier"/>
                <a:cs typeface="Courier"/>
              </a:rPr>
              <a:t> = </a:t>
            </a:r>
            <a:r>
              <a:rPr lang="fr-FR" sz="2000" dirty="0" err="1">
                <a:latin typeface="Courier"/>
                <a:cs typeface="Courier"/>
              </a:rPr>
              <a:t>prev</a:t>
            </a:r>
            <a:r>
              <a:rPr lang="fr-FR" sz="2000" dirty="0" smtClean="0">
                <a:latin typeface="Courier"/>
                <a:cs typeface="Courier"/>
              </a:rPr>
              <a:t>;</a:t>
            </a:r>
            <a:endParaRPr lang="fr-FR" sz="2000" dirty="0">
              <a:latin typeface="Courier"/>
              <a:cs typeface="Courier"/>
            </a:endParaRPr>
          </a:p>
          <a:p>
            <a:pPr algn="l"/>
            <a:r>
              <a:rPr lang="fr-FR" sz="2000" dirty="0">
                <a:latin typeface="Courier"/>
                <a:cs typeface="Courier"/>
              </a:rPr>
              <a:t>		return </a:t>
            </a:r>
            <a:r>
              <a:rPr lang="fr-FR" sz="2000" dirty="0" err="1">
                <a:latin typeface="Courier"/>
                <a:cs typeface="Courier"/>
              </a:rPr>
              <a:t>target.getData</a:t>
            </a:r>
            <a:r>
              <a:rPr lang="fr-FR" sz="2000" dirty="0">
                <a:latin typeface="Courier"/>
                <a:cs typeface="Courier"/>
              </a:rPr>
              <a:t>();</a:t>
            </a: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}}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403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2026"/>
            <a:ext cx="6400800" cy="310797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Total number of clinks is (n-1)+(n-2)+ … +1 +0.</a:t>
            </a:r>
          </a:p>
          <a:p>
            <a:pPr algn="l"/>
            <a:r>
              <a:rPr lang="en-US" dirty="0" smtClean="0"/>
              <a:t>This sums to n*(n-1)/2 = n</a:t>
            </a:r>
            <a:r>
              <a:rPr lang="en-US" baseline="30000" dirty="0" smtClean="0"/>
              <a:t>2</a:t>
            </a:r>
            <a:r>
              <a:rPr lang="en-US" dirty="0" smtClean="0"/>
              <a:t>/2 – n/2.</a:t>
            </a:r>
          </a:p>
          <a:p>
            <a:pPr algn="l"/>
            <a:r>
              <a:rPr lang="en-US" dirty="0" smtClean="0"/>
              <a:t>So this step is </a:t>
            </a:r>
            <a:r>
              <a:rPr lang="en-US" i="1" dirty="0" smtClean="0"/>
              <a:t>quadratic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934156"/>
          </a:xfrm>
        </p:spPr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7"/>
            <a:ext cx="6400800" cy="4289777"/>
          </a:xfrm>
        </p:spPr>
        <p:txBody>
          <a:bodyPr/>
          <a:lstStyle/>
          <a:p>
            <a:pPr algn="l"/>
            <a:r>
              <a:rPr lang="en-US" dirty="0" smtClean="0"/>
              <a:t>This is a notation that expresses the overall complexity of an algorithm.</a:t>
            </a:r>
          </a:p>
          <a:p>
            <a:pPr algn="l"/>
            <a:r>
              <a:rPr lang="en-US" dirty="0" smtClean="0"/>
              <a:t>Only the highest-order term is used; constants, coefficients, and lower-order terms are discarded.</a:t>
            </a:r>
          </a:p>
          <a:p>
            <a:pPr algn="l"/>
            <a:r>
              <a:rPr lang="en-US" dirty="0" smtClean="0"/>
              <a:t>O(1) is constant time.</a:t>
            </a:r>
          </a:p>
          <a:p>
            <a:pPr algn="l"/>
            <a:r>
              <a:rPr lang="en-US" dirty="0" smtClean="0"/>
              <a:t>O(N) is linear time.</a:t>
            </a:r>
          </a:p>
          <a:p>
            <a:pPr algn="l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is quadratic time.</a:t>
            </a:r>
          </a:p>
          <a:p>
            <a:pPr algn="l"/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 is exponential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116608</TotalTime>
  <Words>3112</Words>
  <Application>Microsoft Macintosh PowerPoint</Application>
  <PresentationFormat>On-screen Show (4:3)</PresentationFormat>
  <Paragraphs>602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logo_design</vt:lpstr>
      <vt:lpstr>CS 367   Introduction to Data Structures   </vt:lpstr>
      <vt:lpstr>PowerPoint Presentation</vt:lpstr>
      <vt:lpstr>What’s this log business?</vt:lpstr>
      <vt:lpstr>Fractional exponents (and logs) are allowed</vt:lpstr>
      <vt:lpstr>What base do we use?</vt:lpstr>
      <vt:lpstr>Many useful algorithms are  n log(n) in complexity</vt:lpstr>
      <vt:lpstr>Example: Giving a Toast</vt:lpstr>
      <vt:lpstr>PowerPoint Presentation</vt:lpstr>
      <vt:lpstr>Big O Notation</vt:lpstr>
      <vt:lpstr>PowerPoint Presentation</vt:lpstr>
      <vt:lpstr>Formal Definition</vt:lpstr>
      <vt:lpstr>Example</vt:lpstr>
      <vt:lpstr>Complexity in Java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Guessing Game </vt:lpstr>
      <vt:lpstr>PowerPoint Presentation</vt:lpstr>
      <vt:lpstr>PowerPoint Presentation</vt:lpstr>
      <vt:lpstr>PowerPoint Presentation</vt:lpstr>
      <vt:lpstr>Returning N Papers to N Students</vt:lpstr>
      <vt:lpstr>PowerPoint Presentation</vt:lpstr>
      <vt:lpstr>PowerPoint Presentation</vt:lpstr>
      <vt:lpstr>PowerPoint Presentation</vt:lpstr>
      <vt:lpstr>Practice with analyzing complexity</vt:lpstr>
      <vt:lpstr>method1 </vt:lpstr>
      <vt:lpstr>method2 </vt:lpstr>
      <vt:lpstr>method3 </vt:lpstr>
      <vt:lpstr>method4 </vt:lpstr>
      <vt:lpstr>What if M is a parameter?</vt:lpstr>
      <vt:lpstr>method5</vt:lpstr>
      <vt:lpstr>Complexity of method5</vt:lpstr>
      <vt:lpstr>Complexity Caveats</vt:lpstr>
      <vt:lpstr>PowerPoint Presentation</vt:lpstr>
      <vt:lpstr>Primitive vs. Reference Types</vt:lpstr>
      <vt:lpstr>Reference Types</vt:lpstr>
      <vt:lpstr>Assignment</vt:lpstr>
      <vt:lpstr>PowerPoint Presentation</vt:lpstr>
      <vt:lpstr>Assignment of Reference Types Leads to Sharing</vt:lpstr>
      <vt:lpstr>Use clone() to create a distinct copy of an Object</vt:lpstr>
      <vt:lpstr>But clone() makes a copy only of the object itself</vt:lpstr>
      <vt:lpstr>PowerPoint Presentation</vt:lpstr>
      <vt:lpstr>PowerPoint Presentation</vt:lpstr>
      <vt:lpstr>Linked Lists</vt:lpstr>
      <vt:lpstr>PowerPoint Presentation</vt:lpstr>
      <vt:lpstr>Linked List in Java</vt:lpstr>
      <vt:lpstr>PowerPoint Presentation</vt:lpstr>
      <vt:lpstr>PowerPoint Presentation</vt:lpstr>
      <vt:lpstr>Example</vt:lpstr>
      <vt:lpstr>PowerPoint Presentation</vt:lpstr>
      <vt:lpstr>Adding a Node into a Linked List</vt:lpstr>
      <vt:lpstr>PowerPoint Presentation</vt:lpstr>
      <vt:lpstr>PowerPoint Presentation</vt:lpstr>
      <vt:lpstr>PowerPoint Presentation</vt:lpstr>
      <vt:lpstr>Removing a Node from a List</vt:lpstr>
      <vt:lpstr>PowerPoint Presentation</vt:lpstr>
      <vt:lpstr>We search from head of list (l) to find n’s predecessor</vt:lpstr>
      <vt:lpstr>We then reset the Predecessor’s next field</vt:lpstr>
      <vt:lpstr>Special Case Alert</vt:lpstr>
      <vt:lpstr>How do we handle this?</vt:lpstr>
      <vt:lpstr>Enhanced Code</vt:lpstr>
      <vt:lpstr>Null List Reference vs. Null List</vt:lpstr>
      <vt:lpstr>Header Nodes</vt:lpstr>
      <vt:lpstr>The LinkedList Class</vt:lpstr>
      <vt:lpstr>Interface definition for ListADT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298</cp:revision>
  <cp:lastPrinted>2016-09-27T18:41:30Z</cp:lastPrinted>
  <dcterms:created xsi:type="dcterms:W3CDTF">2014-03-07T22:02:56Z</dcterms:created>
  <dcterms:modified xsi:type="dcterms:W3CDTF">2018-02-06T21:46:48Z</dcterms:modified>
</cp:coreProperties>
</file>