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0" r:id="rId1"/>
  </p:sldMasterIdLst>
  <p:notesMasterIdLst>
    <p:notesMasterId r:id="rId89"/>
  </p:notesMasterIdLst>
  <p:sldIdLst>
    <p:sldId id="471" r:id="rId2"/>
    <p:sldId id="551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  <p:sldId id="565" r:id="rId57"/>
    <p:sldId id="566" r:id="rId58"/>
    <p:sldId id="567" r:id="rId59"/>
    <p:sldId id="568" r:id="rId60"/>
    <p:sldId id="569" r:id="rId61"/>
    <p:sldId id="570" r:id="rId62"/>
    <p:sldId id="571" r:id="rId63"/>
    <p:sldId id="572" r:id="rId64"/>
    <p:sldId id="573" r:id="rId65"/>
    <p:sldId id="574" r:id="rId66"/>
    <p:sldId id="575" r:id="rId67"/>
    <p:sldId id="576" r:id="rId68"/>
    <p:sldId id="577" r:id="rId69"/>
    <p:sldId id="578" r:id="rId70"/>
    <p:sldId id="579" r:id="rId71"/>
    <p:sldId id="580" r:id="rId72"/>
    <p:sldId id="581" r:id="rId73"/>
    <p:sldId id="582" r:id="rId74"/>
    <p:sldId id="583" r:id="rId75"/>
    <p:sldId id="584" r:id="rId76"/>
    <p:sldId id="585" r:id="rId77"/>
    <p:sldId id="586" r:id="rId78"/>
    <p:sldId id="587" r:id="rId79"/>
    <p:sldId id="588" r:id="rId80"/>
    <p:sldId id="589" r:id="rId81"/>
    <p:sldId id="590" r:id="rId82"/>
    <p:sldId id="591" r:id="rId83"/>
    <p:sldId id="592" r:id="rId84"/>
    <p:sldId id="593" r:id="rId85"/>
    <p:sldId id="594" r:id="rId86"/>
    <p:sldId id="595" r:id="rId87"/>
    <p:sldId id="596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interSettings" Target="printerSettings/printerSettings1.bin"/><Relationship Id="rId91" Type="http://schemas.openxmlformats.org/officeDocument/2006/relationships/presProps" Target="presProps.xml"/><Relationship Id="rId92" Type="http://schemas.openxmlformats.org/officeDocument/2006/relationships/viewProps" Target="viewProps.xml"/><Relationship Id="rId93" Type="http://schemas.openxmlformats.org/officeDocument/2006/relationships/theme" Target="theme/theme1.xml"/><Relationship Id="rId94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C7D74-E0D7-E642-8D6C-48DB8ED089BC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D8446-C5FF-9C45-A64D-C717A799A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8C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pattFill prst="narHorz">
            <a:fgClr>
              <a:schemeClr val="bg2"/>
            </a:fgClr>
            <a:bgClr>
              <a:srgbClr val="D8CFA7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uwlogo_web_lrg_ct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7308" y="1130300"/>
            <a:ext cx="592398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50900"/>
            <a:ext cx="2832100" cy="5842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850900"/>
            <a:ext cx="4584700" cy="5275263"/>
          </a:xfrm>
        </p:spPr>
        <p:txBody>
          <a:bodyPr/>
          <a:lstStyle>
            <a:lvl1pPr marL="228600" indent="-228600">
              <a:defRPr sz="2800" baseline="0"/>
            </a:lvl1pPr>
            <a:lvl2pPr marL="685800" indent="-228600">
              <a:spcBef>
                <a:spcPts val="1176"/>
              </a:spcBef>
              <a:defRPr sz="2400" baseline="0"/>
            </a:lvl2pPr>
            <a:lvl3pPr marL="1005840" indent="-182880">
              <a:spcBef>
                <a:spcPts val="1080"/>
              </a:spcBef>
              <a:defRPr sz="2000"/>
            </a:lvl3pPr>
            <a:lvl4pPr marL="1371600" indent="-182880">
              <a:spcBef>
                <a:spcPts val="1032"/>
              </a:spcBef>
              <a:defRPr sz="1800"/>
            </a:lvl4pPr>
            <a:lvl5pPr marL="1600200" indent="-182880">
              <a:spcBef>
                <a:spcPts val="984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549400"/>
            <a:ext cx="2832100" cy="45767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06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86400"/>
            <a:ext cx="5486400" cy="6858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Single Corner Rectangle 6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gradFill flip="none" rotWithShape="1">
            <a:gsLst>
              <a:gs pos="30000">
                <a:srgbClr val="B70000"/>
              </a:gs>
              <a:gs pos="100000">
                <a:srgbClr val="7B0000"/>
              </a:gs>
            </a:gsLst>
            <a:lin ang="6900000" scaled="0"/>
            <a:tileRect/>
          </a:gradFill>
          <a:ln w="3175" cmpd="sng">
            <a:noFill/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12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4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000" b="0" i="0" kern="1200" cap="all" spc="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3051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056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714500"/>
            <a:ext cx="36322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buClr>
                <a:srgbClr val="B70000"/>
              </a:buClr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984"/>
              </a:spcBef>
              <a:defRPr sz="1700"/>
            </a:lvl4pPr>
            <a:lvl5pPr marL="1417320" indent="-137160">
              <a:spcBef>
                <a:spcPts val="984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1714500"/>
            <a:ext cx="3619500" cy="4411663"/>
          </a:xfrm>
        </p:spPr>
        <p:txBody>
          <a:bodyPr/>
          <a:lstStyle>
            <a:lvl1pPr marL="182880" indent="-182880">
              <a:defRPr sz="2200"/>
            </a:lvl1pPr>
            <a:lvl2pPr marL="548640" indent="-182880">
              <a:spcBef>
                <a:spcPts val="1080"/>
              </a:spcBef>
              <a:defRPr sz="2000"/>
            </a:lvl2pPr>
            <a:lvl3pPr marL="822960" indent="-182880">
              <a:spcBef>
                <a:spcPts val="1032"/>
              </a:spcBef>
              <a:defRPr sz="1800"/>
            </a:lvl3pPr>
            <a:lvl4pPr marL="1143000" indent="-182880">
              <a:spcBef>
                <a:spcPts val="1008"/>
              </a:spcBef>
              <a:defRPr sz="1700"/>
            </a:lvl4pPr>
            <a:lvl5pPr marL="1417320" indent="-137160">
              <a:spcBef>
                <a:spcPts val="1008"/>
              </a:spcBef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714499"/>
            <a:ext cx="3632200" cy="57150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286001"/>
            <a:ext cx="3632200" cy="3840162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 baseline="0"/>
            </a:lvl1pPr>
            <a:lvl2pPr marL="502920" indent="-182880">
              <a:spcBef>
                <a:spcPts val="1008"/>
              </a:spcBef>
              <a:defRPr sz="1700" baseline="0"/>
            </a:lvl2pPr>
            <a:lvl3pPr marL="822960" indent="-182880">
              <a:spcBef>
                <a:spcPts val="960"/>
              </a:spcBef>
              <a:defRPr sz="1600"/>
            </a:lvl3pPr>
            <a:lvl4pPr marL="1097280" indent="-182880">
              <a:spcBef>
                <a:spcPts val="960"/>
              </a:spcBef>
              <a:defRPr sz="1600"/>
            </a:lvl4pPr>
            <a:lvl5pPr marL="1371600" indent="-182880">
              <a:spcBef>
                <a:spcPts val="96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7900" y="1714499"/>
            <a:ext cx="3683000" cy="571502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B7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7900" y="2286001"/>
            <a:ext cx="3683000" cy="3840161"/>
          </a:xfrm>
        </p:spPr>
        <p:txBody>
          <a:bodyPr/>
          <a:lstStyle>
            <a:lvl1pPr marL="182880" indent="-182880">
              <a:spcBef>
                <a:spcPts val="1032"/>
              </a:spcBef>
              <a:defRPr sz="1800"/>
            </a:lvl1pPr>
            <a:lvl2pPr marL="502920" indent="-182880">
              <a:spcBef>
                <a:spcPts val="984"/>
              </a:spcBef>
              <a:defRPr sz="1600"/>
            </a:lvl2pPr>
            <a:lvl3pPr marL="822960" indent="-182880">
              <a:spcBef>
                <a:spcPts val="984"/>
              </a:spcBef>
              <a:defRPr sz="1600"/>
            </a:lvl3pPr>
            <a:lvl4pPr marL="1143000" indent="-182880">
              <a:spcBef>
                <a:spcPts val="984"/>
              </a:spcBef>
              <a:defRPr sz="1600"/>
            </a:lvl4pPr>
            <a:lvl5pPr marL="1371600" indent="-182880">
              <a:spcBef>
                <a:spcPts val="984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84700" y="1714500"/>
            <a:ext cx="0" cy="4411663"/>
          </a:xfrm>
          <a:prstGeom prst="line">
            <a:avLst/>
          </a:prstGeom>
          <a:ln w="6350" cmpd="sng">
            <a:solidFill>
              <a:srgbClr val="CAC2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5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5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2"/>
          </a:fgClr>
          <a:bgClr>
            <a:srgbClr val="D8CFA7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nip Single Corner Rectangle 61"/>
          <p:cNvSpPr/>
          <p:nvPr/>
        </p:nvSpPr>
        <p:spPr>
          <a:xfrm>
            <a:off x="381000" y="381000"/>
            <a:ext cx="8343900" cy="5981700"/>
          </a:xfrm>
          <a:prstGeom prst="snip1Rect">
            <a:avLst/>
          </a:prstGeom>
          <a:solidFill>
            <a:srgbClr val="FFFFFF"/>
          </a:solidFill>
          <a:ln w="3175" cmpd="sng">
            <a:solidFill>
              <a:srgbClr val="D8CFA7"/>
            </a:solidFill>
          </a:ln>
          <a:effectLst>
            <a:outerShdw blurRad="76200" dist="25400" dir="48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759227"/>
            <a:ext cx="8331200" cy="12501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2" y="1727200"/>
            <a:ext cx="7645475" cy="4208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846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8F984142-BC3D-7F40-A12E-3DA0166C52C3}" type="datetimeFigureOut">
              <a:rPr lang="en-US" smtClean="0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B7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4800" y="6483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F30C2D-1E98-5546-B919-4E64F9B9B121}" type="slidenum">
              <a:rPr lang="en-US" smtClean="0"/>
              <a:t>‹#›</a:t>
            </a:fld>
            <a:endParaRPr lang="en-US"/>
          </a:p>
        </p:txBody>
      </p:sp>
      <p:pic>
        <p:nvPicPr>
          <p:cNvPr id="68" name="Picture 67" descr="uwcrest_web_lrg_noshad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58275" y="187727"/>
            <a:ext cx="520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800" kern="1200">
          <a:solidFill>
            <a:srgbClr val="B70000"/>
          </a:solidFill>
          <a:effectLst>
            <a:outerShdw blurRad="57150" dist="25400" dir="27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B70000"/>
        </a:buClr>
        <a:buSzPct val="90000"/>
        <a:buFont typeface="Wingdings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90000"/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1.wdp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554566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CS </a:t>
            </a:r>
            <a:r>
              <a:rPr lang="en-US" b="1" dirty="0" smtClean="0">
                <a:effectLst/>
              </a:rPr>
              <a:t>367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b="1" dirty="0" smtClean="0">
                <a:effectLst/>
              </a:rPr>
              <a:t>Introduction </a:t>
            </a:r>
            <a:r>
              <a:rPr lang="en-US" b="1" dirty="0">
                <a:effectLst/>
              </a:rPr>
              <a:t>to </a:t>
            </a:r>
            <a:r>
              <a:rPr lang="en-US" b="1" dirty="0" smtClean="0">
                <a:effectLst/>
              </a:rPr>
              <a:t>Data Structures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6445"/>
            <a:ext cx="6400800" cy="2469444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 smtClean="0"/>
              <a:t>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51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46668"/>
            <a:ext cx="6400800" cy="330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8556" y="134902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57422" y="134902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2762956" y="1806222"/>
            <a:ext cx="22944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48556" y="31242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A’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 flipV="1">
            <a:off x="2762956" y="2263424"/>
            <a:ext cx="2294466" cy="1317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46111" y="4769556"/>
            <a:ext cx="44414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isn’t B copied too?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542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73667"/>
            <a:ext cx="6400800" cy="4430183"/>
          </a:xfrm>
        </p:spPr>
        <p:txBody>
          <a:bodyPr/>
          <a:lstStyle/>
          <a:p>
            <a:pPr algn="l"/>
            <a:r>
              <a:rPr lang="en-US" dirty="0" smtClean="0"/>
              <a:t>Consider: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But you can create your own version of clone() if you wish!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556" y="249202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00222" y="2492023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>
            <a:off x="2762956" y="2949222"/>
            <a:ext cx="18372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762956" y="3217333"/>
            <a:ext cx="183726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95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9557"/>
            <a:ext cx="7772400" cy="1326443"/>
          </a:xfrm>
        </p:spPr>
        <p:txBody>
          <a:bodyPr/>
          <a:lstStyle/>
          <a:p>
            <a:r>
              <a:rPr lang="en-US" dirty="0" smtClean="0"/>
              <a:t>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88" y="2099027"/>
            <a:ext cx="7387167" cy="3728862"/>
          </a:xfrm>
        </p:spPr>
        <p:txBody>
          <a:bodyPr/>
          <a:lstStyle/>
          <a:p>
            <a:pPr algn="l"/>
            <a:r>
              <a:rPr lang="en-US" dirty="0" smtClean="0"/>
              <a:t>Individual data items, called </a:t>
            </a:r>
            <a:r>
              <a:rPr lang="en-US" i="1" dirty="0" smtClean="0"/>
              <a:t>nodes</a:t>
            </a:r>
            <a:r>
              <a:rPr lang="en-US" dirty="0" smtClean="0"/>
              <a:t>, are linked together using references: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Advantages: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Easy to reorder nodes (by changing links).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Easy to add extra nodes as needed.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00400"/>
            <a:ext cx="6083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3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0111"/>
            <a:ext cx="6400800" cy="4529667"/>
          </a:xfrm>
        </p:spPr>
        <p:txBody>
          <a:bodyPr/>
          <a:lstStyle/>
          <a:p>
            <a:pPr lvl="0" algn="l"/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Disadvantages:</a:t>
            </a:r>
          </a:p>
          <a:p>
            <a:pPr marL="457200" lvl="0" indent="-457200" algn="l">
              <a:buFont typeface="Arial"/>
              <a:buChar char="•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Each node needs a “next” field</a:t>
            </a:r>
          </a:p>
          <a:p>
            <a:pPr marL="457200" lvl="0" indent="-457200" algn="l">
              <a:buFont typeface="Arial"/>
              <a:buChar char="•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Moving forward is tedious (one node at a time).</a:t>
            </a:r>
          </a:p>
          <a:p>
            <a:pPr marL="457200" lvl="0" indent="-457200" algn="l">
              <a:buFont typeface="Arial"/>
              <a:buChar char="•"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Moving backward is difficult or impossible.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1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004711"/>
          </a:xfrm>
        </p:spPr>
        <p:txBody>
          <a:bodyPr/>
          <a:lstStyle/>
          <a:p>
            <a:r>
              <a:rPr lang="en-US" dirty="0" smtClean="0"/>
              <a:t>Linked List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1" y="1538111"/>
            <a:ext cx="7027332" cy="434622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//*** fields ***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E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next;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//*** constructors **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smtClean="0">
                <a:solidFill>
                  <a:srgbClr val="FF6600"/>
                </a:solidFill>
                <a:latin typeface="Courier"/>
                <a:cs typeface="Courier"/>
              </a:rPr>
              <a:t>(why two?)</a:t>
            </a:r>
            <a:endParaRPr lang="en-US" dirty="0">
              <a:solidFill>
                <a:srgbClr val="FF6600"/>
              </a:solidFill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this(d, null)</a:t>
            </a:r>
            <a:r>
              <a:rPr lang="en-US" dirty="0" smtClean="0">
                <a:latin typeface="Courier"/>
                <a:cs typeface="Courier"/>
              </a:rPr>
              <a:t>; 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(E d,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5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667" y="564444"/>
            <a:ext cx="7366000" cy="4839406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// </a:t>
            </a:r>
            <a:r>
              <a:rPr lang="en-US" dirty="0" smtClean="0">
                <a:latin typeface="Courier"/>
                <a:cs typeface="Courier"/>
              </a:rPr>
              <a:t>methods to access fields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E </a:t>
            </a:r>
            <a:r>
              <a:rPr lang="en-US" dirty="0" err="1">
                <a:latin typeface="Courier"/>
                <a:cs typeface="Courier"/>
              </a:rPr>
              <a:t>getData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return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next;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1155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79778"/>
            <a:ext cx="8255000" cy="4924072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 // </a:t>
            </a:r>
            <a:r>
              <a:rPr lang="en-US" dirty="0" smtClean="0">
                <a:latin typeface="Courier"/>
                <a:cs typeface="Courier"/>
              </a:rPr>
              <a:t>methods to modify </a:t>
            </a:r>
            <a:r>
              <a:rPr lang="en-US" dirty="0">
                <a:latin typeface="Courier"/>
                <a:cs typeface="Courier"/>
              </a:rPr>
              <a:t>fields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setData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</a:t>
            </a:r>
            <a:r>
              <a:rPr lang="nl-NL" dirty="0" smtClean="0">
                <a:latin typeface="Courier"/>
                <a:cs typeface="Courier"/>
              </a:rPr>
              <a:t>}</a:t>
            </a:r>
            <a:endParaRPr lang="nl-NL" dirty="0">
              <a:latin typeface="Courier"/>
              <a:cs typeface="Courier"/>
            </a:endParaRPr>
          </a:p>
          <a:p>
            <a:pPr algn="l"/>
            <a:endParaRPr lang="nl-NL" dirty="0">
              <a:latin typeface="Courier"/>
              <a:cs typeface="Courier"/>
            </a:endParaRPr>
          </a:p>
          <a:p>
            <a:pPr algn="l"/>
            <a:r>
              <a:rPr lang="nl-NL" dirty="0">
                <a:latin typeface="Courier"/>
                <a:cs typeface="Courier"/>
              </a:rPr>
              <a:t>  </a:t>
            </a:r>
            <a:r>
              <a:rPr lang="nl-NL" dirty="0" smtClean="0">
                <a:latin typeface="Courier"/>
                <a:cs typeface="Courier"/>
              </a:rPr>
              <a:t>public </a:t>
            </a:r>
            <a:r>
              <a:rPr lang="nl-NL" dirty="0" err="1">
                <a:latin typeface="Courier"/>
                <a:cs typeface="Courier"/>
              </a:rPr>
              <a:t>void</a:t>
            </a:r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setNext</a:t>
            </a:r>
            <a:r>
              <a:rPr lang="nl-NL" dirty="0">
                <a:latin typeface="Courier"/>
                <a:cs typeface="Courier"/>
              </a:rPr>
              <a:t>(</a:t>
            </a:r>
            <a:r>
              <a:rPr lang="nl-NL" dirty="0" err="1">
                <a:latin typeface="Courier"/>
                <a:cs typeface="Courier"/>
              </a:rPr>
              <a:t>Listnode</a:t>
            </a:r>
            <a:r>
              <a:rPr lang="nl-NL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426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889"/>
            <a:ext cx="7772400" cy="95955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2" y="1580444"/>
            <a:ext cx="7239000" cy="3823406"/>
          </a:xfrm>
        </p:spPr>
        <p:txBody>
          <a:bodyPr/>
          <a:lstStyle/>
          <a:p>
            <a:pPr algn="l"/>
            <a:r>
              <a:rPr lang="en-US" dirty="0" smtClean="0"/>
              <a:t>Create first node: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&lt;String&gt; l;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l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&lt;String&gt;("ant")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766" t="40741"/>
          <a:stretch/>
        </p:blipFill>
        <p:spPr>
          <a:xfrm>
            <a:off x="1128862" y="3570106"/>
            <a:ext cx="4096331" cy="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7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444" y="663222"/>
            <a:ext cx="7718778" cy="4740628"/>
          </a:xfrm>
        </p:spPr>
        <p:txBody>
          <a:bodyPr/>
          <a:lstStyle/>
          <a:p>
            <a:pPr algn="l"/>
            <a:r>
              <a:rPr lang="en-US" dirty="0" smtClean="0"/>
              <a:t>Then add second node at end of list:</a:t>
            </a:r>
          </a:p>
          <a:p>
            <a:pPr algn="l"/>
            <a:endParaRPr lang="en-US" dirty="0"/>
          </a:p>
          <a:p>
            <a:pPr algn="l"/>
            <a:r>
              <a:rPr lang="en-US" sz="2600" dirty="0" err="1">
                <a:latin typeface="Courier"/>
                <a:cs typeface="Courier"/>
              </a:rPr>
              <a:t>l.setNext</a:t>
            </a:r>
            <a:r>
              <a:rPr lang="en-US" sz="2600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new </a:t>
            </a:r>
            <a:r>
              <a:rPr lang="en-US" sz="2600" dirty="0" err="1">
                <a:latin typeface="Courier"/>
                <a:cs typeface="Courier"/>
              </a:rPr>
              <a:t>Listnode</a:t>
            </a:r>
            <a:r>
              <a:rPr lang="en-US" sz="2600" dirty="0">
                <a:latin typeface="Courier"/>
                <a:cs typeface="Courier"/>
              </a:rPr>
              <a:t>&lt;String&gt;("bat"))</a:t>
            </a:r>
            <a:r>
              <a:rPr lang="en-US" sz="26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600" dirty="0">
              <a:latin typeface="Courier"/>
              <a:cs typeface="Courier"/>
            </a:endParaRPr>
          </a:p>
          <a:p>
            <a:pPr algn="l"/>
            <a:endParaRPr lang="en-US" sz="2600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155" t="37037" r="-54155"/>
          <a:stretch/>
        </p:blipFill>
        <p:spPr>
          <a:xfrm>
            <a:off x="1521179" y="3330221"/>
            <a:ext cx="8579859" cy="6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903110"/>
          </a:xfrm>
        </p:spPr>
        <p:txBody>
          <a:bodyPr/>
          <a:lstStyle/>
          <a:p>
            <a:r>
              <a:rPr lang="en-US" dirty="0" smtClean="0"/>
              <a:t>Adding a Node into a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1"/>
            <a:ext cx="6400800" cy="3865739"/>
          </a:xfrm>
        </p:spPr>
        <p:txBody>
          <a:bodyPr/>
          <a:lstStyle/>
          <a:p>
            <a:pPr algn="l"/>
            <a:r>
              <a:rPr lang="en-US" dirty="0" smtClean="0"/>
              <a:t>Assume </a:t>
            </a:r>
            <a:r>
              <a:rPr lang="en-US" sz="2600" dirty="0">
                <a:latin typeface="Courier"/>
                <a:cs typeface="Courier"/>
              </a:rPr>
              <a:t>l</a:t>
            </a:r>
            <a:r>
              <a:rPr lang="en-US" dirty="0" smtClean="0"/>
              <a:t> points to start of list,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n</a:t>
            </a:r>
            <a:r>
              <a:rPr lang="en-US" dirty="0" smtClean="0"/>
              <a:t>  points to node </a:t>
            </a:r>
            <a:r>
              <a:rPr lang="en-US" i="1" dirty="0" smtClean="0"/>
              <a:t>after which </a:t>
            </a:r>
            <a:r>
              <a:rPr lang="en-US" dirty="0" smtClean="0"/>
              <a:t>to insert: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82" b="75103"/>
          <a:stretch/>
        </p:blipFill>
        <p:spPr>
          <a:xfrm>
            <a:off x="1254477" y="2991555"/>
            <a:ext cx="5888599" cy="14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584"/>
            <a:ext cx="6400800" cy="552097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Today’s Agenda: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Linked Lists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Doubly-linked Lists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Circular Lists</a:t>
            </a:r>
          </a:p>
          <a:p>
            <a:pPr marL="457200" indent="-457200" algn="l">
              <a:buFont typeface="Wingdings" charset="2"/>
              <a:buChar char="u"/>
            </a:pPr>
            <a:r>
              <a:rPr lang="en-US" dirty="0" smtClean="0"/>
              <a:t>Stacks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Wingdings" charset="2"/>
              <a:buChar char="u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05556"/>
            <a:ext cx="6400800" cy="4826000"/>
          </a:xfrm>
        </p:spPr>
        <p:txBody>
          <a:bodyPr/>
          <a:lstStyle/>
          <a:p>
            <a:pPr algn="l"/>
            <a:r>
              <a:rPr lang="en-US" dirty="0" smtClean="0"/>
              <a:t>Create node to be inserted: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&lt;String&gt;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new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&lt;String&gt;(“xxx”);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18" t="31070" r="-1" b="62140"/>
          <a:stretch/>
        </p:blipFill>
        <p:spPr>
          <a:xfrm>
            <a:off x="254000" y="3393720"/>
            <a:ext cx="5500162" cy="7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09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91444"/>
            <a:ext cx="6953956" cy="4712406"/>
          </a:xfrm>
        </p:spPr>
        <p:txBody>
          <a:bodyPr/>
          <a:lstStyle/>
          <a:p>
            <a:pPr algn="l"/>
            <a:r>
              <a:rPr lang="en-US" dirty="0" smtClean="0"/>
              <a:t>Set the new node’s next field: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/>
              <a:t>tmp.setNext</a:t>
            </a:r>
            <a:r>
              <a:rPr lang="en-US" dirty="0" smtClean="0"/>
              <a:t>( </a:t>
            </a:r>
            <a:r>
              <a:rPr lang="en-US" dirty="0" err="1" smtClean="0"/>
              <a:t>n.getNext</a:t>
            </a:r>
            <a:r>
              <a:rPr lang="en-US" dirty="0" smtClean="0"/>
              <a:t>() 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91" t="56628" b="25720"/>
          <a:stretch/>
        </p:blipFill>
        <p:spPr>
          <a:xfrm>
            <a:off x="1143000" y="2342444"/>
            <a:ext cx="5737139" cy="166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45" t="59410" r="47482" b="37555"/>
          <a:stretch/>
        </p:blipFill>
        <p:spPr>
          <a:xfrm>
            <a:off x="1142999" y="2271013"/>
            <a:ext cx="2963333" cy="1507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50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8556"/>
            <a:ext cx="6400800" cy="4825294"/>
          </a:xfrm>
        </p:spPr>
        <p:txBody>
          <a:bodyPr/>
          <a:lstStyle/>
          <a:p>
            <a:pPr algn="l"/>
            <a:r>
              <a:rPr lang="en-US" dirty="0" smtClean="0"/>
              <a:t>Reset </a:t>
            </a: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/>
              <a:t>’s next </a:t>
            </a:r>
            <a:r>
              <a:rPr lang="en-US" dirty="0">
                <a:latin typeface="Courier"/>
                <a:cs typeface="Courier"/>
              </a:rPr>
              <a:t>field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n.setNext</a:t>
            </a:r>
            <a:r>
              <a:rPr lang="en-US" dirty="0" smtClean="0">
                <a:latin typeface="Courier"/>
                <a:cs typeface="Courier"/>
              </a:rPr>
              <a:t> (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);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endParaRPr lang="en-US" dirty="0">
              <a:latin typeface="Courier"/>
              <a:cs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0453"/>
          <a:stretch/>
        </p:blipFill>
        <p:spPr>
          <a:xfrm>
            <a:off x="1522588" y="2596444"/>
            <a:ext cx="5118568" cy="1605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290" t="95082"/>
          <a:stretch/>
        </p:blipFill>
        <p:spPr>
          <a:xfrm>
            <a:off x="959555" y="2736850"/>
            <a:ext cx="2390889" cy="4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2779"/>
            <a:ext cx="7772400" cy="1199443"/>
          </a:xfrm>
        </p:spPr>
        <p:txBody>
          <a:bodyPr/>
          <a:lstStyle/>
          <a:p>
            <a:r>
              <a:rPr lang="en-US" dirty="0" smtClean="0"/>
              <a:t>Removing a Node from a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2890"/>
            <a:ext cx="6400800" cy="3019778"/>
          </a:xfrm>
        </p:spPr>
        <p:txBody>
          <a:bodyPr/>
          <a:lstStyle/>
          <a:p>
            <a:pPr algn="l"/>
            <a:r>
              <a:rPr lang="en-US" dirty="0" smtClean="0"/>
              <a:t>Goal: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Remove node </a:t>
            </a:r>
            <a:r>
              <a:rPr lang="en-US" dirty="0" smtClean="0">
                <a:latin typeface="Courier"/>
                <a:cs typeface="Courier"/>
              </a:rPr>
              <a:t>n</a:t>
            </a:r>
            <a:r>
              <a:rPr lang="en-US" dirty="0" smtClean="0"/>
              <a:t> from list </a:t>
            </a:r>
            <a:r>
              <a:rPr lang="en-US" dirty="0">
                <a:latin typeface="Courier"/>
                <a:cs typeface="Courier"/>
              </a:rPr>
              <a:t>l</a:t>
            </a:r>
          </a:p>
          <a:p>
            <a:pPr algn="l"/>
            <a:r>
              <a:rPr lang="en-US" dirty="0" smtClean="0"/>
              <a:t>Approach: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Find </a:t>
            </a: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/>
              <a:t>’s predecessor in the list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Link that predecessor to </a:t>
            </a:r>
            <a:r>
              <a:rPr lang="en-US" dirty="0">
                <a:latin typeface="Courier"/>
                <a:cs typeface="Courier"/>
              </a:rPr>
              <a:t>n</a:t>
            </a:r>
            <a:r>
              <a:rPr lang="en-US" dirty="0" smtClean="0"/>
              <a:t>’s successor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6778"/>
            <a:ext cx="6400800" cy="47970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86" y="1562101"/>
            <a:ext cx="5918001" cy="40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3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1557"/>
            <a:ext cx="7772400" cy="1269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search from head of list (l) to find n’s predecessor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555" y="2159000"/>
            <a:ext cx="7535333" cy="21872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&lt;String&gt;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l;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while (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 != n)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// find the node before 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(); 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1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2909006"/>
          </a:xfrm>
        </p:spPr>
        <p:txBody>
          <a:bodyPr/>
          <a:lstStyle/>
          <a:p>
            <a:r>
              <a:rPr lang="en-US" dirty="0" smtClean="0"/>
              <a:t>We then reset the Predecessor’s next field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82333"/>
            <a:ext cx="7086600" cy="2821517"/>
          </a:xfrm>
        </p:spPr>
        <p:txBody>
          <a:bodyPr/>
          <a:lstStyle/>
          <a:p>
            <a:pPr algn="l"/>
            <a:r>
              <a:rPr lang="en-US" dirty="0" err="1">
                <a:latin typeface="Courier"/>
                <a:cs typeface="Courier"/>
              </a:rPr>
              <a:t>tmp.setNext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n.getNext</a:t>
            </a:r>
            <a:r>
              <a:rPr lang="en-US" dirty="0">
                <a:latin typeface="Courier"/>
                <a:cs typeface="Courier"/>
              </a:rPr>
              <a:t>() ); 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// remove n from the 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4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800" y="716492"/>
            <a:ext cx="7772400" cy="147002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Special Case Alert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6"/>
            <a:ext cx="6699956" cy="368229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What happens if n is first element of list?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has no predecessor!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How does the code fail?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while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 != n)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 err="1" smtClean="0">
                <a:latin typeface="Courier"/>
                <a:cs typeface="Courier"/>
              </a:rPr>
              <a:t>tmp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tmp.getNext</a:t>
            </a:r>
            <a:r>
              <a:rPr lang="en-US" dirty="0">
                <a:latin typeface="Courier"/>
                <a:cs typeface="Courier"/>
              </a:rPr>
              <a:t>();   </a:t>
            </a:r>
          </a:p>
          <a:p>
            <a:pPr algn="l"/>
            <a:r>
              <a:rPr lang="en-US" dirty="0" smtClean="0"/>
              <a:t>     }</a:t>
            </a:r>
            <a:endParaRPr lang="en-US" dirty="0"/>
          </a:p>
          <a:p>
            <a:pPr algn="l"/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7223"/>
            <a:ext cx="7772400" cy="1114777"/>
          </a:xfrm>
        </p:spPr>
        <p:txBody>
          <a:bodyPr/>
          <a:lstStyle/>
          <a:p>
            <a:r>
              <a:rPr lang="en-US" dirty="0" smtClean="0"/>
              <a:t>How do we handle this?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6778"/>
            <a:ext cx="6400800" cy="3527072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Add special case code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Make sure every node has a predecessor!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8445"/>
            <a:ext cx="7772400" cy="1030111"/>
          </a:xfrm>
        </p:spPr>
        <p:txBody>
          <a:bodyPr/>
          <a:lstStyle/>
          <a:p>
            <a:r>
              <a:rPr lang="en-US" dirty="0" smtClean="0"/>
              <a:t>Enhanced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11" y="1693333"/>
            <a:ext cx="8226777" cy="3710517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if (l ==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 special case: n is the first node in the list</a:t>
            </a:r>
          </a:p>
          <a:p>
            <a:pPr algn="l"/>
            <a:r>
              <a:rPr lang="ro-RO" dirty="0">
                <a:latin typeface="Courier"/>
                <a:cs typeface="Courier"/>
              </a:rPr>
              <a:t>    l = n.getNext();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} </a:t>
            </a:r>
            <a:r>
              <a:rPr lang="da-DK" dirty="0" err="1">
                <a:latin typeface="Courier"/>
                <a:cs typeface="Courier"/>
              </a:rPr>
              <a:t>else</a:t>
            </a:r>
            <a:r>
              <a:rPr lang="da-DK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// general case: find the node </a:t>
            </a:r>
            <a:r>
              <a:rPr lang="da-DK" dirty="0" err="1">
                <a:latin typeface="Courier"/>
                <a:cs typeface="Courier"/>
              </a:rPr>
              <a:t>before</a:t>
            </a:r>
            <a:r>
              <a:rPr lang="da-DK" dirty="0">
                <a:latin typeface="Courier"/>
                <a:cs typeface="Courier"/>
              </a:rPr>
              <a:t> n, </a:t>
            </a:r>
            <a:r>
              <a:rPr lang="da-DK" dirty="0" err="1">
                <a:latin typeface="Courier"/>
                <a:cs typeface="Courier"/>
              </a:rPr>
              <a:t>then</a:t>
            </a:r>
            <a:r>
              <a:rPr lang="da-DK" dirty="0">
                <a:latin typeface="Courier"/>
                <a:cs typeface="Courier"/>
              </a:rPr>
              <a:t> "</a:t>
            </a:r>
            <a:r>
              <a:rPr lang="da-DK" dirty="0" err="1">
                <a:latin typeface="Courier"/>
                <a:cs typeface="Courier"/>
              </a:rPr>
              <a:t>unlink</a:t>
            </a:r>
            <a:r>
              <a:rPr lang="da-DK" dirty="0">
                <a:latin typeface="Courier"/>
                <a:cs typeface="Courier"/>
              </a:rPr>
              <a:t>" n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Listnode</a:t>
            </a:r>
            <a:r>
              <a:rPr lang="da-DK" dirty="0">
                <a:latin typeface="Courier"/>
                <a:cs typeface="Courier"/>
              </a:rPr>
              <a:t>&lt;</a:t>
            </a:r>
            <a:r>
              <a:rPr lang="da-DK" dirty="0" err="1">
                <a:latin typeface="Courier"/>
                <a:cs typeface="Courier"/>
              </a:rPr>
              <a:t>String</a:t>
            </a:r>
            <a:r>
              <a:rPr lang="da-DK" dirty="0">
                <a:latin typeface="Courier"/>
                <a:cs typeface="Courier"/>
              </a:rPr>
              <a:t>&gt; </a:t>
            </a:r>
            <a:r>
              <a:rPr lang="da-DK" dirty="0" err="1">
                <a:latin typeface="Courier"/>
                <a:cs typeface="Courier"/>
              </a:rPr>
              <a:t>tmp</a:t>
            </a:r>
            <a:r>
              <a:rPr lang="da-DK" dirty="0">
                <a:latin typeface="Courier"/>
                <a:cs typeface="Courier"/>
              </a:rPr>
              <a:t> = l;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while</a:t>
            </a:r>
            <a:r>
              <a:rPr lang="da-DK" dirty="0">
                <a:latin typeface="Courier"/>
                <a:cs typeface="Courier"/>
              </a:rPr>
              <a:t> (</a:t>
            </a:r>
            <a:r>
              <a:rPr lang="da-DK" dirty="0" err="1">
                <a:latin typeface="Courier"/>
                <a:cs typeface="Courier"/>
              </a:rPr>
              <a:t>tmp.getNext</a:t>
            </a:r>
            <a:r>
              <a:rPr lang="da-DK" dirty="0">
                <a:latin typeface="Courier"/>
                <a:cs typeface="Courier"/>
              </a:rPr>
              <a:t>() != n) {  // find the node </a:t>
            </a:r>
            <a:r>
              <a:rPr lang="da-DK" dirty="0" err="1">
                <a:latin typeface="Courier"/>
                <a:cs typeface="Courier"/>
              </a:rPr>
              <a:t>before</a:t>
            </a:r>
            <a:r>
              <a:rPr lang="da-DK" dirty="0">
                <a:latin typeface="Courier"/>
                <a:cs typeface="Courier"/>
              </a:rPr>
              <a:t> n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tmp</a:t>
            </a:r>
            <a:r>
              <a:rPr lang="da-DK" dirty="0">
                <a:latin typeface="Courier"/>
                <a:cs typeface="Courier"/>
              </a:rPr>
              <a:t> = </a:t>
            </a:r>
            <a:r>
              <a:rPr lang="da-DK" dirty="0" err="1">
                <a:latin typeface="Courier"/>
                <a:cs typeface="Courier"/>
              </a:rPr>
              <a:t>tmp.getNext</a:t>
            </a:r>
            <a:r>
              <a:rPr lang="da-DK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r>
              <a:rPr lang="da-DK" dirty="0" err="1">
                <a:latin typeface="Courier"/>
                <a:cs typeface="Courier"/>
              </a:rPr>
              <a:t>tmp.setNext</a:t>
            </a:r>
            <a:r>
              <a:rPr lang="da-DK" dirty="0">
                <a:latin typeface="Courier"/>
                <a:cs typeface="Courier"/>
              </a:rPr>
              <a:t>(</a:t>
            </a:r>
            <a:r>
              <a:rPr lang="da-DK" dirty="0" err="1">
                <a:latin typeface="Courier"/>
                <a:cs typeface="Courier"/>
              </a:rPr>
              <a:t>n.getNext</a:t>
            </a:r>
            <a:r>
              <a:rPr lang="da-DK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dirty="0" smtClean="0">
                <a:latin typeface="Courier"/>
                <a:cs typeface="Courier"/>
              </a:rPr>
              <a:t>}</a:t>
            </a:r>
            <a:endParaRPr lang="da-DK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4935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889000"/>
          </a:xfrm>
        </p:spPr>
        <p:txBody>
          <a:bodyPr/>
          <a:lstStyle/>
          <a:p>
            <a:r>
              <a:rPr lang="en-US" dirty="0" smtClean="0"/>
              <a:t>Primitive vs. Reference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045" y="1523295"/>
            <a:ext cx="6400800" cy="3851628"/>
          </a:xfrm>
        </p:spPr>
        <p:txBody>
          <a:bodyPr/>
          <a:lstStyle/>
          <a:p>
            <a:pPr algn="l"/>
            <a:r>
              <a:rPr lang="en-US" dirty="0" smtClean="0"/>
              <a:t>Primitive types represent fundamental data values (integer, floating point, characters). Values are placed directly in memory.</a:t>
            </a:r>
          </a:p>
          <a:p>
            <a:pPr algn="l"/>
            <a:r>
              <a:rPr lang="en-US" dirty="0" smtClean="0"/>
              <a:t>An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/>
              <a:t> value in one word (4 bytes):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999" y="4134555"/>
            <a:ext cx="2779889" cy="846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6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8334"/>
            <a:ext cx="7772400" cy="889000"/>
          </a:xfrm>
        </p:spPr>
        <p:txBody>
          <a:bodyPr/>
          <a:lstStyle/>
          <a:p>
            <a:r>
              <a:rPr lang="en-US" dirty="0" smtClean="0"/>
              <a:t>Null List Reference vs. Null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47334"/>
            <a:ext cx="6400800" cy="3456516"/>
          </a:xfrm>
        </p:spPr>
        <p:txBody>
          <a:bodyPr/>
          <a:lstStyle/>
          <a:p>
            <a:pPr algn="l"/>
            <a:r>
              <a:rPr lang="en-US" dirty="0" smtClean="0"/>
              <a:t>If </a:t>
            </a: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dirty="0" smtClean="0"/>
              <a:t> is a variable of type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/>
              <a:t>, what does </a:t>
            </a:r>
            <a:r>
              <a:rPr lang="en-US" dirty="0" smtClean="0">
                <a:latin typeface="Courier"/>
                <a:cs typeface="Courier"/>
              </a:rPr>
              <a:t>L == null </a:t>
            </a:r>
            <a:r>
              <a:rPr lang="en-US" dirty="0" smtClean="0"/>
              <a:t>mean?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dirty="0" smtClean="0"/>
              <a:t> is a null list (size == 0)  </a:t>
            </a:r>
          </a:p>
          <a:p>
            <a:pPr algn="l"/>
            <a:r>
              <a:rPr lang="en-US" dirty="0" smtClean="0"/>
              <a:t>      </a:t>
            </a:r>
            <a:r>
              <a:rPr lang="en-US" dirty="0" smtClean="0">
                <a:solidFill>
                  <a:srgbClr val="FF6600"/>
                </a:solidFill>
              </a:rPr>
              <a:t>Maybe not!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>
                <a:latin typeface="Courier"/>
                <a:cs typeface="Courier"/>
              </a:rPr>
              <a:t>L</a:t>
            </a:r>
            <a:r>
              <a:rPr lang="en-US" dirty="0" smtClean="0"/>
              <a:t> may be uninitialized (undefined)</a:t>
            </a:r>
          </a:p>
          <a:p>
            <a:pPr algn="l"/>
            <a:r>
              <a:rPr lang="en-US" dirty="0" smtClean="0"/>
              <a:t>These two interpretations are different!</a:t>
            </a:r>
          </a:p>
        </p:txBody>
      </p:sp>
    </p:spTree>
    <p:extLst>
      <p:ext uri="{BB962C8B-B14F-4D97-AF65-F5344CB8AC3E}">
        <p14:creationId xmlns:p14="http://schemas.microsoft.com/office/powerpoint/2010/main" val="61911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7889"/>
            <a:ext cx="7772400" cy="1255889"/>
          </a:xfrm>
        </p:spPr>
        <p:txBody>
          <a:bodyPr/>
          <a:lstStyle/>
          <a:p>
            <a:r>
              <a:rPr lang="en-US" dirty="0" smtClean="0"/>
              <a:t>Header 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93333"/>
            <a:ext cx="6400800" cy="41063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To distinguish between an undefined list and an empty (or null) list, we can add</a:t>
            </a:r>
          </a:p>
          <a:p>
            <a:pPr algn="l"/>
            <a:r>
              <a:rPr lang="en-US" dirty="0" smtClean="0"/>
              <a:t>an extra </a:t>
            </a:r>
            <a:r>
              <a:rPr lang="en-US" dirty="0" smtClean="0">
                <a:solidFill>
                  <a:srgbClr val="FF6600"/>
                </a:solidFill>
              </a:rPr>
              <a:t>header</a:t>
            </a:r>
            <a:r>
              <a:rPr lang="en-US" dirty="0" smtClean="0"/>
              <a:t> node at the start of each list.</a:t>
            </a:r>
          </a:p>
          <a:p>
            <a:pPr algn="l"/>
            <a:r>
              <a:rPr lang="en-US" dirty="0" smtClean="0"/>
              <a:t>All lists now have at least one node. So an empty list </a:t>
            </a:r>
            <a:r>
              <a:rPr lang="en-US" dirty="0" smtClean="0">
                <a:solidFill>
                  <a:srgbClr val="FF6600"/>
                </a:solidFill>
              </a:rPr>
              <a:t>isn’t</a:t>
            </a:r>
            <a:r>
              <a:rPr lang="en-US" dirty="0" smtClean="0"/>
              <a:t> equal to null.</a:t>
            </a:r>
          </a:p>
          <a:p>
            <a:pPr algn="l"/>
            <a:r>
              <a:rPr lang="en-US" dirty="0" smtClean="0"/>
              <a:t>Moreover, inserting a node at the start of a list is easy – it is placed just after the header node!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3"/>
            <a:ext cx="7772400" cy="84666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LinkedList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Let’s implement a class that implements the </a:t>
            </a:r>
            <a:r>
              <a:rPr lang="en-US" dirty="0" err="1" smtClean="0">
                <a:latin typeface="Courier"/>
                <a:cs typeface="Courier"/>
              </a:rPr>
              <a:t>ListADT</a:t>
            </a:r>
            <a:r>
              <a:rPr lang="en-US" dirty="0" smtClean="0"/>
              <a:t> interface using a linked list rather than an array.</a:t>
            </a:r>
          </a:p>
          <a:p>
            <a:pPr algn="l"/>
            <a:r>
              <a:rPr lang="en-US" dirty="0" smtClean="0"/>
              <a:t>We’ll use a header node to illustrate its utility.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28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5188"/>
            <a:ext cx="7772400" cy="1470025"/>
          </a:xfrm>
        </p:spPr>
        <p:txBody>
          <a:bodyPr/>
          <a:lstStyle/>
          <a:p>
            <a:r>
              <a:rPr lang="en-US" dirty="0" smtClean="0"/>
              <a:t>Interface definition for </a:t>
            </a:r>
            <a:r>
              <a:rPr lang="en-US" dirty="0" err="1" smtClean="0"/>
              <a:t>ListADT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16674"/>
            <a:ext cx="6400800" cy="4684404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ListADT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void add(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, 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contains(E item);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size(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 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get(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E remove(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3152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471240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 private data declarations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 constructor(s) 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interface methods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166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47124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>
                <a:latin typeface="Courier"/>
                <a:cs typeface="Courier"/>
              </a:rPr>
              <a:t>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head;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tail;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 constructor(s) 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interface methods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3061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5432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>
                <a:latin typeface="Courier"/>
                <a:cs typeface="Courier"/>
              </a:rPr>
              <a:t>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head;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tail;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private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 public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 = 0;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head = new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&lt;E&gt;(null);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tail = head;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/* interface methods  */</a:t>
            </a: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9424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337778" cy="543277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 public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size( ){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return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public </a:t>
            </a:r>
            <a:r>
              <a:rPr lang="en-US" sz="2400" dirty="0" err="1">
                <a:latin typeface="Courier"/>
                <a:cs typeface="Courier"/>
              </a:rPr>
              <a:t>boolean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isEmpty</a:t>
            </a:r>
            <a:r>
              <a:rPr lang="en-US" sz="2400" dirty="0">
                <a:latin typeface="Courier"/>
                <a:cs typeface="Courier"/>
              </a:rPr>
              <a:t>( ){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return (size() == 0);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6342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	public void add(E item) {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if (item == null)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throw new NullPointerException();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Listnode&lt;E&gt; newNode = </a:t>
            </a:r>
            <a:endParaRPr lang="ro-RO" sz="2400" dirty="0" smtClean="0">
              <a:latin typeface="Courier"/>
              <a:cs typeface="Courier"/>
            </a:endParaRPr>
          </a:p>
          <a:p>
            <a:pPr algn="l"/>
            <a:r>
              <a:rPr lang="ro-RO" sz="2400" dirty="0">
                <a:latin typeface="Courier"/>
                <a:cs typeface="Courier"/>
              </a:rPr>
              <a:t> </a:t>
            </a:r>
            <a:r>
              <a:rPr lang="ro-RO" sz="2400" dirty="0" smtClean="0">
                <a:latin typeface="Courier"/>
                <a:cs typeface="Courier"/>
              </a:rPr>
              <a:t>        new </a:t>
            </a:r>
            <a:r>
              <a:rPr lang="ro-RO" sz="2400" dirty="0">
                <a:latin typeface="Courier"/>
                <a:cs typeface="Courier"/>
              </a:rPr>
              <a:t>Listnode&lt;E&gt;(item);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tail.setNext(newNode);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tail = newNode;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itemCount++;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</a:t>
            </a:r>
            <a:r>
              <a:rPr lang="ro-RO" sz="2400" dirty="0" smtClean="0">
                <a:latin typeface="Courier"/>
                <a:cs typeface="Courier"/>
              </a:rPr>
              <a:t>}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898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class </a:t>
            </a:r>
            <a:r>
              <a:rPr lang="en-US" sz="1800" dirty="0" err="1">
                <a:latin typeface="Courier"/>
                <a:cs typeface="Courier"/>
              </a:rPr>
              <a:t>LinkedList</a:t>
            </a:r>
            <a:r>
              <a:rPr lang="en-US" sz="1800" dirty="0">
                <a:latin typeface="Courier"/>
                <a:cs typeface="Courier"/>
              </a:rPr>
              <a:t>&lt;E&gt; </a:t>
            </a:r>
            <a:r>
              <a:rPr lang="en-US" sz="1800" dirty="0" smtClean="0">
                <a:latin typeface="Courier"/>
                <a:cs typeface="Courier"/>
              </a:rPr>
              <a:t>implements </a:t>
            </a:r>
            <a:r>
              <a:rPr lang="en-US" sz="1800" dirty="0" err="1">
                <a:latin typeface="Courier"/>
                <a:cs typeface="Courier"/>
              </a:rPr>
              <a:t>ListADT</a:t>
            </a:r>
            <a:r>
              <a:rPr lang="en-US" sz="1800" dirty="0">
                <a:latin typeface="Courier"/>
                <a:cs typeface="Courier"/>
              </a:rPr>
              <a:t>&lt;E&gt; </a:t>
            </a:r>
            <a:r>
              <a:rPr lang="en-US" sz="1800" dirty="0" smtClean="0">
                <a:latin typeface="Courier"/>
                <a:cs typeface="Courier"/>
              </a:rPr>
              <a:t>{</a:t>
            </a:r>
            <a:r>
              <a:rPr lang="en-US" sz="1800" dirty="0"/>
              <a:t>	</a:t>
            </a:r>
            <a:endParaRPr lang="en-US" sz="1800" dirty="0" smtClean="0">
              <a:latin typeface="Courier"/>
              <a:cs typeface="Courier"/>
            </a:endParaRPr>
          </a:p>
          <a:p>
            <a:pPr algn="l"/>
            <a:r>
              <a:rPr lang="en-US" sz="1800" dirty="0" smtClean="0">
                <a:latin typeface="Courier"/>
                <a:cs typeface="Courier"/>
              </a:rPr>
              <a:t>   </a:t>
            </a:r>
            <a:r>
              <a:rPr lang="en-US" sz="1800" dirty="0">
                <a:latin typeface="Courier"/>
                <a:cs typeface="Courier"/>
              </a:rPr>
              <a:t>public void add(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pos</a:t>
            </a:r>
            <a:r>
              <a:rPr lang="en-US" sz="1800" dirty="0">
                <a:latin typeface="Courier"/>
                <a:cs typeface="Courier"/>
              </a:rPr>
              <a:t>, E item){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	if (item == null)</a:t>
            </a:r>
          </a:p>
          <a:p>
            <a:pPr algn="l"/>
            <a:r>
              <a:rPr lang="ro-RO" sz="1800" dirty="0">
                <a:latin typeface="Courier"/>
                <a:cs typeface="Courier"/>
              </a:rPr>
              <a:t>			throw new NullPointerException()</a:t>
            </a:r>
            <a:r>
              <a:rPr lang="ro-RO" sz="1800" dirty="0" smtClean="0">
                <a:latin typeface="Courier"/>
                <a:cs typeface="Courier"/>
              </a:rPr>
              <a:t>;</a:t>
            </a:r>
            <a:r>
              <a:rPr lang="ro-RO" sz="1800" dirty="0">
                <a:latin typeface="Courier"/>
                <a:cs typeface="Courier"/>
              </a:rPr>
              <a:t>	</a:t>
            </a:r>
          </a:p>
          <a:p>
            <a:pPr algn="l"/>
            <a:r>
              <a:rPr lang="es-ES_tradnl" sz="1800" dirty="0">
                <a:latin typeface="Courier"/>
                <a:cs typeface="Courier"/>
              </a:rPr>
              <a:t>		</a:t>
            </a:r>
            <a:r>
              <a:rPr lang="es-ES_tradnl" sz="1800" dirty="0" err="1">
                <a:latin typeface="Courier"/>
                <a:cs typeface="Courier"/>
              </a:rPr>
              <a:t>if</a:t>
            </a:r>
            <a:r>
              <a:rPr lang="es-ES_tradnl" sz="1800" dirty="0">
                <a:latin typeface="Courier"/>
                <a:cs typeface="Courier"/>
              </a:rPr>
              <a:t> (pos &lt; 0 || pos &gt; </a:t>
            </a:r>
            <a:r>
              <a:rPr lang="es-ES_tradnl" sz="1800" dirty="0" err="1">
                <a:latin typeface="Courier"/>
                <a:cs typeface="Courier"/>
              </a:rPr>
              <a:t>itemCount</a:t>
            </a:r>
            <a:r>
              <a:rPr lang="es-ES_tradnl" sz="18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s-ES_tradnl" sz="1800" dirty="0">
                <a:latin typeface="Courier"/>
                <a:cs typeface="Courier"/>
              </a:rPr>
              <a:t>		        </a:t>
            </a:r>
            <a:r>
              <a:rPr lang="es-ES_tradnl" sz="1800" dirty="0" err="1">
                <a:latin typeface="Courier"/>
                <a:cs typeface="Courier"/>
              </a:rPr>
              <a:t>throw</a:t>
            </a:r>
            <a:r>
              <a:rPr lang="es-ES_tradnl" sz="1800" dirty="0">
                <a:latin typeface="Courier"/>
                <a:cs typeface="Courier"/>
              </a:rPr>
              <a:t> new </a:t>
            </a:r>
            <a:r>
              <a:rPr lang="es-ES_tradnl" sz="1800" dirty="0" err="1">
                <a:latin typeface="Courier"/>
                <a:cs typeface="Courier"/>
              </a:rPr>
              <a:t>IndexOutOfBoundsException</a:t>
            </a:r>
            <a:r>
              <a:rPr lang="es-ES_tradnl" sz="1800" dirty="0">
                <a:latin typeface="Courier"/>
                <a:cs typeface="Courier"/>
              </a:rPr>
              <a:t>()</a:t>
            </a:r>
            <a:r>
              <a:rPr lang="es-ES_tradnl" sz="1800" dirty="0" smtClean="0">
                <a:latin typeface="Courier"/>
                <a:cs typeface="Courier"/>
              </a:rPr>
              <a:t>; }</a:t>
            </a:r>
            <a:endParaRPr lang="es-ES_tradnl" sz="1800" dirty="0">
              <a:latin typeface="Courier"/>
              <a:cs typeface="Courier"/>
            </a:endParaRPr>
          </a:p>
          <a:p>
            <a:pPr algn="l"/>
            <a:r>
              <a:rPr lang="es-ES_tradnl" sz="1800" dirty="0">
                <a:latin typeface="Courier"/>
                <a:cs typeface="Courier"/>
              </a:rPr>
              <a:t>		</a:t>
            </a:r>
            <a:r>
              <a:rPr lang="es-ES_tradnl" sz="1800" dirty="0" err="1" smtClean="0">
                <a:latin typeface="Courier"/>
                <a:cs typeface="Courier"/>
              </a:rPr>
              <a:t>if</a:t>
            </a:r>
            <a:r>
              <a:rPr lang="es-ES_tradnl" sz="1800" dirty="0" smtClean="0">
                <a:latin typeface="Courier"/>
                <a:cs typeface="Courier"/>
              </a:rPr>
              <a:t> </a:t>
            </a:r>
            <a:r>
              <a:rPr lang="es-ES_tradnl" sz="1800" dirty="0">
                <a:latin typeface="Courier"/>
                <a:cs typeface="Courier"/>
              </a:rPr>
              <a:t>(pos == </a:t>
            </a:r>
            <a:r>
              <a:rPr lang="es-ES_tradnl" sz="1800" dirty="0" err="1">
                <a:latin typeface="Courier"/>
                <a:cs typeface="Courier"/>
              </a:rPr>
              <a:t>itemCount</a:t>
            </a:r>
            <a:r>
              <a:rPr lang="es-ES_tradnl" sz="18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nb-NO" sz="1800" dirty="0">
                <a:latin typeface="Courier"/>
                <a:cs typeface="Courier"/>
              </a:rPr>
              <a:t>			</a:t>
            </a:r>
            <a:r>
              <a:rPr lang="nb-NO" sz="1800" dirty="0" err="1">
                <a:latin typeface="Courier"/>
                <a:cs typeface="Courier"/>
              </a:rPr>
              <a:t>add</a:t>
            </a:r>
            <a:r>
              <a:rPr lang="nb-NO" sz="1800" dirty="0">
                <a:latin typeface="Courier"/>
                <a:cs typeface="Courier"/>
              </a:rPr>
              <a:t>(item);</a:t>
            </a:r>
          </a:p>
          <a:p>
            <a:pPr algn="l"/>
            <a:r>
              <a:rPr lang="nb-NO" sz="1800" dirty="0">
                <a:latin typeface="Courier"/>
                <a:cs typeface="Courier"/>
              </a:rPr>
              <a:t>		</a:t>
            </a:r>
            <a:r>
              <a:rPr lang="nb-NO" sz="1800" dirty="0" err="1">
                <a:latin typeface="Courier"/>
                <a:cs typeface="Courier"/>
              </a:rPr>
              <a:t>else</a:t>
            </a:r>
            <a:r>
              <a:rPr lang="nb-NO" sz="1800" dirty="0">
                <a:latin typeface="Courier"/>
                <a:cs typeface="Courier"/>
              </a:rPr>
              <a:t> {// </a:t>
            </a:r>
            <a:r>
              <a:rPr lang="nb-NO" sz="1800" dirty="0" err="1">
                <a:latin typeface="Courier"/>
                <a:cs typeface="Courier"/>
              </a:rPr>
              <a:t>Find</a:t>
            </a:r>
            <a:r>
              <a:rPr lang="nb-NO" sz="1800" dirty="0">
                <a:latin typeface="Courier"/>
                <a:cs typeface="Courier"/>
              </a:rPr>
              <a:t> </a:t>
            </a:r>
            <a:r>
              <a:rPr lang="nb-NO" sz="1800" dirty="0" err="1">
                <a:latin typeface="Courier"/>
                <a:cs typeface="Courier"/>
              </a:rPr>
              <a:t>where</a:t>
            </a:r>
            <a:r>
              <a:rPr lang="nb-NO" sz="1800" dirty="0">
                <a:latin typeface="Courier"/>
                <a:cs typeface="Courier"/>
              </a:rPr>
              <a:t> to </a:t>
            </a:r>
            <a:r>
              <a:rPr lang="nb-NO" sz="1800" dirty="0" err="1">
                <a:latin typeface="Courier"/>
                <a:cs typeface="Courier"/>
              </a:rPr>
              <a:t>insert</a:t>
            </a:r>
            <a:endParaRPr lang="nb-NO" sz="1800" dirty="0">
              <a:latin typeface="Courier"/>
              <a:cs typeface="Courier"/>
            </a:endParaRPr>
          </a:p>
          <a:p>
            <a:pPr algn="l"/>
            <a:r>
              <a:rPr lang="nb-NO" sz="1800" dirty="0">
                <a:latin typeface="Courier"/>
                <a:cs typeface="Courier"/>
              </a:rPr>
              <a:t>			Listnode&lt;E&gt; </a:t>
            </a:r>
            <a:r>
              <a:rPr lang="nb-NO" sz="1800" dirty="0" err="1">
                <a:latin typeface="Courier"/>
                <a:cs typeface="Courier"/>
              </a:rPr>
              <a:t>ptr</a:t>
            </a:r>
            <a:r>
              <a:rPr lang="nb-NO" sz="1800" dirty="0">
                <a:latin typeface="Courier"/>
                <a:cs typeface="Courier"/>
              </a:rPr>
              <a:t> = head;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for (</a:t>
            </a:r>
            <a:r>
              <a:rPr lang="da-DK" sz="1800" dirty="0" err="1">
                <a:latin typeface="Courier"/>
                <a:cs typeface="Courier"/>
              </a:rPr>
              <a:t>int</a:t>
            </a:r>
            <a:r>
              <a:rPr lang="da-DK" sz="1800" dirty="0">
                <a:latin typeface="Courier"/>
                <a:cs typeface="Courier"/>
              </a:rPr>
              <a:t> i = 0; i &lt; pos; i++)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	</a:t>
            </a:r>
            <a:r>
              <a:rPr lang="da-DK" sz="1800" dirty="0" err="1">
                <a:latin typeface="Courier"/>
                <a:cs typeface="Courier"/>
              </a:rPr>
              <a:t>ptr</a:t>
            </a:r>
            <a:r>
              <a:rPr lang="da-DK" sz="1800" dirty="0">
                <a:latin typeface="Courier"/>
                <a:cs typeface="Courier"/>
              </a:rPr>
              <a:t> = </a:t>
            </a:r>
            <a:r>
              <a:rPr lang="da-DK" sz="1800" dirty="0" err="1">
                <a:latin typeface="Courier"/>
                <a:cs typeface="Courier"/>
              </a:rPr>
              <a:t>ptr.getNext</a:t>
            </a:r>
            <a:r>
              <a:rPr lang="da-DK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>
                <a:latin typeface="Courier"/>
                <a:cs typeface="Courier"/>
              </a:rPr>
              <a:t>Listnode</a:t>
            </a:r>
            <a:r>
              <a:rPr lang="da-DK" sz="1800" dirty="0">
                <a:latin typeface="Courier"/>
                <a:cs typeface="Courier"/>
              </a:rPr>
              <a:t>&lt;E&gt; </a:t>
            </a:r>
            <a:r>
              <a:rPr lang="da-DK" sz="1800" dirty="0" err="1">
                <a:latin typeface="Courier"/>
                <a:cs typeface="Courier"/>
              </a:rPr>
              <a:t>newNode</a:t>
            </a:r>
            <a:r>
              <a:rPr lang="da-DK" sz="1800" dirty="0">
                <a:latin typeface="Courier"/>
                <a:cs typeface="Courier"/>
              </a:rPr>
              <a:t> = new </a:t>
            </a:r>
            <a:r>
              <a:rPr lang="da-DK" sz="1800" dirty="0" err="1">
                <a:latin typeface="Courier"/>
                <a:cs typeface="Courier"/>
              </a:rPr>
              <a:t>Listnode</a:t>
            </a:r>
            <a:r>
              <a:rPr lang="da-DK" sz="1800" dirty="0">
                <a:latin typeface="Courier"/>
                <a:cs typeface="Courier"/>
              </a:rPr>
              <a:t>&lt;E&gt;(item);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>
                <a:latin typeface="Courier"/>
                <a:cs typeface="Courier"/>
              </a:rPr>
              <a:t>newNode.setNext</a:t>
            </a:r>
            <a:r>
              <a:rPr lang="da-DK" sz="1800" dirty="0">
                <a:latin typeface="Courier"/>
                <a:cs typeface="Courier"/>
              </a:rPr>
              <a:t>(</a:t>
            </a:r>
            <a:r>
              <a:rPr lang="da-DK" sz="1800" dirty="0" err="1">
                <a:latin typeface="Courier"/>
                <a:cs typeface="Courier"/>
              </a:rPr>
              <a:t>ptr.getNext</a:t>
            </a:r>
            <a:r>
              <a:rPr lang="da-DK" sz="1800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>
                <a:latin typeface="Courier"/>
                <a:cs typeface="Courier"/>
              </a:rPr>
              <a:t>ptr.setNext</a:t>
            </a:r>
            <a:r>
              <a:rPr lang="da-DK" sz="1800" dirty="0">
                <a:latin typeface="Courier"/>
                <a:cs typeface="Courier"/>
              </a:rPr>
              <a:t>(</a:t>
            </a:r>
            <a:r>
              <a:rPr lang="da-DK" sz="1800" dirty="0" err="1">
                <a:latin typeface="Courier"/>
                <a:cs typeface="Courier"/>
              </a:rPr>
              <a:t>newNode</a:t>
            </a:r>
            <a:r>
              <a:rPr lang="da-DK" sz="1800" dirty="0">
                <a:latin typeface="Courier"/>
                <a:cs typeface="Courier"/>
              </a:rPr>
              <a:t>)</a:t>
            </a:r>
            <a:r>
              <a:rPr lang="da-DK" sz="1800" dirty="0" smtClean="0">
                <a:latin typeface="Courier"/>
                <a:cs typeface="Courier"/>
              </a:rPr>
              <a:t>; }</a:t>
            </a:r>
            <a:endParaRPr lang="da-DK" sz="1800" dirty="0">
              <a:latin typeface="Courier"/>
              <a:cs typeface="Courier"/>
            </a:endParaRPr>
          </a:p>
          <a:p>
            <a:pPr algn="l"/>
            <a:r>
              <a:rPr lang="da-DK" sz="1800" dirty="0">
                <a:latin typeface="Courier"/>
                <a:cs typeface="Courier"/>
              </a:rPr>
              <a:t>			</a:t>
            </a:r>
            <a:r>
              <a:rPr lang="da-DK" sz="1800" dirty="0" err="1" smtClean="0">
                <a:latin typeface="Courier"/>
                <a:cs typeface="Courier"/>
              </a:rPr>
              <a:t>itemCount</a:t>
            </a:r>
            <a:r>
              <a:rPr lang="da-DK" sz="1800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da-DK" sz="1800" dirty="0">
                <a:latin typeface="Courier"/>
                <a:cs typeface="Courier"/>
              </a:rPr>
              <a:t>	}</a:t>
            </a:r>
            <a:r>
              <a:rPr lang="en-US" sz="1800" dirty="0" smtClean="0">
                <a:latin typeface="Courier"/>
                <a:cs typeface="Courier"/>
              </a:rPr>
              <a:t>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108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890"/>
            <a:ext cx="7772400" cy="987778"/>
          </a:xfrm>
        </p:spPr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9668"/>
            <a:ext cx="6400800" cy="2963332"/>
          </a:xfrm>
        </p:spPr>
        <p:txBody>
          <a:bodyPr/>
          <a:lstStyle/>
          <a:p>
            <a:pPr algn="l"/>
            <a:r>
              <a:rPr lang="en-US" dirty="0" smtClean="0"/>
              <a:t>Data objects (created by </a:t>
            </a:r>
            <a:r>
              <a:rPr lang="en-US" dirty="0">
                <a:latin typeface="Courier"/>
                <a:cs typeface="Courier"/>
              </a:rPr>
              <a:t>new</a:t>
            </a:r>
            <a:r>
              <a:rPr lang="en-US" dirty="0" smtClean="0"/>
              <a:t>) are </a:t>
            </a:r>
            <a:r>
              <a:rPr lang="en-US" i="1" dirty="0" smtClean="0"/>
              <a:t>pointed to </a:t>
            </a:r>
            <a:r>
              <a:rPr lang="en-US" dirty="0" smtClean="0"/>
              <a:t>by a reference type.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3561834"/>
            <a:ext cx="4134555" cy="10583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342444" y="4953000"/>
            <a:ext cx="18485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urier"/>
                <a:cs typeface="Courier"/>
              </a:rPr>
              <a:t>Int</a:t>
            </a:r>
            <a:r>
              <a:rPr lang="en-US" sz="3200" dirty="0" smtClean="0">
                <a:latin typeface="Courier"/>
                <a:cs typeface="Courier"/>
              </a:rPr>
              <a:t> []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209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	public E get(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// check for bad 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	    if (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&lt; 0 || </a:t>
            </a:r>
            <a:r>
              <a:rPr lang="en-US" sz="2400" dirty="0" err="1">
                <a:latin typeface="Courier"/>
                <a:cs typeface="Courier"/>
              </a:rPr>
              <a:t>pos</a:t>
            </a:r>
            <a:r>
              <a:rPr lang="en-US" sz="2400" dirty="0">
                <a:latin typeface="Courier"/>
                <a:cs typeface="Courier"/>
              </a:rPr>
              <a:t> &gt;= </a:t>
            </a:r>
            <a:r>
              <a:rPr lang="en-US" sz="2400" dirty="0" err="1">
                <a:latin typeface="Courier"/>
                <a:cs typeface="Courier"/>
              </a:rPr>
              <a:t>itemCount</a:t>
            </a:r>
            <a:r>
              <a:rPr lang="en-US" sz="24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 </a:t>
            </a:r>
            <a:r>
              <a:rPr lang="en-US" sz="2400" dirty="0" smtClean="0">
                <a:latin typeface="Courier"/>
                <a:cs typeface="Courier"/>
              </a:rPr>
              <a:t> throw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    </a:t>
            </a:r>
            <a:r>
              <a:rPr lang="en-US" sz="2400" dirty="0">
                <a:latin typeface="Courier"/>
                <a:cs typeface="Courier"/>
              </a:rPr>
              <a:t>new </a:t>
            </a:r>
            <a:r>
              <a:rPr lang="en-US" sz="2400" dirty="0" err="1">
                <a:latin typeface="Courier"/>
                <a:cs typeface="Courier"/>
              </a:rPr>
              <a:t>IndexOutOfBoundsException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    </a:t>
            </a:r>
            <a:r>
              <a:rPr lang="en-US" sz="2400" dirty="0" err="1">
                <a:latin typeface="Courier"/>
                <a:cs typeface="Courier"/>
              </a:rPr>
              <a:t>Listnode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err="1">
                <a:latin typeface="Courier"/>
                <a:cs typeface="Courier"/>
              </a:rPr>
              <a:t>ptr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head.getNext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</a:t>
            </a:r>
            <a:r>
              <a:rPr lang="da-DK" sz="2400" dirty="0" smtClean="0">
                <a:latin typeface="Courier"/>
                <a:cs typeface="Courier"/>
              </a:rPr>
              <a:t> for </a:t>
            </a:r>
            <a:r>
              <a:rPr lang="da-DK" sz="2400" dirty="0">
                <a:latin typeface="Courier"/>
                <a:cs typeface="Courier"/>
              </a:rPr>
              <a:t>(</a:t>
            </a:r>
            <a:r>
              <a:rPr lang="da-DK" sz="2400" dirty="0" err="1">
                <a:latin typeface="Courier"/>
                <a:cs typeface="Courier"/>
              </a:rPr>
              <a:t>int</a:t>
            </a:r>
            <a:r>
              <a:rPr lang="da-DK" sz="2400" dirty="0">
                <a:latin typeface="Courier"/>
                <a:cs typeface="Courier"/>
              </a:rPr>
              <a:t> i = 0; i &lt; pos; i++)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	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 err="1" smtClean="0">
                <a:latin typeface="Courier"/>
                <a:cs typeface="Courier"/>
              </a:rPr>
              <a:t>ptr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>
                <a:latin typeface="Courier"/>
                <a:cs typeface="Courier"/>
              </a:rPr>
              <a:t>= </a:t>
            </a:r>
            <a:r>
              <a:rPr lang="da-DK" sz="2400" dirty="0" err="1">
                <a:latin typeface="Courier"/>
                <a:cs typeface="Courier"/>
              </a:rPr>
              <a:t>ptr.getNext</a:t>
            </a:r>
            <a:r>
              <a:rPr lang="da-DK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	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 err="1" smtClean="0">
                <a:latin typeface="Courier"/>
                <a:cs typeface="Courier"/>
              </a:rPr>
              <a:t>return</a:t>
            </a:r>
            <a:r>
              <a:rPr lang="da-DK" sz="2400" dirty="0" smtClean="0">
                <a:latin typeface="Courier"/>
                <a:cs typeface="Courier"/>
              </a:rPr>
              <a:t> </a:t>
            </a:r>
            <a:r>
              <a:rPr lang="da-DK" sz="2400" dirty="0" err="1">
                <a:latin typeface="Courier"/>
                <a:cs typeface="Courier"/>
              </a:rPr>
              <a:t>ptr.getData</a:t>
            </a:r>
            <a:r>
              <a:rPr lang="da-DK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	}</a:t>
            </a:r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2827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LinkedList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implements </a:t>
            </a:r>
            <a:r>
              <a:rPr lang="en-US" sz="2400" dirty="0" err="1">
                <a:latin typeface="Courier"/>
                <a:cs typeface="Courier"/>
              </a:rPr>
              <a:t>ListADT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{</a:t>
            </a:r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/>
              <a:t>	</a:t>
            </a:r>
            <a:r>
              <a:rPr lang="en-US" sz="2400" dirty="0" smtClean="0">
                <a:latin typeface="Courier"/>
                <a:cs typeface="Courier"/>
              </a:rPr>
              <a:t>/* data </a:t>
            </a:r>
            <a:r>
              <a:rPr lang="en-US" sz="2400" dirty="0" err="1" smtClean="0">
                <a:latin typeface="Courier"/>
                <a:cs typeface="Courier"/>
              </a:rPr>
              <a:t>defs</a:t>
            </a:r>
            <a:r>
              <a:rPr lang="en-US" sz="2400" dirty="0" smtClean="0">
                <a:latin typeface="Courier"/>
                <a:cs typeface="Courier"/>
              </a:rPr>
              <a:t> &amp; constructor */</a:t>
            </a:r>
            <a:endParaRPr lang="en-US" sz="2400" dirty="0">
              <a:latin typeface="Courier"/>
              <a:cs typeface="Courier"/>
            </a:endParaRPr>
          </a:p>
          <a:p>
            <a:pPr algn="l"/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>
                <a:latin typeface="Courier"/>
                <a:cs typeface="Courier"/>
              </a:rPr>
              <a:t>	public </a:t>
            </a:r>
            <a:r>
              <a:rPr lang="en-US" sz="2400" dirty="0" err="1">
                <a:latin typeface="Courier"/>
                <a:cs typeface="Courier"/>
              </a:rPr>
              <a:t>boolean</a:t>
            </a:r>
            <a:r>
              <a:rPr lang="en-US" sz="2400" dirty="0">
                <a:latin typeface="Courier"/>
                <a:cs typeface="Courier"/>
              </a:rPr>
              <a:t> contains(E item){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		// null values are not allowed in the list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if (item == null)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return false;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Listnode&lt;E&gt; ptr = head.getNext();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while (ptr != null){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if (ptr.getData().equals(item))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	return true;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	else </a:t>
            </a:r>
            <a:r>
              <a:rPr lang="ro-RO" sz="2400" dirty="0" smtClean="0">
                <a:latin typeface="Courier"/>
                <a:cs typeface="Courier"/>
              </a:rPr>
              <a:t>ptr = ptr.getNext</a:t>
            </a:r>
            <a:r>
              <a:rPr lang="ro-RO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}</a:t>
            </a:r>
          </a:p>
          <a:p>
            <a:pPr algn="l"/>
            <a:r>
              <a:rPr lang="ro-RO" sz="2400" dirty="0">
                <a:latin typeface="Courier"/>
                <a:cs typeface="Courier"/>
              </a:rPr>
              <a:t>		return false</a:t>
            </a:r>
            <a:r>
              <a:rPr lang="ro-RO" sz="2400" dirty="0" smtClean="0">
                <a:latin typeface="Courier"/>
                <a:cs typeface="Courier"/>
              </a:rPr>
              <a:t>;</a:t>
            </a:r>
            <a:endParaRPr lang="ro-RO" sz="2400" dirty="0">
              <a:latin typeface="Courier"/>
              <a:cs typeface="Courier"/>
            </a:endParaRPr>
          </a:p>
          <a:p>
            <a:pPr algn="l"/>
            <a:r>
              <a:rPr lang="ro-RO" sz="2400" dirty="0">
                <a:latin typeface="Courier"/>
                <a:cs typeface="Courier"/>
              </a:rPr>
              <a:t>	</a:t>
            </a:r>
            <a:r>
              <a:rPr lang="ro-RO" sz="2400" dirty="0" smtClean="0">
                <a:latin typeface="Courier"/>
                <a:cs typeface="Courier"/>
              </a:rPr>
              <a:t>}}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7517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91444"/>
            <a:ext cx="7436556" cy="54327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>
                <a:latin typeface="Courier"/>
                <a:cs typeface="Courier"/>
              </a:rPr>
              <a:t>public class </a:t>
            </a:r>
            <a:r>
              <a:rPr lang="en-US" sz="2200" dirty="0" err="1">
                <a:latin typeface="Courier"/>
                <a:cs typeface="Courier"/>
              </a:rPr>
              <a:t>LinkedList</a:t>
            </a:r>
            <a:r>
              <a:rPr lang="en-US" sz="2200" dirty="0">
                <a:latin typeface="Courier"/>
                <a:cs typeface="Courier"/>
              </a:rPr>
              <a:t>&lt;E&gt; </a:t>
            </a:r>
            <a:endParaRPr lang="en-US" sz="2200" dirty="0" smtClean="0">
              <a:latin typeface="Courier"/>
              <a:cs typeface="Courier"/>
            </a:endParaRPr>
          </a:p>
          <a:p>
            <a:pPr algn="l"/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smtClean="0">
                <a:latin typeface="Courier"/>
                <a:cs typeface="Courier"/>
              </a:rPr>
              <a:t> implements </a:t>
            </a:r>
            <a:r>
              <a:rPr lang="en-US" sz="2200" dirty="0" err="1">
                <a:latin typeface="Courier"/>
                <a:cs typeface="Courier"/>
              </a:rPr>
              <a:t>ListADT</a:t>
            </a:r>
            <a:r>
              <a:rPr lang="en-US" sz="2200" dirty="0">
                <a:latin typeface="Courier"/>
                <a:cs typeface="Courier"/>
              </a:rPr>
              <a:t>&lt;E&gt; </a:t>
            </a:r>
            <a:r>
              <a:rPr lang="en-US" sz="2200" dirty="0" smtClean="0">
                <a:latin typeface="Courier"/>
                <a:cs typeface="Courier"/>
              </a:rPr>
              <a:t>{</a:t>
            </a:r>
            <a:endParaRPr lang="en-US" sz="2200" dirty="0">
              <a:latin typeface="Courier"/>
              <a:cs typeface="Courier"/>
            </a:endParaRPr>
          </a:p>
          <a:p>
            <a:pPr algn="l"/>
            <a:r>
              <a:rPr lang="en-US" sz="2200" dirty="0"/>
              <a:t>	</a:t>
            </a:r>
            <a:r>
              <a:rPr lang="en-US" sz="2200" dirty="0" smtClean="0">
                <a:latin typeface="Courier"/>
                <a:cs typeface="Courier"/>
              </a:rPr>
              <a:t>/* data </a:t>
            </a:r>
            <a:r>
              <a:rPr lang="en-US" sz="2200" dirty="0" err="1" smtClean="0">
                <a:latin typeface="Courier"/>
                <a:cs typeface="Courier"/>
              </a:rPr>
              <a:t>defs</a:t>
            </a:r>
            <a:r>
              <a:rPr lang="en-US" sz="2200" dirty="0" smtClean="0">
                <a:latin typeface="Courier"/>
                <a:cs typeface="Courier"/>
              </a:rPr>
              <a:t> &amp; constructor */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000" dirty="0">
                <a:latin typeface="Courier"/>
                <a:cs typeface="Courier"/>
              </a:rPr>
              <a:t>public E remove(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   // check for bad 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	    if (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r>
              <a:rPr lang="en-US" sz="2000" dirty="0">
                <a:latin typeface="Courier"/>
                <a:cs typeface="Courier"/>
              </a:rPr>
              <a:t> &lt; 0 || </a:t>
            </a:r>
            <a:r>
              <a:rPr lang="en-US" sz="2000" dirty="0" err="1">
                <a:latin typeface="Courier"/>
                <a:cs typeface="Courier"/>
              </a:rPr>
              <a:t>pos</a:t>
            </a:r>
            <a:r>
              <a:rPr lang="en-US" sz="2000" dirty="0">
                <a:latin typeface="Courier"/>
                <a:cs typeface="Courier"/>
              </a:rPr>
              <a:t> &gt;= </a:t>
            </a:r>
            <a:r>
              <a:rPr lang="en-US" sz="2000" dirty="0" err="1">
                <a:latin typeface="Courier"/>
                <a:cs typeface="Courier"/>
              </a:rPr>
              <a:t>itemCount</a:t>
            </a:r>
            <a:r>
              <a:rPr lang="en-US" sz="2000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       throw new </a:t>
            </a:r>
            <a:r>
              <a:rPr lang="en-US" sz="2000" dirty="0" err="1">
                <a:latin typeface="Courier"/>
                <a:cs typeface="Courier"/>
              </a:rPr>
              <a:t>IndexOutOfBoundsException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 smtClean="0">
                <a:latin typeface="Courier"/>
                <a:cs typeface="Courier"/>
              </a:rPr>
              <a:t>;}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	    // decrease the number of items</a:t>
            </a:r>
          </a:p>
          <a:p>
            <a:pPr algn="l"/>
            <a:r>
              <a:rPr lang="en-US" sz="2000" dirty="0">
                <a:latin typeface="Courier"/>
                <a:cs typeface="Courier"/>
              </a:rPr>
              <a:t>	    </a:t>
            </a:r>
            <a:r>
              <a:rPr lang="en-US" sz="2000" dirty="0" err="1">
                <a:latin typeface="Courier"/>
                <a:cs typeface="Courier"/>
              </a:rPr>
              <a:t>itemCount</a:t>
            </a:r>
            <a:r>
              <a:rPr lang="en-US" sz="2000" dirty="0">
                <a:latin typeface="Courier"/>
                <a:cs typeface="Courier"/>
              </a:rPr>
              <a:t>--</a:t>
            </a:r>
            <a:r>
              <a:rPr lang="en-US" sz="2000" dirty="0" smtClean="0">
                <a:latin typeface="Courier"/>
                <a:cs typeface="Courier"/>
              </a:rPr>
              <a:t>; </a:t>
            </a:r>
            <a:endParaRPr lang="en-US" sz="2000" dirty="0">
              <a:latin typeface="Courier"/>
              <a:cs typeface="Courier"/>
            </a:endParaRPr>
          </a:p>
          <a:p>
            <a:pPr algn="l"/>
            <a:r>
              <a:rPr lang="en-US" sz="2000" dirty="0">
                <a:latin typeface="Courier"/>
                <a:cs typeface="Courier"/>
              </a:rPr>
              <a:t>	    </a:t>
            </a:r>
            <a:r>
              <a:rPr lang="en-US" sz="2000" dirty="0" err="1">
                <a:latin typeface="Courier"/>
                <a:cs typeface="Courier"/>
              </a:rPr>
              <a:t>Listnode</a:t>
            </a:r>
            <a:r>
              <a:rPr lang="en-US" sz="2000" dirty="0">
                <a:latin typeface="Courier"/>
                <a:cs typeface="Courier"/>
              </a:rPr>
              <a:t>&lt;E&gt; </a:t>
            </a:r>
            <a:r>
              <a:rPr lang="en-US" sz="2000" dirty="0" err="1">
                <a:latin typeface="Courier"/>
                <a:cs typeface="Courier"/>
              </a:rPr>
              <a:t>prev</a:t>
            </a:r>
            <a:r>
              <a:rPr lang="en-US" sz="2000" dirty="0">
                <a:latin typeface="Courier"/>
                <a:cs typeface="Courier"/>
              </a:rPr>
              <a:t> = head, target;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for (</a:t>
            </a:r>
            <a:r>
              <a:rPr lang="da-DK" sz="2000" dirty="0" err="1">
                <a:latin typeface="Courier"/>
                <a:cs typeface="Courier"/>
              </a:rPr>
              <a:t>int</a:t>
            </a:r>
            <a:r>
              <a:rPr lang="da-DK" sz="2000" dirty="0">
                <a:latin typeface="Courier"/>
                <a:cs typeface="Courier"/>
              </a:rPr>
              <a:t> i = 0; i &lt; pos; i++)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	</a:t>
            </a:r>
            <a:r>
              <a:rPr lang="da-DK" sz="2000" dirty="0" err="1">
                <a:latin typeface="Courier"/>
                <a:cs typeface="Courier"/>
              </a:rPr>
              <a:t>prev</a:t>
            </a:r>
            <a:r>
              <a:rPr lang="da-DK" sz="2000" dirty="0">
                <a:latin typeface="Courier"/>
                <a:cs typeface="Courier"/>
              </a:rPr>
              <a:t> = </a:t>
            </a:r>
            <a:r>
              <a:rPr lang="da-DK" sz="2000" dirty="0" err="1">
                <a:latin typeface="Courier"/>
                <a:cs typeface="Courier"/>
              </a:rPr>
              <a:t>prev.getNext</a:t>
            </a:r>
            <a:r>
              <a:rPr lang="da-DK" sz="2000" dirty="0">
                <a:latin typeface="Courier"/>
                <a:cs typeface="Courier"/>
              </a:rPr>
              <a:t>()</a:t>
            </a:r>
            <a:r>
              <a:rPr lang="da-DK" sz="2000" dirty="0" smtClean="0">
                <a:latin typeface="Courier"/>
                <a:cs typeface="Courier"/>
              </a:rPr>
              <a:t>;</a:t>
            </a:r>
            <a:endParaRPr lang="da-DK" sz="2000" dirty="0">
              <a:latin typeface="Courier"/>
              <a:cs typeface="Courier"/>
            </a:endParaRPr>
          </a:p>
          <a:p>
            <a:pPr algn="l"/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target</a:t>
            </a:r>
            <a:r>
              <a:rPr lang="da-DK" sz="2000" dirty="0">
                <a:latin typeface="Courier"/>
                <a:cs typeface="Courier"/>
              </a:rPr>
              <a:t> = </a:t>
            </a:r>
            <a:r>
              <a:rPr lang="da-DK" sz="2000" dirty="0" err="1">
                <a:latin typeface="Courier"/>
                <a:cs typeface="Courier"/>
              </a:rPr>
              <a:t>prev.getNext</a:t>
            </a:r>
            <a:r>
              <a:rPr lang="da-DK" sz="2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prev.setNext</a:t>
            </a:r>
            <a:r>
              <a:rPr lang="da-DK" sz="2000" dirty="0">
                <a:latin typeface="Courier"/>
                <a:cs typeface="Courier"/>
              </a:rPr>
              <a:t>(</a:t>
            </a:r>
            <a:r>
              <a:rPr lang="da-DK" sz="2000" dirty="0" err="1">
                <a:latin typeface="Courier"/>
                <a:cs typeface="Courier"/>
              </a:rPr>
              <a:t>target.getNext</a:t>
            </a:r>
            <a:r>
              <a:rPr lang="da-DK" sz="2000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da-DK" sz="2000" dirty="0">
                <a:latin typeface="Courier"/>
                <a:cs typeface="Courier"/>
              </a:rPr>
              <a:t>		</a:t>
            </a:r>
            <a:r>
              <a:rPr lang="da-DK" sz="2000" dirty="0" err="1">
                <a:latin typeface="Courier"/>
                <a:cs typeface="Courier"/>
              </a:rPr>
              <a:t>if</a:t>
            </a:r>
            <a:r>
              <a:rPr lang="da-DK" sz="2000" dirty="0">
                <a:latin typeface="Courier"/>
                <a:cs typeface="Courier"/>
              </a:rPr>
              <a:t> (</a:t>
            </a:r>
            <a:r>
              <a:rPr lang="da-DK" sz="2000" dirty="0" err="1">
                <a:latin typeface="Courier"/>
                <a:cs typeface="Courier"/>
              </a:rPr>
              <a:t>target.getNext</a:t>
            </a:r>
            <a:r>
              <a:rPr lang="da-DK" sz="2000" dirty="0">
                <a:latin typeface="Courier"/>
                <a:cs typeface="Courier"/>
              </a:rPr>
              <a:t>() == </a:t>
            </a:r>
            <a:r>
              <a:rPr lang="da-DK" sz="2000" dirty="0" err="1">
                <a:latin typeface="Courier"/>
                <a:cs typeface="Courier"/>
              </a:rPr>
              <a:t>null</a:t>
            </a:r>
            <a:r>
              <a:rPr lang="da-DK" sz="2000" dirty="0">
                <a:latin typeface="Courier"/>
                <a:cs typeface="Courier"/>
              </a:rPr>
              <a:t>)</a:t>
            </a:r>
          </a:p>
          <a:p>
            <a:pPr algn="l"/>
            <a:r>
              <a:rPr lang="fr-FR" sz="2000" dirty="0">
                <a:latin typeface="Courier"/>
                <a:cs typeface="Courier"/>
              </a:rPr>
              <a:t>			</a:t>
            </a:r>
            <a:r>
              <a:rPr lang="fr-FR" sz="2000" dirty="0" err="1">
                <a:latin typeface="Courier"/>
                <a:cs typeface="Courier"/>
              </a:rPr>
              <a:t>tail</a:t>
            </a:r>
            <a:r>
              <a:rPr lang="fr-FR" sz="2000" dirty="0">
                <a:latin typeface="Courier"/>
                <a:cs typeface="Courier"/>
              </a:rPr>
              <a:t> = </a:t>
            </a:r>
            <a:r>
              <a:rPr lang="fr-FR" sz="2000" dirty="0" err="1">
                <a:latin typeface="Courier"/>
                <a:cs typeface="Courier"/>
              </a:rPr>
              <a:t>prev</a:t>
            </a:r>
            <a:r>
              <a:rPr lang="fr-FR" sz="2000" dirty="0" smtClean="0">
                <a:latin typeface="Courier"/>
                <a:cs typeface="Courier"/>
              </a:rPr>
              <a:t>;</a:t>
            </a:r>
            <a:endParaRPr lang="fr-FR" sz="2000" dirty="0">
              <a:latin typeface="Courier"/>
              <a:cs typeface="Courier"/>
            </a:endParaRPr>
          </a:p>
          <a:p>
            <a:pPr algn="l"/>
            <a:r>
              <a:rPr lang="fr-FR" sz="2000" dirty="0">
                <a:latin typeface="Courier"/>
                <a:cs typeface="Courier"/>
              </a:rPr>
              <a:t>		return </a:t>
            </a:r>
            <a:r>
              <a:rPr lang="fr-FR" sz="2000" dirty="0" err="1">
                <a:latin typeface="Courier"/>
                <a:cs typeface="Courier"/>
              </a:rPr>
              <a:t>target.getData</a:t>
            </a:r>
            <a:r>
              <a:rPr lang="fr-FR" sz="2000" dirty="0">
                <a:latin typeface="Courier"/>
                <a:cs typeface="Courier"/>
              </a:rPr>
              <a:t>();</a:t>
            </a:r>
            <a:r>
              <a:rPr lang="da-DK" sz="2000" dirty="0">
                <a:latin typeface="Courier"/>
                <a:cs typeface="Courier"/>
              </a:rPr>
              <a:t>	</a:t>
            </a:r>
            <a:r>
              <a:rPr lang="da-DK" sz="2000" dirty="0" smtClean="0">
                <a:latin typeface="Courier"/>
                <a:cs typeface="Courier"/>
              </a:rPr>
              <a:t>}}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4039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702382"/>
            <a:ext cx="7772400" cy="906286"/>
          </a:xfrm>
        </p:spPr>
        <p:txBody>
          <a:bodyPr/>
          <a:lstStyle/>
          <a:p>
            <a:r>
              <a:rPr lang="en-US" dirty="0" smtClean="0"/>
              <a:t>A Useful Debugging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48556"/>
            <a:ext cx="6400800" cy="3555294"/>
          </a:xfrm>
        </p:spPr>
        <p:txBody>
          <a:bodyPr/>
          <a:lstStyle/>
          <a:p>
            <a:pPr algn="l"/>
            <a:r>
              <a:rPr lang="en-US" dirty="0" smtClean="0"/>
              <a:t>For each ADT written in Java, define a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toString</a:t>
            </a:r>
            <a:r>
              <a:rPr lang="en-US" dirty="0" smtClean="0"/>
              <a:t>() method. This allows you to use the standard </a:t>
            </a:r>
            <a:r>
              <a:rPr lang="en-US" dirty="0" smtClean="0">
                <a:latin typeface="Courier"/>
                <a:cs typeface="Courier"/>
              </a:rPr>
              <a:t>print</a:t>
            </a:r>
            <a:r>
              <a:rPr lang="en-US" dirty="0" smtClean="0"/>
              <a:t> or </a:t>
            </a:r>
            <a:r>
              <a:rPr lang="en-US" dirty="0" err="1" smtClean="0">
                <a:latin typeface="Courier"/>
                <a:cs typeface="Courier"/>
              </a:rPr>
              <a:t>println</a:t>
            </a:r>
            <a:r>
              <a:rPr lang="en-US" dirty="0" smtClean="0"/>
              <a:t> methods to see the contents of the ADT.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0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222" y="649111"/>
            <a:ext cx="7267222" cy="534811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4100" dirty="0" smtClean="0"/>
              <a:t>The </a:t>
            </a:r>
            <a:r>
              <a:rPr lang="en-US" sz="4100" dirty="0" err="1" smtClean="0">
                <a:latin typeface="Courier"/>
                <a:cs typeface="Courier"/>
              </a:rPr>
              <a:t>toString</a:t>
            </a:r>
            <a:r>
              <a:rPr lang="en-US" sz="4100" dirty="0" smtClean="0">
                <a:latin typeface="Courier"/>
                <a:cs typeface="Courier"/>
              </a:rPr>
              <a:t> </a:t>
            </a:r>
            <a:r>
              <a:rPr lang="en-US" sz="4100" dirty="0" smtClean="0"/>
              <a:t>method for </a:t>
            </a:r>
            <a:r>
              <a:rPr lang="en-US" sz="4100" dirty="0" err="1" smtClean="0">
                <a:latin typeface="Courier"/>
                <a:cs typeface="Courier"/>
              </a:rPr>
              <a:t>LinkedList</a:t>
            </a:r>
            <a:r>
              <a:rPr lang="en-US" sz="4100" dirty="0" smtClean="0"/>
              <a:t> is fairly simple. It walks the list, adding the string value of each element to the overall string representation:</a:t>
            </a:r>
          </a:p>
          <a:p>
            <a:pPr algn="l"/>
            <a:endParaRPr lang="en-US" dirty="0" smtClean="0"/>
          </a:p>
          <a:p>
            <a:pPr algn="l"/>
            <a:r>
              <a:rPr lang="en-US" sz="3800" dirty="0" smtClean="0">
                <a:latin typeface="Courier"/>
                <a:cs typeface="Courier"/>
              </a:rPr>
              <a:t>public String </a:t>
            </a:r>
            <a:r>
              <a:rPr lang="en-US" sz="3800" dirty="0" err="1" smtClean="0">
                <a:latin typeface="Courier"/>
                <a:cs typeface="Courier"/>
              </a:rPr>
              <a:t>toString</a:t>
            </a:r>
            <a:r>
              <a:rPr lang="en-US" sz="3800" dirty="0" smtClean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3800" dirty="0">
                <a:latin typeface="Courier"/>
                <a:cs typeface="Courier"/>
              </a:rPr>
              <a:t>	</a:t>
            </a:r>
            <a:r>
              <a:rPr lang="en-US" sz="3800" dirty="0" smtClean="0">
                <a:latin typeface="Courier"/>
                <a:cs typeface="Courier"/>
              </a:rPr>
              <a:t>String </a:t>
            </a:r>
            <a:r>
              <a:rPr lang="en-US" sz="3800" dirty="0">
                <a:latin typeface="Courier"/>
                <a:cs typeface="Courier"/>
              </a:rPr>
              <a:t>result = "(";</a:t>
            </a:r>
          </a:p>
          <a:p>
            <a:pPr algn="l"/>
            <a:r>
              <a:rPr lang="en-US" sz="3800" dirty="0">
                <a:latin typeface="Courier"/>
                <a:cs typeface="Courier"/>
              </a:rPr>
              <a:t>	</a:t>
            </a:r>
            <a:r>
              <a:rPr lang="en-US" sz="3800" dirty="0" smtClean="0">
                <a:latin typeface="Courier"/>
                <a:cs typeface="Courier"/>
              </a:rPr>
              <a:t>for </a:t>
            </a:r>
            <a:r>
              <a:rPr lang="en-US" sz="3800" dirty="0">
                <a:latin typeface="Courier"/>
                <a:cs typeface="Courier"/>
              </a:rPr>
              <a:t>(</a:t>
            </a:r>
            <a:r>
              <a:rPr lang="en-US" sz="3800" dirty="0" err="1">
                <a:latin typeface="Courier"/>
                <a:cs typeface="Courier"/>
              </a:rPr>
              <a:t>int</a:t>
            </a:r>
            <a:r>
              <a:rPr lang="en-US" sz="3800" dirty="0">
                <a:latin typeface="Courier"/>
                <a:cs typeface="Courier"/>
              </a:rPr>
              <a:t> k = 0; k &lt; </a:t>
            </a:r>
            <a:r>
              <a:rPr lang="en-US" sz="3800" dirty="0" err="1">
                <a:latin typeface="Courier"/>
                <a:cs typeface="Courier"/>
              </a:rPr>
              <a:t>itemCount</a:t>
            </a:r>
            <a:r>
              <a:rPr lang="en-US" sz="3800" dirty="0">
                <a:latin typeface="Courier"/>
                <a:cs typeface="Courier"/>
              </a:rPr>
              <a:t>; k++) {</a:t>
            </a:r>
          </a:p>
          <a:p>
            <a:pPr algn="l"/>
            <a:r>
              <a:rPr lang="en-US" sz="3800" dirty="0">
                <a:latin typeface="Courier"/>
                <a:cs typeface="Courier"/>
              </a:rPr>
              <a:t>		</a:t>
            </a:r>
            <a:r>
              <a:rPr lang="en-US" sz="3800" dirty="0" smtClean="0">
                <a:latin typeface="Courier"/>
                <a:cs typeface="Courier"/>
              </a:rPr>
              <a:t>if </a:t>
            </a:r>
            <a:r>
              <a:rPr lang="en-US" sz="3800" dirty="0">
                <a:latin typeface="Courier"/>
                <a:cs typeface="Courier"/>
              </a:rPr>
              <a:t>(k==0)</a:t>
            </a:r>
          </a:p>
          <a:p>
            <a:pPr algn="l"/>
            <a:r>
              <a:rPr lang="is-IS" sz="3800" dirty="0">
                <a:latin typeface="Courier"/>
                <a:cs typeface="Courier"/>
              </a:rPr>
              <a:t>			</a:t>
            </a:r>
            <a:r>
              <a:rPr lang="is-IS" sz="3800" dirty="0" smtClean="0">
                <a:latin typeface="Courier"/>
                <a:cs typeface="Courier"/>
              </a:rPr>
              <a:t>result  </a:t>
            </a:r>
            <a:r>
              <a:rPr lang="is-IS" sz="3800" dirty="0">
                <a:latin typeface="Courier"/>
                <a:cs typeface="Courier"/>
              </a:rPr>
              <a:t>+= get(0).toString() ;</a:t>
            </a:r>
          </a:p>
          <a:p>
            <a:pPr algn="l"/>
            <a:r>
              <a:rPr lang="sv-SE" sz="3800" dirty="0">
                <a:latin typeface="Courier"/>
                <a:cs typeface="Courier"/>
              </a:rPr>
              <a:t>		</a:t>
            </a:r>
            <a:r>
              <a:rPr lang="sv-SE" sz="3800" dirty="0" err="1" smtClean="0">
                <a:latin typeface="Courier"/>
                <a:cs typeface="Courier"/>
              </a:rPr>
              <a:t>else</a:t>
            </a:r>
            <a:r>
              <a:rPr lang="sv-SE" sz="3800" dirty="0" smtClean="0">
                <a:latin typeface="Courier"/>
                <a:cs typeface="Courier"/>
              </a:rPr>
              <a:t> </a:t>
            </a:r>
            <a:r>
              <a:rPr lang="sv-SE" sz="3800" dirty="0" err="1">
                <a:latin typeface="Courier"/>
                <a:cs typeface="Courier"/>
              </a:rPr>
              <a:t>result</a:t>
            </a:r>
            <a:r>
              <a:rPr lang="sv-SE" sz="3800" dirty="0">
                <a:latin typeface="Courier"/>
                <a:cs typeface="Courier"/>
              </a:rPr>
              <a:t>  +</a:t>
            </a:r>
            <a:r>
              <a:rPr lang="sv-SE" sz="3800" dirty="0" smtClean="0">
                <a:latin typeface="Courier"/>
                <a:cs typeface="Courier"/>
              </a:rPr>
              <a:t>=</a:t>
            </a:r>
          </a:p>
          <a:p>
            <a:pPr algn="l"/>
            <a:r>
              <a:rPr lang="sv-SE" sz="3800" dirty="0" smtClean="0">
                <a:latin typeface="Courier"/>
                <a:cs typeface="Courier"/>
              </a:rPr>
              <a:t>	     "</a:t>
            </a:r>
            <a:r>
              <a:rPr lang="sv-SE" sz="3800" dirty="0">
                <a:latin typeface="Courier"/>
                <a:cs typeface="Courier"/>
              </a:rPr>
              <a:t>," + get(k).</a:t>
            </a:r>
            <a:r>
              <a:rPr lang="sv-SE" sz="3800" dirty="0" err="1">
                <a:latin typeface="Courier"/>
                <a:cs typeface="Courier"/>
              </a:rPr>
              <a:t>toString</a:t>
            </a:r>
            <a:r>
              <a:rPr lang="sv-SE" sz="3800" dirty="0">
                <a:latin typeface="Courier"/>
                <a:cs typeface="Courier"/>
              </a:rPr>
              <a:t>(</a:t>
            </a:r>
            <a:r>
              <a:rPr lang="sv-SE" sz="3800" dirty="0" smtClean="0">
                <a:latin typeface="Courier"/>
                <a:cs typeface="Courier"/>
              </a:rPr>
              <a:t>);</a:t>
            </a:r>
            <a:endParaRPr lang="sv-SE" sz="3800" dirty="0">
              <a:latin typeface="Courier"/>
              <a:cs typeface="Courier"/>
            </a:endParaRPr>
          </a:p>
          <a:p>
            <a:pPr algn="l"/>
            <a:r>
              <a:rPr lang="sv-SE" sz="3800" dirty="0">
                <a:latin typeface="Courier"/>
                <a:cs typeface="Courier"/>
              </a:rPr>
              <a:t>	</a:t>
            </a:r>
            <a:r>
              <a:rPr lang="sv-SE" sz="3800" dirty="0" smtClean="0">
                <a:latin typeface="Courier"/>
                <a:cs typeface="Courier"/>
              </a:rPr>
              <a:t>}</a:t>
            </a:r>
            <a:endParaRPr lang="sv-SE" sz="3800" dirty="0">
              <a:latin typeface="Courier"/>
              <a:cs typeface="Courier"/>
            </a:endParaRPr>
          </a:p>
          <a:p>
            <a:pPr algn="l"/>
            <a:r>
              <a:rPr lang="sv-SE" sz="3800" dirty="0">
                <a:latin typeface="Courier"/>
                <a:cs typeface="Courier"/>
              </a:rPr>
              <a:t>	</a:t>
            </a:r>
            <a:r>
              <a:rPr lang="sv-SE" sz="3800" dirty="0" err="1" smtClean="0">
                <a:latin typeface="Courier"/>
                <a:cs typeface="Courier"/>
              </a:rPr>
              <a:t>return</a:t>
            </a:r>
            <a:r>
              <a:rPr lang="sv-SE" sz="3800" dirty="0" smtClean="0">
                <a:latin typeface="Courier"/>
                <a:cs typeface="Courier"/>
              </a:rPr>
              <a:t> </a:t>
            </a:r>
            <a:r>
              <a:rPr lang="sv-SE" sz="3800" dirty="0" err="1">
                <a:latin typeface="Courier"/>
                <a:cs typeface="Courier"/>
              </a:rPr>
              <a:t>result</a:t>
            </a:r>
            <a:r>
              <a:rPr lang="sv-SE" sz="3800" dirty="0">
                <a:latin typeface="Courier"/>
                <a:cs typeface="Courier"/>
              </a:rPr>
              <a:t> + ")";</a:t>
            </a:r>
          </a:p>
          <a:p>
            <a:pPr algn="l"/>
            <a:r>
              <a:rPr lang="sv-SE" sz="3800" dirty="0" smtClean="0">
                <a:latin typeface="Courier"/>
                <a:cs typeface="Courier"/>
              </a:rPr>
              <a:t>}</a:t>
            </a:r>
            <a:endParaRPr lang="en-US" sz="3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2044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987778"/>
          </a:xfrm>
        </p:spPr>
        <p:txBody>
          <a:bodyPr/>
          <a:lstStyle/>
          <a:p>
            <a:r>
              <a:rPr lang="en-US" dirty="0" smtClean="0"/>
              <a:t>An Iterator for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112"/>
            <a:ext cx="6400800" cy="3865738"/>
          </a:xfrm>
        </p:spPr>
        <p:txBody>
          <a:bodyPr/>
          <a:lstStyle/>
          <a:p>
            <a:pPr algn="l"/>
            <a:r>
              <a:rPr lang="en-US" dirty="0" smtClean="0"/>
              <a:t>It would be useful if linked lists had an iterator to visit each list member.</a:t>
            </a:r>
          </a:p>
          <a:p>
            <a:pPr algn="l"/>
            <a:r>
              <a:rPr lang="en-US" dirty="0" smtClean="0"/>
              <a:t>We need to create an iterator class,</a:t>
            </a:r>
          </a:p>
          <a:p>
            <a:pPr algn="l"/>
            <a:r>
              <a:rPr lang="en-US" dirty="0" err="1" smtClean="0">
                <a:latin typeface="Courier"/>
                <a:cs typeface="Courier"/>
              </a:rPr>
              <a:t>LinkedListIterator</a:t>
            </a:r>
            <a:r>
              <a:rPr lang="en-US" dirty="0" smtClean="0"/>
              <a:t>, that implements the standard iterator methods: </a:t>
            </a:r>
            <a:r>
              <a:rPr lang="en-US" dirty="0" err="1" smtClean="0">
                <a:latin typeface="Courier"/>
                <a:cs typeface="Courier"/>
              </a:rPr>
              <a:t>hasNext</a:t>
            </a:r>
            <a:r>
              <a:rPr lang="en-US" dirty="0" smtClean="0"/>
              <a:t>(), </a:t>
            </a:r>
            <a:r>
              <a:rPr lang="en-US" dirty="0" smtClean="0">
                <a:latin typeface="Courier"/>
                <a:cs typeface="Courier"/>
              </a:rPr>
              <a:t>next</a:t>
            </a:r>
            <a:r>
              <a:rPr lang="en-US" dirty="0" smtClean="0"/>
              <a:t>() and </a:t>
            </a:r>
            <a:r>
              <a:rPr lang="en-US" dirty="0" smtClean="0">
                <a:latin typeface="Courier"/>
                <a:cs typeface="Courier"/>
              </a:rPr>
              <a:t>remove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333" y="578555"/>
            <a:ext cx="7182555" cy="5545667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latin typeface="Courier"/>
                <a:cs typeface="Courier"/>
              </a:rPr>
              <a:t>public class </a:t>
            </a:r>
            <a:r>
              <a:rPr lang="en-US" sz="1800" dirty="0" err="1">
                <a:latin typeface="Courier"/>
                <a:cs typeface="Courier"/>
              </a:rPr>
              <a:t>LinkedListIterator</a:t>
            </a:r>
            <a:r>
              <a:rPr lang="en-US" sz="1800" dirty="0">
                <a:latin typeface="Courier"/>
                <a:cs typeface="Courier"/>
              </a:rPr>
              <a:t>&lt;E&gt; implements Iterator&lt;E&gt;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private </a:t>
            </a:r>
            <a:r>
              <a:rPr lang="en-US" sz="1800" dirty="0" err="1">
                <a:latin typeface="Courier"/>
                <a:cs typeface="Courier"/>
              </a:rPr>
              <a:t>Listnode</a:t>
            </a:r>
            <a:r>
              <a:rPr lang="en-US" sz="1800" dirty="0">
                <a:latin typeface="Courier"/>
                <a:cs typeface="Courier"/>
              </a:rPr>
              <a:t>&lt;E&gt;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;  // </a:t>
            </a:r>
            <a:r>
              <a:rPr lang="en-US" sz="1800" dirty="0" smtClean="0">
                <a:latin typeface="Courier"/>
                <a:cs typeface="Courier"/>
              </a:rPr>
              <a:t>current </a:t>
            </a:r>
            <a:r>
              <a:rPr lang="en-US" sz="1800" dirty="0">
                <a:latin typeface="Courier"/>
                <a:cs typeface="Courier"/>
              </a:rPr>
              <a:t>list </a:t>
            </a:r>
            <a:r>
              <a:rPr lang="en-US" sz="1800" dirty="0" smtClean="0">
                <a:latin typeface="Courier"/>
                <a:cs typeface="Courier"/>
              </a:rPr>
              <a:t>node</a:t>
            </a:r>
          </a:p>
          <a:p>
            <a:pPr algn="l"/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s-ES_tradnl" sz="1800" dirty="0" smtClean="0">
                <a:latin typeface="Courier"/>
                <a:cs typeface="Courier"/>
              </a:rPr>
              <a:t>     </a:t>
            </a:r>
            <a:r>
              <a:rPr lang="es-ES_tradnl" sz="1800" dirty="0" err="1" smtClean="0">
                <a:latin typeface="Courier"/>
                <a:cs typeface="Courier"/>
              </a:rPr>
              <a:t>public</a:t>
            </a:r>
            <a:r>
              <a:rPr lang="es-ES_tradnl" sz="1800" dirty="0" smtClean="0">
                <a:latin typeface="Courier"/>
                <a:cs typeface="Courier"/>
              </a:rPr>
              <a:t> </a:t>
            </a:r>
            <a:r>
              <a:rPr lang="es-ES_tradnl" sz="1800" dirty="0" err="1">
                <a:latin typeface="Courier"/>
                <a:cs typeface="Courier"/>
              </a:rPr>
              <a:t>LinkedListIterator</a:t>
            </a:r>
            <a:r>
              <a:rPr lang="es-ES_tradnl" sz="1800" dirty="0">
                <a:latin typeface="Courier"/>
                <a:cs typeface="Courier"/>
              </a:rPr>
              <a:t>(</a:t>
            </a:r>
            <a:r>
              <a:rPr lang="es-ES_tradnl" sz="1800" dirty="0" err="1">
                <a:latin typeface="Courier"/>
                <a:cs typeface="Courier"/>
              </a:rPr>
              <a:t>Listnode</a:t>
            </a:r>
            <a:r>
              <a:rPr lang="es-ES_tradnl" sz="1800" dirty="0">
                <a:latin typeface="Courier"/>
                <a:cs typeface="Courier"/>
              </a:rPr>
              <a:t>&lt;E&gt; </a:t>
            </a:r>
            <a:r>
              <a:rPr lang="es-ES_tradnl" sz="1800" dirty="0" err="1">
                <a:latin typeface="Courier"/>
                <a:cs typeface="Courier"/>
              </a:rPr>
              <a:t>first</a:t>
            </a:r>
            <a:r>
              <a:rPr lang="es-ES_tradnl" sz="1800" dirty="0">
                <a:latin typeface="Courier"/>
                <a:cs typeface="Courier"/>
              </a:rPr>
              <a:t>) </a:t>
            </a:r>
            <a:r>
              <a:rPr lang="es-ES_tradnl" sz="1800" dirty="0" smtClean="0">
                <a:latin typeface="Courier"/>
                <a:cs typeface="Courier"/>
              </a:rPr>
              <a:t>  		{</a:t>
            </a: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 = first</a:t>
            </a:r>
            <a:r>
              <a:rPr lang="en-US" sz="1800" dirty="0" smtClean="0">
                <a:latin typeface="Courier"/>
                <a:cs typeface="Courier"/>
              </a:rPr>
              <a:t>; } 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   public </a:t>
            </a:r>
            <a:r>
              <a:rPr lang="en-US" sz="1800" dirty="0" err="1">
                <a:latin typeface="Courier"/>
                <a:cs typeface="Courier"/>
              </a:rPr>
              <a:t>boolean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hasNext</a:t>
            </a:r>
            <a:r>
              <a:rPr lang="en-US" sz="1800" dirty="0">
                <a:latin typeface="Courier"/>
                <a:cs typeface="Courier"/>
              </a:rPr>
              <a:t>() </a:t>
            </a:r>
            <a:r>
              <a:rPr lang="en-US" sz="1800" dirty="0" smtClean="0">
                <a:latin typeface="Courier"/>
                <a:cs typeface="Courier"/>
              </a:rPr>
              <a:t>{  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 </a:t>
            </a:r>
            <a:r>
              <a:rPr lang="en-US" sz="1800" dirty="0">
                <a:latin typeface="Courier"/>
                <a:cs typeface="Courier"/>
              </a:rPr>
              <a:t>return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 != null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   public E next()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if (!</a:t>
            </a:r>
            <a:r>
              <a:rPr lang="en-US" sz="1800" dirty="0" err="1">
                <a:latin typeface="Courier"/>
                <a:cs typeface="Courier"/>
              </a:rPr>
              <a:t>hasNext</a:t>
            </a:r>
            <a:r>
              <a:rPr lang="en-US" sz="1800" dirty="0">
                <a:latin typeface="Courier"/>
                <a:cs typeface="Courier"/>
              </a:rPr>
              <a:t>()) </a:t>
            </a:r>
            <a:r>
              <a:rPr lang="en-US" sz="1800" dirty="0" smtClean="0">
                <a:latin typeface="Courier"/>
                <a:cs typeface="Courier"/>
              </a:rPr>
              <a:t>{ 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 </a:t>
            </a:r>
            <a:r>
              <a:rPr lang="en-US" sz="1800" dirty="0">
                <a:latin typeface="Courier"/>
                <a:cs typeface="Courier"/>
              </a:rPr>
              <a:t>throw new </a:t>
            </a:r>
            <a:r>
              <a:rPr lang="en-US" sz="1800" dirty="0" err="1">
                <a:latin typeface="Courier"/>
                <a:cs typeface="Courier"/>
              </a:rPr>
              <a:t>NoSuchElementException</a:t>
            </a:r>
            <a:r>
              <a:rPr lang="en-US" sz="1800" dirty="0">
                <a:latin typeface="Courier"/>
                <a:cs typeface="Courier"/>
              </a:rPr>
              <a:t>()</a:t>
            </a:r>
            <a:r>
              <a:rPr lang="en-US" sz="1800" dirty="0" smtClean="0">
                <a:latin typeface="Courier"/>
                <a:cs typeface="Courier"/>
              </a:rPr>
              <a:t>;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       E data = </a:t>
            </a:r>
            <a:r>
              <a:rPr lang="en-US" sz="1800" dirty="0" err="1">
                <a:latin typeface="Courier"/>
                <a:cs typeface="Courier"/>
              </a:rPr>
              <a:t>curr.getData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</a:t>
            </a:r>
            <a:r>
              <a:rPr lang="en-US" sz="1800" dirty="0" err="1">
                <a:latin typeface="Courier"/>
                <a:cs typeface="Courier"/>
              </a:rPr>
              <a:t>curr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curr.getNext</a:t>
            </a:r>
            <a:r>
              <a:rPr lang="en-US" sz="18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return data</a:t>
            </a:r>
            <a:r>
              <a:rPr lang="en-US" sz="1800" dirty="0" smtClean="0">
                <a:latin typeface="Courier"/>
                <a:cs typeface="Courier"/>
              </a:rPr>
              <a:t>;  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public void remove() {</a:t>
            </a:r>
          </a:p>
          <a:p>
            <a:pPr algn="l"/>
            <a:r>
              <a:rPr lang="en-US" sz="1800" dirty="0">
                <a:latin typeface="Courier"/>
                <a:cs typeface="Courier"/>
              </a:rPr>
              <a:t>        throw new </a:t>
            </a:r>
            <a:r>
              <a:rPr lang="en-US" sz="1800" dirty="0" err="1">
                <a:latin typeface="Courier"/>
                <a:cs typeface="Courier"/>
              </a:rPr>
              <a:t>UnsupportedOperationException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smtClean="0">
                <a:latin typeface="Courier"/>
                <a:cs typeface="Courier"/>
              </a:rPr>
              <a:t>) ;}</a:t>
            </a:r>
            <a:endParaRPr lang="en-US" sz="1800" dirty="0">
              <a:latin typeface="Courier"/>
              <a:cs typeface="Courier"/>
            </a:endParaRPr>
          </a:p>
          <a:p>
            <a:pPr algn="l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}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4327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733777"/>
            <a:ext cx="7648222" cy="45155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We need to add an </a:t>
            </a:r>
            <a:r>
              <a:rPr lang="en-US" dirty="0" smtClean="0">
                <a:latin typeface="Courier"/>
                <a:cs typeface="Courier"/>
              </a:rPr>
              <a:t>iterator</a:t>
            </a:r>
            <a:r>
              <a:rPr lang="en-US" dirty="0" smtClean="0"/>
              <a:t>() method to the </a:t>
            </a:r>
            <a:r>
              <a:rPr lang="en-US" dirty="0" err="1" smtClean="0">
                <a:latin typeface="Courier"/>
                <a:cs typeface="Courier"/>
              </a:rPr>
              <a:t>LinkedList</a:t>
            </a:r>
            <a:r>
              <a:rPr lang="en-US" dirty="0" smtClean="0"/>
              <a:t> class to generate the iterator: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Iterator&lt;E&gt; iterator()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return new </a:t>
            </a:r>
            <a:r>
              <a:rPr lang="en-US" dirty="0" err="1" smtClean="0">
                <a:latin typeface="Courier"/>
                <a:cs typeface="Courier"/>
              </a:rPr>
              <a:t>LinkedListIterator</a:t>
            </a:r>
            <a:r>
              <a:rPr lang="en-US" dirty="0" smtClean="0">
                <a:latin typeface="Courier"/>
                <a:cs typeface="Courier"/>
              </a:rPr>
              <a:t>(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</a:t>
            </a:r>
            <a:r>
              <a:rPr lang="en-US" dirty="0" err="1" smtClean="0">
                <a:latin typeface="Courier"/>
                <a:cs typeface="Courier"/>
              </a:rPr>
              <a:t>head.getNext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}</a:t>
            </a:r>
            <a:endParaRPr lang="en-US" sz="2600" dirty="0">
              <a:latin typeface="Courier"/>
              <a:cs typeface="Courier"/>
            </a:endParaRP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6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444" y="762000"/>
            <a:ext cx="7380112" cy="543277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500" dirty="0" smtClean="0"/>
              <a:t>Now we can define a version of </a:t>
            </a:r>
            <a:r>
              <a:rPr lang="en-US" sz="4500" dirty="0" err="1" smtClean="0">
                <a:latin typeface="Courier"/>
                <a:cs typeface="Courier"/>
              </a:rPr>
              <a:t>toString</a:t>
            </a:r>
            <a:r>
              <a:rPr lang="en-US" sz="4500" dirty="0" smtClean="0"/>
              <a:t>() that is </a:t>
            </a:r>
            <a:r>
              <a:rPr lang="en-US" sz="4500" i="1" dirty="0" smtClean="0"/>
              <a:t>independent</a:t>
            </a:r>
            <a:r>
              <a:rPr lang="en-US" sz="4500" dirty="0" smtClean="0"/>
              <a:t> of the details of how a list is implemented:</a:t>
            </a:r>
          </a:p>
          <a:p>
            <a:pPr algn="l"/>
            <a:endParaRPr lang="en-US" dirty="0" smtClean="0"/>
          </a:p>
          <a:p>
            <a:pPr algn="l"/>
            <a:r>
              <a:rPr lang="en-US" sz="4000" dirty="0">
                <a:latin typeface="Courier"/>
                <a:cs typeface="Courier"/>
              </a:rPr>
              <a:t>	public </a:t>
            </a:r>
            <a:r>
              <a:rPr lang="en-US" sz="4000" dirty="0" smtClean="0">
                <a:latin typeface="Courier"/>
                <a:cs typeface="Courier"/>
              </a:rPr>
              <a:t>String </a:t>
            </a:r>
            <a:r>
              <a:rPr lang="en-US" sz="4000" dirty="0" err="1" smtClean="0">
                <a:latin typeface="Courier"/>
                <a:cs typeface="Courier"/>
              </a:rPr>
              <a:t>toString</a:t>
            </a:r>
            <a:r>
              <a:rPr lang="en-US" sz="40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Iterator&lt;E&gt; </a:t>
            </a:r>
            <a:r>
              <a:rPr lang="en-US" sz="4000" dirty="0" err="1">
                <a:latin typeface="Courier"/>
                <a:cs typeface="Courier"/>
              </a:rPr>
              <a:t>iter</a:t>
            </a:r>
            <a:r>
              <a:rPr lang="en-US" sz="4000" dirty="0">
                <a:latin typeface="Courier"/>
                <a:cs typeface="Courier"/>
              </a:rPr>
              <a:t> = </a:t>
            </a:r>
            <a:r>
              <a:rPr lang="en-US" sz="4000" dirty="0" err="1">
                <a:latin typeface="Courier"/>
                <a:cs typeface="Courier"/>
              </a:rPr>
              <a:t>this.iterator</a:t>
            </a:r>
            <a:r>
              <a:rPr lang="en-US" sz="4000" dirty="0">
                <a:latin typeface="Courier"/>
                <a:cs typeface="Courier"/>
              </a:rPr>
              <a:t>();	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String result;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if (!</a:t>
            </a:r>
            <a:r>
              <a:rPr lang="en-US" sz="4000" dirty="0" err="1">
                <a:latin typeface="Courier"/>
                <a:cs typeface="Courier"/>
              </a:rPr>
              <a:t>iter.hasNext</a:t>
            </a:r>
            <a:r>
              <a:rPr lang="en-US" sz="4000" dirty="0">
                <a:latin typeface="Courier"/>
                <a:cs typeface="Courier"/>
              </a:rPr>
              <a:t>())</a:t>
            </a:r>
          </a:p>
          <a:p>
            <a:pPr algn="l"/>
            <a:r>
              <a:rPr lang="is-IS" sz="4000" dirty="0">
                <a:latin typeface="Courier"/>
                <a:cs typeface="Courier"/>
              </a:rPr>
              <a:t>			return "()";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result = "(" + </a:t>
            </a:r>
            <a:r>
              <a:rPr lang="en-US" sz="4000" dirty="0" err="1">
                <a:latin typeface="Courier"/>
                <a:cs typeface="Courier"/>
              </a:rPr>
              <a:t>iter.next</a:t>
            </a:r>
            <a:r>
              <a:rPr lang="en-US" sz="4000" dirty="0">
                <a:latin typeface="Courier"/>
                <a:cs typeface="Courier"/>
              </a:rPr>
              <a:t>().</a:t>
            </a:r>
            <a:r>
              <a:rPr lang="en-US" sz="4000" dirty="0" err="1">
                <a:latin typeface="Courier"/>
                <a:cs typeface="Courier"/>
              </a:rPr>
              <a:t>toString</a:t>
            </a:r>
            <a:r>
              <a:rPr lang="en-US" sz="4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while (</a:t>
            </a:r>
            <a:r>
              <a:rPr lang="en-US" sz="4000" dirty="0" err="1">
                <a:latin typeface="Courier"/>
                <a:cs typeface="Courier"/>
              </a:rPr>
              <a:t>iter.hasNext</a:t>
            </a:r>
            <a:r>
              <a:rPr lang="en-US" sz="4000" dirty="0">
                <a:latin typeface="Courier"/>
                <a:cs typeface="Courier"/>
              </a:rPr>
              <a:t>() ){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	 result  += </a:t>
            </a:r>
            <a:endParaRPr lang="en-US" sz="4000" dirty="0" smtClean="0">
              <a:latin typeface="Courier"/>
              <a:cs typeface="Courier"/>
            </a:endParaRPr>
          </a:p>
          <a:p>
            <a:pPr algn="l"/>
            <a:r>
              <a:rPr lang="en-US" sz="4000" dirty="0">
                <a:latin typeface="Courier"/>
                <a:cs typeface="Courier"/>
              </a:rPr>
              <a:t> </a:t>
            </a:r>
            <a:r>
              <a:rPr lang="en-US" sz="4000" dirty="0" smtClean="0">
                <a:latin typeface="Courier"/>
                <a:cs typeface="Courier"/>
              </a:rPr>
              <a:t>          "</a:t>
            </a:r>
            <a:r>
              <a:rPr lang="en-US" sz="4000" dirty="0">
                <a:latin typeface="Courier"/>
                <a:cs typeface="Courier"/>
              </a:rPr>
              <a:t>," + </a:t>
            </a:r>
            <a:r>
              <a:rPr lang="en-US" sz="4000" dirty="0" err="1">
                <a:latin typeface="Courier"/>
                <a:cs typeface="Courier"/>
              </a:rPr>
              <a:t>iter.next</a:t>
            </a:r>
            <a:r>
              <a:rPr lang="en-US" sz="4000" dirty="0">
                <a:latin typeface="Courier"/>
                <a:cs typeface="Courier"/>
              </a:rPr>
              <a:t>().</a:t>
            </a:r>
            <a:r>
              <a:rPr lang="en-US" sz="4000" dirty="0" err="1">
                <a:latin typeface="Courier"/>
                <a:cs typeface="Courier"/>
              </a:rPr>
              <a:t>toString</a:t>
            </a:r>
            <a:r>
              <a:rPr lang="en-US" sz="40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    }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	return result + ")";</a:t>
            </a:r>
          </a:p>
          <a:p>
            <a:pPr algn="l"/>
            <a:r>
              <a:rPr lang="en-US" sz="4000" dirty="0">
                <a:latin typeface="Courier"/>
                <a:cs typeface="Courier"/>
              </a:rPr>
              <a:t>	 </a:t>
            </a:r>
            <a:r>
              <a:rPr lang="en-US" sz="4000" dirty="0" smtClean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579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are there different implementations of the same interface?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5222"/>
            <a:ext cx="6400800" cy="2708628"/>
          </a:xfrm>
        </p:spPr>
        <p:txBody>
          <a:bodyPr/>
          <a:lstStyle/>
          <a:p>
            <a:pPr algn="l"/>
            <a:r>
              <a:rPr lang="en-US" dirty="0"/>
              <a:t>I</a:t>
            </a:r>
            <a:r>
              <a:rPr lang="en-US" dirty="0" smtClean="0"/>
              <a:t>mplementations can differ in the efficiency of various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2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5557"/>
            <a:ext cx="7772400" cy="1015999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222"/>
            <a:ext cx="6400800" cy="3343628"/>
          </a:xfrm>
        </p:spPr>
        <p:txBody>
          <a:bodyPr/>
          <a:lstStyle/>
          <a:p>
            <a:pPr algn="l"/>
            <a:r>
              <a:rPr lang="en-US" dirty="0" smtClean="0"/>
              <a:t>Assignment of a primitive type copies the actual value.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"/>
                <a:cs typeface="Courier"/>
              </a:rPr>
              <a:t>A = 1234;   A:</a:t>
            </a:r>
          </a:p>
          <a:p>
            <a:pPr algn="l"/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   B = A;   B: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50555" y="2921001"/>
            <a:ext cx="1862667" cy="691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1234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150555" y="4007556"/>
            <a:ext cx="1862667" cy="733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1234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870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00282"/>
              </p:ext>
            </p:extLst>
          </p:nvPr>
        </p:nvGraphicFramePr>
        <p:xfrm>
          <a:off x="1524000" y="13970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Array List</a:t>
                      </a:r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Linked List</a:t>
                      </a:r>
                      <a:endParaRPr lang="en-US" dirty="0"/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Add(E)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O(N)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</a:t>
                      </a:r>
                      <a:r>
                        <a:rPr lang="en-US" dirty="0" err="1" smtClean="0"/>
                        <a:t>int,E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isEmpty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6600"/>
                          </a:solidFill>
                        </a:rPr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O(N)</a:t>
                      </a:r>
                    </a:p>
                  </a:txBody>
                  <a:tcPr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1015999"/>
          </a:xfrm>
        </p:spPr>
        <p:txBody>
          <a:bodyPr/>
          <a:lstStyle/>
          <a:p>
            <a:r>
              <a:rPr lang="en-US" dirty="0" smtClean="0"/>
              <a:t>Linked List Variations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80443"/>
            <a:ext cx="6400800" cy="4247445"/>
          </a:xfrm>
        </p:spPr>
        <p:txBody>
          <a:bodyPr/>
          <a:lstStyle/>
          <a:p>
            <a:pPr algn="l"/>
            <a:r>
              <a:rPr lang="en-US" dirty="0" smtClean="0"/>
              <a:t>Doubly-linked List: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33222" y="295486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18844" y="29351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41911" y="2935111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100667" y="3412066"/>
            <a:ext cx="8325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47622" y="3175000"/>
            <a:ext cx="1171222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33244" y="3175000"/>
            <a:ext cx="1608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47622" y="3584222"/>
            <a:ext cx="117122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33244" y="3584222"/>
            <a:ext cx="16086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6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649111"/>
            <a:ext cx="7351888" cy="4782961"/>
          </a:xfrm>
        </p:spPr>
        <p:txBody>
          <a:bodyPr/>
          <a:lstStyle/>
          <a:p>
            <a:pPr algn="l"/>
            <a:r>
              <a:rPr lang="en-US" dirty="0" smtClean="0"/>
              <a:t>Circular Singly-linked List: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0889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1177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9444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072444" y="2794000"/>
            <a:ext cx="818445" cy="19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05289" y="2813756"/>
            <a:ext cx="12558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75577" y="2813756"/>
            <a:ext cx="13038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</p:cNvCxnSpPr>
          <p:nvPr/>
        </p:nvCxnSpPr>
        <p:spPr>
          <a:xfrm rot="16200000" flipV="1">
            <a:off x="4610100" y="230012"/>
            <a:ext cx="12700" cy="4253088"/>
          </a:xfrm>
          <a:prstGeom prst="curvedConnector4">
            <a:avLst>
              <a:gd name="adj1" fmla="val 9200000"/>
              <a:gd name="adj2" fmla="val 100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66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556" y="606778"/>
            <a:ext cx="7351888" cy="4782961"/>
          </a:xfrm>
        </p:spPr>
        <p:txBody>
          <a:bodyPr/>
          <a:lstStyle/>
          <a:p>
            <a:pPr algn="l"/>
            <a:r>
              <a:rPr lang="en-US" dirty="0" smtClean="0"/>
              <a:t>Circular Doubly-linked List: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90889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1177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9444" y="2356556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072444" y="2794000"/>
            <a:ext cx="818445" cy="19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05289" y="2813756"/>
            <a:ext cx="12558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4975577" y="2813756"/>
            <a:ext cx="13038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0"/>
          </p:cNvCxnSpPr>
          <p:nvPr/>
        </p:nvCxnSpPr>
        <p:spPr>
          <a:xfrm rot="16200000" flipV="1">
            <a:off x="4610100" y="230012"/>
            <a:ext cx="12700" cy="4253088"/>
          </a:xfrm>
          <a:prstGeom prst="curvedConnector4">
            <a:avLst>
              <a:gd name="adj1" fmla="val 9200000"/>
              <a:gd name="adj2" fmla="val 1004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975577" y="3062111"/>
            <a:ext cx="1303867" cy="14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05289" y="3076222"/>
            <a:ext cx="12558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4542366" y="1076678"/>
            <a:ext cx="12700" cy="4388555"/>
          </a:xfrm>
          <a:prstGeom prst="curvedConnector3">
            <a:avLst>
              <a:gd name="adj1" fmla="val 12577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76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3557"/>
            <a:ext cx="7772400" cy="761999"/>
          </a:xfrm>
        </p:spPr>
        <p:txBody>
          <a:bodyPr/>
          <a:lstStyle/>
          <a:p>
            <a:r>
              <a:rPr lang="en-US" dirty="0" smtClean="0"/>
              <a:t>Doubly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10695"/>
            <a:ext cx="6400800" cy="23459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3048000"/>
            <a:ext cx="6985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086555"/>
            <a:ext cx="7634111" cy="5108223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	public class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private </a:t>
            </a:r>
            <a:r>
              <a:rPr lang="en-US" dirty="0" err="1" smtClean="0">
                <a:latin typeface="Courier"/>
                <a:cs typeface="Courier"/>
              </a:rPr>
              <a:t>DblListnode</a:t>
            </a:r>
            <a:r>
              <a:rPr lang="en-US" dirty="0" smtClean="0">
                <a:latin typeface="Courier"/>
                <a:cs typeface="Courier"/>
              </a:rPr>
              <a:t>&lt;E&gt; </a:t>
            </a: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  </a:t>
            </a:r>
            <a:r>
              <a:rPr lang="en-US" dirty="0">
                <a:latin typeface="Courier"/>
                <a:cs typeface="Courier"/>
              </a:rPr>
              <a:t>private E data;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private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next;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//*** constructors ***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	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this(null, null, null)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this(null, d, null)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p, E d, 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</a:t>
            </a:r>
            <a:r>
              <a:rPr lang="en-US" dirty="0" err="1" smtClean="0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prev</a:t>
            </a:r>
            <a:r>
              <a:rPr lang="da-DK" dirty="0">
                <a:latin typeface="Courier"/>
                <a:cs typeface="Courier"/>
              </a:rPr>
              <a:t> = p;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4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444" y="790222"/>
            <a:ext cx="6572956" cy="52070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	public </a:t>
            </a:r>
            <a:r>
              <a:rPr lang="en-US" dirty="0">
                <a:latin typeface="Courier"/>
                <a:cs typeface="Courier"/>
              </a:rPr>
              <a:t>E </a:t>
            </a:r>
            <a:r>
              <a:rPr lang="en-US" dirty="0" err="1">
                <a:latin typeface="Courier"/>
                <a:cs typeface="Courier"/>
              </a:rPr>
              <a:t>getData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return data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getNext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next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 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getPrev</a:t>
            </a:r>
            <a:r>
              <a:rPr lang="en-US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        return prev</a:t>
            </a:r>
            <a:r>
              <a:rPr lang="is-IS" dirty="0" smtClean="0">
                <a:latin typeface="Courier"/>
                <a:cs typeface="Courier"/>
              </a:rPr>
              <a:t>; }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is-IS" dirty="0">
                <a:latin typeface="Courier"/>
                <a:cs typeface="Courier"/>
              </a:rPr>
              <a:t>   </a:t>
            </a:r>
            <a:r>
              <a:rPr lang="is-IS" dirty="0" smtClean="0">
                <a:latin typeface="Courier"/>
                <a:cs typeface="Courier"/>
              </a:rPr>
              <a:t> </a:t>
            </a:r>
            <a:endParaRPr lang="is-IS" dirty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	public </a:t>
            </a:r>
            <a:r>
              <a:rPr lang="en-US" dirty="0">
                <a:latin typeface="Courier"/>
                <a:cs typeface="Courier"/>
              </a:rPr>
              <a:t>void </a:t>
            </a:r>
            <a:r>
              <a:rPr lang="en-US" dirty="0" err="1">
                <a:latin typeface="Courier"/>
                <a:cs typeface="Courier"/>
              </a:rPr>
              <a:t>setData</a:t>
            </a:r>
            <a:r>
              <a:rPr lang="en-US" dirty="0">
                <a:latin typeface="Courier"/>
                <a:cs typeface="Courier"/>
              </a:rPr>
              <a:t>(E d) {</a:t>
            </a:r>
          </a:p>
          <a:p>
            <a:pPr algn="l"/>
            <a:r>
              <a:rPr lang="nl-NL" dirty="0">
                <a:latin typeface="Courier"/>
                <a:cs typeface="Courier"/>
              </a:rPr>
              <a:t>        data = d</a:t>
            </a:r>
            <a:r>
              <a:rPr lang="nl-NL" dirty="0" smtClean="0">
                <a:latin typeface="Courier"/>
                <a:cs typeface="Courier"/>
              </a:rPr>
              <a:t>; }</a:t>
            </a:r>
            <a:endParaRPr lang="nl-NL" dirty="0">
              <a:latin typeface="Courier"/>
              <a:cs typeface="Courier"/>
            </a:endParaRPr>
          </a:p>
          <a:p>
            <a:pPr algn="l"/>
            <a:r>
              <a:rPr lang="nl-NL" dirty="0">
                <a:latin typeface="Courier"/>
                <a:cs typeface="Courier"/>
              </a:rPr>
              <a:t>    </a:t>
            </a:r>
            <a:r>
              <a:rPr lang="nl-NL" dirty="0" smtClean="0">
                <a:latin typeface="Courier"/>
                <a:cs typeface="Courier"/>
              </a:rPr>
              <a:t> </a:t>
            </a:r>
            <a:endParaRPr lang="nl-NL" dirty="0">
              <a:latin typeface="Courier"/>
              <a:cs typeface="Courier"/>
            </a:endParaRPr>
          </a:p>
          <a:p>
            <a:pPr algn="l"/>
            <a:r>
              <a:rPr lang="nl-NL" dirty="0">
                <a:latin typeface="Courier"/>
                <a:cs typeface="Courier"/>
              </a:rPr>
              <a:t>    public </a:t>
            </a:r>
            <a:r>
              <a:rPr lang="nl-NL" dirty="0" err="1">
                <a:latin typeface="Courier"/>
                <a:cs typeface="Courier"/>
              </a:rPr>
              <a:t>void</a:t>
            </a:r>
            <a:r>
              <a:rPr lang="nl-NL" dirty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setNext</a:t>
            </a:r>
            <a:r>
              <a:rPr lang="nl-NL" dirty="0">
                <a:latin typeface="Courier"/>
                <a:cs typeface="Courier"/>
              </a:rPr>
              <a:t>(</a:t>
            </a:r>
            <a:r>
              <a:rPr lang="nl-NL" dirty="0" err="1">
                <a:latin typeface="Courier"/>
                <a:cs typeface="Courier"/>
              </a:rPr>
              <a:t>DblListnode</a:t>
            </a:r>
            <a:r>
              <a:rPr lang="nl-NL" dirty="0">
                <a:latin typeface="Courier"/>
                <a:cs typeface="Courier"/>
              </a:rPr>
              <a:t>&lt;E&gt; n)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    next = n</a:t>
            </a:r>
            <a:r>
              <a:rPr lang="en-US" dirty="0" smtClean="0">
                <a:latin typeface="Courier"/>
                <a:cs typeface="Courier"/>
              </a:rPr>
              <a:t>; }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   public void </a:t>
            </a:r>
            <a:r>
              <a:rPr lang="en-US" dirty="0" err="1">
                <a:latin typeface="Courier"/>
                <a:cs typeface="Courier"/>
              </a:rPr>
              <a:t>setPrev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p) {</a:t>
            </a:r>
          </a:p>
          <a:p>
            <a:pPr algn="l"/>
            <a:r>
              <a:rPr lang="da-DK" dirty="0">
                <a:latin typeface="Courier"/>
                <a:cs typeface="Courier"/>
              </a:rPr>
              <a:t>        </a:t>
            </a:r>
            <a:r>
              <a:rPr lang="da-DK" dirty="0" err="1">
                <a:latin typeface="Courier"/>
                <a:cs typeface="Courier"/>
              </a:rPr>
              <a:t>prev</a:t>
            </a:r>
            <a:r>
              <a:rPr lang="da-DK" dirty="0">
                <a:latin typeface="Courier"/>
                <a:cs typeface="Courier"/>
              </a:rPr>
              <a:t> = p</a:t>
            </a:r>
            <a:r>
              <a:rPr lang="da-DK" dirty="0" smtClean="0">
                <a:latin typeface="Courier"/>
                <a:cs typeface="Courier"/>
              </a:rPr>
              <a:t>; }</a:t>
            </a:r>
            <a:endParaRPr lang="da-DK" dirty="0">
              <a:latin typeface="Courier"/>
              <a:cs typeface="Courier"/>
            </a:endParaRPr>
          </a:p>
          <a:p>
            <a:pPr algn="l"/>
            <a:r>
              <a:rPr lang="da-DK" dirty="0">
                <a:latin typeface="Courier"/>
                <a:cs typeface="Courier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92667"/>
            <a:ext cx="7772400" cy="1128889"/>
          </a:xfrm>
        </p:spPr>
        <p:txBody>
          <a:bodyPr/>
          <a:lstStyle/>
          <a:p>
            <a:r>
              <a:rPr lang="en-US" dirty="0" smtClean="0"/>
              <a:t>Removing a 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1555"/>
            <a:ext cx="6400800" cy="4035777"/>
          </a:xfrm>
        </p:spPr>
        <p:txBody>
          <a:bodyPr/>
          <a:lstStyle/>
          <a:p>
            <a:pPr algn="l"/>
            <a:r>
              <a:rPr lang="en-US" dirty="0"/>
              <a:t>To remove a given node </a:t>
            </a:r>
            <a:r>
              <a:rPr lang="en-US" dirty="0" smtClean="0"/>
              <a:t>from </a:t>
            </a:r>
            <a:r>
              <a:rPr lang="en-US" dirty="0"/>
              <a:t>a doubly linked list, we need </a:t>
            </a:r>
            <a:r>
              <a:rPr lang="en-US" dirty="0" smtClean="0"/>
              <a:t>to: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err="1"/>
              <a:t>prev</a:t>
            </a:r>
            <a:r>
              <a:rPr lang="en-US" dirty="0"/>
              <a:t> field of the node to its right 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/>
              <a:t>the next field of the node to its left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6"/>
            <a:ext cx="6400800" cy="50129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260"/>
          <a:stretch/>
        </p:blipFill>
        <p:spPr>
          <a:xfrm>
            <a:off x="1078088" y="2192866"/>
            <a:ext cx="7454900" cy="15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0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6"/>
            <a:ext cx="6400800" cy="50129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85" b="31860"/>
          <a:stretch/>
        </p:blipFill>
        <p:spPr>
          <a:xfrm>
            <a:off x="838200" y="1848555"/>
            <a:ext cx="74549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9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223" y="1433193"/>
            <a:ext cx="8164689" cy="4754739"/>
          </a:xfrm>
        </p:spPr>
        <p:txBody>
          <a:bodyPr/>
          <a:lstStyle/>
          <a:p>
            <a:pPr algn="l"/>
            <a:r>
              <a:rPr lang="en-US" dirty="0" smtClean="0"/>
              <a:t>Assignment of a reference type copies</a:t>
            </a:r>
          </a:p>
          <a:p>
            <a:pPr algn="l"/>
            <a:r>
              <a:rPr lang="en-US" dirty="0" smtClean="0"/>
              <a:t>a pointer to an object. The object is</a:t>
            </a:r>
          </a:p>
          <a:p>
            <a:pPr algn="l"/>
            <a:r>
              <a:rPr lang="en-US" i="1" dirty="0" smtClean="0"/>
              <a:t>not duplicated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   </a:t>
            </a:r>
            <a:r>
              <a:rPr lang="en-US" dirty="0" smtClean="0">
                <a:latin typeface="Courier"/>
                <a:cs typeface="Courier"/>
              </a:rPr>
              <a:t>B = A; 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5344" y="2596443"/>
            <a:ext cx="56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3613007"/>
            <a:ext cx="4134555" cy="12412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7490178" y="3958167"/>
            <a:ext cx="1080911" cy="888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6704188" y="4395612"/>
            <a:ext cx="785990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85344" y="4076890"/>
            <a:ext cx="743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668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56026"/>
            <a:ext cx="6400800" cy="50129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776"/>
          <a:stretch/>
        </p:blipFill>
        <p:spPr>
          <a:xfrm>
            <a:off x="838200" y="1905000"/>
            <a:ext cx="7454900" cy="1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8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33" y="857250"/>
            <a:ext cx="7648223" cy="508352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Here’s the code: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/ Step 1: change the </a:t>
            </a:r>
            <a:r>
              <a:rPr lang="en-US" dirty="0" err="1">
                <a:latin typeface="Courier"/>
                <a:cs typeface="Courier"/>
              </a:rPr>
              <a:t>prev</a:t>
            </a:r>
            <a:r>
              <a:rPr lang="en-US" dirty="0">
                <a:latin typeface="Courier"/>
                <a:cs typeface="Courier"/>
              </a:rPr>
              <a:t> field </a:t>
            </a:r>
            <a:r>
              <a:rPr lang="en-US" dirty="0" smtClean="0">
                <a:latin typeface="Courier"/>
                <a:cs typeface="Courier"/>
              </a:rPr>
              <a:t>of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//  </a:t>
            </a:r>
            <a:r>
              <a:rPr lang="en-US" dirty="0">
                <a:latin typeface="Courier"/>
                <a:cs typeface="Courier"/>
              </a:rPr>
              <a:t>the node after 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DblListnode</a:t>
            </a:r>
            <a:r>
              <a:rPr lang="en-US" dirty="0">
                <a:latin typeface="Courier"/>
                <a:cs typeface="Courier"/>
              </a:rPr>
              <a:t>&lt;E&gt;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n.getNext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tmp.setPrev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n.getPrev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// Step 2: change the next field </a:t>
            </a:r>
            <a:r>
              <a:rPr lang="en-US" dirty="0" smtClean="0">
                <a:latin typeface="Courier"/>
                <a:cs typeface="Courier"/>
              </a:rPr>
              <a:t>of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//  </a:t>
            </a:r>
            <a:r>
              <a:rPr lang="en-US" dirty="0">
                <a:latin typeface="Courier"/>
                <a:cs typeface="Courier"/>
              </a:rPr>
              <a:t>the node before n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n.getPrev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tmp.setNext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n.getNext</a:t>
            </a:r>
            <a:r>
              <a:rPr lang="en-US" dirty="0">
                <a:latin typeface="Courier"/>
                <a:cs typeface="Courier"/>
              </a:rPr>
              <a:t>());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3112"/>
            <a:ext cx="7772400" cy="959556"/>
          </a:xfrm>
        </p:spPr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62668"/>
            <a:ext cx="6400800" cy="2328332"/>
          </a:xfrm>
        </p:spPr>
        <p:txBody>
          <a:bodyPr/>
          <a:lstStyle/>
          <a:p>
            <a:pPr algn="l"/>
            <a:r>
              <a:rPr lang="en-US" dirty="0" smtClean="0"/>
              <a:t>First or last nodes in list (because </a:t>
            </a:r>
            <a:r>
              <a:rPr lang="en-US" dirty="0" err="1" smtClean="0"/>
              <a:t>prev</a:t>
            </a:r>
            <a:r>
              <a:rPr lang="en-US" dirty="0" smtClean="0"/>
              <a:t> or next link is null).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2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030110"/>
          </a:xfrm>
        </p:spPr>
        <p:txBody>
          <a:bodyPr/>
          <a:lstStyle/>
          <a:p>
            <a:r>
              <a:rPr lang="en-US" dirty="0" smtClean="0"/>
              <a:t>Circular Linked 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3916"/>
            <a:ext cx="6400800" cy="40675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055989"/>
            <a:ext cx="7200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0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03111"/>
            <a:ext cx="6400800" cy="4500739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Class definitions (and remove method) still work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Fewer special cases (head pointer may need to be updated).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2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8890"/>
            <a:ext cx="7772400" cy="762000"/>
          </a:xfrm>
        </p:spPr>
        <p:txBody>
          <a:bodyPr/>
          <a:lstStyle/>
          <a:p>
            <a:r>
              <a:rPr lang="en-US" dirty="0" smtClean="0"/>
              <a:t>Position-Oriented ADTs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4333"/>
            <a:ext cx="6400800" cy="3329517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List – access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item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Stack – access only at the </a:t>
            </a:r>
            <a:r>
              <a:rPr lang="en-US" i="1" dirty="0" smtClean="0"/>
              <a:t>top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Queue –  access only at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582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L00276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6354" y="3129718"/>
            <a:ext cx="1781725" cy="2663709"/>
          </a:xfrm>
          <a:prstGeom prst="rect">
            <a:avLst/>
          </a:prstGeom>
        </p:spPr>
      </p:pic>
      <p:pic>
        <p:nvPicPr>
          <p:cNvPr id="7" name="Picture 6" descr="BU005808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9887" y="3120571"/>
            <a:ext cx="3007373" cy="353035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60067" y="1864014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55390" y="1758016"/>
            <a:ext cx="2443480" cy="1558289"/>
          </a:xfrm>
          <a:prstGeom prst="curvedDownArrow">
            <a:avLst/>
          </a:prstGeom>
          <a:solidFill>
            <a:srgbClr val="FF6600"/>
          </a:solidFill>
          <a:ln w="28575" cmpd="sng">
            <a:solidFill>
              <a:schemeClr val="tx1"/>
            </a:solidFill>
          </a:ln>
        </p:spPr>
        <p:txBody>
          <a:bodyPr vert="horz" lIns="0" tIns="0" rIns="0" bIns="0" rtlCol="0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B70000"/>
                </a:solidFill>
                <a:effectLst>
                  <a:outerShdw blurRad="57150" dist="254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6978952" y="1620754"/>
            <a:ext cx="1669143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prstClr val="black"/>
                </a:solidFill>
              </a:rPr>
              <a:t>Pop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58458" y="1582295"/>
            <a:ext cx="108715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prstClr val="black"/>
                </a:solidFill>
              </a:rPr>
              <a:t>Push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4558" y="508010"/>
            <a:ext cx="5884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Stack Abstract Data Type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918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11875 L -0.00556 -0.15231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761999"/>
          </a:xfrm>
        </p:spPr>
        <p:txBody>
          <a:bodyPr/>
          <a:lstStyle/>
          <a:p>
            <a:r>
              <a:rPr lang="en-US" dirty="0" smtClean="0"/>
              <a:t>Stack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21693"/>
            <a:ext cx="6400800" cy="4533195"/>
          </a:xfrm>
        </p:spPr>
        <p:txBody>
          <a:bodyPr/>
          <a:lstStyle/>
          <a:p>
            <a:pPr algn="l"/>
            <a:r>
              <a:rPr lang="en-US" dirty="0" smtClean="0"/>
              <a:t>With a stack you </a:t>
            </a:r>
            <a:r>
              <a:rPr lang="en-US" i="1" dirty="0" smtClean="0"/>
              <a:t>push</a:t>
            </a:r>
            <a:r>
              <a:rPr lang="en-US" dirty="0" smtClean="0"/>
              <a:t> and </a:t>
            </a:r>
            <a:r>
              <a:rPr lang="en-US" i="1" dirty="0" smtClean="0"/>
              <a:t>pop</a:t>
            </a:r>
            <a:r>
              <a:rPr lang="en-US" dirty="0" smtClean="0"/>
              <a:t> values.</a:t>
            </a:r>
          </a:p>
          <a:p>
            <a:pPr algn="l"/>
            <a:r>
              <a:rPr lang="en-US" dirty="0" smtClean="0"/>
              <a:t>The most recently pushed item is always return by a pop.  This is called </a:t>
            </a:r>
            <a:r>
              <a:rPr lang="en-US" i="1" dirty="0" smtClean="0">
                <a:solidFill>
                  <a:srgbClr val="FF0000"/>
                </a:solidFill>
              </a:rPr>
              <a:t>LIFO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(Last In First Out).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334"/>
            <a:ext cx="7772400" cy="860778"/>
          </a:xfrm>
        </p:spPr>
        <p:txBody>
          <a:bodyPr/>
          <a:lstStyle/>
          <a:p>
            <a:r>
              <a:rPr lang="en-US" dirty="0" smtClean="0"/>
              <a:t>A Stack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65111"/>
            <a:ext cx="6400800" cy="37387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public interface </a:t>
            </a:r>
            <a:r>
              <a:rPr lang="en-US" dirty="0" err="1">
                <a:latin typeface="Courier"/>
                <a:cs typeface="Courier"/>
              </a:rPr>
              <a:t>StackADT</a:t>
            </a:r>
            <a:r>
              <a:rPr lang="en-US" dirty="0">
                <a:latin typeface="Courier"/>
                <a:cs typeface="Courier"/>
              </a:rPr>
              <a:t>&lt;E&gt;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E pop() throws </a:t>
            </a:r>
            <a:r>
              <a:rPr lang="en-US" dirty="0" smtClean="0">
                <a:latin typeface="Courier"/>
                <a:cs typeface="Courier"/>
              </a:rPr>
              <a:t>              	     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E peek() throws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 	    	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0069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19667"/>
            <a:ext cx="6400800" cy="4684183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</a:t>
            </a:r>
            <a:r>
              <a:rPr lang="en-US" dirty="0" smtClean="0">
                <a:latin typeface="Courier"/>
                <a:cs typeface="Courier"/>
              </a:rPr>
              <a:t>eek</a:t>
            </a:r>
            <a:r>
              <a:rPr lang="en-US" dirty="0" smtClean="0"/>
              <a:t>()  lets you “peek” at the top stack element without removing it.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Is </a:t>
            </a:r>
            <a:r>
              <a:rPr lang="en-US" dirty="0" smtClean="0">
                <a:latin typeface="Courier"/>
                <a:cs typeface="Courier"/>
              </a:rPr>
              <a:t>peek</a:t>
            </a:r>
            <a:r>
              <a:rPr lang="en-US" dirty="0" smtClean="0">
                <a:latin typeface="+mj-lt"/>
                <a:cs typeface="Courier"/>
              </a:rPr>
              <a:t>()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absolutely need?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No, it can be implemented by doing a pop, then a push.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4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4334"/>
            <a:ext cx="7772400" cy="11712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of Reference Types</a:t>
            </a:r>
            <a:br>
              <a:rPr lang="en-US" dirty="0" smtClean="0"/>
            </a:br>
            <a:r>
              <a:rPr lang="en-US" dirty="0" smtClean="0"/>
              <a:t>Leads to </a:t>
            </a:r>
            <a:r>
              <a:rPr lang="en-US" i="1" dirty="0" smtClean="0"/>
              <a:t>Sharing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0668"/>
            <a:ext cx="6400800" cy="3316110"/>
          </a:xfrm>
        </p:spPr>
        <p:txBody>
          <a:bodyPr/>
          <a:lstStyle/>
          <a:p>
            <a:pPr algn="l"/>
            <a:r>
              <a:rPr lang="en-US" dirty="0" smtClean="0"/>
              <a:t>Given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"/>
                <a:cs typeface="Courier"/>
              </a:rPr>
              <a:t>A[1] = 1; </a:t>
            </a:r>
            <a:r>
              <a:rPr lang="en-US" dirty="0" smtClean="0"/>
              <a:t>causes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32944" y="2257778"/>
            <a:ext cx="6038145" cy="1310239"/>
            <a:chOff x="2532944" y="3613007"/>
            <a:chExt cx="6038145" cy="124121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4704"/>
            <a:stretch/>
          </p:blipFill>
          <p:spPr>
            <a:xfrm>
              <a:off x="2532944" y="3613007"/>
              <a:ext cx="4134555" cy="1241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Rectangle 12"/>
            <p:cNvSpPr/>
            <p:nvPr/>
          </p:nvSpPr>
          <p:spPr>
            <a:xfrm>
              <a:off x="7490178" y="3958167"/>
              <a:ext cx="1080911" cy="888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6704188" y="4395613"/>
              <a:ext cx="785990" cy="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85344" y="4076890"/>
              <a:ext cx="74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78944" y="4408964"/>
            <a:ext cx="6038145" cy="1310239"/>
            <a:chOff x="2532944" y="3613007"/>
            <a:chExt cx="6038145" cy="124121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l="24704"/>
            <a:stretch/>
          </p:blipFill>
          <p:spPr>
            <a:xfrm>
              <a:off x="2532944" y="3613007"/>
              <a:ext cx="4134555" cy="1241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 20"/>
            <p:cNvSpPr/>
            <p:nvPr/>
          </p:nvSpPr>
          <p:spPr>
            <a:xfrm>
              <a:off x="7490178" y="3958167"/>
              <a:ext cx="1080911" cy="8889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</a:t>
              </a:r>
              <a:endParaRPr lang="en-US" sz="2800" dirty="0"/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6704188" y="4395613"/>
              <a:ext cx="785990" cy="70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685344" y="4076890"/>
              <a:ext cx="743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797778" y="4738298"/>
            <a:ext cx="832556" cy="9484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545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3223"/>
            <a:ext cx="7772400" cy="790221"/>
          </a:xfrm>
        </p:spPr>
        <p:txBody>
          <a:bodyPr/>
          <a:lstStyle/>
          <a:p>
            <a:r>
              <a:rPr lang="en-US" dirty="0" smtClean="0"/>
              <a:t>How to implement a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6889"/>
            <a:ext cx="6400800" cy="3766961"/>
          </a:xfrm>
        </p:spPr>
        <p:txBody>
          <a:bodyPr/>
          <a:lstStyle/>
          <a:p>
            <a:pPr algn="l"/>
            <a:r>
              <a:rPr lang="en-US" dirty="0" smtClean="0"/>
              <a:t>Either an array or linked list may be used. One end of the array (or list) is designated as “top.”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779"/>
            <a:ext cx="7772400" cy="832554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ArrayStack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64026"/>
            <a:ext cx="7667978" cy="47871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class </a:t>
            </a:r>
            <a:r>
              <a:rPr lang="en-US" sz="2400" dirty="0" err="1">
                <a:latin typeface="Courier"/>
                <a:cs typeface="Courier"/>
              </a:rPr>
              <a:t>ArrayStack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r>
              <a:rPr lang="en-US" sz="2400" dirty="0" smtClean="0">
                <a:latin typeface="Courier"/>
                <a:cs typeface="Courier"/>
              </a:rPr>
              <a:t>     	 		implements </a:t>
            </a:r>
            <a:r>
              <a:rPr lang="en-US" sz="2400" dirty="0" err="1">
                <a:latin typeface="Courier"/>
                <a:cs typeface="Courier"/>
              </a:rPr>
              <a:t>StackADT</a:t>
            </a:r>
            <a:r>
              <a:rPr lang="en-US" sz="2400" dirty="0">
                <a:latin typeface="Courier"/>
                <a:cs typeface="Courier"/>
              </a:rPr>
              <a:t>&lt;E&gt;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	</a:t>
            </a:r>
            <a:r>
              <a:rPr lang="en-US" sz="2400" dirty="0" smtClean="0">
                <a:latin typeface="Courier"/>
                <a:cs typeface="Courier"/>
              </a:rPr>
              <a:t>private static </a:t>
            </a:r>
            <a:r>
              <a:rPr lang="en-US" sz="2400" dirty="0">
                <a:latin typeface="Courier"/>
                <a:cs typeface="Courier"/>
              </a:rPr>
              <a:t>final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INITSIZE = </a:t>
            </a:r>
            <a:r>
              <a:rPr lang="en-US" sz="2400" dirty="0" smtClean="0">
                <a:latin typeface="Courier"/>
                <a:cs typeface="Courier"/>
              </a:rPr>
              <a:t>10    	private </a:t>
            </a:r>
            <a:r>
              <a:rPr lang="en-US" sz="2400" dirty="0">
                <a:latin typeface="Courier"/>
                <a:cs typeface="Courier"/>
              </a:rPr>
              <a:t>E[] items;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r>
              <a:rPr lang="en-US" sz="2400" dirty="0">
                <a:latin typeface="Courier"/>
                <a:cs typeface="Courier"/>
              </a:rPr>
              <a:t> 	</a:t>
            </a:r>
            <a:r>
              <a:rPr lang="en-US" sz="2400" dirty="0" smtClean="0">
                <a:latin typeface="Courier"/>
                <a:cs typeface="Courier"/>
              </a:rPr>
              <a:t>private 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;  </a:t>
            </a:r>
            <a:endParaRPr lang="en-US" sz="2400" dirty="0" smtClean="0">
              <a:latin typeface="Courier"/>
              <a:cs typeface="Courier"/>
            </a:endParaRPr>
          </a:p>
          <a:p>
            <a:pPr algn="l"/>
            <a:endParaRPr lang="en-US" sz="2400" dirty="0">
              <a:latin typeface="Courier"/>
              <a:cs typeface="Courier"/>
            </a:endParaRP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	public </a:t>
            </a:r>
            <a:r>
              <a:rPr lang="en-US" sz="2400" dirty="0" err="1">
                <a:latin typeface="Courier"/>
                <a:cs typeface="Courier"/>
              </a:rPr>
              <a:t>ArrayStack</a:t>
            </a:r>
            <a:r>
              <a:rPr lang="en-US" sz="2400" dirty="0">
                <a:latin typeface="Courier"/>
                <a:cs typeface="Courier"/>
              </a:rPr>
              <a:t>()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	items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Courier"/>
                <a:cs typeface="Courier"/>
              </a:rPr>
              <a:t>(E[])</a:t>
            </a:r>
            <a:r>
              <a:rPr lang="en-US" sz="2400" dirty="0">
                <a:latin typeface="Courier"/>
                <a:cs typeface="Courier"/>
              </a:rPr>
              <a:t>(new Object[INITSIZE]);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numItems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= 0;</a:t>
            </a:r>
          </a:p>
          <a:p>
            <a:pPr algn="l"/>
            <a:r>
              <a:rPr lang="en-US" sz="2400" dirty="0" smtClean="0">
                <a:latin typeface="Courier"/>
                <a:cs typeface="Courier"/>
              </a:rPr>
              <a:t>	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...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68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22" y="578556"/>
            <a:ext cx="7662334" cy="4825294"/>
          </a:xfrm>
        </p:spPr>
        <p:txBody>
          <a:bodyPr/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items.length</a:t>
            </a:r>
            <a:r>
              <a:rPr lang="en-US" dirty="0">
                <a:latin typeface="Courier"/>
                <a:cs typeface="Courier"/>
              </a:rPr>
              <a:t> ==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tr-TR" dirty="0">
                <a:latin typeface="Courier"/>
                <a:cs typeface="Courier"/>
              </a:rPr>
              <a:t>        </a:t>
            </a:r>
            <a:r>
              <a:rPr lang="tr-TR" dirty="0" err="1">
                <a:solidFill>
                  <a:srgbClr val="FF6600"/>
                </a:solidFill>
                <a:latin typeface="Courier"/>
                <a:cs typeface="Courier"/>
              </a:rPr>
              <a:t>expandArray</a:t>
            </a:r>
            <a:r>
              <a:rPr lang="tr-TR" dirty="0">
                <a:solidFill>
                  <a:srgbClr val="FF6600"/>
                </a:solidFill>
                <a:latin typeface="Courier"/>
                <a:cs typeface="Courier"/>
              </a:rPr>
              <a:t>()</a:t>
            </a:r>
            <a:r>
              <a:rPr lang="tr-T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tr-TR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tr-TR" dirty="0">
                <a:latin typeface="Courier"/>
                <a:cs typeface="Courier"/>
              </a:rPr>
              <a:t>    </a:t>
            </a:r>
            <a:r>
              <a:rPr lang="tr-TR" dirty="0" err="1">
                <a:latin typeface="Courier"/>
                <a:cs typeface="Courier"/>
              </a:rPr>
              <a:t>items</a:t>
            </a:r>
            <a:r>
              <a:rPr lang="tr-TR" dirty="0">
                <a:latin typeface="Courier"/>
                <a:cs typeface="Courier"/>
              </a:rPr>
              <a:t>[</a:t>
            </a:r>
            <a:r>
              <a:rPr lang="tr-TR" dirty="0" err="1">
                <a:latin typeface="Courier"/>
                <a:cs typeface="Courier"/>
              </a:rPr>
              <a:t>numItems</a:t>
            </a:r>
            <a:r>
              <a:rPr lang="tr-TR" dirty="0">
                <a:latin typeface="Courier"/>
                <a:cs typeface="Courier"/>
              </a:rPr>
              <a:t>] = </a:t>
            </a:r>
            <a:r>
              <a:rPr lang="tr-TR" dirty="0" err="1">
                <a:latin typeface="Courier"/>
                <a:cs typeface="Courier"/>
              </a:rPr>
              <a:t>ob</a:t>
            </a:r>
            <a:r>
              <a:rPr lang="tr-TR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29026"/>
            <a:ext cx="6400800" cy="51117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711200"/>
            <a:ext cx="43688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9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33" y="536222"/>
            <a:ext cx="7944556" cy="4867628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Courier"/>
                <a:cs typeface="Courier"/>
              </a:rPr>
              <a:t>public E pop() throws </a:t>
            </a:r>
            <a:r>
              <a:rPr lang="en-US" sz="2400" dirty="0" err="1">
                <a:latin typeface="Courier"/>
                <a:cs typeface="Courier"/>
              </a:rPr>
              <a:t>EmptyStackException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if (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 == 0)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throw new </a:t>
            </a:r>
            <a:r>
              <a:rPr lang="en-US" sz="2400" dirty="0" err="1">
                <a:latin typeface="Courier"/>
                <a:cs typeface="Courier"/>
              </a:rPr>
              <a:t>EmptyStackException</a:t>
            </a:r>
            <a:r>
              <a:rPr lang="en-US" sz="24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sz="2400" dirty="0">
                <a:latin typeface="Courier"/>
                <a:cs typeface="Courier"/>
              </a:rPr>
              <a:t>    </a:t>
            </a:r>
            <a:r>
              <a:rPr lang="da-DK" sz="2400" dirty="0" err="1">
                <a:latin typeface="Courier"/>
                <a:cs typeface="Courier"/>
              </a:rPr>
              <a:t>else</a:t>
            </a:r>
            <a:r>
              <a:rPr lang="da-DK" sz="24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--;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    return items[</a:t>
            </a:r>
            <a:r>
              <a:rPr lang="en-US" sz="2400" dirty="0" err="1">
                <a:latin typeface="Courier"/>
                <a:cs typeface="Courier"/>
              </a:rPr>
              <a:t>numItems</a:t>
            </a:r>
            <a:r>
              <a:rPr lang="en-US" sz="2400" dirty="0">
                <a:latin typeface="Courier"/>
                <a:cs typeface="Courier"/>
              </a:rPr>
              <a:t>];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sz="24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32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333"/>
            <a:ext cx="6400800" cy="49805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67" y="423333"/>
            <a:ext cx="43307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0777" y="2878667"/>
            <a:ext cx="279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But </a:t>
            </a:r>
            <a:r>
              <a:rPr lang="en-US" sz="2000" dirty="0" err="1" smtClean="0">
                <a:solidFill>
                  <a:srgbClr val="FF6600"/>
                </a:solidFill>
              </a:rPr>
              <a:t>bbb</a:t>
            </a:r>
            <a:r>
              <a:rPr lang="en-US" sz="2000" dirty="0" smtClean="0">
                <a:solidFill>
                  <a:srgbClr val="FF6600"/>
                </a:solidFill>
              </a:rPr>
              <a:t> is still there!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91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667" y="522111"/>
            <a:ext cx="8085666" cy="48817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peek</a:t>
            </a:r>
            <a:r>
              <a:rPr lang="en-US" dirty="0" smtClean="0"/>
              <a:t> is almost the same as </a:t>
            </a:r>
            <a:r>
              <a:rPr lang="en-US" dirty="0" smtClean="0">
                <a:latin typeface="Courier"/>
                <a:cs typeface="Courier"/>
              </a:rPr>
              <a:t>pop</a:t>
            </a:r>
            <a:r>
              <a:rPr lang="en-US" dirty="0" smtClean="0"/>
              <a:t>:</a:t>
            </a:r>
          </a:p>
          <a:p>
            <a:pPr algn="l"/>
            <a:endParaRPr lang="en-US" dirty="0"/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public </a:t>
            </a:r>
            <a:r>
              <a:rPr lang="en-US" sz="2600" dirty="0">
                <a:latin typeface="Courier"/>
                <a:cs typeface="Courier"/>
              </a:rPr>
              <a:t>E </a:t>
            </a:r>
            <a:r>
              <a:rPr lang="en-US" sz="2600" dirty="0" smtClean="0">
                <a:latin typeface="Courier"/>
                <a:cs typeface="Courier"/>
              </a:rPr>
              <a:t>peek(</a:t>
            </a:r>
            <a:r>
              <a:rPr lang="en-US" sz="2600" dirty="0">
                <a:latin typeface="Courier"/>
                <a:cs typeface="Courier"/>
              </a:rPr>
              <a:t>) </a:t>
            </a:r>
            <a:endParaRPr lang="en-US" sz="2600" dirty="0" smtClean="0">
              <a:latin typeface="Courier"/>
              <a:cs typeface="Courier"/>
            </a:endParaRPr>
          </a:p>
          <a:p>
            <a:pPr algn="l"/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smtClean="0">
                <a:latin typeface="Courier"/>
                <a:cs typeface="Courier"/>
              </a:rPr>
              <a:t>  throws </a:t>
            </a:r>
            <a:r>
              <a:rPr lang="en-US" sz="2600" dirty="0" err="1">
                <a:latin typeface="Courier"/>
                <a:cs typeface="Courier"/>
              </a:rPr>
              <a:t>EmptyStackException</a:t>
            </a:r>
            <a:r>
              <a:rPr lang="en-US" sz="26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if (</a:t>
            </a:r>
            <a:r>
              <a:rPr lang="en-US" sz="2600" dirty="0" err="1">
                <a:latin typeface="Courier"/>
                <a:cs typeface="Courier"/>
              </a:rPr>
              <a:t>numItems</a:t>
            </a:r>
            <a:r>
              <a:rPr lang="en-US" sz="2600" dirty="0">
                <a:latin typeface="Courier"/>
                <a:cs typeface="Courier"/>
              </a:rPr>
              <a:t> == 0) {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    throw new </a:t>
            </a:r>
            <a:r>
              <a:rPr lang="en-US" sz="2600" dirty="0" err="1">
                <a:latin typeface="Courier"/>
                <a:cs typeface="Courier"/>
              </a:rPr>
              <a:t>EmptyStackException</a:t>
            </a:r>
            <a:r>
              <a:rPr lang="en-US" sz="2600" dirty="0">
                <a:latin typeface="Courier"/>
                <a:cs typeface="Courier"/>
              </a:rPr>
              <a:t>();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da-DK" sz="2600" dirty="0">
                <a:latin typeface="Courier"/>
                <a:cs typeface="Courier"/>
              </a:rPr>
              <a:t>    </a:t>
            </a:r>
            <a:r>
              <a:rPr lang="da-DK" sz="2600" dirty="0" err="1">
                <a:latin typeface="Courier"/>
                <a:cs typeface="Courier"/>
              </a:rPr>
              <a:t>else</a:t>
            </a:r>
            <a:r>
              <a:rPr lang="da-DK" sz="2600" dirty="0">
                <a:latin typeface="Courier"/>
                <a:cs typeface="Courier"/>
              </a:rPr>
              <a:t> {</a:t>
            </a:r>
          </a:p>
          <a:p>
            <a:pPr algn="l"/>
            <a:r>
              <a:rPr lang="en-US" sz="2600" dirty="0" smtClean="0">
                <a:latin typeface="Courier"/>
                <a:cs typeface="Courier"/>
              </a:rPr>
              <a:t>			return </a:t>
            </a:r>
            <a:r>
              <a:rPr lang="en-US" sz="2600" dirty="0">
                <a:latin typeface="Courier"/>
                <a:cs typeface="Courier"/>
              </a:rPr>
              <a:t>items[</a:t>
            </a:r>
            <a:r>
              <a:rPr lang="en-US" sz="2600" dirty="0" smtClean="0">
                <a:solidFill>
                  <a:srgbClr val="FF6600"/>
                </a:solidFill>
                <a:latin typeface="Courier"/>
                <a:cs typeface="Courier"/>
              </a:rPr>
              <a:t>numItems-1</a:t>
            </a:r>
            <a:r>
              <a:rPr lang="en-US" sz="2600" dirty="0" smtClean="0">
                <a:latin typeface="Courier"/>
                <a:cs typeface="Courier"/>
              </a:rPr>
              <a:t>]</a:t>
            </a:r>
            <a:r>
              <a:rPr lang="en-US" sz="2600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    }</a:t>
            </a:r>
          </a:p>
          <a:p>
            <a:pPr algn="l"/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4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1445"/>
            <a:ext cx="7772400" cy="931333"/>
          </a:xfrm>
        </p:spPr>
        <p:txBody>
          <a:bodyPr/>
          <a:lstStyle/>
          <a:p>
            <a:r>
              <a:rPr lang="en-US" dirty="0" err="1" smtClean="0"/>
              <a:t>isEmpty</a:t>
            </a:r>
            <a:r>
              <a:rPr lang="en-US" dirty="0" smtClean="0"/>
              <a:t> is trivial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2778"/>
            <a:ext cx="6400800" cy="3781072"/>
          </a:xfrm>
        </p:spPr>
        <p:txBody>
          <a:bodyPr/>
          <a:lstStyle/>
          <a:p>
            <a:pPr algn="l"/>
            <a:r>
              <a:rPr lang="en-US" dirty="0">
                <a:latin typeface="Courier"/>
                <a:cs typeface="Courier"/>
              </a:rPr>
              <a:t>public 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return(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 == 0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495778"/>
          </a:xfrm>
        </p:spPr>
        <p:txBody>
          <a:bodyPr>
            <a:normAutofit/>
          </a:bodyPr>
          <a:lstStyle/>
          <a:p>
            <a:r>
              <a:rPr lang="en-US" dirty="0" smtClean="0"/>
              <a:t>Worst case complexity of </a:t>
            </a:r>
            <a:r>
              <a:rPr lang="en-US" dirty="0" err="1" smtClean="0"/>
              <a:t>ArrayStack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24667"/>
            <a:ext cx="6400800" cy="2779183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Push:  </a:t>
            </a:r>
            <a:r>
              <a:rPr lang="en-US" dirty="0" smtClean="0">
                <a:solidFill>
                  <a:srgbClr val="FF6600"/>
                </a:solidFill>
              </a:rPr>
              <a:t>O(N)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Pop: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Peek: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err="1" smtClean="0"/>
              <a:t>isEmpty</a:t>
            </a:r>
            <a:r>
              <a:rPr lang="en-US" dirty="0" smtClean="0"/>
              <a:t>: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6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334"/>
            <a:ext cx="7772400" cy="1016000"/>
          </a:xfrm>
        </p:spPr>
        <p:txBody>
          <a:bodyPr/>
          <a:lstStyle/>
          <a:p>
            <a:r>
              <a:rPr lang="en-US" dirty="0" smtClean="0"/>
              <a:t>The “Shadow Array” Trick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7" y="1439333"/>
            <a:ext cx="7351889" cy="3964517"/>
          </a:xfrm>
        </p:spPr>
        <p:txBody>
          <a:bodyPr/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Push is usually O(1)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But when the end of  array is hit, we need O(N) time to copy current data into a new, bigger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An alternative is to allocate a </a:t>
            </a:r>
            <a:r>
              <a:rPr lang="en-US" i="1" dirty="0" smtClean="0"/>
              <a:t>second</a:t>
            </a:r>
            <a:r>
              <a:rPr lang="en-US" dirty="0" smtClean="0"/>
              <a:t> expanded array (the shadow array) when current array size hits a threshold.</a:t>
            </a:r>
          </a:p>
          <a:p>
            <a:pPr marL="457200" indent="-457200"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67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35001"/>
            <a:ext cx="7772400" cy="1086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clone() to create a distinct copy of an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60222"/>
            <a:ext cx="6400800" cy="4092222"/>
          </a:xfrm>
        </p:spPr>
        <p:txBody>
          <a:bodyPr/>
          <a:lstStyle/>
          <a:p>
            <a:pPr algn="l"/>
            <a:r>
              <a:rPr lang="en-US" dirty="0" smtClean="0">
                <a:latin typeface="Courier"/>
                <a:cs typeface="Courier"/>
              </a:rPr>
              <a:t>B = </a:t>
            </a:r>
            <a:r>
              <a:rPr lang="en-US" dirty="0" err="1" smtClean="0">
                <a:latin typeface="Courier"/>
                <a:cs typeface="Courier"/>
              </a:rPr>
              <a:t>A.clone</a:t>
            </a:r>
            <a:r>
              <a:rPr lang="en-US" dirty="0" smtClean="0">
                <a:latin typeface="Courier"/>
                <a:cs typeface="Courier"/>
              </a:rPr>
              <a:t>(); </a:t>
            </a:r>
          </a:p>
          <a:p>
            <a:pPr algn="l"/>
            <a:r>
              <a:rPr lang="en-US" dirty="0"/>
              <a:t>  </a:t>
            </a:r>
            <a:r>
              <a:rPr lang="en-US" dirty="0" smtClean="0"/>
              <a:t> creates: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4459111"/>
            <a:ext cx="4134555" cy="104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04"/>
          <a:stretch/>
        </p:blipFill>
        <p:spPr>
          <a:xfrm>
            <a:off x="2532944" y="3400777"/>
            <a:ext cx="4134555" cy="10583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890888" y="3767667"/>
            <a:ext cx="64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1890888" y="4645167"/>
            <a:ext cx="6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"/>
                <a:cs typeface="Courier"/>
              </a:rPr>
              <a:t>B</a:t>
            </a:r>
            <a:endParaRPr lang="en-US" sz="3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028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44361"/>
            <a:ext cx="6400800" cy="5492750"/>
          </a:xfrm>
        </p:spPr>
        <p:txBody>
          <a:bodyPr>
            <a:norm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 smtClean="0"/>
              <a:t>Now each push copies pushed item into both arrays. </a:t>
            </a:r>
            <a:r>
              <a:rPr lang="en-US" dirty="0" smtClean="0">
                <a:solidFill>
                  <a:srgbClr val="FF6600"/>
                </a:solidFill>
              </a:rPr>
              <a:t>In addition </a:t>
            </a:r>
            <a:r>
              <a:rPr lang="en-US" dirty="0" smtClean="0"/>
              <a:t>a few items are copied from old to new array.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Gradually all data from old array are copied into new array </a:t>
            </a:r>
            <a:r>
              <a:rPr lang="en-US" dirty="0" smtClean="0">
                <a:solidFill>
                  <a:srgbClr val="FF6600"/>
                </a:solidFill>
              </a:rPr>
              <a:t>before</a:t>
            </a:r>
            <a:r>
              <a:rPr lang="en-US" dirty="0" smtClean="0"/>
              <a:t> the array fills. When old array fills, we switch to bigger array, already allocated and initialized!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 smtClean="0"/>
              <a:t>Like a “Christmas Club” of years 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5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2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Implementing Stack Using Linked-lists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63889"/>
            <a:ext cx="6400800" cy="3639961"/>
          </a:xfrm>
        </p:spPr>
        <p:txBody>
          <a:bodyPr/>
          <a:lstStyle/>
          <a:p>
            <a:pPr algn="l"/>
            <a:r>
              <a:rPr lang="en-US" dirty="0" smtClean="0"/>
              <a:t>Linked lists are a very reasonable way to implement stacks. The head of the list is the top stack element: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3254022"/>
            <a:ext cx="50419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3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5028"/>
            <a:ext cx="6400800" cy="5520972"/>
          </a:xfrm>
        </p:spPr>
        <p:txBody>
          <a:bodyPr/>
          <a:lstStyle/>
          <a:p>
            <a:pPr algn="l"/>
            <a:r>
              <a:rPr lang="en-US" dirty="0" smtClean="0"/>
              <a:t>We create a new class, </a:t>
            </a:r>
            <a:r>
              <a:rPr lang="en-US" dirty="0" err="1" smtClean="0"/>
              <a:t>LLStack</a:t>
            </a:r>
            <a:r>
              <a:rPr lang="en-US" dirty="0" smtClean="0"/>
              <a:t>, that implements the </a:t>
            </a:r>
            <a:r>
              <a:rPr lang="en-US" dirty="0" err="1" smtClean="0"/>
              <a:t>StackADT</a:t>
            </a:r>
            <a:r>
              <a:rPr lang="en-US" dirty="0" smtClean="0"/>
              <a:t> interface:</a:t>
            </a:r>
          </a:p>
          <a:p>
            <a:pPr algn="l"/>
            <a:endParaRPr lang="en-US" dirty="0" smtClean="0"/>
          </a:p>
          <a:p>
            <a:pPr algn="l"/>
            <a:r>
              <a:rPr lang="en-US" dirty="0">
                <a:latin typeface="Courier"/>
                <a:cs typeface="Courier"/>
              </a:rPr>
              <a:t>public class </a:t>
            </a:r>
            <a:r>
              <a:rPr lang="en-US" dirty="0" err="1" smtClean="0">
                <a:latin typeface="Courier"/>
                <a:cs typeface="Courier"/>
              </a:rPr>
              <a:t>LLStack</a:t>
            </a:r>
            <a:r>
              <a:rPr lang="en-US" dirty="0">
                <a:latin typeface="Courier"/>
                <a:cs typeface="Courier"/>
              </a:rPr>
              <a:t>&lt;E&gt;      	 		implements </a:t>
            </a:r>
            <a:r>
              <a:rPr lang="en-US" dirty="0" err="1">
                <a:latin typeface="Courier"/>
                <a:cs typeface="Courier"/>
              </a:rPr>
              <a:t>StackADT</a:t>
            </a:r>
            <a:r>
              <a:rPr lang="en-US" dirty="0">
                <a:latin typeface="Courier"/>
                <a:cs typeface="Courier"/>
              </a:rPr>
              <a:t>&lt;E&gt;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	</a:t>
            </a:r>
            <a:r>
              <a:rPr lang="en-US" dirty="0" smtClean="0">
                <a:latin typeface="Courier"/>
                <a:cs typeface="Courier"/>
              </a:rPr>
              <a:t>private </a:t>
            </a:r>
            <a:r>
              <a:rPr lang="en-US" dirty="0" err="1" smtClean="0">
                <a:latin typeface="Courier"/>
                <a:cs typeface="Courier"/>
              </a:rPr>
              <a:t>Listnode</a:t>
            </a:r>
            <a:r>
              <a:rPr lang="en-US" dirty="0" smtClean="0">
                <a:latin typeface="Courier"/>
                <a:cs typeface="Courier"/>
              </a:rPr>
              <a:t>&lt;E&gt; items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	private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;  </a:t>
            </a:r>
          </a:p>
          <a:p>
            <a:pPr algn="l"/>
            <a:r>
              <a:rPr lang="en-US" dirty="0" smtClean="0"/>
              <a:t>     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691444"/>
            <a:ext cx="6897511" cy="47124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The constructor and </a:t>
            </a:r>
            <a:r>
              <a:rPr lang="en-US" dirty="0" err="1" smtClean="0">
                <a:latin typeface="Courier"/>
                <a:cs typeface="Courier"/>
              </a:rPr>
              <a:t>isEmpty</a:t>
            </a:r>
            <a:r>
              <a:rPr lang="en-US" dirty="0" smtClean="0"/>
              <a:t> method are both easy.</a:t>
            </a:r>
          </a:p>
          <a:p>
            <a:pPr algn="l"/>
            <a:r>
              <a:rPr lang="en-US" dirty="0" smtClean="0"/>
              <a:t>For </a:t>
            </a:r>
            <a:r>
              <a:rPr lang="en-US" dirty="0" smtClean="0">
                <a:latin typeface="Courier"/>
                <a:cs typeface="Courier"/>
              </a:rPr>
              <a:t>push</a:t>
            </a:r>
            <a:r>
              <a:rPr lang="en-US" dirty="0" smtClean="0"/>
              <a:t>, we use: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public void push(E 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smtClean="0">
                <a:latin typeface="Courier"/>
                <a:cs typeface="Courier"/>
              </a:rPr>
              <a:t>items =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err="1">
                <a:latin typeface="Courier"/>
                <a:cs typeface="Courier"/>
              </a:rPr>
              <a:t>Listnode</a:t>
            </a:r>
            <a:r>
              <a:rPr lang="en-US" dirty="0">
                <a:latin typeface="Courier"/>
                <a:cs typeface="Courier"/>
              </a:rPr>
              <a:t>&lt;E&gt;(</a:t>
            </a:r>
            <a:r>
              <a:rPr lang="en-US" dirty="0" err="1">
                <a:latin typeface="Courier"/>
                <a:cs typeface="Courier"/>
              </a:rPr>
              <a:t>ob</a:t>
            </a:r>
            <a:r>
              <a:rPr lang="en-US" dirty="0">
                <a:latin typeface="Courier"/>
                <a:cs typeface="Courier"/>
              </a:rPr>
              <a:t>, items);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++;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}</a:t>
            </a:r>
          </a:p>
          <a:p>
            <a:pPr algn="l"/>
            <a:r>
              <a:rPr lang="en-US" dirty="0" smtClean="0"/>
              <a:t>(we might want to add code to check for </a:t>
            </a:r>
            <a:r>
              <a:rPr lang="en-US" dirty="0" smtClean="0">
                <a:latin typeface="Courier"/>
                <a:cs typeface="Courier"/>
              </a:rPr>
              <a:t>null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5027"/>
            <a:ext cx="6400800" cy="5478639"/>
          </a:xfrm>
        </p:spPr>
        <p:txBody>
          <a:bodyPr/>
          <a:lstStyle/>
          <a:p>
            <a:pPr algn="l"/>
            <a:r>
              <a:rPr lang="en-US" dirty="0" smtClean="0"/>
              <a:t>Graphically: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11" y="1087966"/>
            <a:ext cx="7518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7360"/>
            <a:ext cx="6400800" cy="522463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Let's consider how to write the </a:t>
            </a:r>
            <a:r>
              <a:rPr lang="en-US" dirty="0">
                <a:latin typeface="Courier"/>
                <a:cs typeface="Courier"/>
              </a:rPr>
              <a:t>pop</a:t>
            </a:r>
            <a:r>
              <a:rPr lang="en-US" dirty="0"/>
              <a:t> method. It will need to perform the following steps: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Check whether the stack is empty; if so, throw an </a:t>
            </a:r>
            <a:r>
              <a:rPr lang="en-US" dirty="0" err="1">
                <a:latin typeface="Courier"/>
                <a:cs typeface="Courier"/>
              </a:rPr>
              <a:t>EmptyStackException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Remove the first node from the linked list by setting items = </a:t>
            </a:r>
            <a:r>
              <a:rPr lang="en-US" dirty="0" err="1">
                <a:latin typeface="Courier"/>
                <a:cs typeface="Courier"/>
              </a:rPr>
              <a:t>items.getNext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Decrement </a:t>
            </a:r>
            <a:r>
              <a:rPr lang="en-US" dirty="0" err="1">
                <a:latin typeface="Courier"/>
                <a:cs typeface="Courier"/>
              </a:rPr>
              <a:t>numItems</a:t>
            </a:r>
            <a:r>
              <a:rPr lang="en-US" dirty="0"/>
              <a:t>.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/>
              <a:t>Return the value that was in the first node in the list.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1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111"/>
            <a:ext cx="6400800" cy="554566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public </a:t>
            </a:r>
            <a:r>
              <a:rPr lang="en-US" dirty="0">
                <a:latin typeface="Courier"/>
                <a:cs typeface="Courier"/>
              </a:rPr>
              <a:t>E pop() </a:t>
            </a:r>
            <a:r>
              <a:rPr lang="en-US" dirty="0" smtClean="0">
                <a:latin typeface="Courier"/>
                <a:cs typeface="Courier"/>
              </a:rPr>
              <a:t>throws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 smtClean="0">
                <a:latin typeface="Courier"/>
                <a:cs typeface="Courier"/>
              </a:rPr>
              <a:t> {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if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isEmpty</a:t>
            </a:r>
            <a:r>
              <a:rPr lang="en-US" dirty="0">
                <a:latin typeface="Courier"/>
                <a:cs typeface="Courier"/>
              </a:rPr>
              <a:t>())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throw </a:t>
            </a:r>
            <a:r>
              <a:rPr lang="en-US" dirty="0">
                <a:latin typeface="Courier"/>
                <a:cs typeface="Courier"/>
              </a:rPr>
              <a:t>new </a:t>
            </a:r>
            <a:r>
              <a:rPr lang="en-US" dirty="0" smtClean="0">
                <a:latin typeface="Courier"/>
                <a:cs typeface="Courier"/>
              </a:rPr>
              <a:t>	                          	    </a:t>
            </a:r>
            <a:r>
              <a:rPr lang="en-US" dirty="0" err="1" smtClean="0">
                <a:latin typeface="Courier"/>
                <a:cs typeface="Courier"/>
              </a:rPr>
              <a:t>EmptyStackException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 E </a:t>
            </a:r>
            <a:r>
              <a:rPr lang="en-US" dirty="0" err="1">
                <a:latin typeface="Courier"/>
                <a:cs typeface="Courier"/>
              </a:rPr>
              <a:t>tmp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items.getData</a:t>
            </a:r>
            <a:r>
              <a:rPr lang="en-US" dirty="0">
                <a:latin typeface="Courier"/>
                <a:cs typeface="Courier"/>
              </a:rPr>
              <a:t>();              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items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items.getNext</a:t>
            </a:r>
            <a:r>
              <a:rPr lang="en-US" dirty="0">
                <a:latin typeface="Courier"/>
                <a:cs typeface="Courier"/>
              </a:rPr>
              <a:t>();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numItems</a:t>
            </a:r>
            <a:r>
              <a:rPr lang="en-US" dirty="0">
                <a:latin typeface="Courier"/>
                <a:cs typeface="Courier"/>
              </a:rPr>
              <a:t>--;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return </a:t>
            </a:r>
            <a:r>
              <a:rPr lang="is-IS" dirty="0">
                <a:latin typeface="Courier"/>
                <a:cs typeface="Courier"/>
              </a:rPr>
              <a:t>tmp;                           </a:t>
            </a:r>
          </a:p>
          <a:p>
            <a:pPr algn="l"/>
            <a:r>
              <a:rPr lang="is-IS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71366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9223"/>
            <a:ext cx="7772400" cy="1058333"/>
          </a:xfrm>
        </p:spPr>
        <p:txBody>
          <a:bodyPr/>
          <a:lstStyle/>
          <a:p>
            <a:r>
              <a:rPr lang="en-US" dirty="0" smtClean="0"/>
              <a:t>Complexity of </a:t>
            </a:r>
            <a:r>
              <a:rPr lang="en-US" dirty="0" err="1" smtClean="0"/>
              <a:t>LLStack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8000"/>
            <a:ext cx="6400800" cy="3625850"/>
          </a:xfrm>
        </p:spPr>
        <p:txBody>
          <a:bodyPr/>
          <a:lstStyle/>
          <a:p>
            <a:pPr algn="l"/>
            <a:r>
              <a:rPr lang="en-US" dirty="0" smtClean="0"/>
              <a:t>Because we add </a:t>
            </a:r>
            <a:r>
              <a:rPr lang="en-US" smtClean="0"/>
              <a:t>and remove </a:t>
            </a:r>
            <a:r>
              <a:rPr lang="en-US" dirty="0" smtClean="0"/>
              <a:t>stack elements at the head of the list, all stack operations are </a:t>
            </a: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88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557"/>
            <a:ext cx="7772400" cy="11147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clone() makes a copy only of the object itself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95222"/>
            <a:ext cx="6400800" cy="3471334"/>
          </a:xfrm>
        </p:spPr>
        <p:txBody>
          <a:bodyPr/>
          <a:lstStyle/>
          <a:p>
            <a:pPr algn="l"/>
            <a:r>
              <a:rPr lang="en-US" dirty="0" smtClean="0"/>
              <a:t>Objects accessed by references </a:t>
            </a:r>
            <a:r>
              <a:rPr lang="en-US" i="1" dirty="0" smtClean="0"/>
              <a:t>aren’t</a:t>
            </a:r>
            <a:r>
              <a:rPr lang="en-US" dirty="0" smtClean="0"/>
              <a:t> copied.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If we clone A we get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8556" y="4143022"/>
            <a:ext cx="3666066" cy="914401"/>
            <a:chOff x="1848556" y="4143022"/>
            <a:chExt cx="3666066" cy="914401"/>
          </a:xfrm>
        </p:grpSpPr>
        <p:sp>
          <p:nvSpPr>
            <p:cNvPr id="4" name="Rectangle 3"/>
            <p:cNvSpPr/>
            <p:nvPr/>
          </p:nvSpPr>
          <p:spPr>
            <a:xfrm>
              <a:off x="1848556" y="4143022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00222" y="4143023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2762956" y="4600222"/>
              <a:ext cx="183726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86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ogo_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logo_design.potx</Template>
  <TotalTime>121211</TotalTime>
  <Words>2204</Words>
  <Application>Microsoft Macintosh PowerPoint</Application>
  <PresentationFormat>On-screen Show (4:3)</PresentationFormat>
  <Paragraphs>586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logo_design</vt:lpstr>
      <vt:lpstr>CS 367   Introduction to Data Structures   </vt:lpstr>
      <vt:lpstr>PowerPoint Presentation</vt:lpstr>
      <vt:lpstr>Primitive vs. Reference Types</vt:lpstr>
      <vt:lpstr>Reference Types</vt:lpstr>
      <vt:lpstr>Assignment</vt:lpstr>
      <vt:lpstr>PowerPoint Presentation</vt:lpstr>
      <vt:lpstr>Assignment of Reference Types Leads to Sharing</vt:lpstr>
      <vt:lpstr>Use clone() to create a distinct copy of an Object</vt:lpstr>
      <vt:lpstr>But clone() makes a copy only of the object itself</vt:lpstr>
      <vt:lpstr>PowerPoint Presentation</vt:lpstr>
      <vt:lpstr>PowerPoint Presentation</vt:lpstr>
      <vt:lpstr>Linked Lists</vt:lpstr>
      <vt:lpstr>PowerPoint Presentation</vt:lpstr>
      <vt:lpstr>Linked List in Java</vt:lpstr>
      <vt:lpstr>PowerPoint Presentation</vt:lpstr>
      <vt:lpstr>PowerPoint Presentation</vt:lpstr>
      <vt:lpstr>Example</vt:lpstr>
      <vt:lpstr>PowerPoint Presentation</vt:lpstr>
      <vt:lpstr>Adding a Node into a Linked List</vt:lpstr>
      <vt:lpstr>PowerPoint Presentation</vt:lpstr>
      <vt:lpstr>PowerPoint Presentation</vt:lpstr>
      <vt:lpstr>PowerPoint Presentation</vt:lpstr>
      <vt:lpstr>Removing a Node from a List</vt:lpstr>
      <vt:lpstr>PowerPoint Presentation</vt:lpstr>
      <vt:lpstr>We search from head of list (l) to find n’s predecessor</vt:lpstr>
      <vt:lpstr>We then reset the Predecessor’s next field</vt:lpstr>
      <vt:lpstr>Special Case Alert</vt:lpstr>
      <vt:lpstr>How do we handle this?</vt:lpstr>
      <vt:lpstr>Enhanced Code</vt:lpstr>
      <vt:lpstr>Null List Reference vs. Null List</vt:lpstr>
      <vt:lpstr>Header Nodes</vt:lpstr>
      <vt:lpstr>The LinkedList Class</vt:lpstr>
      <vt:lpstr>Interface definition for ListADT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Useful Debugging Trick</vt:lpstr>
      <vt:lpstr>PowerPoint Presentation</vt:lpstr>
      <vt:lpstr>An Iterator for Linked Lists</vt:lpstr>
      <vt:lpstr>PowerPoint Presentation</vt:lpstr>
      <vt:lpstr>PowerPoint Presentation</vt:lpstr>
      <vt:lpstr>PowerPoint Presentation</vt:lpstr>
      <vt:lpstr>Why are there different implementations of the same interface?</vt:lpstr>
      <vt:lpstr>PowerPoint Presentation</vt:lpstr>
      <vt:lpstr>Linked List Variations</vt:lpstr>
      <vt:lpstr>PowerPoint Presentation</vt:lpstr>
      <vt:lpstr>PowerPoint Presentation</vt:lpstr>
      <vt:lpstr>Doubly Linked Lists</vt:lpstr>
      <vt:lpstr>PowerPoint Presentation</vt:lpstr>
      <vt:lpstr>PowerPoint Presentation</vt:lpstr>
      <vt:lpstr>Removing a Node</vt:lpstr>
      <vt:lpstr>PowerPoint Presentation</vt:lpstr>
      <vt:lpstr>PowerPoint Presentation</vt:lpstr>
      <vt:lpstr>PowerPoint Presentation</vt:lpstr>
      <vt:lpstr>PowerPoint Presentation</vt:lpstr>
      <vt:lpstr>Special Cases</vt:lpstr>
      <vt:lpstr>Circular Linked Lists</vt:lpstr>
      <vt:lpstr>PowerPoint Presentation</vt:lpstr>
      <vt:lpstr>Position-Oriented ADTs</vt:lpstr>
      <vt:lpstr>PowerPoint Presentation</vt:lpstr>
      <vt:lpstr>Stack Operations</vt:lpstr>
      <vt:lpstr>A Stack Interface</vt:lpstr>
      <vt:lpstr>PowerPoint Presentation</vt:lpstr>
      <vt:lpstr>How to implement a stack</vt:lpstr>
      <vt:lpstr>Class ArrayStack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isEmpty is trivial</vt:lpstr>
      <vt:lpstr>Worst case complexity of ArrayStack</vt:lpstr>
      <vt:lpstr>The “Shadow Array” Trick</vt:lpstr>
      <vt:lpstr>PowerPoint Presentation</vt:lpstr>
      <vt:lpstr>Implementing Stack Using Linked-lists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 of LLStack</vt:lpstr>
    </vt:vector>
  </TitlesOfParts>
  <Company>U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Charles Fischer</dc:creator>
  <cp:lastModifiedBy>Charles Fischer</cp:lastModifiedBy>
  <cp:revision>308</cp:revision>
  <cp:lastPrinted>2016-09-27T18:41:30Z</cp:lastPrinted>
  <dcterms:created xsi:type="dcterms:W3CDTF">2014-03-07T22:02:56Z</dcterms:created>
  <dcterms:modified xsi:type="dcterms:W3CDTF">2018-02-13T16:52:31Z</dcterms:modified>
</cp:coreProperties>
</file>