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49"/>
  </p:notesMasterIdLst>
  <p:sldIdLst>
    <p:sldId id="471" r:id="rId2"/>
    <p:sldId id="597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0028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List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Add(E)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O(N)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</a:t>
                      </a:r>
                      <a:r>
                        <a:rPr lang="en-US" dirty="0" err="1" smtClean="0"/>
                        <a:t>int,E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isEmpty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015999"/>
          </a:xfrm>
        </p:spPr>
        <p:txBody>
          <a:bodyPr/>
          <a:lstStyle/>
          <a:p>
            <a:r>
              <a:rPr lang="en-US" dirty="0" smtClean="0"/>
              <a:t>Linked List Variations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80443"/>
            <a:ext cx="6400800" cy="4247445"/>
          </a:xfrm>
        </p:spPr>
        <p:txBody>
          <a:bodyPr/>
          <a:lstStyle/>
          <a:p>
            <a:pPr algn="l"/>
            <a:r>
              <a:rPr lang="en-US" dirty="0" smtClean="0"/>
              <a:t>Doubly-linked List: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3222" y="295486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8844" y="29351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41911" y="29351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100667" y="3412066"/>
            <a:ext cx="832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47622" y="3175000"/>
            <a:ext cx="1171222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3244" y="3175000"/>
            <a:ext cx="1608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47622" y="3584222"/>
            <a:ext cx="11712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33244" y="3584222"/>
            <a:ext cx="1608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649111"/>
            <a:ext cx="7351888" cy="4782961"/>
          </a:xfrm>
        </p:spPr>
        <p:txBody>
          <a:bodyPr/>
          <a:lstStyle/>
          <a:p>
            <a:pPr algn="l"/>
            <a:r>
              <a:rPr lang="en-US" dirty="0" smtClean="0"/>
              <a:t>Circular Singly-linked List: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0889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1177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9444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072444" y="2794000"/>
            <a:ext cx="818445" cy="19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05289" y="2813756"/>
            <a:ext cx="12558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75577" y="2813756"/>
            <a:ext cx="13038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</p:cNvCxnSpPr>
          <p:nvPr/>
        </p:nvCxnSpPr>
        <p:spPr>
          <a:xfrm rot="16200000" flipV="1">
            <a:off x="4610100" y="230012"/>
            <a:ext cx="12700" cy="4253088"/>
          </a:xfrm>
          <a:prstGeom prst="curvedConnector4">
            <a:avLst>
              <a:gd name="adj1" fmla="val 9200000"/>
              <a:gd name="adj2" fmla="val 100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606778"/>
            <a:ext cx="7351888" cy="4782961"/>
          </a:xfrm>
        </p:spPr>
        <p:txBody>
          <a:bodyPr/>
          <a:lstStyle/>
          <a:p>
            <a:pPr algn="l"/>
            <a:r>
              <a:rPr lang="en-US" dirty="0" smtClean="0"/>
              <a:t>Circular Doubly-linked List: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0889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1177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9444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072444" y="2794000"/>
            <a:ext cx="818445" cy="19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05289" y="2813756"/>
            <a:ext cx="12558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75577" y="2813756"/>
            <a:ext cx="13038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</p:cNvCxnSpPr>
          <p:nvPr/>
        </p:nvCxnSpPr>
        <p:spPr>
          <a:xfrm rot="16200000" flipV="1">
            <a:off x="4610100" y="230012"/>
            <a:ext cx="12700" cy="4253088"/>
          </a:xfrm>
          <a:prstGeom prst="curvedConnector4">
            <a:avLst>
              <a:gd name="adj1" fmla="val 9200000"/>
              <a:gd name="adj2" fmla="val 100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975577" y="3062111"/>
            <a:ext cx="1303867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05289" y="3076222"/>
            <a:ext cx="12558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4542366" y="1076678"/>
            <a:ext cx="12700" cy="4388555"/>
          </a:xfrm>
          <a:prstGeom prst="curvedConnector3">
            <a:avLst>
              <a:gd name="adj1" fmla="val 12577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3557"/>
            <a:ext cx="7772400" cy="761999"/>
          </a:xfrm>
        </p:spPr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0695"/>
            <a:ext cx="6400800" cy="23459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048000"/>
            <a:ext cx="6985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86555"/>
            <a:ext cx="7634111" cy="510822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	public class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private </a:t>
            </a:r>
            <a:r>
              <a:rPr lang="en-US" dirty="0" err="1" smtClean="0">
                <a:latin typeface="Courier"/>
                <a:cs typeface="Courier"/>
              </a:rPr>
              <a:t>DblListnode</a:t>
            </a:r>
            <a:r>
              <a:rPr lang="en-US" dirty="0" smtClean="0">
                <a:latin typeface="Courier"/>
                <a:cs typeface="Courier"/>
              </a:rPr>
              <a:t>&lt;E&gt; </a:t>
            </a: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private E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next;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//*** constructors ***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this(null, null, null)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this(null, d, null)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p, E d,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</a:t>
            </a:r>
            <a:r>
              <a:rPr lang="en-US" dirty="0" err="1" smtClean="0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prev</a:t>
            </a:r>
            <a:r>
              <a:rPr lang="da-DK" dirty="0">
                <a:latin typeface="Courier"/>
                <a:cs typeface="Courier"/>
              </a:rPr>
              <a:t> = p;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44" y="790222"/>
            <a:ext cx="6572956" cy="5207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	public </a:t>
            </a:r>
            <a:r>
              <a:rPr lang="en-US" dirty="0">
                <a:latin typeface="Courier"/>
                <a:cs typeface="Courier"/>
              </a:rPr>
              <a:t>E </a:t>
            </a:r>
            <a:r>
              <a:rPr lang="en-US" dirty="0" err="1">
                <a:latin typeface="Courier"/>
                <a:cs typeface="Courier"/>
              </a:rPr>
              <a:t>getData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return data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next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 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getPrev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prev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 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	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setData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</a:t>
            </a:r>
            <a:r>
              <a:rPr lang="nl-NL" dirty="0" smtClean="0">
                <a:latin typeface="Courier"/>
                <a:cs typeface="Courier"/>
              </a:rPr>
              <a:t>; }</a:t>
            </a:r>
            <a:endParaRPr lang="nl-NL" dirty="0">
              <a:latin typeface="Courier"/>
              <a:cs typeface="Courier"/>
            </a:endParaRP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smtClean="0">
                <a:latin typeface="Courier"/>
                <a:cs typeface="Courier"/>
              </a:rPr>
              <a:t> </a:t>
            </a:r>
            <a:endParaRPr lang="nl-NL" dirty="0">
              <a:latin typeface="Courier"/>
              <a:cs typeface="Courier"/>
            </a:endParaRPr>
          </a:p>
          <a:p>
            <a:pPr algn="l"/>
            <a:r>
              <a:rPr lang="nl-NL" dirty="0">
                <a:latin typeface="Courier"/>
                <a:cs typeface="Courier"/>
              </a:rPr>
              <a:t>    public </a:t>
            </a:r>
            <a:r>
              <a:rPr lang="nl-NL" dirty="0" err="1">
                <a:latin typeface="Courier"/>
                <a:cs typeface="Courier"/>
              </a:rPr>
              <a:t>void</a:t>
            </a:r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setNext</a:t>
            </a:r>
            <a:r>
              <a:rPr lang="nl-NL" dirty="0">
                <a:latin typeface="Courier"/>
                <a:cs typeface="Courier"/>
              </a:rPr>
              <a:t>(</a:t>
            </a:r>
            <a:r>
              <a:rPr lang="nl-NL" dirty="0" err="1">
                <a:latin typeface="Courier"/>
                <a:cs typeface="Courier"/>
              </a:rPr>
              <a:t>DblListnode</a:t>
            </a:r>
            <a:r>
              <a:rPr lang="nl-NL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void </a:t>
            </a:r>
            <a:r>
              <a:rPr lang="en-US" dirty="0" err="1">
                <a:latin typeface="Courier"/>
                <a:cs typeface="Courier"/>
              </a:rPr>
              <a:t>setPrev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p)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prev</a:t>
            </a:r>
            <a:r>
              <a:rPr lang="da-DK" dirty="0">
                <a:latin typeface="Courier"/>
                <a:cs typeface="Courier"/>
              </a:rPr>
              <a:t> = p</a:t>
            </a:r>
            <a:r>
              <a:rPr lang="da-DK" dirty="0" smtClean="0">
                <a:latin typeface="Courier"/>
                <a:cs typeface="Courier"/>
              </a:rPr>
              <a:t>; }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2667"/>
            <a:ext cx="7772400" cy="1128889"/>
          </a:xfrm>
        </p:spPr>
        <p:txBody>
          <a:bodyPr/>
          <a:lstStyle/>
          <a:p>
            <a:r>
              <a:rPr lang="en-US" dirty="0" smtClean="0"/>
              <a:t>Removing a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5"/>
            <a:ext cx="6400800" cy="4035777"/>
          </a:xfrm>
        </p:spPr>
        <p:txBody>
          <a:bodyPr/>
          <a:lstStyle/>
          <a:p>
            <a:pPr algn="l"/>
            <a:r>
              <a:rPr lang="en-US" dirty="0"/>
              <a:t>To remove a given node </a:t>
            </a:r>
            <a:r>
              <a:rPr lang="en-US" dirty="0" smtClean="0"/>
              <a:t>from </a:t>
            </a:r>
            <a:r>
              <a:rPr lang="en-US" dirty="0"/>
              <a:t>a doubly linked list, we need </a:t>
            </a:r>
            <a:r>
              <a:rPr lang="en-US" dirty="0" smtClean="0"/>
              <a:t>to: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err="1"/>
              <a:t>prev</a:t>
            </a:r>
            <a:r>
              <a:rPr lang="en-US" dirty="0"/>
              <a:t> field of the node to its right 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/>
              <a:t>the next field of the node to its left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6"/>
            <a:ext cx="6400800" cy="50129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260"/>
          <a:stretch/>
        </p:blipFill>
        <p:spPr>
          <a:xfrm>
            <a:off x="1078088" y="2192866"/>
            <a:ext cx="7454900" cy="15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6"/>
            <a:ext cx="6400800" cy="50129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85" b="31860"/>
          <a:stretch/>
        </p:blipFill>
        <p:spPr>
          <a:xfrm>
            <a:off x="838200" y="1848555"/>
            <a:ext cx="74549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9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8"/>
            <a:ext cx="6400800" cy="475897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Today’s Agenda: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Linked Lists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Doubly-linked Lists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Circular Lists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6"/>
            <a:ext cx="6400800" cy="50129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776"/>
          <a:stretch/>
        </p:blipFill>
        <p:spPr>
          <a:xfrm>
            <a:off x="838200" y="1905000"/>
            <a:ext cx="7454900" cy="1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33" y="857250"/>
            <a:ext cx="7648223" cy="50835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Here’s the code: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Step 1: change the </a:t>
            </a:r>
            <a:r>
              <a:rPr lang="en-US" dirty="0" err="1">
                <a:latin typeface="Courier"/>
                <a:cs typeface="Courier"/>
              </a:rPr>
              <a:t>prev</a:t>
            </a:r>
            <a:r>
              <a:rPr lang="en-US" dirty="0">
                <a:latin typeface="Courier"/>
                <a:cs typeface="Courier"/>
              </a:rPr>
              <a:t> field </a:t>
            </a:r>
            <a:r>
              <a:rPr lang="en-US" dirty="0" smtClean="0">
                <a:latin typeface="Courier"/>
                <a:cs typeface="Courier"/>
              </a:rPr>
              <a:t>of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//  </a:t>
            </a:r>
            <a:r>
              <a:rPr lang="en-US" dirty="0">
                <a:latin typeface="Courier"/>
                <a:cs typeface="Courier"/>
              </a:rPr>
              <a:t>the node after 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n.getNext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tmp.setPrev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n.getPrev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Step 2: change the next field </a:t>
            </a:r>
            <a:r>
              <a:rPr lang="en-US" dirty="0" smtClean="0">
                <a:latin typeface="Courier"/>
                <a:cs typeface="Courier"/>
              </a:rPr>
              <a:t>of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//  </a:t>
            </a:r>
            <a:r>
              <a:rPr lang="en-US" dirty="0">
                <a:latin typeface="Courier"/>
                <a:cs typeface="Courier"/>
              </a:rPr>
              <a:t>the node before 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n.getPrev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tmp.setNext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n.getNext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3112"/>
            <a:ext cx="7772400" cy="959556"/>
          </a:xfrm>
        </p:spPr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8"/>
            <a:ext cx="6400800" cy="2328332"/>
          </a:xfrm>
        </p:spPr>
        <p:txBody>
          <a:bodyPr/>
          <a:lstStyle/>
          <a:p>
            <a:pPr algn="l"/>
            <a:r>
              <a:rPr lang="en-US" dirty="0" smtClean="0"/>
              <a:t>First or last nodes in list (because </a:t>
            </a:r>
            <a:r>
              <a:rPr lang="en-US" dirty="0" err="1" smtClean="0"/>
              <a:t>prev</a:t>
            </a:r>
            <a:r>
              <a:rPr lang="en-US" dirty="0" smtClean="0"/>
              <a:t> or next link is null).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030110"/>
          </a:xfrm>
        </p:spPr>
        <p:txBody>
          <a:bodyPr/>
          <a:lstStyle/>
          <a:p>
            <a:r>
              <a:rPr lang="en-US" dirty="0" smtClean="0"/>
              <a:t>Circular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3916"/>
            <a:ext cx="6400800" cy="40675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055989"/>
            <a:ext cx="7200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03111"/>
            <a:ext cx="6400800" cy="4500739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Class definitions (and remove method) still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Fewer special cases (head pointer may need to be updated).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2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8890"/>
            <a:ext cx="7772400" cy="762000"/>
          </a:xfrm>
        </p:spPr>
        <p:txBody>
          <a:bodyPr/>
          <a:lstStyle/>
          <a:p>
            <a:r>
              <a:rPr lang="en-US" dirty="0" smtClean="0"/>
              <a:t>Position-Oriented ADTs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4333"/>
            <a:ext cx="6400800" cy="3329517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List – access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item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Stack – access only at the </a:t>
            </a:r>
            <a:r>
              <a:rPr lang="en-US" i="1" dirty="0" smtClean="0"/>
              <a:t>top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Queue –  access only at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582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L0027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354" y="3129718"/>
            <a:ext cx="1781725" cy="2663709"/>
          </a:xfrm>
          <a:prstGeom prst="rect">
            <a:avLst/>
          </a:prstGeom>
        </p:spPr>
      </p:pic>
      <p:pic>
        <p:nvPicPr>
          <p:cNvPr id="7" name="Picture 6" descr="BU0058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887" y="3120571"/>
            <a:ext cx="3007373" cy="35303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60067" y="1864014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55390" y="1758016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 vert="horz" lIns="0" tIns="0" rIns="0" bIns="0" rtlCol="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978952" y="1620754"/>
            <a:ext cx="166914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Pop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8458" y="1582295"/>
            <a:ext cx="10871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Push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4558" y="508010"/>
            <a:ext cx="5884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Stack Abstract Data 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918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11875 L -0.00556 -0.15231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761999"/>
          </a:xfrm>
        </p:spPr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1693"/>
            <a:ext cx="6400800" cy="4533195"/>
          </a:xfrm>
        </p:spPr>
        <p:txBody>
          <a:bodyPr/>
          <a:lstStyle/>
          <a:p>
            <a:pPr algn="l"/>
            <a:r>
              <a:rPr lang="en-US" dirty="0" smtClean="0"/>
              <a:t>With a stack you </a:t>
            </a:r>
            <a:r>
              <a:rPr lang="en-US" i="1" dirty="0" smtClean="0"/>
              <a:t>push</a:t>
            </a:r>
            <a:r>
              <a:rPr lang="en-US" dirty="0" smtClean="0"/>
              <a:t> and </a:t>
            </a:r>
            <a:r>
              <a:rPr lang="en-US" i="1" dirty="0" smtClean="0"/>
              <a:t>pop</a:t>
            </a:r>
            <a:r>
              <a:rPr lang="en-US" dirty="0" smtClean="0"/>
              <a:t> values.</a:t>
            </a:r>
          </a:p>
          <a:p>
            <a:pPr algn="l"/>
            <a:r>
              <a:rPr lang="en-US" dirty="0" smtClean="0"/>
              <a:t>The most recently pushed item is always return by a pop.  This is called </a:t>
            </a:r>
            <a:r>
              <a:rPr lang="en-US" i="1" dirty="0" smtClean="0">
                <a:solidFill>
                  <a:srgbClr val="FF0000"/>
                </a:solidFill>
              </a:rPr>
              <a:t>LIFO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(Last In First 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4"/>
            <a:ext cx="7772400" cy="860778"/>
          </a:xfrm>
        </p:spPr>
        <p:txBody>
          <a:bodyPr/>
          <a:lstStyle/>
          <a:p>
            <a:r>
              <a:rPr lang="en-US" dirty="0" smtClean="0"/>
              <a:t>A Stack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1"/>
            <a:ext cx="6400800" cy="37387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StackADT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E pop() throws </a:t>
            </a:r>
            <a:r>
              <a:rPr lang="en-US" dirty="0" smtClean="0">
                <a:latin typeface="Courier"/>
                <a:cs typeface="Courier"/>
              </a:rPr>
              <a:t>              	     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E peek() throws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	    	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69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9667"/>
            <a:ext cx="6400800" cy="4684183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eek</a:t>
            </a:r>
            <a:r>
              <a:rPr lang="en-US" dirty="0" smtClean="0"/>
              <a:t>()  lets you “peek” at the top stack element without removing it.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Is </a:t>
            </a:r>
            <a:r>
              <a:rPr lang="en-US" dirty="0" smtClean="0">
                <a:latin typeface="Courier"/>
                <a:cs typeface="Courier"/>
              </a:rPr>
              <a:t>peek</a:t>
            </a:r>
            <a:r>
              <a:rPr lang="en-US" dirty="0" smtClean="0">
                <a:latin typeface="+mj-lt"/>
                <a:cs typeface="Courier"/>
              </a:rPr>
              <a:t>()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absolutely need?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No, it can be implemented by doing a pop, then a push.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702382"/>
            <a:ext cx="7772400" cy="906286"/>
          </a:xfrm>
        </p:spPr>
        <p:txBody>
          <a:bodyPr/>
          <a:lstStyle/>
          <a:p>
            <a:r>
              <a:rPr lang="en-US" dirty="0" smtClean="0"/>
              <a:t>A Useful Debugging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8556"/>
            <a:ext cx="6400800" cy="3555294"/>
          </a:xfrm>
        </p:spPr>
        <p:txBody>
          <a:bodyPr/>
          <a:lstStyle/>
          <a:p>
            <a:pPr algn="l"/>
            <a:r>
              <a:rPr lang="en-US" dirty="0" smtClean="0"/>
              <a:t>For each ADT written in Java, define a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 smtClean="0"/>
              <a:t>() method. This allows you to use the standard </a:t>
            </a:r>
            <a:r>
              <a:rPr lang="en-US" dirty="0" smtClean="0">
                <a:latin typeface="Courier"/>
                <a:cs typeface="Courier"/>
              </a:rPr>
              <a:t>print</a:t>
            </a:r>
            <a:r>
              <a:rPr lang="en-US" dirty="0" smtClean="0"/>
              <a:t> or </a:t>
            </a:r>
            <a:r>
              <a:rPr lang="en-US" dirty="0" err="1" smtClean="0">
                <a:latin typeface="Courier"/>
                <a:cs typeface="Courier"/>
              </a:rPr>
              <a:t>println</a:t>
            </a:r>
            <a:r>
              <a:rPr lang="en-US" dirty="0" smtClean="0"/>
              <a:t> methods to see the contents of the ADT.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0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790221"/>
          </a:xfrm>
        </p:spPr>
        <p:txBody>
          <a:bodyPr/>
          <a:lstStyle/>
          <a:p>
            <a:r>
              <a:rPr lang="en-US" dirty="0" smtClean="0"/>
              <a:t>How to implement a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Either an array or linked list may be used. One end of the array (or list) is designated as “top.”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832554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ArrayStack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64026"/>
            <a:ext cx="7667978" cy="47871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ArrayStack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     	 		implements </a:t>
            </a:r>
            <a:r>
              <a:rPr lang="en-US" sz="2400" dirty="0" err="1">
                <a:latin typeface="Courier"/>
                <a:cs typeface="Courier"/>
              </a:rPr>
              <a:t>StackADT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	</a:t>
            </a:r>
            <a:r>
              <a:rPr lang="en-US" sz="2400" dirty="0" smtClean="0">
                <a:latin typeface="Courier"/>
                <a:cs typeface="Courier"/>
              </a:rPr>
              <a:t>private static </a:t>
            </a:r>
            <a:r>
              <a:rPr lang="en-US" sz="2400" dirty="0">
                <a:latin typeface="Courier"/>
                <a:cs typeface="Courier"/>
              </a:rPr>
              <a:t>final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INITSIZE = </a:t>
            </a:r>
            <a:r>
              <a:rPr lang="en-US" sz="2400" dirty="0" smtClean="0">
                <a:latin typeface="Courier"/>
                <a:cs typeface="Courier"/>
              </a:rPr>
              <a:t>10    	private </a:t>
            </a:r>
            <a:r>
              <a:rPr lang="en-US" sz="2400" dirty="0">
                <a:latin typeface="Courier"/>
                <a:cs typeface="Courier"/>
              </a:rPr>
              <a:t>E[] items;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	</a:t>
            </a: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; 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	public </a:t>
            </a:r>
            <a:r>
              <a:rPr lang="en-US" sz="2400" dirty="0" err="1">
                <a:latin typeface="Courier"/>
                <a:cs typeface="Courier"/>
              </a:rPr>
              <a:t>ArrayStack</a:t>
            </a:r>
            <a:r>
              <a:rPr lang="en-US" sz="2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	items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(E[])</a:t>
            </a:r>
            <a:r>
              <a:rPr lang="en-US" sz="2400" dirty="0">
                <a:latin typeface="Courier"/>
                <a:cs typeface="Courier"/>
              </a:rPr>
              <a:t>(new Object[INITSIZE]);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numItems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0;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...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68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22" y="578556"/>
            <a:ext cx="7662334" cy="4825294"/>
          </a:xfrm>
        </p:spPr>
        <p:txBody>
          <a:bodyPr/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items.length</a:t>
            </a:r>
            <a:r>
              <a:rPr lang="en-US" dirty="0">
                <a:latin typeface="Courier"/>
                <a:cs typeface="Courier"/>
              </a:rPr>
              <a:t> ==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tr-TR" dirty="0">
                <a:latin typeface="Courier"/>
                <a:cs typeface="Courier"/>
              </a:rPr>
              <a:t>        </a:t>
            </a:r>
            <a:r>
              <a:rPr lang="tr-TR" dirty="0" err="1">
                <a:solidFill>
                  <a:srgbClr val="FF6600"/>
                </a:solidFill>
                <a:latin typeface="Courier"/>
                <a:cs typeface="Courier"/>
              </a:rPr>
              <a:t>expandArray</a:t>
            </a:r>
            <a:r>
              <a:rPr lang="tr-TR" dirty="0">
                <a:solidFill>
                  <a:srgbClr val="FF6600"/>
                </a:solidFill>
                <a:latin typeface="Courier"/>
                <a:cs typeface="Courier"/>
              </a:rPr>
              <a:t>()</a:t>
            </a:r>
            <a:r>
              <a:rPr lang="tr-T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tr-TR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tr-TR" dirty="0">
                <a:latin typeface="Courier"/>
                <a:cs typeface="Courier"/>
              </a:rPr>
              <a:t>    </a:t>
            </a:r>
            <a:r>
              <a:rPr lang="tr-TR" dirty="0" err="1">
                <a:latin typeface="Courier"/>
                <a:cs typeface="Courier"/>
              </a:rPr>
              <a:t>items</a:t>
            </a:r>
            <a:r>
              <a:rPr lang="tr-TR" dirty="0">
                <a:latin typeface="Courier"/>
                <a:cs typeface="Courier"/>
              </a:rPr>
              <a:t>[</a:t>
            </a:r>
            <a:r>
              <a:rPr lang="tr-TR" dirty="0" err="1">
                <a:latin typeface="Courier"/>
                <a:cs typeface="Courier"/>
              </a:rPr>
              <a:t>numItems</a:t>
            </a:r>
            <a:r>
              <a:rPr lang="tr-TR" dirty="0">
                <a:latin typeface="Courier"/>
                <a:cs typeface="Courier"/>
              </a:rPr>
              <a:t>] = </a:t>
            </a:r>
            <a:r>
              <a:rPr lang="tr-TR" dirty="0" err="1">
                <a:latin typeface="Courier"/>
                <a:cs typeface="Courier"/>
              </a:rPr>
              <a:t>ob</a:t>
            </a:r>
            <a:r>
              <a:rPr lang="tr-T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29026"/>
            <a:ext cx="6400800" cy="5111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711200"/>
            <a:ext cx="4368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33" y="536222"/>
            <a:ext cx="7944556" cy="486762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E pop() throws </a:t>
            </a:r>
            <a:r>
              <a:rPr lang="en-US" sz="2400" dirty="0" err="1">
                <a:latin typeface="Courier"/>
                <a:cs typeface="Courier"/>
              </a:rPr>
              <a:t>EmptyStackException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if (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 == 0)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throw new </a:t>
            </a:r>
            <a:r>
              <a:rPr lang="en-US" sz="2400" dirty="0" err="1">
                <a:latin typeface="Courier"/>
                <a:cs typeface="Courier"/>
              </a:rPr>
              <a:t>EmptyStackException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    </a:t>
            </a:r>
            <a:r>
              <a:rPr lang="da-DK" sz="2400" dirty="0" err="1">
                <a:latin typeface="Courier"/>
                <a:cs typeface="Courier"/>
              </a:rPr>
              <a:t>else</a:t>
            </a:r>
            <a:r>
              <a:rPr lang="da-DK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--;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return items[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2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333"/>
            <a:ext cx="6400800" cy="49805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67" y="423333"/>
            <a:ext cx="43307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0777" y="2878667"/>
            <a:ext cx="279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But </a:t>
            </a:r>
            <a:r>
              <a:rPr lang="en-US" sz="2000" dirty="0" err="1" smtClean="0">
                <a:solidFill>
                  <a:srgbClr val="FF6600"/>
                </a:solidFill>
              </a:rPr>
              <a:t>bbb</a:t>
            </a:r>
            <a:r>
              <a:rPr lang="en-US" sz="2000" dirty="0" smtClean="0">
                <a:solidFill>
                  <a:srgbClr val="FF6600"/>
                </a:solidFill>
              </a:rPr>
              <a:t> is still there!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9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667" y="522111"/>
            <a:ext cx="8085666" cy="48817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peek</a:t>
            </a:r>
            <a:r>
              <a:rPr lang="en-US" dirty="0" smtClean="0"/>
              <a:t> is almost the same as </a:t>
            </a:r>
            <a:r>
              <a:rPr lang="en-US" dirty="0" smtClean="0">
                <a:latin typeface="Courier"/>
                <a:cs typeface="Courier"/>
              </a:rPr>
              <a:t>pop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public </a:t>
            </a:r>
            <a:r>
              <a:rPr lang="en-US" sz="2600" dirty="0">
                <a:latin typeface="Courier"/>
                <a:cs typeface="Courier"/>
              </a:rPr>
              <a:t>E </a:t>
            </a:r>
            <a:r>
              <a:rPr lang="en-US" sz="2600" dirty="0" smtClean="0">
                <a:latin typeface="Courier"/>
                <a:cs typeface="Courier"/>
              </a:rPr>
              <a:t>peek(</a:t>
            </a:r>
            <a:r>
              <a:rPr lang="en-US" sz="2600" dirty="0">
                <a:latin typeface="Courier"/>
                <a:cs typeface="Courier"/>
              </a:rPr>
              <a:t>) </a:t>
            </a:r>
            <a:endParaRPr lang="en-US" sz="2600" dirty="0" smtClean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throws </a:t>
            </a:r>
            <a:r>
              <a:rPr lang="en-US" sz="2600" dirty="0" err="1">
                <a:latin typeface="Courier"/>
                <a:cs typeface="Courier"/>
              </a:rPr>
              <a:t>EmptyStackException</a:t>
            </a:r>
            <a:r>
              <a:rPr lang="en-US" sz="26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if (</a:t>
            </a:r>
            <a:r>
              <a:rPr lang="en-US" sz="2600" dirty="0" err="1">
                <a:latin typeface="Courier"/>
                <a:cs typeface="Courier"/>
              </a:rPr>
              <a:t>numItems</a:t>
            </a:r>
            <a:r>
              <a:rPr lang="en-US" sz="2600" dirty="0">
                <a:latin typeface="Courier"/>
                <a:cs typeface="Courier"/>
              </a:rPr>
              <a:t> == 0)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throw new </a:t>
            </a:r>
            <a:r>
              <a:rPr lang="en-US" sz="2600" dirty="0" err="1">
                <a:latin typeface="Courier"/>
                <a:cs typeface="Courier"/>
              </a:rPr>
              <a:t>EmptyStackException</a:t>
            </a:r>
            <a:r>
              <a:rPr lang="en-US" sz="26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</a:t>
            </a:r>
            <a:r>
              <a:rPr lang="da-DK" sz="2600" dirty="0" err="1">
                <a:latin typeface="Courier"/>
                <a:cs typeface="Courier"/>
              </a:rPr>
              <a:t>else</a:t>
            </a:r>
            <a:r>
              <a:rPr lang="da-DK" sz="26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			return </a:t>
            </a:r>
            <a:r>
              <a:rPr lang="en-US" sz="2600" dirty="0">
                <a:latin typeface="Courier"/>
                <a:cs typeface="Courier"/>
              </a:rPr>
              <a:t>items[</a:t>
            </a:r>
            <a:r>
              <a:rPr lang="en-US" sz="2600" dirty="0" smtClean="0">
                <a:solidFill>
                  <a:srgbClr val="FF6600"/>
                </a:solidFill>
                <a:latin typeface="Courier"/>
                <a:cs typeface="Courier"/>
              </a:rPr>
              <a:t>numItems-1</a:t>
            </a:r>
            <a:r>
              <a:rPr lang="en-US" sz="2600" dirty="0" smtClean="0">
                <a:latin typeface="Courier"/>
                <a:cs typeface="Courier"/>
              </a:rPr>
              <a:t>]</a:t>
            </a:r>
            <a:r>
              <a:rPr lang="en-US" sz="26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31333"/>
          </a:xfrm>
        </p:spPr>
        <p:txBody>
          <a:bodyPr/>
          <a:lstStyle/>
          <a:p>
            <a:r>
              <a:rPr lang="en-US" dirty="0" err="1" smtClean="0"/>
              <a:t>isEmpty</a:t>
            </a:r>
            <a:r>
              <a:rPr lang="en-US" dirty="0" smtClean="0"/>
              <a:t> is trivial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2778"/>
            <a:ext cx="6400800" cy="3781072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return(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 == 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495778"/>
          </a:xfrm>
        </p:spPr>
        <p:txBody>
          <a:bodyPr>
            <a:normAutofit/>
          </a:bodyPr>
          <a:lstStyle/>
          <a:p>
            <a:r>
              <a:rPr lang="en-US" dirty="0" smtClean="0"/>
              <a:t>Worst case complexity of </a:t>
            </a:r>
            <a:r>
              <a:rPr lang="en-US" dirty="0" err="1" smtClean="0"/>
              <a:t>ArrayStack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4667"/>
            <a:ext cx="6400800" cy="2779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Push:  </a:t>
            </a:r>
            <a:r>
              <a:rPr lang="en-US" dirty="0" smtClean="0">
                <a:solidFill>
                  <a:srgbClr val="FF6600"/>
                </a:solidFill>
              </a:rPr>
              <a:t>O(N)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Pop: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Peek: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isEmpty</a:t>
            </a:r>
            <a:r>
              <a:rPr lang="en-US" dirty="0" smtClean="0"/>
              <a:t>: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1016000"/>
          </a:xfrm>
        </p:spPr>
        <p:txBody>
          <a:bodyPr/>
          <a:lstStyle/>
          <a:p>
            <a:r>
              <a:rPr lang="en-US" dirty="0" smtClean="0"/>
              <a:t>The “Shadow Array”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7" y="1439333"/>
            <a:ext cx="7351889" cy="3964517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Push is usually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when the end of  array is hit, we need O(N) time to copy current data into a new, bigger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 alternative is to allocate a </a:t>
            </a:r>
            <a:r>
              <a:rPr lang="en-US" i="1" dirty="0" smtClean="0"/>
              <a:t>second</a:t>
            </a:r>
            <a:r>
              <a:rPr lang="en-US" dirty="0" smtClean="0"/>
              <a:t> expanded array (the shadow array) when current array size hits a threshold.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222" y="649111"/>
            <a:ext cx="7267222" cy="534811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100" dirty="0" smtClean="0"/>
              <a:t>The </a:t>
            </a:r>
            <a:r>
              <a:rPr lang="en-US" sz="4100" dirty="0" err="1" smtClean="0">
                <a:latin typeface="Courier"/>
                <a:cs typeface="Courier"/>
              </a:rPr>
              <a:t>toString</a:t>
            </a:r>
            <a:r>
              <a:rPr lang="en-US" sz="4100" dirty="0" smtClean="0">
                <a:latin typeface="Courier"/>
                <a:cs typeface="Courier"/>
              </a:rPr>
              <a:t> </a:t>
            </a:r>
            <a:r>
              <a:rPr lang="en-US" sz="4100" dirty="0" smtClean="0"/>
              <a:t>method for </a:t>
            </a:r>
            <a:r>
              <a:rPr lang="en-US" sz="4100" dirty="0" err="1" smtClean="0">
                <a:latin typeface="Courier"/>
                <a:cs typeface="Courier"/>
              </a:rPr>
              <a:t>LinkedList</a:t>
            </a:r>
            <a:r>
              <a:rPr lang="en-US" sz="4100" dirty="0" smtClean="0"/>
              <a:t> is fairly simple. It walks the list, adding the string value of each element to the overall string representation:</a:t>
            </a:r>
          </a:p>
          <a:p>
            <a:pPr algn="l"/>
            <a:endParaRPr lang="en-US" dirty="0" smtClean="0"/>
          </a:p>
          <a:p>
            <a:pPr algn="l"/>
            <a:r>
              <a:rPr lang="en-US" sz="3800" dirty="0" smtClean="0">
                <a:latin typeface="Courier"/>
                <a:cs typeface="Courier"/>
              </a:rPr>
              <a:t>public String </a:t>
            </a:r>
            <a:r>
              <a:rPr lang="en-US" sz="3800" dirty="0" err="1" smtClean="0">
                <a:latin typeface="Courier"/>
                <a:cs typeface="Courier"/>
              </a:rPr>
              <a:t>toString</a:t>
            </a:r>
            <a:r>
              <a:rPr lang="en-US" sz="3800" dirty="0" smtClean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3800" dirty="0">
                <a:latin typeface="Courier"/>
                <a:cs typeface="Courier"/>
              </a:rPr>
              <a:t>	</a:t>
            </a:r>
            <a:r>
              <a:rPr lang="en-US" sz="3800" dirty="0" smtClean="0">
                <a:latin typeface="Courier"/>
                <a:cs typeface="Courier"/>
              </a:rPr>
              <a:t>String </a:t>
            </a:r>
            <a:r>
              <a:rPr lang="en-US" sz="3800" dirty="0">
                <a:latin typeface="Courier"/>
                <a:cs typeface="Courier"/>
              </a:rPr>
              <a:t>result = "(";</a:t>
            </a:r>
          </a:p>
          <a:p>
            <a:pPr algn="l"/>
            <a:r>
              <a:rPr lang="en-US" sz="3800" dirty="0">
                <a:latin typeface="Courier"/>
                <a:cs typeface="Courier"/>
              </a:rPr>
              <a:t>	</a:t>
            </a:r>
            <a:r>
              <a:rPr lang="en-US" sz="3800" dirty="0" smtClean="0">
                <a:latin typeface="Courier"/>
                <a:cs typeface="Courier"/>
              </a:rPr>
              <a:t>for </a:t>
            </a:r>
            <a:r>
              <a:rPr lang="en-US" sz="3800" dirty="0">
                <a:latin typeface="Courier"/>
                <a:cs typeface="Courier"/>
              </a:rPr>
              <a:t>(</a:t>
            </a:r>
            <a:r>
              <a:rPr lang="en-US" sz="3800" dirty="0" err="1">
                <a:latin typeface="Courier"/>
                <a:cs typeface="Courier"/>
              </a:rPr>
              <a:t>int</a:t>
            </a:r>
            <a:r>
              <a:rPr lang="en-US" sz="3800" dirty="0">
                <a:latin typeface="Courier"/>
                <a:cs typeface="Courier"/>
              </a:rPr>
              <a:t> k = 0; k &lt; </a:t>
            </a:r>
            <a:r>
              <a:rPr lang="en-US" sz="3800" dirty="0" err="1">
                <a:latin typeface="Courier"/>
                <a:cs typeface="Courier"/>
              </a:rPr>
              <a:t>itemCount</a:t>
            </a:r>
            <a:r>
              <a:rPr lang="en-US" sz="3800" dirty="0">
                <a:latin typeface="Courier"/>
                <a:cs typeface="Courier"/>
              </a:rPr>
              <a:t>; k++) {</a:t>
            </a:r>
          </a:p>
          <a:p>
            <a:pPr algn="l"/>
            <a:r>
              <a:rPr lang="en-US" sz="3800" dirty="0">
                <a:latin typeface="Courier"/>
                <a:cs typeface="Courier"/>
              </a:rPr>
              <a:t>		</a:t>
            </a:r>
            <a:r>
              <a:rPr lang="en-US" sz="3800" dirty="0" smtClean="0">
                <a:latin typeface="Courier"/>
                <a:cs typeface="Courier"/>
              </a:rPr>
              <a:t>if </a:t>
            </a:r>
            <a:r>
              <a:rPr lang="en-US" sz="3800" dirty="0">
                <a:latin typeface="Courier"/>
                <a:cs typeface="Courier"/>
              </a:rPr>
              <a:t>(k==0)</a:t>
            </a:r>
          </a:p>
          <a:p>
            <a:pPr algn="l"/>
            <a:r>
              <a:rPr lang="is-IS" sz="3800" dirty="0">
                <a:latin typeface="Courier"/>
                <a:cs typeface="Courier"/>
              </a:rPr>
              <a:t>			</a:t>
            </a:r>
            <a:r>
              <a:rPr lang="is-IS" sz="3800" dirty="0" smtClean="0">
                <a:latin typeface="Courier"/>
                <a:cs typeface="Courier"/>
              </a:rPr>
              <a:t>result  </a:t>
            </a:r>
            <a:r>
              <a:rPr lang="is-IS" sz="3800" dirty="0">
                <a:latin typeface="Courier"/>
                <a:cs typeface="Courier"/>
              </a:rPr>
              <a:t>+= get(0).toString() ;</a:t>
            </a:r>
          </a:p>
          <a:p>
            <a:pPr algn="l"/>
            <a:r>
              <a:rPr lang="sv-SE" sz="3800" dirty="0">
                <a:latin typeface="Courier"/>
                <a:cs typeface="Courier"/>
              </a:rPr>
              <a:t>		</a:t>
            </a:r>
            <a:r>
              <a:rPr lang="sv-SE" sz="3800" dirty="0" err="1" smtClean="0">
                <a:latin typeface="Courier"/>
                <a:cs typeface="Courier"/>
              </a:rPr>
              <a:t>else</a:t>
            </a:r>
            <a:r>
              <a:rPr lang="sv-SE" sz="3800" dirty="0" smtClean="0">
                <a:latin typeface="Courier"/>
                <a:cs typeface="Courier"/>
              </a:rPr>
              <a:t> </a:t>
            </a:r>
            <a:r>
              <a:rPr lang="sv-SE" sz="3800" dirty="0" err="1">
                <a:latin typeface="Courier"/>
                <a:cs typeface="Courier"/>
              </a:rPr>
              <a:t>result</a:t>
            </a:r>
            <a:r>
              <a:rPr lang="sv-SE" sz="3800" dirty="0">
                <a:latin typeface="Courier"/>
                <a:cs typeface="Courier"/>
              </a:rPr>
              <a:t>  +</a:t>
            </a:r>
            <a:r>
              <a:rPr lang="sv-SE" sz="3800" dirty="0" smtClean="0">
                <a:latin typeface="Courier"/>
                <a:cs typeface="Courier"/>
              </a:rPr>
              <a:t>=</a:t>
            </a:r>
          </a:p>
          <a:p>
            <a:pPr algn="l"/>
            <a:r>
              <a:rPr lang="sv-SE" sz="3800" dirty="0" smtClean="0">
                <a:latin typeface="Courier"/>
                <a:cs typeface="Courier"/>
              </a:rPr>
              <a:t>	     "</a:t>
            </a:r>
            <a:r>
              <a:rPr lang="sv-SE" sz="3800" dirty="0">
                <a:latin typeface="Courier"/>
                <a:cs typeface="Courier"/>
              </a:rPr>
              <a:t>," + get(k).</a:t>
            </a:r>
            <a:r>
              <a:rPr lang="sv-SE" sz="3800" dirty="0" err="1">
                <a:latin typeface="Courier"/>
                <a:cs typeface="Courier"/>
              </a:rPr>
              <a:t>toString</a:t>
            </a:r>
            <a:r>
              <a:rPr lang="sv-SE" sz="3800" dirty="0">
                <a:latin typeface="Courier"/>
                <a:cs typeface="Courier"/>
              </a:rPr>
              <a:t>(</a:t>
            </a:r>
            <a:r>
              <a:rPr lang="sv-SE" sz="3800" dirty="0" smtClean="0">
                <a:latin typeface="Courier"/>
                <a:cs typeface="Courier"/>
              </a:rPr>
              <a:t>);</a:t>
            </a:r>
            <a:endParaRPr lang="sv-SE" sz="3800" dirty="0">
              <a:latin typeface="Courier"/>
              <a:cs typeface="Courier"/>
            </a:endParaRPr>
          </a:p>
          <a:p>
            <a:pPr algn="l"/>
            <a:r>
              <a:rPr lang="sv-SE" sz="3800" dirty="0">
                <a:latin typeface="Courier"/>
                <a:cs typeface="Courier"/>
              </a:rPr>
              <a:t>	</a:t>
            </a:r>
            <a:r>
              <a:rPr lang="sv-SE" sz="3800" dirty="0" smtClean="0">
                <a:latin typeface="Courier"/>
                <a:cs typeface="Courier"/>
              </a:rPr>
              <a:t>}</a:t>
            </a:r>
            <a:endParaRPr lang="sv-SE" sz="3800" dirty="0">
              <a:latin typeface="Courier"/>
              <a:cs typeface="Courier"/>
            </a:endParaRPr>
          </a:p>
          <a:p>
            <a:pPr algn="l"/>
            <a:r>
              <a:rPr lang="sv-SE" sz="3800" dirty="0">
                <a:latin typeface="Courier"/>
                <a:cs typeface="Courier"/>
              </a:rPr>
              <a:t>	</a:t>
            </a:r>
            <a:r>
              <a:rPr lang="sv-SE" sz="3800" dirty="0" err="1" smtClean="0">
                <a:latin typeface="Courier"/>
                <a:cs typeface="Courier"/>
              </a:rPr>
              <a:t>return</a:t>
            </a:r>
            <a:r>
              <a:rPr lang="sv-SE" sz="3800" dirty="0" smtClean="0">
                <a:latin typeface="Courier"/>
                <a:cs typeface="Courier"/>
              </a:rPr>
              <a:t> </a:t>
            </a:r>
            <a:r>
              <a:rPr lang="sv-SE" sz="3800" dirty="0" err="1">
                <a:latin typeface="Courier"/>
                <a:cs typeface="Courier"/>
              </a:rPr>
              <a:t>result</a:t>
            </a:r>
            <a:r>
              <a:rPr lang="sv-SE" sz="3800" dirty="0">
                <a:latin typeface="Courier"/>
                <a:cs typeface="Courier"/>
              </a:rPr>
              <a:t> + ")";</a:t>
            </a:r>
          </a:p>
          <a:p>
            <a:pPr algn="l"/>
            <a:r>
              <a:rPr lang="sv-SE" sz="3800" dirty="0" smtClean="0">
                <a:latin typeface="Courier"/>
                <a:cs typeface="Courier"/>
              </a:rPr>
              <a:t>}</a:t>
            </a:r>
            <a:endParaRPr lang="en-US" sz="3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044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49275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Now each push copies pushed item into both arrays. </a:t>
            </a:r>
            <a:r>
              <a:rPr lang="en-US" dirty="0" smtClean="0">
                <a:solidFill>
                  <a:srgbClr val="FF6600"/>
                </a:solidFill>
              </a:rPr>
              <a:t>In addition </a:t>
            </a:r>
            <a:r>
              <a:rPr lang="en-US" dirty="0" smtClean="0"/>
              <a:t>a few items are copied from old to new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Gradually all data from old array are copied into new array </a:t>
            </a:r>
            <a:r>
              <a:rPr lang="en-US" dirty="0" smtClean="0">
                <a:solidFill>
                  <a:srgbClr val="FF6600"/>
                </a:solidFill>
              </a:rPr>
              <a:t>before</a:t>
            </a:r>
            <a:r>
              <a:rPr lang="en-US" dirty="0" smtClean="0"/>
              <a:t> the array fills. When old array fills, we switch to bigger array, already allocated and initialized!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Like a “Christmas Club” of years 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2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Stack Using Linked-lists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 smtClean="0"/>
              <a:t>Linked lists are a very reasonable way to implement stacks. The head of the list is the top stack element: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3254022"/>
            <a:ext cx="5041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3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5028"/>
            <a:ext cx="6400800" cy="5520972"/>
          </a:xfrm>
        </p:spPr>
        <p:txBody>
          <a:bodyPr/>
          <a:lstStyle/>
          <a:p>
            <a:pPr algn="l"/>
            <a:r>
              <a:rPr lang="en-US" dirty="0" smtClean="0"/>
              <a:t>We create a new class, </a:t>
            </a:r>
            <a:r>
              <a:rPr lang="en-US" dirty="0" err="1" smtClean="0"/>
              <a:t>LLStack</a:t>
            </a:r>
            <a:r>
              <a:rPr lang="en-US" dirty="0" smtClean="0"/>
              <a:t>, that implements the </a:t>
            </a:r>
            <a:r>
              <a:rPr lang="en-US" dirty="0" err="1" smtClean="0"/>
              <a:t>StackADT</a:t>
            </a:r>
            <a:r>
              <a:rPr lang="en-US" dirty="0" smtClean="0"/>
              <a:t> interface: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 smtClean="0">
                <a:latin typeface="Courier"/>
                <a:cs typeface="Courier"/>
              </a:rPr>
              <a:t>LLStack</a:t>
            </a:r>
            <a:r>
              <a:rPr lang="en-US" dirty="0">
                <a:latin typeface="Courier"/>
                <a:cs typeface="Courier"/>
              </a:rPr>
              <a:t>&lt;E&gt;      	 		implements </a:t>
            </a:r>
            <a:r>
              <a:rPr lang="en-US" dirty="0" err="1">
                <a:latin typeface="Courier"/>
                <a:cs typeface="Courier"/>
              </a:rPr>
              <a:t>StackADT</a:t>
            </a:r>
            <a:r>
              <a:rPr lang="en-US" dirty="0">
                <a:latin typeface="Courier"/>
                <a:cs typeface="Courier"/>
              </a:rPr>
              <a:t>&lt;E&gt;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	</a:t>
            </a:r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&lt;E&gt; items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	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;  </a:t>
            </a:r>
          </a:p>
          <a:p>
            <a:pPr algn="l"/>
            <a:r>
              <a:rPr lang="en-US" dirty="0" smtClean="0"/>
              <a:t>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91444"/>
            <a:ext cx="6897511" cy="47124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 constructor and </a:t>
            </a:r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/>
              <a:t> method are both easy.</a:t>
            </a:r>
          </a:p>
          <a:p>
            <a:pPr algn="l"/>
            <a:r>
              <a:rPr lang="en-US" dirty="0" smtClean="0"/>
              <a:t>For </a:t>
            </a:r>
            <a:r>
              <a:rPr lang="en-US" dirty="0" smtClean="0">
                <a:latin typeface="Courier"/>
                <a:cs typeface="Courier"/>
              </a:rPr>
              <a:t>push</a:t>
            </a:r>
            <a:r>
              <a:rPr lang="en-US" dirty="0" smtClean="0"/>
              <a:t>, we use: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items 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&lt;E&gt;(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, items);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dirty="0" smtClean="0"/>
              <a:t>(we might want to add code to check for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5027"/>
            <a:ext cx="6400800" cy="5478639"/>
          </a:xfrm>
        </p:spPr>
        <p:txBody>
          <a:bodyPr/>
          <a:lstStyle/>
          <a:p>
            <a:pPr algn="l"/>
            <a:r>
              <a:rPr lang="en-US" dirty="0" smtClean="0"/>
              <a:t>Graphically: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11" y="1087966"/>
            <a:ext cx="7518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7360"/>
            <a:ext cx="6400800" cy="52246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Let's consider how to write the </a:t>
            </a:r>
            <a:r>
              <a:rPr lang="en-US" dirty="0">
                <a:latin typeface="Courier"/>
                <a:cs typeface="Courier"/>
              </a:rPr>
              <a:t>pop</a:t>
            </a:r>
            <a:r>
              <a:rPr lang="en-US" dirty="0"/>
              <a:t> method. It will need to perform the following steps: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Check whether the stack is empty; if so, throw an </a:t>
            </a:r>
            <a:r>
              <a:rPr lang="en-US" dirty="0" err="1">
                <a:latin typeface="Courier"/>
                <a:cs typeface="Courier"/>
              </a:rPr>
              <a:t>EmptyStackException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Remove the first node from the linked list by setting items = </a:t>
            </a:r>
            <a:r>
              <a:rPr lang="en-US" dirty="0" err="1">
                <a:latin typeface="Courier"/>
                <a:cs typeface="Courier"/>
              </a:rPr>
              <a:t>items.getNext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Decrement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Return the value that was in the first node in the list.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1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111"/>
            <a:ext cx="6400800" cy="554566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E pop() </a:t>
            </a:r>
            <a:r>
              <a:rPr lang="en-US" dirty="0" smtClean="0">
                <a:latin typeface="Courier"/>
                <a:cs typeface="Courier"/>
              </a:rPr>
              <a:t>throws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 smtClean="0">
                <a:latin typeface="Courier"/>
                <a:cs typeface="Courier"/>
              </a:rPr>
              <a:t> 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())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throw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smtClean="0">
                <a:latin typeface="Courier"/>
                <a:cs typeface="Courier"/>
              </a:rPr>
              <a:t>	                          	  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E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items.getData</a:t>
            </a:r>
            <a:r>
              <a:rPr lang="en-US" dirty="0">
                <a:latin typeface="Courier"/>
                <a:cs typeface="Courier"/>
              </a:rPr>
              <a:t>();         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items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items.getNext</a:t>
            </a:r>
            <a:r>
              <a:rPr lang="en-US" dirty="0">
                <a:latin typeface="Courier"/>
                <a:cs typeface="Courier"/>
              </a:rPr>
              <a:t>();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--;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tmp;                           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13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9223"/>
            <a:ext cx="7772400" cy="1058333"/>
          </a:xfrm>
        </p:spPr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LLStack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8000"/>
            <a:ext cx="6400800" cy="3625850"/>
          </a:xfrm>
        </p:spPr>
        <p:txBody>
          <a:bodyPr/>
          <a:lstStyle/>
          <a:p>
            <a:pPr algn="l"/>
            <a:r>
              <a:rPr lang="en-US" dirty="0" smtClean="0"/>
              <a:t>Because we add </a:t>
            </a:r>
            <a:r>
              <a:rPr lang="en-US" smtClean="0"/>
              <a:t>and remove </a:t>
            </a:r>
            <a:r>
              <a:rPr lang="en-US" dirty="0" smtClean="0"/>
              <a:t>stack elements at the head of the list, all stack operations are </a:t>
            </a: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8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987778"/>
          </a:xfrm>
        </p:spPr>
        <p:txBody>
          <a:bodyPr/>
          <a:lstStyle/>
          <a:p>
            <a:r>
              <a:rPr lang="en-US" dirty="0" smtClean="0"/>
              <a:t>An Iterator for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2"/>
            <a:ext cx="6400800" cy="3865738"/>
          </a:xfrm>
        </p:spPr>
        <p:txBody>
          <a:bodyPr/>
          <a:lstStyle/>
          <a:p>
            <a:pPr algn="l"/>
            <a:r>
              <a:rPr lang="en-US" dirty="0" smtClean="0"/>
              <a:t>It would be useful if linked lists had an iterator to visit each list member.</a:t>
            </a:r>
          </a:p>
          <a:p>
            <a:pPr algn="l"/>
            <a:r>
              <a:rPr lang="en-US" dirty="0" smtClean="0"/>
              <a:t>We need to create an iterator class,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LinkedListIterator</a:t>
            </a:r>
            <a:r>
              <a:rPr lang="en-US" dirty="0" smtClean="0"/>
              <a:t>, that implements the standard iterator methods: </a:t>
            </a:r>
            <a:r>
              <a:rPr lang="en-US" dirty="0" err="1" smtClean="0">
                <a:latin typeface="Courier"/>
                <a:cs typeface="Courier"/>
              </a:rPr>
              <a:t>hasNext</a:t>
            </a:r>
            <a:r>
              <a:rPr lang="en-US" dirty="0" smtClean="0"/>
              <a:t>(), 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dirty="0" smtClean="0"/>
              <a:t>() and </a:t>
            </a:r>
            <a:r>
              <a:rPr lang="en-US" dirty="0" smtClean="0">
                <a:latin typeface="Courier"/>
                <a:cs typeface="Courier"/>
              </a:rPr>
              <a:t>remove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578555"/>
            <a:ext cx="7182555" cy="554566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class </a:t>
            </a:r>
            <a:r>
              <a:rPr lang="en-US" sz="1800" dirty="0" err="1">
                <a:latin typeface="Courier"/>
                <a:cs typeface="Courier"/>
              </a:rPr>
              <a:t>LinkedListIterator</a:t>
            </a:r>
            <a:r>
              <a:rPr lang="en-US" sz="1800" dirty="0">
                <a:latin typeface="Courier"/>
                <a:cs typeface="Courier"/>
              </a:rPr>
              <a:t>&lt;E&gt; implements Iterator&lt;E&gt;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private </a:t>
            </a:r>
            <a:r>
              <a:rPr lang="en-US" sz="1800" dirty="0" err="1">
                <a:latin typeface="Courier"/>
                <a:cs typeface="Courier"/>
              </a:rPr>
              <a:t>Listnode</a:t>
            </a:r>
            <a:r>
              <a:rPr lang="en-US" sz="1800" dirty="0">
                <a:latin typeface="Courier"/>
                <a:cs typeface="Courier"/>
              </a:rPr>
              <a:t>&lt;E&gt;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;  // </a:t>
            </a:r>
            <a:r>
              <a:rPr lang="en-US" sz="1800" dirty="0" smtClean="0">
                <a:latin typeface="Courier"/>
                <a:cs typeface="Courier"/>
              </a:rPr>
              <a:t>current </a:t>
            </a:r>
            <a:r>
              <a:rPr lang="en-US" sz="1800" dirty="0">
                <a:latin typeface="Courier"/>
                <a:cs typeface="Courier"/>
              </a:rPr>
              <a:t>list </a:t>
            </a:r>
            <a:r>
              <a:rPr lang="en-US" sz="1800" dirty="0" smtClean="0">
                <a:latin typeface="Courier"/>
                <a:cs typeface="Courier"/>
              </a:rPr>
              <a:t>node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s-ES_tradnl" sz="1800" dirty="0" smtClean="0">
                <a:latin typeface="Courier"/>
                <a:cs typeface="Courier"/>
              </a:rPr>
              <a:t>     </a:t>
            </a:r>
            <a:r>
              <a:rPr lang="es-ES_tradnl" sz="1800" dirty="0" err="1" smtClean="0">
                <a:latin typeface="Courier"/>
                <a:cs typeface="Courier"/>
              </a:rPr>
              <a:t>public</a:t>
            </a:r>
            <a:r>
              <a:rPr lang="es-ES_tradnl" sz="1800" dirty="0" smtClean="0">
                <a:latin typeface="Courier"/>
                <a:cs typeface="Courier"/>
              </a:rPr>
              <a:t> </a:t>
            </a:r>
            <a:r>
              <a:rPr lang="es-ES_tradnl" sz="1800" dirty="0" err="1">
                <a:latin typeface="Courier"/>
                <a:cs typeface="Courier"/>
              </a:rPr>
              <a:t>LinkedListIterator</a:t>
            </a:r>
            <a:r>
              <a:rPr lang="es-ES_tradnl" sz="1800" dirty="0">
                <a:latin typeface="Courier"/>
                <a:cs typeface="Courier"/>
              </a:rPr>
              <a:t>(</a:t>
            </a:r>
            <a:r>
              <a:rPr lang="es-ES_tradnl" sz="1800" dirty="0" err="1">
                <a:latin typeface="Courier"/>
                <a:cs typeface="Courier"/>
              </a:rPr>
              <a:t>Listnode</a:t>
            </a:r>
            <a:r>
              <a:rPr lang="es-ES_tradnl" sz="1800" dirty="0">
                <a:latin typeface="Courier"/>
                <a:cs typeface="Courier"/>
              </a:rPr>
              <a:t>&lt;E&gt; </a:t>
            </a:r>
            <a:r>
              <a:rPr lang="es-ES_tradnl" sz="1800" dirty="0" err="1">
                <a:latin typeface="Courier"/>
                <a:cs typeface="Courier"/>
              </a:rPr>
              <a:t>first</a:t>
            </a:r>
            <a:r>
              <a:rPr lang="es-ES_tradnl" sz="1800" dirty="0">
                <a:latin typeface="Courier"/>
                <a:cs typeface="Courier"/>
              </a:rPr>
              <a:t>) </a:t>
            </a:r>
            <a:r>
              <a:rPr lang="es-ES_tradnl" sz="1800" dirty="0" smtClean="0">
                <a:latin typeface="Courier"/>
                <a:cs typeface="Courier"/>
              </a:rPr>
              <a:t>  		{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 = first</a:t>
            </a:r>
            <a:r>
              <a:rPr lang="en-US" sz="1800" dirty="0" smtClean="0">
                <a:latin typeface="Courier"/>
                <a:cs typeface="Courier"/>
              </a:rPr>
              <a:t>; } 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   public </a:t>
            </a:r>
            <a:r>
              <a:rPr lang="en-US" sz="1800" dirty="0" err="1">
                <a:latin typeface="Courier"/>
                <a:cs typeface="Courier"/>
              </a:rPr>
              <a:t>boolean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hasNext</a:t>
            </a:r>
            <a:r>
              <a:rPr lang="en-US" sz="1800" dirty="0">
                <a:latin typeface="Courier"/>
                <a:cs typeface="Courier"/>
              </a:rPr>
              <a:t>() </a:t>
            </a:r>
            <a:r>
              <a:rPr lang="en-US" sz="1800" dirty="0" smtClean="0">
                <a:latin typeface="Courier"/>
                <a:cs typeface="Courier"/>
              </a:rPr>
              <a:t>{  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 </a:t>
            </a:r>
            <a:r>
              <a:rPr lang="en-US" sz="1800" dirty="0">
                <a:latin typeface="Courier"/>
                <a:cs typeface="Courier"/>
              </a:rPr>
              <a:t>return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 != null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   public E next()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if (!</a:t>
            </a:r>
            <a:r>
              <a:rPr lang="en-US" sz="1800" dirty="0" err="1">
                <a:latin typeface="Courier"/>
                <a:cs typeface="Courier"/>
              </a:rPr>
              <a:t>hasNext</a:t>
            </a:r>
            <a:r>
              <a:rPr lang="en-US" sz="1800" dirty="0">
                <a:latin typeface="Courier"/>
                <a:cs typeface="Courier"/>
              </a:rPr>
              <a:t>()) </a:t>
            </a:r>
            <a:r>
              <a:rPr lang="en-US" sz="1800" dirty="0" smtClean="0">
                <a:latin typeface="Courier"/>
                <a:cs typeface="Courier"/>
              </a:rPr>
              <a:t>{ 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 </a:t>
            </a:r>
            <a:r>
              <a:rPr lang="en-US" sz="1800" dirty="0">
                <a:latin typeface="Courier"/>
                <a:cs typeface="Courier"/>
              </a:rPr>
              <a:t>throw new </a:t>
            </a:r>
            <a:r>
              <a:rPr lang="en-US" sz="1800" dirty="0" err="1">
                <a:latin typeface="Courier"/>
                <a:cs typeface="Courier"/>
              </a:rPr>
              <a:t>NoSuchElementException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       E data = </a:t>
            </a:r>
            <a:r>
              <a:rPr lang="en-US" sz="1800" dirty="0" err="1">
                <a:latin typeface="Courier"/>
                <a:cs typeface="Courier"/>
              </a:rPr>
              <a:t>curr.getData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curr.getNext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return data</a:t>
            </a:r>
            <a:r>
              <a:rPr lang="en-US" sz="1800" dirty="0" smtClean="0">
                <a:latin typeface="Courier"/>
                <a:cs typeface="Courier"/>
              </a:rPr>
              <a:t>; 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public void remove()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throw new </a:t>
            </a:r>
            <a:r>
              <a:rPr lang="en-US" sz="1800" dirty="0" err="1">
                <a:latin typeface="Courier"/>
                <a:cs typeface="Courier"/>
              </a:rPr>
              <a:t>UnsupportedOperationException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) ;}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4327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733777"/>
            <a:ext cx="7648222" cy="45155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We need to add an </a:t>
            </a:r>
            <a:r>
              <a:rPr lang="en-US" dirty="0" smtClean="0">
                <a:latin typeface="Courier"/>
                <a:cs typeface="Courier"/>
              </a:rPr>
              <a:t>iterator</a:t>
            </a:r>
            <a:r>
              <a:rPr lang="en-US" dirty="0" smtClean="0"/>
              <a:t>() method to the </a:t>
            </a:r>
            <a:r>
              <a:rPr lang="en-US" dirty="0" err="1" smtClean="0">
                <a:latin typeface="Courier"/>
                <a:cs typeface="Courier"/>
              </a:rPr>
              <a:t>LinkedList</a:t>
            </a:r>
            <a:r>
              <a:rPr lang="en-US" dirty="0" smtClean="0"/>
              <a:t> class to generate the iterator: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Iterator&lt;E&gt; iterator()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return new </a:t>
            </a:r>
            <a:r>
              <a:rPr lang="en-US" dirty="0" err="1" smtClean="0">
                <a:latin typeface="Courier"/>
                <a:cs typeface="Courier"/>
              </a:rPr>
              <a:t>LinkedListIterator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head.getNext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}</a:t>
            </a:r>
            <a:endParaRPr lang="en-US" sz="2600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6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44" y="762000"/>
            <a:ext cx="7380112" cy="543277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500" dirty="0" smtClean="0"/>
              <a:t>Now we can define a version of </a:t>
            </a:r>
            <a:r>
              <a:rPr lang="en-US" sz="4500" dirty="0" err="1" smtClean="0">
                <a:latin typeface="Courier"/>
                <a:cs typeface="Courier"/>
              </a:rPr>
              <a:t>toString</a:t>
            </a:r>
            <a:r>
              <a:rPr lang="en-US" sz="4500" dirty="0" smtClean="0"/>
              <a:t>() that is </a:t>
            </a:r>
            <a:r>
              <a:rPr lang="en-US" sz="4500" i="1" dirty="0" smtClean="0"/>
              <a:t>independent</a:t>
            </a:r>
            <a:r>
              <a:rPr lang="en-US" sz="4500" dirty="0" smtClean="0"/>
              <a:t> of the details of how a list is implemented:</a:t>
            </a:r>
          </a:p>
          <a:p>
            <a:pPr algn="l"/>
            <a:endParaRPr lang="en-US" dirty="0" smtClean="0"/>
          </a:p>
          <a:p>
            <a:pPr algn="l"/>
            <a:r>
              <a:rPr lang="en-US" sz="4000" dirty="0">
                <a:latin typeface="Courier"/>
                <a:cs typeface="Courier"/>
              </a:rPr>
              <a:t>	public </a:t>
            </a:r>
            <a:r>
              <a:rPr lang="en-US" sz="4000" dirty="0" smtClean="0">
                <a:latin typeface="Courier"/>
                <a:cs typeface="Courier"/>
              </a:rPr>
              <a:t>String </a:t>
            </a:r>
            <a:r>
              <a:rPr lang="en-US" sz="4000" dirty="0" err="1" smtClean="0">
                <a:latin typeface="Courier"/>
                <a:cs typeface="Courier"/>
              </a:rPr>
              <a:t>toString</a:t>
            </a:r>
            <a:r>
              <a:rPr lang="en-US" sz="40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Iterator&lt;E&gt; </a:t>
            </a:r>
            <a:r>
              <a:rPr lang="en-US" sz="4000" dirty="0" err="1">
                <a:latin typeface="Courier"/>
                <a:cs typeface="Courier"/>
              </a:rPr>
              <a:t>iter</a:t>
            </a:r>
            <a:r>
              <a:rPr lang="en-US" sz="4000" dirty="0">
                <a:latin typeface="Courier"/>
                <a:cs typeface="Courier"/>
              </a:rPr>
              <a:t> = </a:t>
            </a:r>
            <a:r>
              <a:rPr lang="en-US" sz="4000" dirty="0" err="1">
                <a:latin typeface="Courier"/>
                <a:cs typeface="Courier"/>
              </a:rPr>
              <a:t>this.iterator</a:t>
            </a:r>
            <a:r>
              <a:rPr lang="en-US" sz="4000" dirty="0">
                <a:latin typeface="Courier"/>
                <a:cs typeface="Courier"/>
              </a:rPr>
              <a:t>();	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String result;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if (!</a:t>
            </a:r>
            <a:r>
              <a:rPr lang="en-US" sz="4000" dirty="0" err="1">
                <a:latin typeface="Courier"/>
                <a:cs typeface="Courier"/>
              </a:rPr>
              <a:t>iter.hasNext</a:t>
            </a:r>
            <a:r>
              <a:rPr lang="en-US" sz="4000" dirty="0">
                <a:latin typeface="Courier"/>
                <a:cs typeface="Courier"/>
              </a:rPr>
              <a:t>())</a:t>
            </a:r>
          </a:p>
          <a:p>
            <a:pPr algn="l"/>
            <a:r>
              <a:rPr lang="is-IS" sz="4000" dirty="0">
                <a:latin typeface="Courier"/>
                <a:cs typeface="Courier"/>
              </a:rPr>
              <a:t>			return "()";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result = "(" + </a:t>
            </a:r>
            <a:r>
              <a:rPr lang="en-US" sz="4000" dirty="0" err="1">
                <a:latin typeface="Courier"/>
                <a:cs typeface="Courier"/>
              </a:rPr>
              <a:t>iter.next</a:t>
            </a:r>
            <a:r>
              <a:rPr lang="en-US" sz="4000" dirty="0">
                <a:latin typeface="Courier"/>
                <a:cs typeface="Courier"/>
              </a:rPr>
              <a:t>().</a:t>
            </a:r>
            <a:r>
              <a:rPr lang="en-US" sz="4000" dirty="0" err="1">
                <a:latin typeface="Courier"/>
                <a:cs typeface="Courier"/>
              </a:rPr>
              <a:t>toString</a:t>
            </a:r>
            <a:r>
              <a:rPr lang="en-US" sz="4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while (</a:t>
            </a:r>
            <a:r>
              <a:rPr lang="en-US" sz="4000" dirty="0" err="1">
                <a:latin typeface="Courier"/>
                <a:cs typeface="Courier"/>
              </a:rPr>
              <a:t>iter.hasNext</a:t>
            </a:r>
            <a:r>
              <a:rPr lang="en-US" sz="4000" dirty="0">
                <a:latin typeface="Courier"/>
                <a:cs typeface="Courier"/>
              </a:rPr>
              <a:t>() ){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	 result  += </a:t>
            </a:r>
            <a:endParaRPr lang="en-US" sz="4000" dirty="0" smtClean="0">
              <a:latin typeface="Courier"/>
              <a:cs typeface="Courier"/>
            </a:endParaRPr>
          </a:p>
          <a:p>
            <a:pPr algn="l"/>
            <a:r>
              <a:rPr lang="en-US" sz="4000" dirty="0">
                <a:latin typeface="Courier"/>
                <a:cs typeface="Courier"/>
              </a:rPr>
              <a:t> </a:t>
            </a:r>
            <a:r>
              <a:rPr lang="en-US" sz="4000" dirty="0" smtClean="0">
                <a:latin typeface="Courier"/>
                <a:cs typeface="Courier"/>
              </a:rPr>
              <a:t>          "</a:t>
            </a:r>
            <a:r>
              <a:rPr lang="en-US" sz="4000" dirty="0">
                <a:latin typeface="Courier"/>
                <a:cs typeface="Courier"/>
              </a:rPr>
              <a:t>," + </a:t>
            </a:r>
            <a:r>
              <a:rPr lang="en-US" sz="4000" dirty="0" err="1">
                <a:latin typeface="Courier"/>
                <a:cs typeface="Courier"/>
              </a:rPr>
              <a:t>iter.next</a:t>
            </a:r>
            <a:r>
              <a:rPr lang="en-US" sz="4000" dirty="0">
                <a:latin typeface="Courier"/>
                <a:cs typeface="Courier"/>
              </a:rPr>
              <a:t>().</a:t>
            </a:r>
            <a:r>
              <a:rPr lang="en-US" sz="4000" dirty="0" err="1">
                <a:latin typeface="Courier"/>
                <a:cs typeface="Courier"/>
              </a:rPr>
              <a:t>toString</a:t>
            </a:r>
            <a:r>
              <a:rPr lang="en-US" sz="4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    }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return result + ")";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 </a:t>
            </a:r>
            <a:r>
              <a:rPr lang="en-US" sz="40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57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are there different implementations of the same interface?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5222"/>
            <a:ext cx="6400800" cy="2708628"/>
          </a:xfrm>
        </p:spPr>
        <p:txBody>
          <a:bodyPr/>
          <a:lstStyle/>
          <a:p>
            <a:pPr algn="l"/>
            <a:r>
              <a:rPr lang="en-US" dirty="0"/>
              <a:t>I</a:t>
            </a:r>
            <a:r>
              <a:rPr lang="en-US" dirty="0" smtClean="0"/>
              <a:t>mplementations can differ in the efficiency of various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2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121480</TotalTime>
  <Words>1160</Words>
  <Application>Microsoft Macintosh PowerPoint</Application>
  <PresentationFormat>On-screen Show (4:3)</PresentationFormat>
  <Paragraphs>266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logo_design</vt:lpstr>
      <vt:lpstr>CS 367   Introduction to Data Structures   </vt:lpstr>
      <vt:lpstr>PowerPoint Presentation</vt:lpstr>
      <vt:lpstr>A Useful Debugging Trick</vt:lpstr>
      <vt:lpstr>PowerPoint Presentation</vt:lpstr>
      <vt:lpstr>An Iterator for Linked Lists</vt:lpstr>
      <vt:lpstr>PowerPoint Presentation</vt:lpstr>
      <vt:lpstr>PowerPoint Presentation</vt:lpstr>
      <vt:lpstr>PowerPoint Presentation</vt:lpstr>
      <vt:lpstr>Why are there different implementations of the same interface?</vt:lpstr>
      <vt:lpstr>PowerPoint Presentation</vt:lpstr>
      <vt:lpstr>Linked List Variations</vt:lpstr>
      <vt:lpstr>PowerPoint Presentation</vt:lpstr>
      <vt:lpstr>PowerPoint Presentation</vt:lpstr>
      <vt:lpstr>Doubly Linked Lists</vt:lpstr>
      <vt:lpstr>PowerPoint Presentation</vt:lpstr>
      <vt:lpstr>PowerPoint Presentation</vt:lpstr>
      <vt:lpstr>Removing a Node</vt:lpstr>
      <vt:lpstr>PowerPoint Presentation</vt:lpstr>
      <vt:lpstr>PowerPoint Presentation</vt:lpstr>
      <vt:lpstr>PowerPoint Presentation</vt:lpstr>
      <vt:lpstr>PowerPoint Presentation</vt:lpstr>
      <vt:lpstr>Special Cases</vt:lpstr>
      <vt:lpstr>Circular Linked Lists</vt:lpstr>
      <vt:lpstr>PowerPoint Presentation</vt:lpstr>
      <vt:lpstr>Position-Oriented ADTs</vt:lpstr>
      <vt:lpstr>PowerPoint Presentation</vt:lpstr>
      <vt:lpstr>Stack Operations</vt:lpstr>
      <vt:lpstr>A Stack Interface</vt:lpstr>
      <vt:lpstr>PowerPoint Presentation</vt:lpstr>
      <vt:lpstr>How to implement a stack</vt:lpstr>
      <vt:lpstr>Class ArrayStack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isEmpty is trivial</vt:lpstr>
      <vt:lpstr>Worst case complexity of ArrayStack</vt:lpstr>
      <vt:lpstr>The “Shadow Array” Trick</vt:lpstr>
      <vt:lpstr>PowerPoint Presentation</vt:lpstr>
      <vt:lpstr>Implementing Stack Using Linked-lists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of LLStack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310</cp:revision>
  <cp:lastPrinted>2016-09-27T18:41:30Z</cp:lastPrinted>
  <dcterms:created xsi:type="dcterms:W3CDTF">2014-03-07T22:02:56Z</dcterms:created>
  <dcterms:modified xsi:type="dcterms:W3CDTF">2018-02-13T21:21:14Z</dcterms:modified>
</cp:coreProperties>
</file>