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92"/>
  </p:notesMasterIdLst>
  <p:sldIdLst>
    <p:sldId id="471" r:id="rId2"/>
    <p:sldId id="684" r:id="rId3"/>
    <p:sldId id="686" r:id="rId4"/>
    <p:sldId id="685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6" r:id="rId14"/>
    <p:sldId id="607" r:id="rId15"/>
    <p:sldId id="605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627" r:id="rId36"/>
    <p:sldId id="628" r:id="rId37"/>
    <p:sldId id="629" r:id="rId38"/>
    <p:sldId id="630" r:id="rId39"/>
    <p:sldId id="632" r:id="rId40"/>
    <p:sldId id="633" r:id="rId41"/>
    <p:sldId id="634" r:id="rId42"/>
    <p:sldId id="635" r:id="rId43"/>
    <p:sldId id="636" r:id="rId44"/>
    <p:sldId id="637" r:id="rId45"/>
    <p:sldId id="638" r:id="rId46"/>
    <p:sldId id="639" r:id="rId47"/>
    <p:sldId id="640" r:id="rId48"/>
    <p:sldId id="641" r:id="rId49"/>
    <p:sldId id="642" r:id="rId50"/>
    <p:sldId id="643" r:id="rId51"/>
    <p:sldId id="644" r:id="rId52"/>
    <p:sldId id="645" r:id="rId53"/>
    <p:sldId id="646" r:id="rId54"/>
    <p:sldId id="647" r:id="rId55"/>
    <p:sldId id="648" r:id="rId56"/>
    <p:sldId id="649" r:id="rId57"/>
    <p:sldId id="650" r:id="rId58"/>
    <p:sldId id="651" r:id="rId59"/>
    <p:sldId id="652" r:id="rId60"/>
    <p:sldId id="653" r:id="rId61"/>
    <p:sldId id="654" r:id="rId62"/>
    <p:sldId id="655" r:id="rId63"/>
    <p:sldId id="656" r:id="rId64"/>
    <p:sldId id="657" r:id="rId65"/>
    <p:sldId id="658" r:id="rId66"/>
    <p:sldId id="659" r:id="rId67"/>
    <p:sldId id="660" r:id="rId68"/>
    <p:sldId id="661" r:id="rId69"/>
    <p:sldId id="662" r:id="rId70"/>
    <p:sldId id="663" r:id="rId71"/>
    <p:sldId id="664" r:id="rId72"/>
    <p:sldId id="665" r:id="rId73"/>
    <p:sldId id="666" r:id="rId74"/>
    <p:sldId id="667" r:id="rId75"/>
    <p:sldId id="668" r:id="rId76"/>
    <p:sldId id="669" r:id="rId77"/>
    <p:sldId id="670" r:id="rId78"/>
    <p:sldId id="671" r:id="rId79"/>
    <p:sldId id="672" r:id="rId80"/>
    <p:sldId id="673" r:id="rId81"/>
    <p:sldId id="674" r:id="rId82"/>
    <p:sldId id="675" r:id="rId83"/>
    <p:sldId id="676" r:id="rId84"/>
    <p:sldId id="677" r:id="rId85"/>
    <p:sldId id="678" r:id="rId86"/>
    <p:sldId id="679" r:id="rId87"/>
    <p:sldId id="680" r:id="rId88"/>
    <p:sldId id="681" r:id="rId89"/>
    <p:sldId id="682" r:id="rId90"/>
    <p:sldId id="683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1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5027"/>
            <a:ext cx="6400800" cy="5478639"/>
          </a:xfrm>
        </p:spPr>
        <p:txBody>
          <a:bodyPr/>
          <a:lstStyle/>
          <a:p>
            <a:pPr algn="l"/>
            <a:r>
              <a:rPr lang="en-US" dirty="0" smtClean="0"/>
              <a:t>Graphically: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11" y="1087966"/>
            <a:ext cx="7518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7360"/>
            <a:ext cx="6400800" cy="52246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Let's consider how to write the </a:t>
            </a:r>
            <a:r>
              <a:rPr lang="en-US" dirty="0">
                <a:latin typeface="Courier"/>
                <a:cs typeface="Courier"/>
              </a:rPr>
              <a:t>pop</a:t>
            </a:r>
            <a:r>
              <a:rPr lang="en-US" dirty="0"/>
              <a:t> method. It will need to perform the following steps: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Check whether the stack is empty; if so, throw an </a:t>
            </a:r>
            <a:r>
              <a:rPr lang="en-US" dirty="0" err="1">
                <a:latin typeface="Courier"/>
                <a:cs typeface="Courier"/>
              </a:rPr>
              <a:t>EmptyStackException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Remove the first node from the linked list by setting items = </a:t>
            </a:r>
            <a:r>
              <a:rPr lang="en-US" dirty="0" err="1">
                <a:latin typeface="Courier"/>
                <a:cs typeface="Courier"/>
              </a:rPr>
              <a:t>items.getNext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Decrement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Return the value that was in the first node in the list.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1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111"/>
            <a:ext cx="6400800" cy="554566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E pop() </a:t>
            </a:r>
            <a:r>
              <a:rPr lang="en-US" dirty="0" smtClean="0">
                <a:latin typeface="Courier"/>
                <a:cs typeface="Courier"/>
              </a:rPr>
              <a:t>throws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 smtClean="0">
                <a:latin typeface="Courier"/>
                <a:cs typeface="Courier"/>
              </a:rPr>
              <a:t> 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())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throw </a:t>
            </a:r>
            <a:r>
              <a:rPr lang="en-US" dirty="0">
                <a:latin typeface="Courier"/>
                <a:cs typeface="Courier"/>
              </a:rPr>
              <a:t>new </a:t>
            </a:r>
            <a:r>
              <a:rPr lang="en-US" dirty="0" smtClean="0">
                <a:latin typeface="Courier"/>
                <a:cs typeface="Courier"/>
              </a:rPr>
              <a:t>	                          	  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E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items.getData</a:t>
            </a:r>
            <a:r>
              <a:rPr lang="en-US" dirty="0">
                <a:latin typeface="Courier"/>
                <a:cs typeface="Courier"/>
              </a:rPr>
              <a:t>();          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items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items.getNext</a:t>
            </a:r>
            <a:r>
              <a:rPr lang="en-US" dirty="0">
                <a:latin typeface="Courier"/>
                <a:cs typeface="Courier"/>
              </a:rPr>
              <a:t>();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--;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return </a:t>
            </a:r>
            <a:r>
              <a:rPr lang="is-IS" dirty="0">
                <a:latin typeface="Courier"/>
                <a:cs typeface="Courier"/>
              </a:rPr>
              <a:t>tmp;                           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7136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667"/>
            <a:ext cx="6400800" cy="5785555"/>
          </a:xfrm>
        </p:spPr>
        <p:txBody>
          <a:bodyPr/>
          <a:lstStyle/>
          <a:p>
            <a:pPr algn="l"/>
            <a:r>
              <a:rPr lang="en-US" dirty="0"/>
              <a:t>Graphically: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4938"/>
          <a:stretch/>
        </p:blipFill>
        <p:spPr>
          <a:xfrm>
            <a:off x="1981189" y="1876778"/>
            <a:ext cx="5496830" cy="32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8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34999"/>
            <a:ext cx="6400800" cy="5094111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267" b="-45267"/>
          <a:stretch/>
        </p:blipFill>
        <p:spPr>
          <a:xfrm>
            <a:off x="1628409" y="1820334"/>
            <a:ext cx="5339774" cy="70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9223"/>
            <a:ext cx="7772400" cy="1058333"/>
          </a:xfrm>
        </p:spPr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 err="1" smtClean="0"/>
              <a:t>LLStack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8000"/>
            <a:ext cx="6400800" cy="3625850"/>
          </a:xfrm>
        </p:spPr>
        <p:txBody>
          <a:bodyPr/>
          <a:lstStyle/>
          <a:p>
            <a:pPr algn="l"/>
            <a:r>
              <a:rPr lang="en-US" dirty="0" smtClean="0"/>
              <a:t>Because we add and removes stack elements at the head of the list, all stack operations are </a:t>
            </a: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8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6223"/>
            <a:ext cx="7772400" cy="790221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26444"/>
            <a:ext cx="6400800" cy="482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70" y="1852802"/>
            <a:ext cx="5486400" cy="38013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7283196" y="3847479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85800" y="3605163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46827" y="4332111"/>
            <a:ext cx="141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Enqeue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9778" y="4162778"/>
            <a:ext cx="150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Dequeue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16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63222"/>
            <a:ext cx="6400800" cy="5334000"/>
          </a:xfrm>
        </p:spPr>
        <p:txBody>
          <a:bodyPr/>
          <a:lstStyle/>
          <a:p>
            <a:pPr algn="l"/>
            <a:r>
              <a:rPr lang="en-US" dirty="0" smtClean="0"/>
              <a:t>In a queue, items enter at the </a:t>
            </a:r>
            <a:r>
              <a:rPr lang="en-US" i="1" dirty="0" smtClean="0"/>
              <a:t>rear</a:t>
            </a:r>
            <a:r>
              <a:rPr lang="en-US" dirty="0" smtClean="0"/>
              <a:t>, via the </a:t>
            </a:r>
            <a:r>
              <a:rPr lang="en-US" dirty="0" err="1" smtClean="0">
                <a:latin typeface="Courier"/>
                <a:cs typeface="Courier"/>
              </a:rPr>
              <a:t>enqueue</a:t>
            </a:r>
            <a:r>
              <a:rPr lang="en-US" dirty="0" smtClean="0"/>
              <a:t> operation.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Items are removed from the </a:t>
            </a:r>
            <a:r>
              <a:rPr lang="en-US" i="1" dirty="0" smtClean="0"/>
              <a:t>front</a:t>
            </a:r>
            <a:r>
              <a:rPr lang="en-US" dirty="0" smtClean="0"/>
              <a:t> of the queue, via the </a:t>
            </a:r>
            <a:r>
              <a:rPr lang="en-US" dirty="0" smtClean="0">
                <a:latin typeface="Courier"/>
                <a:cs typeface="Courier"/>
              </a:rPr>
              <a:t>dequeue</a:t>
            </a:r>
            <a:r>
              <a:rPr lang="en-US" dirty="0" smtClean="0"/>
              <a:t> operation.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isEmpty</a:t>
            </a:r>
            <a:r>
              <a:rPr lang="en-US" dirty="0" smtClean="0"/>
              <a:t> operation tells you if the queue is empty.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8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4"/>
            <a:ext cx="7772400" cy="86077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QueueADT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0889"/>
            <a:ext cx="6756400" cy="320322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interface </a:t>
            </a:r>
            <a:r>
              <a:rPr lang="en-US" dirty="0" err="1">
                <a:latin typeface="Courier"/>
                <a:cs typeface="Courier"/>
              </a:rPr>
              <a:t>QueueADT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void </a:t>
            </a:r>
            <a:r>
              <a:rPr lang="en-US" dirty="0" err="1">
                <a:latin typeface="Courier"/>
                <a:cs typeface="Courier"/>
              </a:rPr>
              <a:t>enqueue</a:t>
            </a:r>
            <a:r>
              <a:rPr lang="en-US" dirty="0">
                <a:latin typeface="Courier"/>
                <a:cs typeface="Courier"/>
              </a:rPr>
              <a:t>(E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E dequeue() </a:t>
            </a:r>
            <a:r>
              <a:rPr lang="en-US" dirty="0" smtClean="0">
                <a:latin typeface="Courier"/>
                <a:cs typeface="Courier"/>
              </a:rPr>
              <a:t>throws	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EmptyQueueException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0470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a Queue using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9000"/>
            <a:ext cx="6400800" cy="3541183"/>
          </a:xfrm>
        </p:spPr>
        <p:txBody>
          <a:bodyPr/>
          <a:lstStyle/>
          <a:p>
            <a:pPr algn="l"/>
            <a:r>
              <a:rPr lang="en-US" dirty="0" smtClean="0"/>
              <a:t>The fact that we add data at one end and remove it from the other end makes queues harder to implement than stacks.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As with stacks, we keep a count of items in the queue and an array to hold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9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7360"/>
            <a:ext cx="6400800" cy="528108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Steps </a:t>
            </a:r>
            <a:r>
              <a:rPr lang="en-US" dirty="0" smtClean="0"/>
              <a:t>in implementing Program 2:</a:t>
            </a:r>
            <a:endParaRPr lang="en-US" dirty="0"/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Write </a:t>
            </a:r>
            <a:r>
              <a:rPr lang="en-US" dirty="0" err="1" smtClean="0">
                <a:latin typeface="Courier"/>
                <a:cs typeface="Courier"/>
              </a:rPr>
              <a:t>EmptyLoopException</a:t>
            </a:r>
            <a:r>
              <a:rPr lang="en-US" dirty="0" smtClean="0"/>
              <a:t> class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Implement </a:t>
            </a:r>
            <a:r>
              <a:rPr lang="en-US" dirty="0" err="1" smtClean="0">
                <a:latin typeface="Courier"/>
                <a:cs typeface="Courier"/>
              </a:rPr>
              <a:t>LinkedLoop</a:t>
            </a:r>
            <a:r>
              <a:rPr lang="en-US" dirty="0" smtClean="0">
                <a:latin typeface="Courier"/>
                <a:cs typeface="Courier"/>
              </a:rPr>
              <a:t>&lt;E&gt;</a:t>
            </a:r>
            <a:r>
              <a:rPr lang="en-US" dirty="0" smtClean="0"/>
              <a:t> class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Implement </a:t>
            </a:r>
            <a:r>
              <a:rPr lang="en-US" dirty="0" err="1" smtClean="0">
                <a:latin typeface="Courier"/>
                <a:cs typeface="Courier"/>
              </a:rPr>
              <a:t>LinkedLoopIterator</a:t>
            </a:r>
            <a:r>
              <a:rPr lang="en-US" dirty="0" smtClean="0">
                <a:latin typeface="Courier"/>
                <a:cs typeface="Courier"/>
              </a:rPr>
              <a:t>&lt;E&gt; class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Complete implementation of </a:t>
            </a:r>
            <a:r>
              <a:rPr lang="en-US" dirty="0" err="1" smtClean="0">
                <a:latin typeface="Courier"/>
                <a:cs typeface="Courier"/>
              </a:rPr>
              <a:t>ImageLoopEditor</a:t>
            </a:r>
            <a:r>
              <a:rPr lang="en-US" dirty="0" smtClean="0"/>
              <a:t> class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Test editor using GUI or text interface</a:t>
            </a:r>
          </a:p>
          <a:p>
            <a:pPr marL="457200" indent="-457200" algn="l">
              <a:buFont typeface="Wingdings" charset="2"/>
              <a:buChar char="u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3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33" y="1016001"/>
            <a:ext cx="7817556" cy="4755443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ArrayQueue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	implements </a:t>
            </a:r>
            <a:r>
              <a:rPr lang="en-US" sz="2400" dirty="0" err="1">
                <a:latin typeface="Courier"/>
                <a:cs typeface="Courier"/>
              </a:rPr>
              <a:t>QueueADT</a:t>
            </a:r>
            <a:r>
              <a:rPr lang="en-US" sz="2400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private </a:t>
            </a:r>
            <a:r>
              <a:rPr lang="en-US" sz="2400" dirty="0">
                <a:latin typeface="Courier"/>
                <a:cs typeface="Courier"/>
              </a:rPr>
              <a:t>static final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INITSIZE = </a:t>
            </a:r>
            <a:r>
              <a:rPr lang="en-US" sz="2400" dirty="0" smtClean="0">
                <a:latin typeface="Courier"/>
                <a:cs typeface="Courier"/>
              </a:rPr>
              <a:t>10;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private </a:t>
            </a:r>
            <a:r>
              <a:rPr lang="en-US" sz="2400" dirty="0">
                <a:latin typeface="Courier"/>
                <a:cs typeface="Courier"/>
              </a:rPr>
              <a:t>E[] </a:t>
            </a:r>
            <a:r>
              <a:rPr lang="en-US" sz="2400" dirty="0" smtClean="0">
                <a:latin typeface="Courier"/>
                <a:cs typeface="Courier"/>
              </a:rPr>
              <a:t>items;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private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numItems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/>
              <a:t>   . . .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349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7889"/>
            <a:ext cx="6400800" cy="502355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Like stacks, we enter new items to the right, at the first unused position.</a:t>
            </a:r>
            <a:endParaRPr lang="en-US" dirty="0"/>
          </a:p>
          <a:p>
            <a:pPr algn="l"/>
            <a:r>
              <a:rPr lang="en-US" dirty="0" smtClean="0"/>
              <a:t>We remove the leftmost item at position 0. </a:t>
            </a:r>
            <a:r>
              <a:rPr lang="en-US" dirty="0" smtClean="0">
                <a:solidFill>
                  <a:srgbClr val="FF0000"/>
                </a:solidFill>
              </a:rPr>
              <a:t>But</a:t>
            </a:r>
            <a:r>
              <a:rPr lang="en-US" dirty="0" smtClean="0"/>
              <a:t> after this dequeue operation, the leftmost item is now at position 1. If we shift all data left one location, each dequeue has an O(N) complexity.</a:t>
            </a:r>
          </a:p>
          <a:p>
            <a:pPr algn="l"/>
            <a:r>
              <a:rPr lang="en-US" dirty="0" smtClean="0"/>
              <a:t>Alternatively, we can track where the leftmost valid item is, but then “gaps” of unused array locations form: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0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400800" cy="47124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43100"/>
            <a:ext cx="4864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5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4444"/>
            <a:ext cx="6400800" cy="4839406"/>
          </a:xfrm>
        </p:spPr>
        <p:txBody>
          <a:bodyPr/>
          <a:lstStyle/>
          <a:p>
            <a:pPr algn="l"/>
            <a:r>
              <a:rPr lang="en-US" dirty="0" smtClean="0"/>
              <a:t>This  gap continues to grow until the whole array is filled. We could expand the array, but the gap of unused array space at the left persists.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The solution is to let data “wrap around” from the rightmost array position to position 0, then 1,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3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155" y="589139"/>
            <a:ext cx="6400800" cy="53657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84"/>
          <a:stretch/>
        </p:blipFill>
        <p:spPr>
          <a:xfrm>
            <a:off x="1917700" y="451556"/>
            <a:ext cx="5306658" cy="64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7999"/>
            <a:ext cx="6400800" cy="5545667"/>
          </a:xfrm>
        </p:spPr>
        <p:txBody>
          <a:bodyPr/>
          <a:lstStyle/>
          <a:p>
            <a:pPr algn="l"/>
            <a:r>
              <a:rPr lang="en-US" dirty="0" smtClean="0"/>
              <a:t>In effect we have a “circular array:”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89" y="1308100"/>
            <a:ext cx="5852492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4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22" y="705556"/>
            <a:ext cx="7772400" cy="1291165"/>
          </a:xfrm>
        </p:spPr>
        <p:txBody>
          <a:bodyPr>
            <a:normAutofit/>
          </a:bodyPr>
          <a:lstStyle/>
          <a:p>
            <a:r>
              <a:rPr lang="en-US" dirty="0" smtClean="0"/>
              <a:t>Incrementing the Index in a Circular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370667"/>
            <a:ext cx="6516511" cy="337255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We must provide for a possible “wrap around” when we increment an array index. The code is: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incrementIndex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index)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(index == items.length-1) 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0;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index + 1;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434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537"/>
            <a:ext cx="7772400" cy="14700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enqueue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49778"/>
            <a:ext cx="6400800" cy="365407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Adding to a queue (at the rear) is easy if we ignore expanding a full array: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public void </a:t>
            </a:r>
            <a:r>
              <a:rPr lang="en-US" dirty="0" err="1">
                <a:latin typeface="Courier"/>
                <a:cs typeface="Courier"/>
              </a:rPr>
              <a:t>enqueue</a:t>
            </a:r>
            <a:r>
              <a:rPr lang="en-US" dirty="0">
                <a:latin typeface="Courier"/>
                <a:cs typeface="Courier"/>
              </a:rPr>
              <a:t>(E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items.length</a:t>
            </a:r>
            <a:r>
              <a:rPr lang="en-US" dirty="0">
                <a:latin typeface="Courier"/>
                <a:cs typeface="Courier"/>
              </a:rPr>
              <a:t> ==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/*code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missing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here */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rearIndex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		 </a:t>
            </a:r>
            <a:r>
              <a:rPr lang="en-US" dirty="0" err="1" smtClean="0">
                <a:latin typeface="Courier"/>
                <a:cs typeface="Courier"/>
              </a:rPr>
              <a:t>incrementIndex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rearIndex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items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rearIndex</a:t>
            </a:r>
            <a:r>
              <a:rPr lang="en-US" dirty="0">
                <a:latin typeface="Courier"/>
                <a:cs typeface="Courier"/>
              </a:rPr>
              <a:t>] =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} 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875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8557"/>
            <a:ext cx="7772400" cy="888999"/>
          </a:xfrm>
        </p:spPr>
        <p:txBody>
          <a:bodyPr>
            <a:noAutofit/>
          </a:bodyPr>
          <a:lstStyle/>
          <a:p>
            <a:r>
              <a:rPr lang="en-US" sz="3200" dirty="0" smtClean="0"/>
              <a:t>We can’t use </a:t>
            </a:r>
            <a:r>
              <a:rPr lang="en-US" sz="3200" dirty="0" err="1" smtClean="0"/>
              <a:t>expandArray</a:t>
            </a:r>
            <a:r>
              <a:rPr lang="en-US" sz="3200" dirty="0" smtClean="0"/>
              <a:t>() for queues!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42192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92" y="1109206"/>
            <a:ext cx="5954027" cy="49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4444"/>
            <a:ext cx="6728178" cy="5461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Here’s what we need to do: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Allocate a new array of twice the size.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Copy the values in the range </a:t>
            </a:r>
            <a:r>
              <a:rPr lang="en-US" dirty="0">
                <a:latin typeface="Courier"/>
                <a:cs typeface="Courier"/>
              </a:rPr>
              <a:t>items[</a:t>
            </a:r>
            <a:r>
              <a:rPr lang="en-US" dirty="0" err="1">
                <a:latin typeface="Courier"/>
                <a:cs typeface="Courier"/>
              </a:rPr>
              <a:t>frontIndex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dirty="0"/>
              <a:t>to </a:t>
            </a:r>
            <a:r>
              <a:rPr lang="en-US" dirty="0">
                <a:latin typeface="Courier"/>
                <a:cs typeface="Courier"/>
              </a:rPr>
              <a:t>items[items.length-1] </a:t>
            </a:r>
            <a:r>
              <a:rPr lang="en-US" dirty="0"/>
              <a:t>into the new array (starting at position </a:t>
            </a:r>
            <a:r>
              <a:rPr lang="en-US" dirty="0" err="1">
                <a:latin typeface="Courier"/>
                <a:cs typeface="Courier"/>
              </a:rPr>
              <a:t>frontIndex</a:t>
            </a:r>
            <a:r>
              <a:rPr lang="en-US" dirty="0"/>
              <a:t> in the new array).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Copy the values in the range </a:t>
            </a:r>
            <a:r>
              <a:rPr lang="en-US" dirty="0">
                <a:latin typeface="Courier"/>
                <a:cs typeface="Courier"/>
              </a:rPr>
              <a:t>items[0]</a:t>
            </a:r>
            <a:r>
              <a:rPr lang="en-US" dirty="0"/>
              <a:t> to </a:t>
            </a:r>
            <a:r>
              <a:rPr lang="en-US" dirty="0">
                <a:latin typeface="Courier"/>
                <a:cs typeface="Courier"/>
              </a:rPr>
              <a:t>items[</a:t>
            </a:r>
            <a:r>
              <a:rPr lang="en-US" dirty="0" err="1">
                <a:latin typeface="Courier"/>
                <a:cs typeface="Courier"/>
              </a:rPr>
              <a:t>rearIndex</a:t>
            </a:r>
            <a:r>
              <a:rPr lang="en-US" dirty="0">
                <a:latin typeface="Courier"/>
                <a:cs typeface="Courier"/>
              </a:rPr>
              <a:t>] </a:t>
            </a:r>
            <a:r>
              <a:rPr lang="en-US" dirty="0"/>
              <a:t>into the new array (starting at position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items.length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/>
              <a:t>in the new array). Note: if the front of the queue was in </a:t>
            </a:r>
            <a:r>
              <a:rPr lang="en-US" dirty="0">
                <a:latin typeface="Courier"/>
                <a:cs typeface="Courier"/>
              </a:rPr>
              <a:t>items[0]</a:t>
            </a:r>
            <a:r>
              <a:rPr lang="en-US" dirty="0"/>
              <a:t>, then all of the values were copied by step 2, so this step is not needed.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>
                <a:latin typeface="Courier"/>
                <a:cs typeface="Courier"/>
              </a:rPr>
              <a:t>items</a:t>
            </a:r>
            <a:r>
              <a:rPr lang="en-US" dirty="0"/>
              <a:t> to point to the new array.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Fix the value of </a:t>
            </a:r>
            <a:r>
              <a:rPr lang="en-US" dirty="0" err="1">
                <a:latin typeface="Courier"/>
                <a:cs typeface="Courier"/>
              </a:rPr>
              <a:t>rearIndex</a:t>
            </a:r>
            <a:r>
              <a:rPr lang="en-US" dirty="0"/>
              <a:t>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3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378" y="1016001"/>
            <a:ext cx="6400800" cy="4868332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Today’s Topics: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Stacks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Queues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/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0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8555"/>
            <a:ext cx="6601178" cy="55033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5391"/>
          <a:stretch/>
        </p:blipFill>
        <p:spPr>
          <a:xfrm>
            <a:off x="647700" y="1255889"/>
            <a:ext cx="7845732" cy="44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111"/>
            <a:ext cx="6400800" cy="48817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757"/>
          <a:stretch/>
        </p:blipFill>
        <p:spPr>
          <a:xfrm>
            <a:off x="647700" y="1439333"/>
            <a:ext cx="7845732" cy="25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444" y="635000"/>
            <a:ext cx="8142111" cy="47688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Here’s the missing code for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: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>
                <a:latin typeface="Courier"/>
                <a:cs typeface="Courier"/>
              </a:rPr>
              <a:t>if (</a:t>
            </a:r>
            <a:r>
              <a:rPr lang="en-US" sz="2000" dirty="0" err="1">
                <a:latin typeface="Courier"/>
                <a:cs typeface="Courier"/>
              </a:rPr>
              <a:t>items.length</a:t>
            </a:r>
            <a:r>
              <a:rPr lang="en-US" sz="2000" dirty="0">
                <a:latin typeface="Courier"/>
                <a:cs typeface="Courier"/>
              </a:rPr>
              <a:t> == </a:t>
            </a:r>
            <a:r>
              <a:rPr lang="en-US" sz="2000" dirty="0" err="1">
                <a:latin typeface="Courier"/>
                <a:cs typeface="Courier"/>
              </a:rPr>
              <a:t>numItems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E[] </a:t>
            </a:r>
            <a:r>
              <a:rPr lang="en-US" sz="2000" dirty="0" err="1">
                <a:latin typeface="Courier"/>
                <a:cs typeface="Courier"/>
              </a:rPr>
              <a:t>tmp</a:t>
            </a:r>
            <a:r>
              <a:rPr lang="en-US" sz="2000" dirty="0">
                <a:latin typeface="Courier"/>
                <a:cs typeface="Courier"/>
              </a:rPr>
              <a:t> = (E[])(new Object[</a:t>
            </a:r>
            <a:r>
              <a:rPr lang="en-US" sz="2000" dirty="0" err="1">
                <a:latin typeface="Courier"/>
                <a:cs typeface="Courier"/>
              </a:rPr>
              <a:t>items.length</a:t>
            </a:r>
            <a:r>
              <a:rPr lang="en-US" sz="2000" dirty="0">
                <a:latin typeface="Courier"/>
                <a:cs typeface="Courier"/>
              </a:rPr>
              <a:t>*2]);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latin typeface="Courier"/>
                <a:cs typeface="Courier"/>
              </a:rPr>
              <a:t>System.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arraycopy</a:t>
            </a:r>
            <a:r>
              <a:rPr lang="en-US" sz="2000" dirty="0">
                <a:latin typeface="Courier"/>
                <a:cs typeface="Courier"/>
              </a:rPr>
              <a:t>(items, </a:t>
            </a:r>
            <a:r>
              <a:rPr lang="en-US" sz="2000" dirty="0" err="1">
                <a:latin typeface="Courier"/>
                <a:cs typeface="Courier"/>
              </a:rPr>
              <a:t>frontIndex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tmp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frontIndex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items.length</a:t>
            </a:r>
            <a:r>
              <a:rPr lang="en-US" sz="2000" dirty="0" err="1">
                <a:latin typeface="Courier"/>
                <a:cs typeface="Courier"/>
              </a:rPr>
              <a:t>-frontIndex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smtClean="0">
                <a:latin typeface="Courier"/>
                <a:cs typeface="Courier"/>
              </a:rPr>
              <a:t>if 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frontIndex</a:t>
            </a:r>
            <a:r>
              <a:rPr lang="en-US" sz="2000" dirty="0">
                <a:latin typeface="Courier"/>
                <a:cs typeface="Courier"/>
              </a:rPr>
              <a:t> != 0)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</a:t>
            </a:r>
            <a:r>
              <a:rPr lang="en-US" sz="2000" dirty="0" err="1" smtClean="0">
                <a:latin typeface="Courier"/>
                <a:cs typeface="Courier"/>
              </a:rPr>
              <a:t>System.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arraycopy</a:t>
            </a:r>
            <a:r>
              <a:rPr lang="en-US" sz="2000" dirty="0">
                <a:latin typeface="Courier"/>
                <a:cs typeface="Courier"/>
              </a:rPr>
              <a:t>(items, 0, </a:t>
            </a:r>
            <a:r>
              <a:rPr lang="en-US" sz="2000" dirty="0" err="1">
                <a:latin typeface="Courier"/>
                <a:cs typeface="Courier"/>
              </a:rPr>
              <a:t>tmp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items.length</a:t>
            </a:r>
            <a:r>
              <a:rPr lang="en-US" sz="2000" dirty="0">
                <a:latin typeface="Courier"/>
                <a:cs typeface="Courier"/>
              </a:rPr>
              <a:t>, </a:t>
            </a:r>
            <a:endParaRPr lang="en-US" sz="2000" dirty="0" smtClean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frontIndex</a:t>
            </a:r>
            <a:r>
              <a:rPr lang="en-US" sz="2000" dirty="0">
                <a:latin typeface="Courier"/>
                <a:cs typeface="Courier"/>
              </a:rPr>
              <a:t>)</a:t>
            </a:r>
            <a:r>
              <a:rPr lang="en-US" sz="2000" dirty="0" smtClean="0">
                <a:latin typeface="Courier"/>
                <a:cs typeface="Courier"/>
              </a:rPr>
              <a:t>;}</a:t>
            </a:r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smtClean="0">
                <a:latin typeface="Courier"/>
                <a:cs typeface="Courier"/>
              </a:rPr>
              <a:t>items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tmp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	 </a:t>
            </a:r>
            <a:r>
              <a:rPr lang="en-US" sz="2000" dirty="0" err="1" smtClean="0">
                <a:latin typeface="Courier"/>
                <a:cs typeface="Courier"/>
              </a:rPr>
              <a:t>rearIndex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frontIndex</a:t>
            </a:r>
            <a:r>
              <a:rPr lang="en-US" sz="2000" dirty="0">
                <a:latin typeface="Courier"/>
                <a:cs typeface="Courier"/>
              </a:rPr>
              <a:t> + </a:t>
            </a:r>
            <a:r>
              <a:rPr lang="en-US" sz="2000" dirty="0" err="1">
                <a:latin typeface="Courier"/>
                <a:cs typeface="Courier"/>
              </a:rPr>
              <a:t>numItems</a:t>
            </a:r>
            <a:r>
              <a:rPr lang="en-US" sz="2000" dirty="0">
                <a:latin typeface="Courier"/>
                <a:cs typeface="Courier"/>
              </a:rPr>
              <a:t> - 1;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}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531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1001887"/>
          </a:xfrm>
        </p:spPr>
        <p:txBody>
          <a:bodyPr/>
          <a:lstStyle/>
          <a:p>
            <a:r>
              <a:rPr lang="en-US" dirty="0" smtClean="0"/>
              <a:t>Implementing dequeue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2138"/>
            <a:ext cx="6400800" cy="4166306"/>
          </a:xfrm>
        </p:spPr>
        <p:txBody>
          <a:bodyPr/>
          <a:lstStyle/>
          <a:p>
            <a:pPr algn="l"/>
            <a:r>
              <a:rPr lang="en-US" dirty="0" smtClean="0"/>
              <a:t>Dequeue is far simpler to implement because we don’t have to handle expanding the array (dequeue </a:t>
            </a:r>
            <a:r>
              <a:rPr lang="en-US" i="1" dirty="0" smtClean="0"/>
              <a:t>removes</a:t>
            </a:r>
            <a:r>
              <a:rPr lang="en-US" dirty="0" smtClean="0"/>
              <a:t> elements).</a:t>
            </a:r>
          </a:p>
          <a:p>
            <a:pPr algn="l"/>
            <a:r>
              <a:rPr lang="en-US" dirty="0" smtClean="0"/>
              <a:t>We return the data at </a:t>
            </a:r>
            <a:r>
              <a:rPr lang="en-US" dirty="0" err="1" smtClean="0">
                <a:latin typeface="Courier"/>
                <a:cs typeface="Courier"/>
              </a:rPr>
              <a:t>frontIndex</a:t>
            </a:r>
            <a:r>
              <a:rPr lang="en-US" dirty="0" smtClean="0"/>
              <a:t> and increment that index using </a:t>
            </a:r>
            <a:r>
              <a:rPr lang="en-US" dirty="0" err="1" smtClean="0">
                <a:latin typeface="Courier"/>
                <a:cs typeface="Courier"/>
              </a:rPr>
              <a:t>incrementIndex</a:t>
            </a:r>
            <a:r>
              <a:rPr lang="en-US" dirty="0" smtClean="0"/>
              <a:t> (to get the wrap around effect).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8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1557"/>
            <a:ext cx="7772400" cy="1411110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Queues using Linked-lists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975556"/>
            <a:ext cx="6742289" cy="389466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With linked-lists, queues are </a:t>
            </a:r>
            <a:r>
              <a:rPr lang="en-US" i="1" dirty="0" smtClean="0"/>
              <a:t>much</a:t>
            </a:r>
            <a:r>
              <a:rPr lang="en-US" dirty="0" smtClean="0"/>
              <a:t> easier to implement.</a:t>
            </a:r>
          </a:p>
          <a:p>
            <a:pPr algn="l"/>
            <a:r>
              <a:rPr lang="en-US" dirty="0" smtClean="0"/>
              <a:t>The data needed is: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>
                <a:latin typeface="Courier"/>
                <a:cs typeface="Courier"/>
              </a:rPr>
              <a:t>LLQueue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smtClean="0">
                <a:latin typeface="Courier"/>
                <a:cs typeface="Courier"/>
              </a:rPr>
              <a:t>   	implements </a:t>
            </a:r>
            <a:r>
              <a:rPr lang="en-US" dirty="0" err="1">
                <a:latin typeface="Courier"/>
                <a:cs typeface="Courier"/>
              </a:rPr>
              <a:t>QueueADT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private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 smtClean="0">
                <a:latin typeface="Courier"/>
                <a:cs typeface="Courier"/>
              </a:rPr>
              <a:t>qFront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private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qRear</a:t>
            </a:r>
            <a:r>
              <a:rPr lang="en-US" dirty="0">
                <a:latin typeface="Courier"/>
                <a:cs typeface="Courier"/>
              </a:rPr>
              <a:t>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;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... </a:t>
            </a:r>
          </a:p>
          <a:p>
            <a:pPr algn="l"/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181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7" y="620889"/>
            <a:ext cx="7027333" cy="544688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Items are added to the end of the list and removed from the front of the list.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223434"/>
            <a:ext cx="5092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1001889"/>
          </a:xfrm>
        </p:spPr>
        <p:txBody>
          <a:bodyPr/>
          <a:lstStyle/>
          <a:p>
            <a:r>
              <a:rPr lang="en-US" dirty="0" smtClean="0"/>
              <a:t>Complexity of Queue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498850"/>
          </a:xfrm>
        </p:spPr>
        <p:txBody>
          <a:bodyPr/>
          <a:lstStyle/>
          <a:p>
            <a:pPr algn="l"/>
            <a:r>
              <a:rPr lang="en-US" dirty="0" smtClean="0"/>
              <a:t>In the linked-list implementation, all operations are O(1).</a:t>
            </a:r>
          </a:p>
          <a:p>
            <a:pPr algn="l"/>
            <a:r>
              <a:rPr lang="en-US" dirty="0" smtClean="0"/>
              <a:t>In the array implementation, </a:t>
            </a:r>
            <a:r>
              <a:rPr lang="en-US" dirty="0" err="1" smtClean="0"/>
              <a:t>enquque</a:t>
            </a:r>
            <a:r>
              <a:rPr lang="en-US" dirty="0" smtClean="0"/>
              <a:t> has a worst case complexity of O(N) when the array has to be expanded. This can be avoided using a shadow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9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6111"/>
            <a:ext cx="7772400" cy="931333"/>
          </a:xfrm>
        </p:spPr>
        <p:txBody>
          <a:bodyPr/>
          <a:lstStyle/>
          <a:p>
            <a:r>
              <a:rPr lang="en-US" dirty="0" smtClean="0"/>
              <a:t>A Hybrid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44889"/>
            <a:ext cx="6400800" cy="3258961"/>
          </a:xfrm>
        </p:spPr>
        <p:txBody>
          <a:bodyPr/>
          <a:lstStyle/>
          <a:p>
            <a:pPr algn="l"/>
            <a:r>
              <a:rPr lang="en-US" dirty="0" smtClean="0"/>
              <a:t>The main drawback of the simple linked-list queue is that we maintain a link for each data item.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What if we linked </a:t>
            </a:r>
            <a:r>
              <a:rPr lang="en-US" dirty="0" err="1" smtClean="0">
                <a:solidFill>
                  <a:srgbClr val="FF0000"/>
                </a:solidFill>
              </a:rPr>
              <a:t>subarrays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6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90221"/>
            <a:ext cx="6657622" cy="557389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 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Both the front and rear indices always move to the right. When the rear index hits the end of a </a:t>
            </a:r>
            <a:r>
              <a:rPr lang="en-US" dirty="0" err="1" smtClean="0"/>
              <a:t>subarray</a:t>
            </a:r>
            <a:r>
              <a:rPr lang="en-US" dirty="0" smtClean="0"/>
              <a:t>, a new </a:t>
            </a:r>
            <a:r>
              <a:rPr lang="en-US" dirty="0" err="1" smtClean="0"/>
              <a:t>subarray</a:t>
            </a:r>
            <a:r>
              <a:rPr lang="en-US" dirty="0" smtClean="0"/>
              <a:t> is allocated and linked. When the front index hits the end of the </a:t>
            </a:r>
            <a:r>
              <a:rPr lang="en-US" dirty="0" err="1" smtClean="0"/>
              <a:t>subarray</a:t>
            </a:r>
            <a:r>
              <a:rPr lang="en-US" dirty="0" smtClean="0"/>
              <a:t>, the </a:t>
            </a:r>
            <a:r>
              <a:rPr lang="en-US" dirty="0" err="1" smtClean="0"/>
              <a:t>subarray</a:t>
            </a:r>
            <a:r>
              <a:rPr lang="en-US" dirty="0" smtClean="0"/>
              <a:t> is deleted and the next </a:t>
            </a:r>
            <a:r>
              <a:rPr lang="en-US" dirty="0" err="1" smtClean="0"/>
              <a:t>subarray</a:t>
            </a:r>
            <a:r>
              <a:rPr lang="en-US" dirty="0" smtClean="0"/>
              <a:t> is used.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8443" y="1100666"/>
            <a:ext cx="17074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2732" y="1193800"/>
            <a:ext cx="17074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95888" y="1636889"/>
            <a:ext cx="550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08222" y="1642533"/>
            <a:ext cx="67451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2935111" y="2015066"/>
            <a:ext cx="7055" cy="680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6636455" y="2108200"/>
            <a:ext cx="0" cy="587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82733" y="2822222"/>
            <a:ext cx="198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Rear Index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299499" y="2822222"/>
            <a:ext cx="165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Front Index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255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2"/>
            <a:ext cx="7772400" cy="934508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7333"/>
            <a:ext cx="6400800" cy="3456517"/>
          </a:xfrm>
        </p:spPr>
        <p:txBody>
          <a:bodyPr/>
          <a:lstStyle/>
          <a:p>
            <a:pPr algn="l"/>
            <a:r>
              <a:rPr lang="en-US" dirty="0" smtClean="0"/>
              <a:t>Most programming languages, including Java, allow a method to call itself: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void f(){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... f(); ...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665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495778"/>
          </a:xfrm>
        </p:spPr>
        <p:txBody>
          <a:bodyPr>
            <a:normAutofit/>
          </a:bodyPr>
          <a:lstStyle/>
          <a:p>
            <a:r>
              <a:rPr lang="en-US" dirty="0" smtClean="0"/>
              <a:t>Worst case complexity of </a:t>
            </a:r>
            <a:r>
              <a:rPr lang="en-US" dirty="0" err="1" smtClean="0"/>
              <a:t>ArrayStack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4667"/>
            <a:ext cx="6400800" cy="277918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Push:  </a:t>
            </a:r>
            <a:r>
              <a:rPr lang="en-US" dirty="0" smtClean="0">
                <a:solidFill>
                  <a:srgbClr val="FF6600"/>
                </a:solidFill>
              </a:rPr>
              <a:t>O(N)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Pop: O(1)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Peek: O(1)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isEmpty</a:t>
            </a:r>
            <a:r>
              <a:rPr lang="en-US" dirty="0" smtClean="0"/>
              <a:t>: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6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3778"/>
            <a:ext cx="6400800" cy="4670072"/>
          </a:xfrm>
        </p:spPr>
        <p:txBody>
          <a:bodyPr/>
          <a:lstStyle/>
          <a:p>
            <a:pPr algn="l"/>
            <a:r>
              <a:rPr lang="en-US" dirty="0" smtClean="0"/>
              <a:t>Indirect recursion is also allowed: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"/>
                <a:cs typeface="Courier"/>
              </a:rPr>
              <a:t>void f(){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... </a:t>
            </a:r>
            <a:r>
              <a:rPr lang="en-US" dirty="0" smtClean="0">
                <a:latin typeface="Courier"/>
                <a:cs typeface="Courier"/>
              </a:rPr>
              <a:t>g(</a:t>
            </a:r>
            <a:r>
              <a:rPr lang="en-US" dirty="0">
                <a:latin typeface="Courier"/>
                <a:cs typeface="Courier"/>
              </a:rPr>
              <a:t>); ...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}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smtClean="0">
                <a:latin typeface="Courier"/>
                <a:cs typeface="Courier"/>
              </a:rPr>
              <a:t>g(</a:t>
            </a:r>
            <a:r>
              <a:rPr lang="en-US" dirty="0">
                <a:latin typeface="Courier"/>
                <a:cs typeface="Courier"/>
              </a:rPr>
              <a:t>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... f(); ...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7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600" y="716138"/>
            <a:ext cx="6400800" cy="5252861"/>
          </a:xfrm>
        </p:spPr>
        <p:txBody>
          <a:bodyPr/>
          <a:lstStyle/>
          <a:p>
            <a:pPr algn="l"/>
            <a:r>
              <a:rPr lang="en-US" dirty="0" smtClean="0"/>
              <a:t>Recursion seems like is </a:t>
            </a:r>
            <a:r>
              <a:rPr lang="en-US" i="1" dirty="0" smtClean="0"/>
              <a:t>ought not </a:t>
            </a:r>
            <a:r>
              <a:rPr lang="en-US" dirty="0" smtClean="0"/>
              <a:t>to work – a solution is defined in terms of itself!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But when used properly recursion can lead to simple and elegant 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1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3"/>
            <a:ext cx="7772400" cy="1326445"/>
          </a:xfrm>
        </p:spPr>
        <p:txBody>
          <a:bodyPr>
            <a:normAutofit/>
          </a:bodyPr>
          <a:lstStyle/>
          <a:p>
            <a:r>
              <a:rPr lang="en-US" dirty="0" smtClean="0"/>
              <a:t>Many Data Structures are Naturally Recursive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2444"/>
            <a:ext cx="6400800" cy="3061406"/>
          </a:xfrm>
        </p:spPr>
        <p:txBody>
          <a:bodyPr/>
          <a:lstStyle/>
          <a:p>
            <a:pPr algn="l"/>
            <a:r>
              <a:rPr lang="en-US" dirty="0" smtClean="0"/>
              <a:t>What is a linked list?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Simply a data value combined with another list. That is, lists are built from lists!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Listnode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&lt;E&gt;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//*** fields ***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E data;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Listnode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&lt;E&gt; </a:t>
            </a:r>
            <a:r>
              <a:rPr lang="en-US" dirty="0"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length()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getNext</a:t>
            </a:r>
            <a:r>
              <a:rPr lang="en-US" dirty="0">
                <a:latin typeface="Courier"/>
                <a:cs typeface="Courier"/>
              </a:rPr>
              <a:t>() == null)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			  return </a:t>
            </a:r>
            <a:r>
              <a:rPr lang="is-IS" dirty="0" smtClean="0">
                <a:latin typeface="Courier"/>
                <a:cs typeface="Courier"/>
              </a:rPr>
              <a:t>1;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	  else return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1 + </a:t>
            </a:r>
            <a:r>
              <a:rPr lang="en-US" dirty="0" err="1" smtClean="0">
                <a:latin typeface="Courier"/>
                <a:cs typeface="Courier"/>
              </a:rPr>
              <a:t>getNext</a:t>
            </a:r>
            <a:r>
              <a:rPr lang="en-US" dirty="0">
                <a:latin typeface="Courier"/>
                <a:cs typeface="Courier"/>
              </a:rPr>
              <a:t>().length();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>
                <a:latin typeface="Courier"/>
                <a:cs typeface="Courier"/>
              </a:rPr>
              <a:t> ... 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9646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778" y="546804"/>
            <a:ext cx="7239000" cy="557741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Notice that there is </a:t>
            </a:r>
            <a:r>
              <a:rPr lang="en-US" i="1" dirty="0" smtClean="0"/>
              <a:t>no explicit iteration </a:t>
            </a:r>
            <a:r>
              <a:rPr lang="en-US" dirty="0" smtClean="0"/>
              <a:t>in </a:t>
            </a:r>
            <a:r>
              <a:rPr lang="en-US" dirty="0" smtClean="0">
                <a:latin typeface="Courier"/>
                <a:cs typeface="Courier"/>
              </a:rPr>
              <a:t>length</a:t>
            </a:r>
            <a:r>
              <a:rPr lang="en-US" dirty="0" smtClean="0"/>
              <a:t>()!</a:t>
            </a:r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toString</a:t>
            </a:r>
            <a:r>
              <a:rPr lang="en-US" dirty="0" smtClean="0"/>
              <a:t> is equally elegant: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public String </a:t>
            </a:r>
            <a:r>
              <a:rPr lang="en-US" dirty="0" err="1">
                <a:latin typeface="Courier"/>
                <a:cs typeface="Courier"/>
              </a:rPr>
              <a:t>toString</a:t>
            </a:r>
            <a:r>
              <a:rPr lang="en-US" dirty="0">
                <a:latin typeface="Courier"/>
                <a:cs typeface="Courier"/>
              </a:rPr>
              <a:t>(){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	if (next == null)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		return data.toString();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	else return data.toString(</a:t>
            </a:r>
            <a:r>
              <a:rPr lang="ro-RO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ro-RO" dirty="0" smtClean="0">
                <a:latin typeface="Courier"/>
                <a:cs typeface="Courier"/>
              </a:rPr>
              <a:t>      + ",” + next.toString</a:t>
            </a:r>
            <a:r>
              <a:rPr lang="ro-RO" dirty="0">
                <a:latin typeface="Courier"/>
                <a:cs typeface="Courier"/>
              </a:rPr>
              <a:t>()</a:t>
            </a:r>
            <a:r>
              <a:rPr lang="ro-RO" dirty="0" smtClean="0">
                <a:latin typeface="Courier"/>
                <a:cs typeface="Courier"/>
              </a:rPr>
              <a:t>;</a:t>
            </a:r>
            <a:endParaRPr lang="ro-RO" dirty="0">
              <a:latin typeface="Courier"/>
              <a:cs typeface="Courier"/>
            </a:endParaRPr>
          </a:p>
          <a:p>
            <a:pPr algn="l"/>
            <a:r>
              <a:rPr lang="ro-RO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5780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790221"/>
          </a:xfrm>
        </p:spPr>
        <p:txBody>
          <a:bodyPr/>
          <a:lstStyle/>
          <a:p>
            <a:r>
              <a:rPr lang="en-US" dirty="0" smtClean="0"/>
              <a:t>How does Recursion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9222"/>
            <a:ext cx="6400800" cy="3724628"/>
          </a:xfrm>
        </p:spPr>
        <p:txBody>
          <a:bodyPr/>
          <a:lstStyle/>
          <a:p>
            <a:pPr algn="l"/>
            <a:r>
              <a:rPr lang="en-US" dirty="0" smtClean="0"/>
              <a:t>We can imagine that each recursive call to a method f creates a </a:t>
            </a:r>
            <a:r>
              <a:rPr lang="en-US" i="1" dirty="0" smtClean="0"/>
              <a:t>new identical </a:t>
            </a:r>
            <a:r>
              <a:rPr lang="en-US" dirty="0" smtClean="0"/>
              <a:t>copy of f. The normal call/return mechanism is then used.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224" y="645583"/>
            <a:ext cx="7224888" cy="543630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Consider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printInt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) 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	if </a:t>
            </a:r>
            <a:r>
              <a:rPr lang="en-US" dirty="0">
                <a:latin typeface="Courier"/>
                <a:cs typeface="Courier"/>
              </a:rPr>
              <a:t>(k == 0) {</a:t>
            </a:r>
          </a:p>
          <a:p>
            <a:pPr algn="l"/>
            <a:r>
              <a:rPr lang="is-IS" dirty="0" smtClean="0">
                <a:latin typeface="Courier"/>
                <a:cs typeface="Courier"/>
              </a:rPr>
              <a:t>		return; 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 k );</a:t>
            </a:r>
          </a:p>
          <a:p>
            <a:pPr algn="l"/>
            <a:r>
              <a:rPr lang="sk-SK" dirty="0" smtClean="0">
                <a:latin typeface="Courier"/>
                <a:cs typeface="Courier"/>
              </a:rPr>
              <a:t>	</a:t>
            </a:r>
            <a:r>
              <a:rPr lang="sk-SK" dirty="0" smtClean="0">
                <a:solidFill>
                  <a:srgbClr val="3366FF"/>
                </a:solidFill>
                <a:latin typeface="Courier"/>
                <a:cs typeface="Courier"/>
              </a:rPr>
              <a:t>printInt</a:t>
            </a:r>
            <a:r>
              <a:rPr lang="sk-SK" dirty="0">
                <a:latin typeface="Courier"/>
                <a:cs typeface="Courier"/>
              </a:rPr>
              <a:t>( k - 1 )</a:t>
            </a:r>
            <a:r>
              <a:rPr lang="sk-SK" dirty="0" smtClean="0">
                <a:latin typeface="Courier"/>
                <a:cs typeface="Courier"/>
              </a:rPr>
              <a:t>; 	System.out.println("</a:t>
            </a:r>
            <a:r>
              <a:rPr lang="sk-SK" dirty="0">
                <a:latin typeface="Courier"/>
                <a:cs typeface="Courier"/>
              </a:rPr>
              <a:t>all </a:t>
            </a:r>
            <a:r>
              <a:rPr lang="sk-SK" dirty="0" smtClean="0">
                <a:latin typeface="Courier"/>
                <a:cs typeface="Courier"/>
              </a:rPr>
              <a:t>done</a:t>
            </a:r>
            <a:r>
              <a:rPr lang="sk-SK" dirty="0">
                <a:latin typeface="Courier"/>
                <a:cs typeface="Courier"/>
              </a:rPr>
              <a:t>"</a:t>
            </a:r>
            <a:r>
              <a:rPr lang="sk-SK" dirty="0" smtClean="0">
                <a:latin typeface="Courier"/>
                <a:cs typeface="Courier"/>
              </a:rPr>
              <a:t>)</a:t>
            </a:r>
            <a:r>
              <a:rPr lang="sk-SK" dirty="0">
                <a:latin typeface="Courier"/>
                <a:cs typeface="Courier"/>
              </a:rPr>
              <a:t>;</a:t>
            </a:r>
          </a:p>
          <a:p>
            <a:pPr algn="l"/>
            <a:r>
              <a:rPr lang="sk-SK" dirty="0" smtClean="0">
                <a:latin typeface="Courier"/>
                <a:cs typeface="Courier"/>
              </a:rPr>
              <a:t>}</a:t>
            </a:r>
            <a:endParaRPr lang="sk-SK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882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111" y="395111"/>
            <a:ext cx="7253111" cy="5008739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  <a:cs typeface="Courier"/>
              </a:rPr>
              <a:t>We’ll trace the effect of the call </a:t>
            </a:r>
            <a:r>
              <a:rPr lang="en-US" dirty="0" err="1" smtClean="0">
                <a:latin typeface="Courier"/>
                <a:cs typeface="Courier"/>
              </a:rPr>
              <a:t>printInt</a:t>
            </a:r>
            <a:r>
              <a:rPr lang="en-US" dirty="0" smtClean="0">
                <a:latin typeface="Courier"/>
                <a:cs typeface="Courier"/>
              </a:rPr>
              <a:t>(2):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+mj-lt"/>
                <a:cs typeface="Courier"/>
              </a:rPr>
              <a:t>We print 2 then reach the call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sk-SK" dirty="0">
                <a:solidFill>
                  <a:srgbClr val="3366FF"/>
                </a:solidFill>
                <a:latin typeface="Courier"/>
                <a:cs typeface="Courier"/>
              </a:rPr>
              <a:t>printInt</a:t>
            </a:r>
            <a:r>
              <a:rPr lang="sk-SK" dirty="0" smtClean="0">
                <a:latin typeface="Courier"/>
                <a:cs typeface="Courier"/>
              </a:rPr>
              <a:t>(k </a:t>
            </a:r>
            <a:r>
              <a:rPr lang="sk-SK" dirty="0">
                <a:latin typeface="Courier"/>
                <a:cs typeface="Courier"/>
              </a:rPr>
              <a:t>- </a:t>
            </a:r>
            <a:r>
              <a:rPr lang="sk-SK" dirty="0" smtClean="0">
                <a:latin typeface="Courier"/>
                <a:cs typeface="Courier"/>
              </a:rPr>
              <a:t>1) which is really</a:t>
            </a:r>
          </a:p>
          <a:p>
            <a:pPr algn="l"/>
            <a:r>
              <a:rPr lang="sk-SK" dirty="0">
                <a:solidFill>
                  <a:srgbClr val="3366FF"/>
                </a:solidFill>
                <a:latin typeface="Courier"/>
                <a:cs typeface="Courier"/>
              </a:rPr>
              <a:t>printInt</a:t>
            </a:r>
            <a:r>
              <a:rPr lang="sk-SK" dirty="0" smtClean="0">
                <a:latin typeface="Courier"/>
                <a:cs typeface="Courier"/>
              </a:rPr>
              <a:t>(1)</a:t>
            </a:r>
            <a:r>
              <a:rPr lang="sk-SK" dirty="0" smtClean="0">
                <a:latin typeface="+mj-lt"/>
                <a:cs typeface="Courier"/>
              </a:rPr>
              <a:t>.</a:t>
            </a:r>
          </a:p>
          <a:p>
            <a:pPr algn="l"/>
            <a:r>
              <a:rPr lang="sk-SK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sk-SK" dirty="0" smtClean="0">
                <a:latin typeface="+mj-lt"/>
                <a:cs typeface="Courier"/>
              </a:rPr>
              <a:t>We now call a new copy of printInt, shown in </a:t>
            </a:r>
            <a:r>
              <a:rPr lang="sk-SK" dirty="0" smtClean="0">
                <a:solidFill>
                  <a:srgbClr val="3366FF"/>
                </a:solidFill>
                <a:latin typeface="+mj-lt"/>
                <a:cs typeface="Courier"/>
              </a:rPr>
              <a:t>blue</a:t>
            </a:r>
            <a:r>
              <a:rPr lang="sk-SK" dirty="0" smtClean="0">
                <a:latin typeface="+mj-lt"/>
                <a:cs typeface="Courier"/>
              </a:rPr>
              <a:t>, with a k value of 1.</a:t>
            </a:r>
          </a:p>
        </p:txBody>
      </p:sp>
    </p:spTree>
    <p:extLst>
      <p:ext uri="{BB962C8B-B14F-4D97-AF65-F5344CB8AC3E}">
        <p14:creationId xmlns:p14="http://schemas.microsoft.com/office/powerpoint/2010/main" val="383961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790222"/>
            <a:ext cx="7309555" cy="5334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printInt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k ) {</a:t>
            </a:r>
          </a:p>
          <a:p>
            <a:pPr algn="l"/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	if (k == 0) {</a:t>
            </a:r>
          </a:p>
          <a:p>
            <a:pPr algn="l"/>
            <a:r>
              <a:rPr lang="is-IS" dirty="0">
                <a:solidFill>
                  <a:srgbClr val="3366FF"/>
                </a:solidFill>
                <a:latin typeface="Courier"/>
                <a:cs typeface="Courier"/>
              </a:rPr>
              <a:t>		return; }</a:t>
            </a:r>
          </a:p>
          <a:p>
            <a:pPr algn="l"/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System.out.println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 k );</a:t>
            </a:r>
          </a:p>
          <a:p>
            <a:pPr algn="l"/>
            <a:r>
              <a:rPr lang="sk-SK" dirty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sk-SK" dirty="0">
                <a:solidFill>
                  <a:srgbClr val="FF6600"/>
                </a:solidFill>
                <a:latin typeface="Courier"/>
                <a:cs typeface="Courier"/>
              </a:rPr>
              <a:t>printInt</a:t>
            </a:r>
            <a:r>
              <a:rPr lang="sk-SK" dirty="0">
                <a:solidFill>
                  <a:srgbClr val="3366FF"/>
                </a:solidFill>
                <a:latin typeface="Courier"/>
                <a:cs typeface="Courier"/>
              </a:rPr>
              <a:t>( k - 1 ); 	System.out.println("all done");</a:t>
            </a:r>
          </a:p>
          <a:p>
            <a:pPr algn="l"/>
            <a:r>
              <a:rPr lang="sk-SK" dirty="0" smtClean="0">
                <a:solidFill>
                  <a:srgbClr val="3366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  <a:latin typeface="+mj-lt"/>
                <a:cs typeface="Courier"/>
              </a:rPr>
              <a:t>The value of k, which is 1, is printed. Then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  <a:latin typeface="+mj-lt"/>
                <a:cs typeface="Courier"/>
              </a:rPr>
              <a:t>another copy of printInt, shown in </a:t>
            </a:r>
            <a:r>
              <a:rPr lang="sk-SK" dirty="0" smtClean="0">
                <a:solidFill>
                  <a:srgbClr val="FF0000"/>
                </a:solidFill>
                <a:latin typeface="+mj-lt"/>
                <a:cs typeface="Courier"/>
              </a:rPr>
              <a:t>red</a:t>
            </a:r>
            <a:r>
              <a:rPr lang="sk-SK" dirty="0" smtClean="0">
                <a:solidFill>
                  <a:schemeClr val="tx1"/>
                </a:solidFill>
                <a:latin typeface="+mj-lt"/>
                <a:cs typeface="Courier"/>
              </a:rPr>
              <a:t> is called with a 0 parameter:</a:t>
            </a:r>
            <a:endParaRPr lang="sk-SK" dirty="0">
              <a:solidFill>
                <a:schemeClr val="tx1"/>
              </a:solidFill>
              <a:latin typeface="+mj-lt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1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550333"/>
            <a:ext cx="7563555" cy="485351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k ) {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	if (k == 0) {</a:t>
            </a:r>
          </a:p>
          <a:p>
            <a:pPr algn="l"/>
            <a:r>
              <a:rPr lang="is-IS" dirty="0">
                <a:solidFill>
                  <a:srgbClr val="FF0000"/>
                </a:solidFill>
                <a:latin typeface="Courier"/>
                <a:cs typeface="Courier"/>
              </a:rPr>
              <a:t>		return; }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 k );</a:t>
            </a:r>
          </a:p>
          <a:p>
            <a:pPr algn="l"/>
            <a:r>
              <a:rPr lang="sk-SK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sk-SK" dirty="0">
                <a:solidFill>
                  <a:srgbClr val="008000"/>
                </a:solidFill>
                <a:latin typeface="Courier"/>
                <a:cs typeface="Courier"/>
              </a:rPr>
              <a:t>printInt</a:t>
            </a:r>
            <a:r>
              <a:rPr lang="sk-SK" dirty="0">
                <a:solidFill>
                  <a:srgbClr val="FF0000"/>
                </a:solidFill>
                <a:latin typeface="Courier"/>
                <a:cs typeface="Courier"/>
              </a:rPr>
              <a:t>( k - 1 ); 	System.out.println("all done");</a:t>
            </a:r>
          </a:p>
          <a:p>
            <a:pPr algn="l"/>
            <a:r>
              <a:rPr lang="sk-SK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sk-SK" dirty="0" smtClean="0">
                <a:solidFill>
                  <a:srgbClr val="800000"/>
                </a:solidFill>
                <a:cs typeface="Courier"/>
              </a:rPr>
              <a:t>Since k is 0, this version of printInt returns immediately. Then the blue and black versions each print </a:t>
            </a:r>
            <a:r>
              <a:rPr lang="sk-SK" dirty="0">
                <a:solidFill>
                  <a:srgbClr val="800000"/>
                </a:solidFill>
                <a:latin typeface="+mj-lt"/>
                <a:cs typeface="Courier"/>
              </a:rPr>
              <a:t> </a:t>
            </a:r>
            <a:r>
              <a:rPr lang="sk-SK" dirty="0" smtClean="0">
                <a:solidFill>
                  <a:srgbClr val="800000"/>
                </a:solidFill>
                <a:latin typeface="+mj-lt"/>
                <a:cs typeface="Courier"/>
              </a:rPr>
              <a:t> </a:t>
            </a:r>
            <a:r>
              <a:rPr lang="en-US" dirty="0"/>
              <a:t>“all done</a:t>
            </a:r>
            <a:r>
              <a:rPr lang="en-US" dirty="0" smtClean="0"/>
              <a:t>”.</a:t>
            </a:r>
            <a:endParaRPr lang="en-US" dirty="0"/>
          </a:p>
          <a:p>
            <a:pPr algn="l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1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4"/>
            <a:ext cx="7772400" cy="1016000"/>
          </a:xfrm>
        </p:spPr>
        <p:txBody>
          <a:bodyPr/>
          <a:lstStyle/>
          <a:p>
            <a:r>
              <a:rPr lang="en-US" dirty="0" smtClean="0"/>
              <a:t>The “Shadow Array” Trick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7" y="1439333"/>
            <a:ext cx="7351889" cy="3964517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Push is usually O(1)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But when the end of  array is hit, we need O(N) time to copy current data into a new, bigger array.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 alternative is to allocate a </a:t>
            </a:r>
            <a:r>
              <a:rPr lang="en-US" i="1" dirty="0" smtClean="0"/>
              <a:t>second</a:t>
            </a:r>
            <a:r>
              <a:rPr lang="en-US" dirty="0" smtClean="0"/>
              <a:t> expanded array (the shadow array) when current array size hits a threshold.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6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10724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are different colors (versions) needed?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130777"/>
            <a:ext cx="6643511" cy="375355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 need different versions (colors) because different calls may have different parameter values, different local variable values and different return points.</a:t>
            </a:r>
          </a:p>
          <a:p>
            <a:pPr algn="l"/>
            <a:r>
              <a:rPr lang="en-US" dirty="0" smtClean="0"/>
              <a:t>The red value of k is different than the black value. Similarly, a red routine returns to a red call point, not a black or blue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8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128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we actually make different copies of recursive routines?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6556"/>
            <a:ext cx="6400800" cy="3414888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No</a:t>
            </a:r>
            <a:r>
              <a:rPr lang="en-US" dirty="0" smtClean="0"/>
              <a:t>, but we </a:t>
            </a:r>
            <a:r>
              <a:rPr lang="en-US" i="1" dirty="0" smtClean="0"/>
              <a:t>do</a:t>
            </a:r>
            <a:r>
              <a:rPr lang="en-US" dirty="0" smtClean="0"/>
              <a:t> make different copies of parameter values, local variables and return points. These are packaged into a memory block, called a “frame” or “activation record.” The code for a method uses one particular frame, allocated on a run-time stack in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489" y="814916"/>
            <a:ext cx="6400800" cy="480130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r>
              <a:rPr lang="en-US" dirty="0" smtClean="0"/>
              <a:t>Each frame corresponds to a different call.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6844" y="3163711"/>
            <a:ext cx="164817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6844" y="2147711"/>
            <a:ext cx="164817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6844" y="1038577"/>
            <a:ext cx="164817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 =  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17444" y="1524000"/>
            <a:ext cx="8325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17444" y="3626556"/>
            <a:ext cx="8325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0222" y="1707444"/>
            <a:ext cx="145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of stack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70223" y="3795889"/>
            <a:ext cx="200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of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4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2000"/>
            <a:ext cx="6400800" cy="4641850"/>
          </a:xfrm>
        </p:spPr>
        <p:txBody>
          <a:bodyPr/>
          <a:lstStyle/>
          <a:p>
            <a:pPr algn="l"/>
            <a:r>
              <a:rPr lang="en-US" dirty="0" smtClean="0"/>
              <a:t>Frames are placed on a stack because calls are LIFO (most recent call is first to return).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fact, all methods (not just recursive ones) use frames.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 program may have many methods, but only those that are active (running) are allocated frames on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2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157110"/>
          </a:xfrm>
        </p:spPr>
        <p:txBody>
          <a:bodyPr/>
          <a:lstStyle/>
          <a:p>
            <a:r>
              <a:rPr lang="en-US" dirty="0" smtClean="0"/>
              <a:t>Rules for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2777"/>
            <a:ext cx="6400800" cy="4741333"/>
          </a:xfrm>
        </p:spPr>
        <p:txBody>
          <a:bodyPr/>
          <a:lstStyle/>
          <a:p>
            <a:pPr algn="l"/>
            <a:r>
              <a:rPr lang="en-US" dirty="0" smtClean="0"/>
              <a:t>Badly written recursive routines can fail.</a:t>
            </a:r>
          </a:p>
          <a:p>
            <a:pPr algn="l"/>
            <a:r>
              <a:rPr lang="en-US" dirty="0" smtClean="0"/>
              <a:t>Consider: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badPrint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(k);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badPrint</a:t>
            </a:r>
            <a:r>
              <a:rPr lang="en-US" dirty="0">
                <a:latin typeface="Courier"/>
                <a:cs typeface="Courier"/>
              </a:rPr>
              <a:t>(k + 1);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/>
              <a:t>There is an unlimited number of calls (an </a:t>
            </a:r>
            <a:r>
              <a:rPr lang="en-US" dirty="0" smtClean="0">
                <a:solidFill>
                  <a:srgbClr val="FF0000"/>
                </a:solidFill>
              </a:rPr>
              <a:t>infinite recursion</a:t>
            </a:r>
            <a:r>
              <a:rPr lang="en-US" dirty="0" smtClean="0"/>
              <a:t>). Execution stops when the frame stack overflows.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6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A correct recursive routine should follow these two rules: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There must be a </a:t>
            </a:r>
            <a:r>
              <a:rPr lang="en-US" i="1" dirty="0" smtClean="0"/>
              <a:t>base case </a:t>
            </a:r>
            <a:r>
              <a:rPr lang="en-US" dirty="0" smtClean="0"/>
              <a:t>which makes no further recursive calls.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In </a:t>
            </a:r>
            <a:r>
              <a:rPr lang="en-US" dirty="0" err="1" smtClean="0"/>
              <a:t>printInt</a:t>
            </a:r>
            <a:r>
              <a:rPr lang="en-US" dirty="0" smtClean="0"/>
              <a:t> this was the k == 0 test.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/>
              <a:t>Each recursive call must make progress toward the base case.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In </a:t>
            </a:r>
            <a:r>
              <a:rPr lang="en-US" dirty="0" err="1" smtClean="0"/>
              <a:t>printInt</a:t>
            </a:r>
            <a:r>
              <a:rPr lang="en-US" dirty="0" smtClean="0"/>
              <a:t> k is repeatedly reduced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by 1, making progress toward 0.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7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87916"/>
            <a:ext cx="6400800" cy="5097640"/>
          </a:xfrm>
        </p:spPr>
        <p:txBody>
          <a:bodyPr/>
          <a:lstStyle/>
          <a:p>
            <a:pPr algn="l"/>
            <a:r>
              <a:rPr lang="en-US" dirty="0" smtClean="0"/>
              <a:t>What does the call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latin typeface="Courier"/>
                <a:cs typeface="Courier"/>
              </a:rPr>
              <a:t>printInt</a:t>
            </a:r>
            <a:r>
              <a:rPr lang="en-US" dirty="0" smtClean="0">
                <a:latin typeface="Courier"/>
                <a:cs typeface="Courier"/>
              </a:rPr>
              <a:t>(-1)</a:t>
            </a:r>
          </a:p>
          <a:p>
            <a:pPr algn="l"/>
            <a:r>
              <a:rPr lang="en-US" dirty="0" smtClean="0"/>
              <a:t>do?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 causes an </a:t>
            </a:r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recursion.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Because k makes no progress toward the base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4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8"/>
            <a:ext cx="7772400" cy="1142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Interesting Recursive Routine: palindrome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31999"/>
            <a:ext cx="6400800" cy="426155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What is a palindrome?</a:t>
            </a:r>
          </a:p>
          <a:p>
            <a:pPr algn="l"/>
            <a:r>
              <a:rPr lang="en-US" dirty="0" smtClean="0"/>
              <a:t>A word or phrase that is spelled the same left to right or right to left:</a:t>
            </a:r>
          </a:p>
          <a:p>
            <a:pPr algn="l"/>
            <a:r>
              <a:rPr lang="en-US" dirty="0" smtClean="0"/>
              <a:t>Examples:</a:t>
            </a:r>
          </a:p>
          <a:p>
            <a:pPr algn="l"/>
            <a:r>
              <a:rPr lang="en-US" dirty="0" smtClean="0"/>
              <a:t>	deed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radar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step on no pets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 man a plan a canal panama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1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558844" cy="4726517"/>
          </a:xfrm>
        </p:spPr>
        <p:txBody>
          <a:bodyPr/>
          <a:lstStyle/>
          <a:p>
            <a:pPr algn="l"/>
            <a:r>
              <a:rPr lang="en-US" dirty="0" smtClean="0"/>
              <a:t>Palindromes have an elegant recursive definition: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All strings of length 0 or 1 are trivially palindromes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Longer strings are palindromes </a:t>
            </a:r>
            <a:r>
              <a:rPr lang="en-US" i="1" dirty="0" smtClean="0"/>
              <a:t>if</a:t>
            </a:r>
            <a:r>
              <a:rPr lang="en-US" dirty="0" smtClean="0"/>
              <a:t> the first and last character match </a:t>
            </a:r>
            <a:r>
              <a:rPr lang="en-US" i="1" dirty="0" smtClean="0"/>
              <a:t>and</a:t>
            </a:r>
            <a:r>
              <a:rPr lang="en-US" dirty="0" smtClean="0"/>
              <a:t> the remaining string is also a palindrome</a:t>
            </a:r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75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4"/>
            <a:ext cx="7772400" cy="889000"/>
          </a:xfrm>
        </p:spPr>
        <p:txBody>
          <a:bodyPr/>
          <a:lstStyle/>
          <a:p>
            <a:r>
              <a:rPr lang="en-US" dirty="0" smtClean="0"/>
              <a:t>A Java palindrome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49777"/>
            <a:ext cx="7964311" cy="3922889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Useful string methods: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length()</a:t>
            </a:r>
            <a:r>
              <a:rPr lang="en-US" dirty="0" smtClean="0"/>
              <a:t>: Length of string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char </a:t>
            </a:r>
            <a:r>
              <a:rPr lang="en-US" dirty="0" err="1" smtClean="0">
                <a:latin typeface="Courier"/>
                <a:cs typeface="Courier"/>
              </a:rPr>
              <a:t>charAt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index)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The character at position index  </a:t>
            </a:r>
          </a:p>
          <a:p>
            <a:pPr algn="l"/>
            <a:r>
              <a:rPr lang="en-US" dirty="0" smtClean="0"/>
              <a:t>	    (starting at 0)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String substring(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begin,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last)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Substring from position begin up to </a:t>
            </a:r>
            <a:r>
              <a:rPr lang="en-US" b="1" dirty="0" smtClean="0"/>
              <a:t>but not 	including</a:t>
            </a:r>
            <a:r>
              <a:rPr lang="en-US" dirty="0" smtClean="0"/>
              <a:t> last</a:t>
            </a:r>
          </a:p>
        </p:txBody>
      </p:sp>
    </p:spTree>
    <p:extLst>
      <p:ext uri="{BB962C8B-B14F-4D97-AF65-F5344CB8AC3E}">
        <p14:creationId xmlns:p14="http://schemas.microsoft.com/office/powerpoint/2010/main" val="340833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492750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Now each push copies pushed item into both arrays. </a:t>
            </a:r>
            <a:r>
              <a:rPr lang="en-US" dirty="0" smtClean="0">
                <a:solidFill>
                  <a:srgbClr val="FF6600"/>
                </a:solidFill>
              </a:rPr>
              <a:t>In addition </a:t>
            </a:r>
            <a:r>
              <a:rPr lang="en-US" dirty="0" smtClean="0"/>
              <a:t>a few items are copied from old to new array.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Gradually all data from old array are copied into new array </a:t>
            </a:r>
            <a:r>
              <a:rPr lang="en-US" dirty="0" smtClean="0">
                <a:solidFill>
                  <a:srgbClr val="FF6600"/>
                </a:solidFill>
              </a:rPr>
              <a:t>before</a:t>
            </a:r>
            <a:r>
              <a:rPr lang="en-US" dirty="0" smtClean="0"/>
              <a:t> the array fills. When old array fills, we switch to bigger array, already allocated and initialized!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Like a “Christmas Club” of years ago.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56" y="691444"/>
            <a:ext cx="8001000" cy="47124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isPalindrome</a:t>
            </a:r>
            <a:r>
              <a:rPr lang="en-US" dirty="0">
                <a:latin typeface="Courier"/>
                <a:cs typeface="Courier"/>
              </a:rPr>
              <a:t>(String s</a:t>
            </a:r>
            <a:r>
              <a:rPr lang="en-US" dirty="0" smtClean="0">
                <a:latin typeface="Courier"/>
                <a:cs typeface="Courier"/>
              </a:rPr>
              <a:t>){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	if (</a:t>
            </a:r>
            <a:r>
              <a:rPr lang="en-US" dirty="0" err="1">
                <a:latin typeface="Courier"/>
                <a:cs typeface="Courier"/>
              </a:rPr>
              <a:t>s.length</a:t>
            </a:r>
            <a:r>
              <a:rPr lang="en-US" dirty="0">
                <a:latin typeface="Courier"/>
                <a:cs typeface="Courier"/>
              </a:rPr>
              <a:t>() == 0 ||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s.length</a:t>
            </a:r>
            <a:r>
              <a:rPr lang="en-US" dirty="0">
                <a:latin typeface="Courier"/>
                <a:cs typeface="Courier"/>
              </a:rPr>
              <a:t>() == 1 )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	return true;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char first =  </a:t>
            </a:r>
            <a:r>
              <a:rPr lang="en-US" dirty="0" err="1">
                <a:latin typeface="Courier"/>
                <a:cs typeface="Courier"/>
              </a:rPr>
              <a:t>s.charAt</a:t>
            </a:r>
            <a:r>
              <a:rPr lang="en-US" dirty="0">
                <a:latin typeface="Courier"/>
                <a:cs typeface="Courier"/>
              </a:rPr>
              <a:t>(0);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char last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en-US" dirty="0" err="1" smtClean="0">
                <a:latin typeface="Courier"/>
                <a:cs typeface="Courier"/>
              </a:rPr>
              <a:t>s.charAt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s.length</a:t>
            </a:r>
            <a:r>
              <a:rPr lang="en-US" dirty="0">
                <a:latin typeface="Courier"/>
                <a:cs typeface="Courier"/>
              </a:rPr>
              <a:t>()-1);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return (first == last)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&amp;&amp;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isPalindrome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s.substring</a:t>
            </a:r>
            <a:r>
              <a:rPr lang="en-US" dirty="0">
                <a:latin typeface="Courier"/>
                <a:cs typeface="Courier"/>
              </a:rPr>
              <a:t>(1, </a:t>
            </a:r>
            <a:r>
              <a:rPr lang="en-US" dirty="0" err="1">
                <a:latin typeface="Courier"/>
                <a:cs typeface="Courier"/>
              </a:rPr>
              <a:t>s.length</a:t>
            </a:r>
            <a:r>
              <a:rPr lang="en-US" dirty="0">
                <a:latin typeface="Courier"/>
                <a:cs typeface="Courier"/>
              </a:rPr>
              <a:t>()-1));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}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84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3"/>
            <a:ext cx="7772400" cy="1509889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isPalindrome</a:t>
            </a:r>
            <a:r>
              <a:rPr lang="en-US" dirty="0" smtClean="0"/>
              <a:t> satisfy the</a:t>
            </a:r>
            <a:br>
              <a:rPr lang="en-US" dirty="0" smtClean="0"/>
            </a:br>
            <a:r>
              <a:rPr lang="en-US" dirty="0" smtClean="0"/>
              <a:t>rules of recursion?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2201333"/>
            <a:ext cx="7182556" cy="3202517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Is there a base case?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Yes – the test for 0 or 1 character   </a:t>
            </a:r>
          </a:p>
          <a:p>
            <a:pPr algn="l"/>
            <a:r>
              <a:rPr lang="en-US" dirty="0" smtClean="0"/>
              <a:t>         strings.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/>
              <a:t>Does each recursive call make progress?  </a:t>
            </a:r>
          </a:p>
          <a:p>
            <a:pPr algn="l"/>
            <a:r>
              <a:rPr lang="en-US" dirty="0" smtClean="0"/>
              <a:t>         Yes – the string parameter gets smaller   </a:t>
            </a:r>
          </a:p>
          <a:p>
            <a:pPr algn="l"/>
            <a:r>
              <a:rPr lang="en-US" dirty="0" smtClean="0"/>
              <a:t>           at each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7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5870"/>
            <a:ext cx="7772400" cy="1002242"/>
          </a:xfrm>
        </p:spPr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1"/>
            <a:ext cx="6400800" cy="41345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Many methods can use iteration rather than recursion. For example: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factorial </a:t>
            </a:r>
            <a:r>
              <a:rPr lang="en-US" dirty="0"/>
              <a:t>of 0 is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factorial of N (for N &gt; 0) </a:t>
            </a:r>
            <a:r>
              <a:rPr lang="en-US" dirty="0" smtClean="0"/>
              <a:t>is</a:t>
            </a:r>
          </a:p>
          <a:p>
            <a:pPr algn="l"/>
            <a:r>
              <a:rPr lang="en-US" dirty="0" smtClean="0"/>
              <a:t>          N</a:t>
            </a:r>
            <a:r>
              <a:rPr lang="en-US" dirty="0"/>
              <a:t>*N-1* ... *3*2*1</a:t>
            </a:r>
          </a:p>
          <a:p>
            <a:r>
              <a:rPr lang="en-US" i="1" dirty="0"/>
              <a:t>or: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factorial of 0 is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factorial of N (for N &gt; 0) is </a:t>
            </a:r>
          </a:p>
          <a:p>
            <a:pPr algn="l"/>
            <a:r>
              <a:rPr lang="en-US" dirty="0" smtClean="0"/>
              <a:t>       N </a:t>
            </a:r>
            <a:r>
              <a:rPr lang="en-US" dirty="0"/>
              <a:t>* factorial (N-1)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3"/>
            <a:ext cx="7772400" cy="818445"/>
          </a:xfrm>
        </p:spPr>
        <p:txBody>
          <a:bodyPr/>
          <a:lstStyle/>
          <a:p>
            <a:r>
              <a:rPr lang="en-US" dirty="0" smtClean="0"/>
              <a:t>Iterative version of Factorial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1520472"/>
            <a:ext cx="7442200" cy="44485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(N == 0)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1;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tmp</a:t>
            </a:r>
            <a:r>
              <a:rPr lang="fr-FR" dirty="0">
                <a:latin typeface="Courier"/>
                <a:cs typeface="Courier"/>
              </a:rPr>
              <a:t> = N;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= N-1; k &gt;= 1; k--)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* k;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return (tmp);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8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89"/>
            <a:ext cx="7772400" cy="931333"/>
          </a:xfrm>
        </p:spPr>
        <p:txBody>
          <a:bodyPr/>
          <a:lstStyle/>
          <a:p>
            <a:r>
              <a:rPr lang="en-US" dirty="0" smtClean="0"/>
              <a:t>Recursive version of Factorial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5667"/>
            <a:ext cx="6400800" cy="366818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if (N == 0)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return 1;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}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return (N * </a:t>
            </a:r>
            <a:r>
              <a:rPr lang="is-IS" dirty="0" smtClean="0">
                <a:latin typeface="Courier"/>
                <a:cs typeface="Courier"/>
              </a:rPr>
              <a:t>     	 				factorial</a:t>
            </a:r>
            <a:r>
              <a:rPr lang="is-IS" dirty="0">
                <a:latin typeface="Courier"/>
                <a:cs typeface="Courier"/>
              </a:rPr>
              <a:t>( N-1 ));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889"/>
            <a:ext cx="77724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Comparing the Two Implementations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9000"/>
            <a:ext cx="6400800" cy="3244850"/>
          </a:xfrm>
        </p:spPr>
        <p:txBody>
          <a:bodyPr/>
          <a:lstStyle/>
          <a:p>
            <a:pPr algn="l"/>
            <a:r>
              <a:rPr lang="en-US" dirty="0" smtClean="0"/>
              <a:t>The recursive version is: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 little shorter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 little clearer (closer to mathematical definition)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 little </a:t>
            </a:r>
            <a:r>
              <a:rPr lang="en-US" i="1" dirty="0" smtClean="0"/>
              <a:t>slower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1058333"/>
          </a:xfrm>
        </p:spPr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222" y="1848556"/>
            <a:ext cx="7413978" cy="3555294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err="1"/>
              <a:t>fibonacci</a:t>
            </a:r>
            <a:r>
              <a:rPr lang="en-US" dirty="0"/>
              <a:t> of 1 or 2 is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fibonacci</a:t>
            </a:r>
            <a:r>
              <a:rPr lang="en-US" dirty="0"/>
              <a:t> of N (for N&gt;2) </a:t>
            </a:r>
            <a:r>
              <a:rPr lang="en-US" dirty="0" smtClean="0"/>
              <a:t>is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mtClean="0"/>
              <a:t>       fibonacci</a:t>
            </a:r>
            <a:r>
              <a:rPr lang="en-US" dirty="0" smtClean="0"/>
              <a:t> </a:t>
            </a:r>
            <a:r>
              <a:rPr lang="en-US" dirty="0"/>
              <a:t>of (N-1) + </a:t>
            </a:r>
            <a:r>
              <a:rPr lang="en-US" dirty="0" err="1"/>
              <a:t>fibonacci</a:t>
            </a:r>
            <a:r>
              <a:rPr lang="en-US" dirty="0"/>
              <a:t> of (N-2)</a:t>
            </a:r>
          </a:p>
        </p:txBody>
      </p:sp>
    </p:spTree>
    <p:extLst>
      <p:ext uri="{BB962C8B-B14F-4D97-AF65-F5344CB8AC3E}">
        <p14:creationId xmlns:p14="http://schemas.microsoft.com/office/powerpoint/2010/main" val="146966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2112"/>
            <a:ext cx="7772400" cy="1143000"/>
          </a:xfrm>
        </p:spPr>
        <p:txBody>
          <a:bodyPr/>
          <a:lstStyle/>
          <a:p>
            <a:r>
              <a:rPr lang="en-US" dirty="0" smtClean="0"/>
              <a:t>Iterative version of Fibonacci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2333"/>
            <a:ext cx="6400800" cy="409151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fib(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 ) {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k1, k2, k3;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k1 = k2 = k3 = 1</a:t>
            </a:r>
            <a:r>
              <a:rPr lang="fr-FR" dirty="0" smtClean="0">
                <a:latin typeface="Courier"/>
                <a:cs typeface="Courier"/>
              </a:rPr>
              <a:t>;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j = 3; j &lt;= N; j++)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k3 = k1 + k2;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k1 = k2;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k2 = k3;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return k3;</a:t>
            </a:r>
          </a:p>
          <a:p>
            <a:pPr algn="l"/>
            <a:r>
              <a:rPr lang="is-IS" dirty="0" smtClean="0">
                <a:latin typeface="Courier"/>
                <a:cs typeface="Courier"/>
              </a:rPr>
              <a:t>}</a:t>
            </a:r>
            <a:endParaRPr lang="is-I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637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790221"/>
          </a:xfrm>
        </p:spPr>
        <p:txBody>
          <a:bodyPr/>
          <a:lstStyle/>
          <a:p>
            <a:r>
              <a:rPr lang="en-US" dirty="0" smtClean="0"/>
              <a:t>Recursive version of Fibonacci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538111"/>
            <a:ext cx="7250289" cy="4106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fib(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 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((N == 1) || (N == 2))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1;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}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(fib( N-1 ) + </a:t>
            </a:r>
            <a:endParaRPr lang="is-IS" dirty="0" smtClean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              fib</a:t>
            </a:r>
            <a:r>
              <a:rPr lang="is-IS" dirty="0">
                <a:latin typeface="Courier"/>
                <a:cs typeface="Courier"/>
              </a:rPr>
              <a:t>( N-2 ))</a:t>
            </a:r>
            <a:r>
              <a:rPr lang="is-I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</a:p>
          <a:p>
            <a:pPr algn="l"/>
            <a:r>
              <a:rPr lang="is-I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889"/>
            <a:ext cx="77724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Comparing the Two Implementations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9000"/>
            <a:ext cx="6400800" cy="3244850"/>
          </a:xfrm>
        </p:spPr>
        <p:txBody>
          <a:bodyPr/>
          <a:lstStyle/>
          <a:p>
            <a:pPr algn="l"/>
            <a:r>
              <a:rPr lang="en-US" dirty="0" smtClean="0"/>
              <a:t>The recursive version is: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horter</a:t>
            </a:r>
          </a:p>
          <a:p>
            <a:pPr marL="457200" indent="-457200" algn="l">
              <a:buFont typeface="Arial"/>
              <a:buChar char="•"/>
            </a:pPr>
            <a:r>
              <a:rPr lang="en-US" b="1" i="1" dirty="0"/>
              <a:t>Much</a:t>
            </a:r>
            <a:r>
              <a:rPr lang="en-US" dirty="0"/>
              <a:t> clearer </a:t>
            </a:r>
            <a:r>
              <a:rPr lang="en-US" dirty="0" smtClean="0"/>
              <a:t>(closer to mathematical definition)</a:t>
            </a:r>
          </a:p>
          <a:p>
            <a:pPr marL="457200" indent="-457200" algn="l">
              <a:buFont typeface="Arial"/>
              <a:buChar char="•"/>
            </a:pPr>
            <a:r>
              <a:rPr lang="en-US" b="1" i="1" dirty="0" smtClean="0"/>
              <a:t>Much</a:t>
            </a:r>
            <a:r>
              <a:rPr lang="en-US" dirty="0" smtClean="0"/>
              <a:t> slower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2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12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Stack Using Linked-lists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/>
          <a:lstStyle/>
          <a:p>
            <a:pPr algn="l"/>
            <a:r>
              <a:rPr lang="en-US" dirty="0" smtClean="0"/>
              <a:t>Linked lists are a very reasonable way to implement stacks. The head of the list is the top stack element: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3254022"/>
            <a:ext cx="5041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3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111"/>
            <a:ext cx="6400800" cy="5277556"/>
          </a:xfrm>
        </p:spPr>
        <p:txBody>
          <a:bodyPr/>
          <a:lstStyle/>
          <a:p>
            <a:pPr algn="l"/>
            <a:r>
              <a:rPr lang="en-US" dirty="0" smtClean="0"/>
              <a:t>Look at </a:t>
            </a:r>
            <a:r>
              <a:rPr lang="en-US" i="1" dirty="0" smtClean="0"/>
              <a:t>call tree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47800"/>
            <a:ext cx="6921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6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6778"/>
            <a:ext cx="6400800" cy="4797072"/>
          </a:xfrm>
        </p:spPr>
        <p:txBody>
          <a:bodyPr/>
          <a:lstStyle/>
          <a:p>
            <a:pPr algn="l"/>
            <a:r>
              <a:rPr lang="en-US" dirty="0" smtClean="0"/>
              <a:t>Calls are repeated unnecessarily.</a:t>
            </a:r>
          </a:p>
          <a:p>
            <a:pPr algn="l"/>
            <a:r>
              <a:rPr lang="en-US" dirty="0" smtClean="0"/>
              <a:t>(fib(4) twice, fib(3) three times!)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Unnecessary calls can be removed by explicitly remembering previous calls</a:t>
            </a:r>
            <a:endParaRPr lang="en-US" dirty="0"/>
          </a:p>
          <a:p>
            <a:r>
              <a:rPr lang="en-US" dirty="0" smtClean="0"/>
              <a:t>or</a:t>
            </a:r>
          </a:p>
          <a:p>
            <a:pPr algn="l"/>
            <a:r>
              <a:rPr lang="en-US" dirty="0" smtClean="0"/>
              <a:t>by using an advanced compiler optimization called </a:t>
            </a:r>
            <a:r>
              <a:rPr lang="en-US" i="1" dirty="0" err="1" smtClean="0"/>
              <a:t>memoizing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4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8557"/>
            <a:ext cx="7772400" cy="1368776"/>
          </a:xfrm>
        </p:spPr>
        <p:txBody>
          <a:bodyPr>
            <a:normAutofit/>
          </a:bodyPr>
          <a:lstStyle/>
          <a:p>
            <a:r>
              <a:rPr lang="en-US" dirty="0" smtClean="0"/>
              <a:t>Analyzing Runtime for Recursive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44889"/>
            <a:ext cx="6400800" cy="3258961"/>
          </a:xfrm>
        </p:spPr>
        <p:txBody>
          <a:bodyPr/>
          <a:lstStyle/>
          <a:p>
            <a:pPr algn="l"/>
            <a:r>
              <a:rPr lang="en-US" dirty="0" smtClean="0"/>
              <a:t>We can use informal reasoning </a:t>
            </a:r>
          </a:p>
          <a:p>
            <a:pPr algn="l"/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or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use </a:t>
            </a:r>
            <a:r>
              <a:rPr lang="en-US" i="1" dirty="0" smtClean="0"/>
              <a:t>recurrence equations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855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846665"/>
          </a:xfrm>
        </p:spPr>
        <p:txBody>
          <a:bodyPr/>
          <a:lstStyle/>
          <a:p>
            <a:r>
              <a:rPr lang="en-US" dirty="0" smtClean="0"/>
              <a:t>Informal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679222"/>
            <a:ext cx="6925733" cy="4642556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We simply determine how many recursive call occur and how much work each call does.</a:t>
            </a:r>
          </a:p>
          <a:p>
            <a:pPr algn="l"/>
            <a:r>
              <a:rPr lang="en-US" dirty="0" smtClean="0"/>
              <a:t>Recall </a:t>
            </a:r>
            <a:r>
              <a:rPr lang="en-US" dirty="0" err="1" smtClean="0">
                <a:latin typeface="Courier"/>
                <a:cs typeface="Courier"/>
              </a:rPr>
              <a:t>printInt</a:t>
            </a:r>
            <a:r>
              <a:rPr lang="en-US" dirty="0" smtClean="0"/>
              <a:t>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printInt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if (k == 0)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		return; }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 k );</a:t>
            </a:r>
          </a:p>
          <a:p>
            <a:pPr algn="l"/>
            <a:r>
              <a:rPr lang="sk-SK" dirty="0">
                <a:latin typeface="Courier"/>
                <a:cs typeface="Courier"/>
              </a:rPr>
              <a:t>	</a:t>
            </a:r>
            <a:r>
              <a:rPr lang="sk-SK" dirty="0">
                <a:solidFill>
                  <a:srgbClr val="800000"/>
                </a:solidFill>
                <a:latin typeface="Courier"/>
                <a:cs typeface="Courier"/>
              </a:rPr>
              <a:t>printInt</a:t>
            </a:r>
            <a:r>
              <a:rPr lang="sk-SK" dirty="0">
                <a:latin typeface="Courier"/>
                <a:cs typeface="Courier"/>
              </a:rPr>
              <a:t>( k - 1 ); 	System.out.println("all done");</a:t>
            </a:r>
          </a:p>
          <a:p>
            <a:pPr algn="l"/>
            <a:r>
              <a:rPr lang="sk-SK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9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Each call does four units of work  and there are N+1 total calls, so the overall time complexity is just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8333"/>
            <a:ext cx="7772400" cy="917223"/>
          </a:xfrm>
        </p:spPr>
        <p:txBody>
          <a:bodyPr/>
          <a:lstStyle/>
          <a:p>
            <a:r>
              <a:rPr lang="en-US" dirty="0" smtClean="0"/>
              <a:t>Recurrence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0778"/>
            <a:ext cx="6400800" cy="3273072"/>
          </a:xfrm>
        </p:spPr>
        <p:txBody>
          <a:bodyPr/>
          <a:lstStyle/>
          <a:p>
            <a:pPr algn="l"/>
            <a:r>
              <a:rPr lang="en-US" dirty="0" smtClean="0"/>
              <a:t>We determine an equation for the base case and a </a:t>
            </a:r>
            <a:r>
              <a:rPr lang="en-US" i="1" dirty="0" smtClean="0"/>
              <a:t>recurrence equation</a:t>
            </a:r>
            <a:r>
              <a:rPr lang="en-US" dirty="0" smtClean="0"/>
              <a:t> for recursive calls.</a:t>
            </a:r>
          </a:p>
          <a:p>
            <a:pPr algn="l"/>
            <a:r>
              <a:rPr lang="en-US" dirty="0" smtClean="0"/>
              <a:t>For </a:t>
            </a:r>
            <a:r>
              <a:rPr lang="en-US" dirty="0" err="1" smtClean="0"/>
              <a:t>printInt</a:t>
            </a:r>
            <a:r>
              <a:rPr lang="en-US" dirty="0" smtClean="0"/>
              <a:t> we have</a:t>
            </a:r>
          </a:p>
          <a:p>
            <a:pPr algn="l"/>
            <a:r>
              <a:rPr lang="en-US" dirty="0" smtClean="0"/>
              <a:t>T(0) = 1</a:t>
            </a:r>
          </a:p>
          <a:p>
            <a:pPr algn="l"/>
            <a:r>
              <a:rPr lang="en-US" dirty="0" smtClean="0"/>
              <a:t>T(N) = 1 + T(N-1)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7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3778"/>
            <a:ext cx="6400800" cy="4670072"/>
          </a:xfrm>
        </p:spPr>
        <p:txBody>
          <a:bodyPr/>
          <a:lstStyle/>
          <a:p>
            <a:pPr algn="l"/>
            <a:r>
              <a:rPr lang="en-US" dirty="0" smtClean="0"/>
              <a:t>To solve these equations we do three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Expand the equations for a few small values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Look for a pattern and guess a solution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Verify that the guessed solution satisfies  the recurrence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2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70139"/>
            <a:ext cx="6400800" cy="5139972"/>
          </a:xfrm>
        </p:spPr>
        <p:txBody>
          <a:bodyPr/>
          <a:lstStyle/>
          <a:p>
            <a:pPr algn="l"/>
            <a:r>
              <a:rPr lang="en-US" dirty="0" smtClean="0"/>
              <a:t>For </a:t>
            </a:r>
            <a:r>
              <a:rPr lang="en-US" dirty="0" err="1" smtClean="0"/>
              <a:t>printInt</a:t>
            </a:r>
            <a:r>
              <a:rPr lang="en-US" dirty="0" smtClean="0"/>
              <a:t> we have:</a:t>
            </a:r>
          </a:p>
          <a:p>
            <a:pPr algn="l"/>
            <a:r>
              <a:rPr lang="en-US" dirty="0" smtClean="0"/>
              <a:t>T(0) = 1</a:t>
            </a:r>
          </a:p>
          <a:p>
            <a:pPr algn="l"/>
            <a:r>
              <a:rPr lang="en-US" dirty="0" smtClean="0"/>
              <a:t>T(N) = 1 + T(n-1)</a:t>
            </a:r>
          </a:p>
          <a:p>
            <a:pPr algn="l"/>
            <a:r>
              <a:rPr lang="en-US" dirty="0" smtClean="0"/>
              <a:t>So we determine</a:t>
            </a:r>
          </a:p>
          <a:p>
            <a:pPr algn="l"/>
            <a:r>
              <a:rPr lang="en-US" dirty="0" smtClean="0"/>
              <a:t>T(1) = 1 +T(0) = 2</a:t>
            </a:r>
          </a:p>
          <a:p>
            <a:pPr algn="l"/>
            <a:r>
              <a:rPr lang="en-US" dirty="0" smtClean="0"/>
              <a:t>T(2) = 1 + T(1) = 1 + 2 = 3</a:t>
            </a:r>
          </a:p>
          <a:p>
            <a:pPr algn="l"/>
            <a:r>
              <a:rPr lang="en-US" dirty="0" smtClean="0"/>
              <a:t>The cost grows by 1 at each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1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05556"/>
            <a:ext cx="6400800" cy="4698294"/>
          </a:xfrm>
        </p:spPr>
        <p:txBody>
          <a:bodyPr/>
          <a:lstStyle/>
          <a:p>
            <a:pPr algn="l"/>
            <a:r>
              <a:rPr lang="en-US" dirty="0" smtClean="0"/>
              <a:t>We guess that T(N) = N +1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To verify we substitute the guess in the recurrence rule and verify that the equation holds.</a:t>
            </a:r>
          </a:p>
          <a:p>
            <a:pPr algn="l"/>
            <a:r>
              <a:rPr lang="en-US" dirty="0" smtClean="0"/>
              <a:t>Starting at T(N) = 1 + T(N-1)</a:t>
            </a:r>
          </a:p>
          <a:p>
            <a:pPr algn="l"/>
            <a:r>
              <a:rPr lang="en-US" dirty="0" smtClean="0"/>
              <a:t>We substitute our guess and simplify:</a:t>
            </a:r>
          </a:p>
          <a:p>
            <a:pPr algn="l"/>
            <a:r>
              <a:rPr lang="en-US" dirty="0" smtClean="0"/>
              <a:t>N+1 =?= 1 + ((N-1) + 1) = N + 1</a:t>
            </a:r>
          </a:p>
          <a:p>
            <a:pPr algn="l"/>
            <a:r>
              <a:rPr lang="en-US" dirty="0" smtClean="0"/>
              <a:t>The solution works!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945443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4501445"/>
          </a:xfrm>
        </p:spPr>
        <p:txBody>
          <a:bodyPr/>
          <a:lstStyle/>
          <a:p>
            <a:pPr algn="l"/>
            <a:r>
              <a:rPr lang="en-US" dirty="0" smtClean="0"/>
              <a:t>Recall the </a:t>
            </a:r>
            <a:r>
              <a:rPr lang="en-US" dirty="0" err="1" smtClean="0"/>
              <a:t>isPalindrome</a:t>
            </a:r>
            <a:r>
              <a:rPr lang="en-US" dirty="0" smtClean="0"/>
              <a:t> method.</a:t>
            </a:r>
          </a:p>
          <a:p>
            <a:pPr algn="l"/>
            <a:r>
              <a:rPr lang="en-US" dirty="0" smtClean="0"/>
              <a:t>For size 0 or 1 it immediately returned.</a:t>
            </a:r>
          </a:p>
          <a:p>
            <a:pPr algn="l"/>
            <a:r>
              <a:rPr lang="en-US" dirty="0" smtClean="0"/>
              <a:t>For longer strings it removed two characters and recursively tested the remaining string.</a:t>
            </a:r>
          </a:p>
          <a:p>
            <a:pPr algn="l"/>
            <a:r>
              <a:rPr lang="en-US" dirty="0" smtClean="0"/>
              <a:t>The recurrence equations are:</a:t>
            </a:r>
          </a:p>
          <a:p>
            <a:pPr algn="l"/>
            <a:r>
              <a:rPr lang="en-US" dirty="0" smtClean="0"/>
              <a:t>T(0) = T(1) = 1</a:t>
            </a:r>
          </a:p>
          <a:p>
            <a:pPr algn="l"/>
            <a:r>
              <a:rPr lang="en-US" dirty="0" smtClean="0"/>
              <a:t>T(N) = 1 + T(N-2)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5028"/>
            <a:ext cx="6400800" cy="5520972"/>
          </a:xfrm>
        </p:spPr>
        <p:txBody>
          <a:bodyPr/>
          <a:lstStyle/>
          <a:p>
            <a:pPr algn="l"/>
            <a:r>
              <a:rPr lang="en-US" dirty="0" smtClean="0"/>
              <a:t>We create a new class, </a:t>
            </a:r>
            <a:r>
              <a:rPr lang="en-US" dirty="0" err="1" smtClean="0"/>
              <a:t>LLStack</a:t>
            </a:r>
            <a:r>
              <a:rPr lang="en-US" dirty="0" smtClean="0"/>
              <a:t>, that implements the </a:t>
            </a:r>
            <a:r>
              <a:rPr lang="en-US" dirty="0" err="1" smtClean="0"/>
              <a:t>StackADT</a:t>
            </a:r>
            <a:r>
              <a:rPr lang="en-US" dirty="0" smtClean="0"/>
              <a:t> interface: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 smtClean="0">
                <a:latin typeface="Courier"/>
                <a:cs typeface="Courier"/>
              </a:rPr>
              <a:t>LLStack</a:t>
            </a:r>
            <a:r>
              <a:rPr lang="en-US" dirty="0">
                <a:latin typeface="Courier"/>
                <a:cs typeface="Courier"/>
              </a:rPr>
              <a:t>&lt;E&gt;      	 		implements </a:t>
            </a:r>
            <a:r>
              <a:rPr lang="en-US" dirty="0" err="1">
                <a:latin typeface="Courier"/>
                <a:cs typeface="Courier"/>
              </a:rPr>
              <a:t>StackADT</a:t>
            </a:r>
            <a:r>
              <a:rPr lang="en-US" dirty="0">
                <a:latin typeface="Courier"/>
                <a:cs typeface="Courier"/>
              </a:rPr>
              <a:t>&lt;E&gt;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	</a:t>
            </a:r>
            <a:r>
              <a:rPr lang="en-US" dirty="0" smtClean="0">
                <a:latin typeface="Courier"/>
                <a:cs typeface="Courier"/>
              </a:rPr>
              <a:t>private </a:t>
            </a:r>
            <a:r>
              <a:rPr lang="en-US" dirty="0" err="1" smtClean="0">
                <a:latin typeface="Courier"/>
                <a:cs typeface="Courier"/>
              </a:rPr>
              <a:t>Listnode</a:t>
            </a:r>
            <a:r>
              <a:rPr lang="en-US" dirty="0" smtClean="0">
                <a:latin typeface="Courier"/>
                <a:cs typeface="Courier"/>
              </a:rPr>
              <a:t>&lt;E&gt; items</a:t>
            </a:r>
            <a:r>
              <a:rPr lang="en-US" dirty="0">
                <a:latin typeface="Courier"/>
                <a:cs typeface="Courier"/>
              </a:rPr>
              <a:t>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	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;  </a:t>
            </a:r>
          </a:p>
          <a:p>
            <a:pPr algn="l"/>
            <a:r>
              <a:rPr lang="en-US" dirty="0" smtClean="0"/>
              <a:t>   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Expanding: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cost increases by 1 every second step. T(N) = 1 + N/2 fits this pattern.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81761"/>
              </p:ext>
            </p:extLst>
          </p:nvPr>
        </p:nvGraphicFramePr>
        <p:xfrm>
          <a:off x="2483556" y="1139037"/>
          <a:ext cx="4557888" cy="294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777"/>
                <a:gridCol w="2681111"/>
              </a:tblGrid>
              <a:tr h="382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1+T(0)  =  2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1+T(1) = 2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1+T(2) = 3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1+T(3) = 3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1+T(4) = 4</a:t>
                      </a:r>
                      <a:endParaRPr lang="en-US" dirty="0"/>
                    </a:p>
                  </a:txBody>
                  <a:tcPr/>
                </a:tc>
              </a:tr>
              <a:tr h="35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1+T(5) =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3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8361"/>
            <a:ext cx="6400800" cy="4420305"/>
          </a:xfrm>
        </p:spPr>
        <p:txBody>
          <a:bodyPr/>
          <a:lstStyle/>
          <a:p>
            <a:pPr algn="l"/>
            <a:r>
              <a:rPr lang="en-US" dirty="0" smtClean="0"/>
              <a:t>We verify this guess satisfies the equations: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We require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T(N) = 1 + T(N-2)</a:t>
            </a:r>
          </a:p>
          <a:p>
            <a:pPr algn="l"/>
            <a:r>
              <a:rPr lang="en-US" dirty="0" smtClean="0"/>
              <a:t>Substituting: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1+N/2 =?= 1 + (1+ (N-2)/</a:t>
            </a:r>
            <a:r>
              <a:rPr lang="en-US" smtClean="0"/>
              <a:t>2)  </a:t>
            </a:r>
            <a:r>
              <a:rPr lang="en-US" dirty="0" smtClean="0"/>
              <a:t>=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2+(N/2 – 1) = 1+N/2 </a:t>
            </a:r>
            <a:r>
              <a:rPr lang="en-US" dirty="0" smtClean="0">
                <a:solidFill>
                  <a:srgbClr val="FF6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1114777"/>
          </a:xfrm>
        </p:spPr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5"/>
            <a:ext cx="6400800" cy="4261555"/>
          </a:xfrm>
        </p:spPr>
        <p:txBody>
          <a:bodyPr/>
          <a:lstStyle/>
          <a:p>
            <a:pPr algn="l"/>
            <a:r>
              <a:rPr lang="en-US" dirty="0" smtClean="0"/>
              <a:t>A common operation in a data structure is to </a:t>
            </a:r>
            <a:r>
              <a:rPr lang="en-US" i="1" dirty="0" smtClean="0"/>
              <a:t>search</a:t>
            </a:r>
            <a:r>
              <a:rPr lang="en-US" dirty="0" smtClean="0"/>
              <a:t> for a value.</a:t>
            </a:r>
          </a:p>
          <a:p>
            <a:pPr algn="l"/>
            <a:r>
              <a:rPr lang="en-US" dirty="0" smtClean="0"/>
              <a:t>One simple approach is to examine every value in a structure until a match is found (or the search is exhausted).</a:t>
            </a:r>
          </a:p>
          <a:p>
            <a:pPr algn="l"/>
            <a:r>
              <a:rPr lang="en-US" dirty="0" smtClean="0"/>
              <a:t>Iterators facilitate this approach.</a:t>
            </a:r>
          </a:p>
          <a:p>
            <a:pPr algn="l"/>
            <a:r>
              <a:rPr lang="en-US" dirty="0" smtClean="0"/>
              <a:t>But, it may be too slow. A faster “targeted” approach may be preferable.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90"/>
            <a:ext cx="7772400" cy="1044222"/>
          </a:xfrm>
        </p:spPr>
        <p:txBody>
          <a:bodyPr/>
          <a:lstStyle/>
          <a:p>
            <a:r>
              <a:rPr lang="en-US" dirty="0" smtClean="0"/>
              <a:t>Searching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65112"/>
            <a:ext cx="6400800" cy="3738738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Sequential Search</a:t>
            </a:r>
          </a:p>
          <a:p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You examine each element in the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array until a match is found. </a:t>
            </a:r>
            <a:endParaRPr lang="en-US" dirty="0"/>
          </a:p>
          <a:p>
            <a:pPr algn="l"/>
            <a:r>
              <a:rPr lang="en-US" dirty="0" smtClean="0"/>
              <a:t>	If the array has N elements, you need,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on average, N/2 tests. The search is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5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660400"/>
            <a:ext cx="7772400" cy="821267"/>
          </a:xfrm>
        </p:spPr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4444"/>
            <a:ext cx="6911622" cy="416277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If the array holds values in sorted order a much faster search strategy exists. It is called </a:t>
            </a:r>
            <a:r>
              <a:rPr lang="en-US" i="1" dirty="0" smtClean="0"/>
              <a:t>binary search</a:t>
            </a:r>
            <a:r>
              <a:rPr lang="en-US" dirty="0" smtClean="0"/>
              <a:t>. It is simple and </a:t>
            </a:r>
            <a:r>
              <a:rPr lang="en-US" i="1" dirty="0" smtClean="0"/>
              <a:t>recursive</a:t>
            </a:r>
            <a:r>
              <a:rPr lang="en-US" dirty="0" smtClean="0"/>
              <a:t>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67694"/>
            <a:ext cx="6400800" cy="454730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Say we want to find a value </a:t>
            </a:r>
            <a:r>
              <a:rPr lang="en-US" dirty="0" smtClean="0"/>
              <a:t>v: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If the midpoint entry, at position N/2 matches, we are done.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If the midpoint entry is </a:t>
            </a:r>
            <a:r>
              <a:rPr lang="en-US" dirty="0" smtClean="0"/>
              <a:t>smaller than </a:t>
            </a:r>
            <a:r>
              <a:rPr lang="en-US" dirty="0"/>
              <a:t>v do a binary search on the </a:t>
            </a:r>
            <a:r>
              <a:rPr lang="en-US" i="1" dirty="0" smtClean="0"/>
              <a:t>upper half </a:t>
            </a:r>
            <a:r>
              <a:rPr lang="en-US" dirty="0"/>
              <a:t>of the array (positions( N/2)+1 to N-1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Otherwise do a binary search on the </a:t>
            </a:r>
            <a:r>
              <a:rPr lang="en-US" i="1" dirty="0" smtClean="0"/>
              <a:t>lower half </a:t>
            </a:r>
            <a:r>
              <a:rPr lang="en-US" dirty="0" smtClean="0"/>
              <a:t>of the array (positions 0 to (N/2) -1.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05556"/>
            <a:ext cx="6400800" cy="4698294"/>
          </a:xfrm>
        </p:spPr>
        <p:txBody>
          <a:bodyPr/>
          <a:lstStyle/>
          <a:p>
            <a:pPr algn="l"/>
            <a:r>
              <a:rPr lang="en-US" dirty="0" smtClean="0"/>
              <a:t>We do at most log</a:t>
            </a:r>
            <a:r>
              <a:rPr lang="en-US" baseline="-25000" dirty="0" smtClean="0"/>
              <a:t>2</a:t>
            </a:r>
            <a:r>
              <a:rPr lang="en-US" dirty="0" smtClean="0"/>
              <a:t>(N) matches, so binary search is </a:t>
            </a:r>
            <a:r>
              <a:rPr lang="en-US" i="1" dirty="0" smtClean="0"/>
              <a:t>much faster </a:t>
            </a:r>
            <a:r>
              <a:rPr lang="en-US" dirty="0" smtClean="0"/>
              <a:t>than sequential search.</a:t>
            </a:r>
          </a:p>
          <a:p>
            <a:pPr algn="l"/>
            <a:r>
              <a:rPr lang="en-US" dirty="0" smtClean="0"/>
              <a:t>For example, if N = 1024, we do at most 10 matches (log</a:t>
            </a:r>
            <a:r>
              <a:rPr lang="en-US" baseline="-25000" dirty="0" smtClean="0"/>
              <a:t>2</a:t>
            </a:r>
            <a:r>
              <a:rPr lang="en-US" dirty="0" smtClean="0"/>
              <a:t>(1024) = 10).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5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17221"/>
          </a:xfrm>
        </p:spPr>
        <p:txBody>
          <a:bodyPr/>
          <a:lstStyle/>
          <a:p>
            <a:r>
              <a:rPr lang="en-US" dirty="0" smtClean="0"/>
              <a:t>The Comparable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6"/>
            <a:ext cx="6400800" cy="3682294"/>
          </a:xfrm>
        </p:spPr>
        <p:txBody>
          <a:bodyPr/>
          <a:lstStyle/>
          <a:p>
            <a:pPr algn="l"/>
            <a:r>
              <a:rPr lang="en-US" dirty="0" smtClean="0"/>
              <a:t>Binary searching is much faster than sequential searching. We already know how to compare numbers or strings, but what about other objects?</a:t>
            </a:r>
          </a:p>
          <a:p>
            <a:pPr algn="l"/>
            <a:r>
              <a:rPr lang="en-US" dirty="0" smtClean="0"/>
              <a:t>Java provide the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Comparable&lt;C&gt;</a:t>
            </a:r>
          </a:p>
          <a:p>
            <a:pPr algn="l"/>
            <a:r>
              <a:rPr lang="en-US" dirty="0" smtClean="0"/>
              <a:t>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9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222" y="733778"/>
            <a:ext cx="7210778" cy="46700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This interface requires only one method:</a:t>
            </a:r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compareTo</a:t>
            </a:r>
            <a:r>
              <a:rPr lang="en-US" dirty="0" smtClean="0">
                <a:latin typeface="Courier"/>
                <a:cs typeface="Courier"/>
              </a:rPr>
              <a:t>(C item)</a:t>
            </a:r>
          </a:p>
          <a:p>
            <a:pPr algn="l"/>
            <a:r>
              <a:rPr lang="en-US" dirty="0" smtClean="0"/>
              <a:t>Since </a:t>
            </a:r>
            <a:r>
              <a:rPr lang="en-US" dirty="0" err="1" smtClean="0"/>
              <a:t>compareTo</a:t>
            </a:r>
            <a:r>
              <a:rPr lang="en-US" dirty="0" smtClean="0"/>
              <a:t> is in an object (of class C)</a:t>
            </a:r>
          </a:p>
          <a:p>
            <a:pPr algn="l"/>
            <a:r>
              <a:rPr lang="en-US" dirty="0" smtClean="0"/>
              <a:t>We call it as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S1.compareTo(S2)</a:t>
            </a:r>
          </a:p>
          <a:p>
            <a:pPr algn="l"/>
            <a:r>
              <a:rPr lang="en-US" dirty="0" smtClean="0"/>
              <a:t>It returns an integer value that is: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negative if </a:t>
            </a:r>
            <a:r>
              <a:rPr lang="en-US" dirty="0">
                <a:latin typeface="Courier"/>
                <a:cs typeface="Courier"/>
              </a:rPr>
              <a:t>S1</a:t>
            </a:r>
            <a:r>
              <a:rPr lang="en-US" dirty="0" smtClean="0"/>
              <a:t> </a:t>
            </a:r>
            <a:r>
              <a:rPr lang="en-US" dirty="0"/>
              <a:t>is less than </a:t>
            </a:r>
            <a:r>
              <a:rPr lang="en-US" dirty="0">
                <a:latin typeface="Courier"/>
                <a:cs typeface="Courier"/>
              </a:rPr>
              <a:t>S2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zero if </a:t>
            </a:r>
            <a:r>
              <a:rPr lang="en-US" dirty="0">
                <a:latin typeface="Courier"/>
                <a:cs typeface="Courier"/>
              </a:rPr>
              <a:t>S1</a:t>
            </a:r>
            <a:r>
              <a:rPr lang="en-US" dirty="0" smtClean="0"/>
              <a:t> </a:t>
            </a:r>
            <a:r>
              <a:rPr lang="en-US" dirty="0"/>
              <a:t>is equal to </a:t>
            </a:r>
            <a:r>
              <a:rPr lang="en-US" dirty="0">
                <a:latin typeface="Courier"/>
                <a:cs typeface="Courier"/>
              </a:rPr>
              <a:t>S2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positive  if </a:t>
            </a:r>
            <a:r>
              <a:rPr lang="en-US" dirty="0">
                <a:latin typeface="Courier"/>
                <a:cs typeface="Courier"/>
              </a:rPr>
              <a:t>S1</a:t>
            </a:r>
            <a:r>
              <a:rPr lang="en-US" dirty="0" smtClean="0"/>
              <a:t> </a:t>
            </a:r>
            <a:r>
              <a:rPr lang="en-US" dirty="0"/>
              <a:t>is greater than </a:t>
            </a:r>
            <a:r>
              <a:rPr lang="en-US" dirty="0">
                <a:latin typeface="Courier"/>
                <a:cs typeface="Courier"/>
              </a:rPr>
              <a:t>S2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17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make a Java object comparable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2223"/>
            <a:ext cx="6400800" cy="3682999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Include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implements Comparable&lt;C&gt;</a:t>
            </a:r>
          </a:p>
          <a:p>
            <a:pPr algn="l"/>
            <a:r>
              <a:rPr lang="en-US">
                <a:latin typeface="Courier"/>
                <a:cs typeface="Courier"/>
              </a:rPr>
              <a:t>	</a:t>
            </a:r>
            <a:r>
              <a:rPr lang="en-US" smtClean="0"/>
              <a:t> as part </a:t>
            </a:r>
            <a:r>
              <a:rPr lang="en-US" dirty="0" smtClean="0"/>
              <a:t>of class definition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Define the </a:t>
            </a:r>
            <a:r>
              <a:rPr lang="en-US" dirty="0" err="1" smtClean="0">
                <a:latin typeface="Courier"/>
                <a:cs typeface="Courier"/>
              </a:rPr>
              <a:t>compareTo</a:t>
            </a:r>
            <a:r>
              <a:rPr lang="en-US" dirty="0" smtClean="0"/>
              <a:t> method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3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91444"/>
            <a:ext cx="6897511" cy="47124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The constructor and </a:t>
            </a:r>
            <a:r>
              <a:rPr lang="en-US" dirty="0" err="1" smtClean="0">
                <a:latin typeface="Courier"/>
                <a:cs typeface="Courier"/>
              </a:rPr>
              <a:t>isEmpty</a:t>
            </a:r>
            <a:r>
              <a:rPr lang="en-US" dirty="0" smtClean="0"/>
              <a:t> method are both easy.</a:t>
            </a:r>
          </a:p>
          <a:p>
            <a:pPr algn="l"/>
            <a:r>
              <a:rPr lang="en-US" dirty="0" smtClean="0"/>
              <a:t>For </a:t>
            </a:r>
            <a:r>
              <a:rPr lang="en-US" dirty="0" smtClean="0">
                <a:latin typeface="Courier"/>
                <a:cs typeface="Courier"/>
              </a:rPr>
              <a:t>push</a:t>
            </a:r>
            <a:r>
              <a:rPr lang="en-US" dirty="0" smtClean="0"/>
              <a:t>, we use: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public void push(E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items =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new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&lt;E&gt;(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, items);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r>
              <a:rPr lang="en-US" dirty="0" smtClean="0"/>
              <a:t>(we might want to add code to check for </a:t>
            </a:r>
            <a:r>
              <a:rPr lang="en-US" dirty="0" smtClean="0">
                <a:latin typeface="Courier"/>
                <a:cs typeface="Courier"/>
              </a:rPr>
              <a:t>null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778" y="677333"/>
            <a:ext cx="7394222" cy="472651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public class Name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implements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 		Comparable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&lt;Name&gt;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private </a:t>
            </a:r>
            <a:r>
              <a:rPr lang="en-US" dirty="0">
                <a:latin typeface="Courier"/>
                <a:cs typeface="Courier"/>
              </a:rPr>
              <a:t>String </a:t>
            </a:r>
            <a:r>
              <a:rPr lang="en-US" dirty="0" err="1">
                <a:latin typeface="Courier"/>
                <a:cs typeface="Courier"/>
              </a:rPr>
              <a:t>firstName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lastName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  <a:p>
            <a:pPr algn="l"/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public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compareTo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(Name other)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lastName.compareTo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other.lastName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if (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!= 0)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    return tmp</a:t>
            </a:r>
            <a:r>
              <a:rPr lang="is-IS" dirty="0" smtClean="0">
                <a:latin typeface="Courier"/>
                <a:cs typeface="Courier"/>
              </a:rPr>
              <a:t>; 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return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firstName.compareTo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other.firstName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9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122416</TotalTime>
  <Words>3272</Words>
  <Application>Microsoft Macintosh PowerPoint</Application>
  <PresentationFormat>On-screen Show (4:3)</PresentationFormat>
  <Paragraphs>528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logo_design</vt:lpstr>
      <vt:lpstr>CS 367   Introduction to Data Structures   </vt:lpstr>
      <vt:lpstr>PowerPoint Presentation</vt:lpstr>
      <vt:lpstr>PowerPoint Presentation</vt:lpstr>
      <vt:lpstr>Worst case complexity of ArrayStack</vt:lpstr>
      <vt:lpstr>The “Shadow Array” Trick</vt:lpstr>
      <vt:lpstr>PowerPoint Presentation</vt:lpstr>
      <vt:lpstr>Implementing Stack Using Linked-lists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of LLStack</vt:lpstr>
      <vt:lpstr>Queues</vt:lpstr>
      <vt:lpstr>PowerPoint Presentation</vt:lpstr>
      <vt:lpstr>The QueueADT Interface</vt:lpstr>
      <vt:lpstr>Implementing a Queue using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Incrementing the Index in a Circular Array</vt:lpstr>
      <vt:lpstr>The enqueue method</vt:lpstr>
      <vt:lpstr>We can’t use expandArray() for queues!</vt:lpstr>
      <vt:lpstr>PowerPoint Presentation</vt:lpstr>
      <vt:lpstr>PowerPoint Presentation</vt:lpstr>
      <vt:lpstr>PowerPoint Presentation</vt:lpstr>
      <vt:lpstr>PowerPoint Presentation</vt:lpstr>
      <vt:lpstr>Implementing dequeue</vt:lpstr>
      <vt:lpstr>Implementing Queues using Linked-lists</vt:lpstr>
      <vt:lpstr>PowerPoint Presentation</vt:lpstr>
      <vt:lpstr>Complexity of Queue Operations</vt:lpstr>
      <vt:lpstr>A Hybrid Implementation</vt:lpstr>
      <vt:lpstr>PowerPoint Presentation</vt:lpstr>
      <vt:lpstr>Recursion</vt:lpstr>
      <vt:lpstr>PowerPoint Presentation</vt:lpstr>
      <vt:lpstr>PowerPoint Presentation</vt:lpstr>
      <vt:lpstr>Many Data Structures are Naturally Recursive</vt:lpstr>
      <vt:lpstr>PowerPoint Presentation</vt:lpstr>
      <vt:lpstr>PowerPoint Presentation</vt:lpstr>
      <vt:lpstr>How does Recursion work?</vt:lpstr>
      <vt:lpstr>PowerPoint Presentation</vt:lpstr>
      <vt:lpstr>PowerPoint Presentation</vt:lpstr>
      <vt:lpstr>PowerPoint Presentation</vt:lpstr>
      <vt:lpstr>PowerPoint Presentation</vt:lpstr>
      <vt:lpstr>Why are different colors (versions) needed?</vt:lpstr>
      <vt:lpstr>Do we actually make different copies of recursive routines?</vt:lpstr>
      <vt:lpstr>PowerPoint Presentation</vt:lpstr>
      <vt:lpstr>PowerPoint Presentation</vt:lpstr>
      <vt:lpstr>Rules for Recursion</vt:lpstr>
      <vt:lpstr>PowerPoint Presentation</vt:lpstr>
      <vt:lpstr>PowerPoint Presentation</vt:lpstr>
      <vt:lpstr>An Interesting Recursive Routine: palindrome</vt:lpstr>
      <vt:lpstr>PowerPoint Presentation</vt:lpstr>
      <vt:lpstr>A Java palindrome method</vt:lpstr>
      <vt:lpstr>PowerPoint Presentation</vt:lpstr>
      <vt:lpstr>Does isPalindrome satisfy the rules of recursion?</vt:lpstr>
      <vt:lpstr>Iteration vs. Recursion</vt:lpstr>
      <vt:lpstr>Iterative version of Factorial</vt:lpstr>
      <vt:lpstr>Recursive version of Factorial</vt:lpstr>
      <vt:lpstr>Comparing the Two Implementations</vt:lpstr>
      <vt:lpstr>Fibonacci Series</vt:lpstr>
      <vt:lpstr>Iterative version of Fibonacci</vt:lpstr>
      <vt:lpstr>Recursive version of Fibonacci</vt:lpstr>
      <vt:lpstr>Comparing the Two Implementations</vt:lpstr>
      <vt:lpstr>PowerPoint Presentation</vt:lpstr>
      <vt:lpstr>PowerPoint Presentation</vt:lpstr>
      <vt:lpstr>Analyzing Runtime for Recursive Methods</vt:lpstr>
      <vt:lpstr>Informal Reasoning</vt:lpstr>
      <vt:lpstr>PowerPoint Presentation</vt:lpstr>
      <vt:lpstr>Recurrence Equations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Searching</vt:lpstr>
      <vt:lpstr>Searching an Array</vt:lpstr>
      <vt:lpstr>Binary Search</vt:lpstr>
      <vt:lpstr>PowerPoint Presentation</vt:lpstr>
      <vt:lpstr>PowerPoint Presentation</vt:lpstr>
      <vt:lpstr>The Comparable Interface</vt:lpstr>
      <vt:lpstr>PowerPoint Presentation</vt:lpstr>
      <vt:lpstr>To make a Java object comparable</vt:lpstr>
      <vt:lpstr>PowerPoint Presentation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321</cp:revision>
  <cp:lastPrinted>2016-09-27T18:41:30Z</cp:lastPrinted>
  <dcterms:created xsi:type="dcterms:W3CDTF">2014-03-07T22:02:56Z</dcterms:created>
  <dcterms:modified xsi:type="dcterms:W3CDTF">2018-02-15T21:31:53Z</dcterms:modified>
</cp:coreProperties>
</file>