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50" r:id="rId1"/>
  </p:sldMasterIdLst>
  <p:notesMasterIdLst>
    <p:notesMasterId r:id="rId53"/>
  </p:notesMasterIdLst>
  <p:sldIdLst>
    <p:sldId id="471" r:id="rId2"/>
    <p:sldId id="686" r:id="rId3"/>
    <p:sldId id="635" r:id="rId4"/>
    <p:sldId id="636" r:id="rId5"/>
    <p:sldId id="637" r:id="rId6"/>
    <p:sldId id="638" r:id="rId7"/>
    <p:sldId id="639" r:id="rId8"/>
    <p:sldId id="640" r:id="rId9"/>
    <p:sldId id="641" r:id="rId10"/>
    <p:sldId id="642" r:id="rId11"/>
    <p:sldId id="643" r:id="rId12"/>
    <p:sldId id="644" r:id="rId13"/>
    <p:sldId id="645" r:id="rId14"/>
    <p:sldId id="646" r:id="rId15"/>
    <p:sldId id="647" r:id="rId16"/>
    <p:sldId id="648" r:id="rId17"/>
    <p:sldId id="649" r:id="rId18"/>
    <p:sldId id="650" r:id="rId19"/>
    <p:sldId id="651" r:id="rId20"/>
    <p:sldId id="652" r:id="rId21"/>
    <p:sldId id="653" r:id="rId22"/>
    <p:sldId id="654" r:id="rId23"/>
    <p:sldId id="655" r:id="rId24"/>
    <p:sldId id="656" r:id="rId25"/>
    <p:sldId id="657" r:id="rId26"/>
    <p:sldId id="658" r:id="rId27"/>
    <p:sldId id="659" r:id="rId28"/>
    <p:sldId id="660" r:id="rId29"/>
    <p:sldId id="661" r:id="rId30"/>
    <p:sldId id="662" r:id="rId31"/>
    <p:sldId id="663" r:id="rId32"/>
    <p:sldId id="664" r:id="rId33"/>
    <p:sldId id="665" r:id="rId34"/>
    <p:sldId id="666" r:id="rId35"/>
    <p:sldId id="667" r:id="rId36"/>
    <p:sldId id="668" r:id="rId37"/>
    <p:sldId id="669" r:id="rId38"/>
    <p:sldId id="670" r:id="rId39"/>
    <p:sldId id="671" r:id="rId40"/>
    <p:sldId id="672" r:id="rId41"/>
    <p:sldId id="673" r:id="rId42"/>
    <p:sldId id="674" r:id="rId43"/>
    <p:sldId id="675" r:id="rId44"/>
    <p:sldId id="676" r:id="rId45"/>
    <p:sldId id="677" r:id="rId46"/>
    <p:sldId id="678" r:id="rId47"/>
    <p:sldId id="679" r:id="rId48"/>
    <p:sldId id="680" r:id="rId49"/>
    <p:sldId id="681" r:id="rId50"/>
    <p:sldId id="682" r:id="rId51"/>
    <p:sldId id="683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432" y="-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C7D74-E0D7-E642-8D6C-48DB8ED089BC}" type="datetimeFigureOut">
              <a:rPr lang="en-US" smtClean="0"/>
              <a:t>2/20/18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D8446-C5FF-9C45-A64D-C717A799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6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8C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pattFill prst="narHorz">
            <a:fgClr>
              <a:schemeClr val="bg2"/>
            </a:fgClr>
            <a:bgClr>
              <a:srgbClr val="D8CFA7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uwlogo_web_lrg_ct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7308" y="1130300"/>
            <a:ext cx="592398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6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850900"/>
            <a:ext cx="2832100" cy="5842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850900"/>
            <a:ext cx="4584700" cy="5275263"/>
          </a:xfrm>
        </p:spPr>
        <p:txBody>
          <a:bodyPr/>
          <a:lstStyle>
            <a:lvl1pPr marL="228600" indent="-228600">
              <a:defRPr sz="2800" baseline="0"/>
            </a:lvl1pPr>
            <a:lvl2pPr marL="685800" indent="-228600">
              <a:spcBef>
                <a:spcPts val="1176"/>
              </a:spcBef>
              <a:defRPr sz="2400" baseline="0"/>
            </a:lvl2pPr>
            <a:lvl3pPr marL="1005840" indent="-182880">
              <a:spcBef>
                <a:spcPts val="1080"/>
              </a:spcBef>
              <a:defRPr sz="2000"/>
            </a:lvl3pPr>
            <a:lvl4pPr marL="1371600" indent="-182880">
              <a:spcBef>
                <a:spcPts val="1032"/>
              </a:spcBef>
              <a:defRPr sz="1800"/>
            </a:lvl4pPr>
            <a:lvl5pPr marL="1600200" indent="-182880">
              <a:spcBef>
                <a:spcPts val="984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1549400"/>
            <a:ext cx="2832100" cy="45767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6064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86400"/>
            <a:ext cx="5486400" cy="6858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80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12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7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Single Corner Rectangle 6"/>
          <p:cNvSpPr/>
          <p:nvPr/>
        </p:nvSpPr>
        <p:spPr>
          <a:xfrm>
            <a:off x="381000" y="381000"/>
            <a:ext cx="8343900" cy="5981700"/>
          </a:xfrm>
          <a:prstGeom prst="snip1Rect">
            <a:avLst/>
          </a:prstGeom>
          <a:gradFill flip="none" rotWithShape="1">
            <a:gsLst>
              <a:gs pos="30000">
                <a:srgbClr val="B70000"/>
              </a:gs>
              <a:gs pos="100000">
                <a:srgbClr val="7B0000"/>
              </a:gs>
            </a:gsLst>
            <a:lin ang="6900000" scaled="0"/>
            <a:tileRect/>
          </a:gradFill>
          <a:ln w="3175" cmpd="sng">
            <a:noFill/>
          </a:ln>
          <a:effectLst>
            <a:outerShdw blurRad="76200" dist="25400" dir="48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12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84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1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84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ctr">
              <a:defRPr sz="3000" b="0" i="0" kern="1200" cap="all" spc="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30513"/>
            <a:ext cx="77724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3056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714500"/>
            <a:ext cx="3632200" cy="4411663"/>
          </a:xfrm>
        </p:spPr>
        <p:txBody>
          <a:bodyPr/>
          <a:lstStyle>
            <a:lvl1pPr marL="182880" indent="-182880">
              <a:defRPr sz="2200"/>
            </a:lvl1pPr>
            <a:lvl2pPr marL="548640" indent="-182880">
              <a:spcBef>
                <a:spcPts val="1080"/>
              </a:spcBef>
              <a:buClr>
                <a:srgbClr val="B70000"/>
              </a:buClr>
              <a:defRPr sz="2000"/>
            </a:lvl2pPr>
            <a:lvl3pPr marL="822960" indent="-182880">
              <a:spcBef>
                <a:spcPts val="1032"/>
              </a:spcBef>
              <a:defRPr sz="1800"/>
            </a:lvl3pPr>
            <a:lvl4pPr marL="1143000" indent="-182880">
              <a:spcBef>
                <a:spcPts val="984"/>
              </a:spcBef>
              <a:defRPr sz="1700"/>
            </a:lvl4pPr>
            <a:lvl5pPr marL="1417320" indent="-137160">
              <a:spcBef>
                <a:spcPts val="984"/>
              </a:spcBef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3300" y="1714500"/>
            <a:ext cx="3619500" cy="4411663"/>
          </a:xfrm>
        </p:spPr>
        <p:txBody>
          <a:bodyPr/>
          <a:lstStyle>
            <a:lvl1pPr marL="182880" indent="-182880">
              <a:defRPr sz="2200"/>
            </a:lvl1pPr>
            <a:lvl2pPr marL="548640" indent="-182880">
              <a:spcBef>
                <a:spcPts val="1080"/>
              </a:spcBef>
              <a:defRPr sz="2000"/>
            </a:lvl2pPr>
            <a:lvl3pPr marL="822960" indent="-182880">
              <a:spcBef>
                <a:spcPts val="1032"/>
              </a:spcBef>
              <a:defRPr sz="1800"/>
            </a:lvl3pPr>
            <a:lvl4pPr marL="1143000" indent="-182880">
              <a:spcBef>
                <a:spcPts val="1008"/>
              </a:spcBef>
              <a:defRPr sz="1700"/>
            </a:lvl4pPr>
            <a:lvl5pPr marL="1417320" indent="-137160">
              <a:spcBef>
                <a:spcPts val="1008"/>
              </a:spcBef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84700" y="1714500"/>
            <a:ext cx="0" cy="4411663"/>
          </a:xfrm>
          <a:prstGeom prst="line">
            <a:avLst/>
          </a:prstGeom>
          <a:ln w="6350" cmpd="sng">
            <a:solidFill>
              <a:srgbClr val="CAC2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20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714499"/>
            <a:ext cx="3632200" cy="571501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>
                <a:solidFill>
                  <a:srgbClr val="B7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286001"/>
            <a:ext cx="3632200" cy="3840162"/>
          </a:xfrm>
        </p:spPr>
        <p:txBody>
          <a:bodyPr/>
          <a:lstStyle>
            <a:lvl1pPr marL="182880" indent="-182880">
              <a:spcBef>
                <a:spcPts val="1032"/>
              </a:spcBef>
              <a:defRPr sz="1800" baseline="0"/>
            </a:lvl1pPr>
            <a:lvl2pPr marL="502920" indent="-182880">
              <a:spcBef>
                <a:spcPts val="1008"/>
              </a:spcBef>
              <a:defRPr sz="1700" baseline="0"/>
            </a:lvl2pPr>
            <a:lvl3pPr marL="822960" indent="-182880">
              <a:spcBef>
                <a:spcPts val="960"/>
              </a:spcBef>
              <a:defRPr sz="1600"/>
            </a:lvl3pPr>
            <a:lvl4pPr marL="1097280" indent="-182880">
              <a:spcBef>
                <a:spcPts val="960"/>
              </a:spcBef>
              <a:defRPr sz="1600"/>
            </a:lvl4pPr>
            <a:lvl5pPr marL="1371600" indent="-182880">
              <a:spcBef>
                <a:spcPts val="960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7900" y="1714499"/>
            <a:ext cx="3683000" cy="571502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B7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7900" y="2286001"/>
            <a:ext cx="3683000" cy="3840161"/>
          </a:xfrm>
        </p:spPr>
        <p:txBody>
          <a:bodyPr/>
          <a:lstStyle>
            <a:lvl1pPr marL="182880" indent="-182880">
              <a:spcBef>
                <a:spcPts val="1032"/>
              </a:spcBef>
              <a:defRPr sz="1800"/>
            </a:lvl1pPr>
            <a:lvl2pPr marL="502920" indent="-182880">
              <a:spcBef>
                <a:spcPts val="984"/>
              </a:spcBef>
              <a:defRPr sz="1600"/>
            </a:lvl2pPr>
            <a:lvl3pPr marL="822960" indent="-182880">
              <a:spcBef>
                <a:spcPts val="984"/>
              </a:spcBef>
              <a:defRPr sz="1600"/>
            </a:lvl3pPr>
            <a:lvl4pPr marL="1143000" indent="-182880">
              <a:spcBef>
                <a:spcPts val="984"/>
              </a:spcBef>
              <a:defRPr sz="1600"/>
            </a:lvl4pPr>
            <a:lvl5pPr marL="1371600" indent="-182880">
              <a:spcBef>
                <a:spcPts val="984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584700" y="1714500"/>
            <a:ext cx="0" cy="4411663"/>
          </a:xfrm>
          <a:prstGeom prst="line">
            <a:avLst/>
          </a:prstGeom>
          <a:ln w="6350" cmpd="sng">
            <a:solidFill>
              <a:srgbClr val="CAC2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057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6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bg2"/>
          </a:fgClr>
          <a:bgClr>
            <a:srgbClr val="D8CFA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nip Single Corner Rectangle 61"/>
          <p:cNvSpPr/>
          <p:nvPr/>
        </p:nvSpPr>
        <p:spPr>
          <a:xfrm>
            <a:off x="381000" y="381000"/>
            <a:ext cx="8343900" cy="5981700"/>
          </a:xfrm>
          <a:prstGeom prst="snip1Rect">
            <a:avLst/>
          </a:prstGeom>
          <a:solidFill>
            <a:srgbClr val="FFFFFF"/>
          </a:solidFill>
          <a:ln w="3175" cmpd="sng">
            <a:solidFill>
              <a:srgbClr val="D8CFA7"/>
            </a:solidFill>
          </a:ln>
          <a:effectLst>
            <a:outerShdw blurRad="76200" dist="25400" dir="48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759227"/>
            <a:ext cx="8331200" cy="125014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2" y="1727200"/>
            <a:ext cx="7645475" cy="42084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846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fld id="{8F984142-BC3D-7F40-A12E-3DA0166C52C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3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B7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4800" y="6483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pic>
        <p:nvPicPr>
          <p:cNvPr id="68" name="Picture 67" descr="uwcrest_web_lrg_noshado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8275" y="187727"/>
            <a:ext cx="5207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0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  <p:sldLayoutId id="2147484452" r:id="rId2"/>
    <p:sldLayoutId id="2147484453" r:id="rId3"/>
    <p:sldLayoutId id="2147484454" r:id="rId4"/>
    <p:sldLayoutId id="2147484455" r:id="rId5"/>
    <p:sldLayoutId id="2147484456" r:id="rId6"/>
    <p:sldLayoutId id="2147484457" r:id="rId7"/>
    <p:sldLayoutId id="2147484458" r:id="rId8"/>
    <p:sldLayoutId id="2147484459" r:id="rId9"/>
    <p:sldLayoutId id="2147484460" r:id="rId10"/>
    <p:sldLayoutId id="2147484461" r:id="rId11"/>
    <p:sldLayoutId id="2147484462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3800" kern="1200">
          <a:solidFill>
            <a:srgbClr val="B70000"/>
          </a:solidFill>
          <a:effectLst>
            <a:outerShdw blurRad="57150" dist="25400" dir="27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90000"/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90000"/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5001"/>
            <a:ext cx="7772400" cy="5545666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CS </a:t>
            </a:r>
            <a:r>
              <a:rPr lang="en-US" b="1" dirty="0" smtClean="0">
                <a:effectLst/>
              </a:rPr>
              <a:t>367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b="1" dirty="0" smtClean="0">
                <a:effectLst/>
              </a:rPr>
              <a:t>Introduction </a:t>
            </a:r>
            <a:r>
              <a:rPr lang="en-US" b="1" dirty="0">
                <a:effectLst/>
              </a:rPr>
              <a:t>to </a:t>
            </a:r>
            <a:r>
              <a:rPr lang="en-US" b="1" dirty="0" smtClean="0">
                <a:effectLst/>
              </a:rPr>
              <a:t>Data Structures</a:t>
            </a:r>
            <a:br>
              <a:rPr lang="en-US" b="1" dirty="0" smtClean="0">
                <a:effectLst/>
              </a:rPr>
            </a:br>
            <a:r>
              <a:rPr lang="en-US" b="1" dirty="0" smtClean="0">
                <a:effectLst/>
              </a:rPr>
              <a:t>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66445"/>
            <a:ext cx="6400800" cy="2469444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b="1" dirty="0" smtClean="0"/>
              <a:t>Lecture </a:t>
            </a:r>
            <a:r>
              <a:rPr lang="en-US" b="1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51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6667" y="550333"/>
            <a:ext cx="7563555" cy="485351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void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printInt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(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k ) {</a:t>
            </a:r>
          </a:p>
          <a:p>
            <a:pPr algn="l"/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	if (k == 0) {</a:t>
            </a:r>
          </a:p>
          <a:p>
            <a:pPr algn="l"/>
            <a:r>
              <a:rPr lang="is-IS" dirty="0">
                <a:solidFill>
                  <a:srgbClr val="FF0000"/>
                </a:solidFill>
                <a:latin typeface="Courier"/>
                <a:cs typeface="Courier"/>
              </a:rPr>
              <a:t>		return; }</a:t>
            </a:r>
          </a:p>
          <a:p>
            <a:pPr algn="l"/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System.out.println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( k );</a:t>
            </a:r>
          </a:p>
          <a:p>
            <a:pPr algn="l"/>
            <a:r>
              <a:rPr lang="sk-SK" dirty="0">
                <a:solidFill>
                  <a:srgbClr val="FF0000"/>
                </a:solidFill>
                <a:latin typeface="Courier"/>
                <a:cs typeface="Courier"/>
              </a:rPr>
              <a:t>	</a:t>
            </a:r>
            <a:r>
              <a:rPr lang="sk-SK" dirty="0">
                <a:solidFill>
                  <a:srgbClr val="008000"/>
                </a:solidFill>
                <a:latin typeface="Courier"/>
                <a:cs typeface="Courier"/>
              </a:rPr>
              <a:t>printInt</a:t>
            </a:r>
            <a:r>
              <a:rPr lang="sk-SK" dirty="0">
                <a:solidFill>
                  <a:srgbClr val="FF0000"/>
                </a:solidFill>
                <a:latin typeface="Courier"/>
                <a:cs typeface="Courier"/>
              </a:rPr>
              <a:t>( k - 1 ); 	System.out.println("all done");</a:t>
            </a:r>
          </a:p>
          <a:p>
            <a:pPr algn="l"/>
            <a:r>
              <a:rPr lang="sk-SK" dirty="0" smtClean="0">
                <a:solidFill>
                  <a:srgbClr val="FF0000"/>
                </a:solidFill>
                <a:latin typeface="Courier"/>
                <a:cs typeface="Courier"/>
              </a:rPr>
              <a:t>}</a:t>
            </a:r>
          </a:p>
          <a:p>
            <a:pPr algn="l"/>
            <a:r>
              <a:rPr lang="sk-SK" dirty="0" smtClean="0">
                <a:solidFill>
                  <a:srgbClr val="800000"/>
                </a:solidFill>
                <a:cs typeface="Courier"/>
              </a:rPr>
              <a:t>Since k is 0, this version of printInt returns immediately. Then the blue and black versions each print </a:t>
            </a:r>
            <a:r>
              <a:rPr lang="sk-SK" dirty="0">
                <a:solidFill>
                  <a:srgbClr val="800000"/>
                </a:solidFill>
                <a:latin typeface="+mj-lt"/>
                <a:cs typeface="Courier"/>
              </a:rPr>
              <a:t> </a:t>
            </a:r>
            <a:r>
              <a:rPr lang="sk-SK" dirty="0" smtClean="0">
                <a:solidFill>
                  <a:srgbClr val="800000"/>
                </a:solidFill>
                <a:latin typeface="+mj-lt"/>
                <a:cs typeface="Courier"/>
              </a:rPr>
              <a:t> </a:t>
            </a:r>
            <a:r>
              <a:rPr lang="en-US" dirty="0"/>
              <a:t>“all done</a:t>
            </a:r>
            <a:r>
              <a:rPr lang="en-US" dirty="0" smtClean="0"/>
              <a:t>”.</a:t>
            </a:r>
            <a:endParaRPr lang="en-US" dirty="0"/>
          </a:p>
          <a:p>
            <a:pPr algn="l"/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717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49111"/>
            <a:ext cx="7772400" cy="10724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are different colors (versions) needed?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2130777"/>
            <a:ext cx="6643511" cy="375355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We need different versions (colors) because different calls may have different parameter values, different local variable values and different return points.</a:t>
            </a:r>
          </a:p>
          <a:p>
            <a:pPr algn="l"/>
            <a:r>
              <a:rPr lang="en-US" dirty="0" smtClean="0"/>
              <a:t>The red value of k is different than the black value. Similarly, a red routine returns to a red call point, not a black or blue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86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19667"/>
            <a:ext cx="7772400" cy="11288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 we actually make different copies of recursive routines?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56556"/>
            <a:ext cx="6400800" cy="3414888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/>
              <a:t>No</a:t>
            </a:r>
            <a:r>
              <a:rPr lang="en-US" dirty="0" smtClean="0"/>
              <a:t>, but we </a:t>
            </a:r>
            <a:r>
              <a:rPr lang="en-US" i="1" dirty="0" smtClean="0"/>
              <a:t>do</a:t>
            </a:r>
            <a:r>
              <a:rPr lang="en-US" dirty="0" smtClean="0"/>
              <a:t> make different copies of parameter values, local variables and return points. These are packaged into a memory block, called a “frame” or “activation record.” The code for a method uses one particular frame, allocated on a run-time stack in memory.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1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0489" y="814916"/>
            <a:ext cx="6400800" cy="480130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l"/>
            <a:r>
              <a:rPr lang="en-US" dirty="0" smtClean="0"/>
              <a:t>Each frame corresponds to a different call.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56844" y="3163711"/>
            <a:ext cx="164817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 = 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56844" y="2147711"/>
            <a:ext cx="164817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 =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56844" y="1038577"/>
            <a:ext cx="164817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  =  0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517444" y="1524000"/>
            <a:ext cx="8325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517444" y="3626556"/>
            <a:ext cx="8325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70222" y="1707444"/>
            <a:ext cx="145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of stack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70223" y="3795889"/>
            <a:ext cx="200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Bottom of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646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62000"/>
            <a:ext cx="6400800" cy="4641850"/>
          </a:xfrm>
        </p:spPr>
        <p:txBody>
          <a:bodyPr/>
          <a:lstStyle/>
          <a:p>
            <a:pPr algn="l"/>
            <a:r>
              <a:rPr lang="en-US" dirty="0" smtClean="0"/>
              <a:t>Frames are placed on a stack because calls are LIFO (most recent call is first to return).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In fact, all methods (not just recursive ones) use frames.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A program may have many methods, but only those that are active (running) are allocated frames on the stack.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29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5001"/>
            <a:ext cx="7772400" cy="1157110"/>
          </a:xfrm>
        </p:spPr>
        <p:txBody>
          <a:bodyPr/>
          <a:lstStyle/>
          <a:p>
            <a:r>
              <a:rPr lang="en-US" dirty="0" smtClean="0"/>
              <a:t>Rules for Recursion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22777"/>
            <a:ext cx="6400800" cy="4741333"/>
          </a:xfrm>
        </p:spPr>
        <p:txBody>
          <a:bodyPr/>
          <a:lstStyle/>
          <a:p>
            <a:pPr algn="l"/>
            <a:r>
              <a:rPr lang="en-US" dirty="0" smtClean="0"/>
              <a:t>Badly written recursive routines can fail.</a:t>
            </a:r>
          </a:p>
          <a:p>
            <a:pPr algn="l"/>
            <a:r>
              <a:rPr lang="en-US" dirty="0" smtClean="0"/>
              <a:t>Consider: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void </a:t>
            </a:r>
            <a:r>
              <a:rPr lang="en-US" dirty="0" err="1">
                <a:latin typeface="Courier"/>
                <a:cs typeface="Courier"/>
              </a:rPr>
              <a:t>badPrint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k)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System.out.println</a:t>
            </a:r>
            <a:r>
              <a:rPr lang="en-US" dirty="0">
                <a:latin typeface="Courier"/>
                <a:cs typeface="Courier"/>
              </a:rPr>
              <a:t>(k);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badPrint</a:t>
            </a:r>
            <a:r>
              <a:rPr lang="en-US" dirty="0">
                <a:latin typeface="Courier"/>
                <a:cs typeface="Courier"/>
              </a:rPr>
              <a:t>(k + 1);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 smtClean="0"/>
              <a:t>There is an unlimited number of calls (an </a:t>
            </a:r>
            <a:r>
              <a:rPr lang="en-US" dirty="0" smtClean="0">
                <a:solidFill>
                  <a:srgbClr val="FF0000"/>
                </a:solidFill>
              </a:rPr>
              <a:t>infinite recursion</a:t>
            </a:r>
            <a:r>
              <a:rPr lang="en-US" dirty="0" smtClean="0"/>
              <a:t>). Execution stops when the frame stack overflows.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060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 smtClean="0"/>
              <a:t>A correct recursive routine should follow these two rules: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There must be a </a:t>
            </a:r>
            <a:r>
              <a:rPr lang="en-US" i="1" dirty="0" smtClean="0"/>
              <a:t>base case </a:t>
            </a:r>
            <a:r>
              <a:rPr lang="en-US" dirty="0" smtClean="0"/>
              <a:t>which makes no further recursive calls.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 In </a:t>
            </a:r>
            <a:r>
              <a:rPr lang="en-US" dirty="0" err="1" smtClean="0"/>
              <a:t>printInt</a:t>
            </a:r>
            <a:r>
              <a:rPr lang="en-US" dirty="0" smtClean="0"/>
              <a:t> this was the k == 0 test.</a:t>
            </a:r>
          </a:p>
          <a:p>
            <a:pPr marL="514350" indent="-514350" algn="l">
              <a:buFont typeface="+mj-lt"/>
              <a:buAutoNum type="arabicPeriod" startAt="2"/>
            </a:pPr>
            <a:r>
              <a:rPr lang="en-US" dirty="0" smtClean="0"/>
              <a:t>Each recursive call must make </a:t>
            </a:r>
            <a:r>
              <a:rPr lang="en-US" i="1" dirty="0" smtClean="0"/>
              <a:t>progress</a:t>
            </a:r>
            <a:r>
              <a:rPr lang="en-US" dirty="0" smtClean="0"/>
              <a:t> toward the base case.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In </a:t>
            </a:r>
            <a:r>
              <a:rPr lang="en-US" dirty="0" err="1" smtClean="0"/>
              <a:t>printInt</a:t>
            </a:r>
            <a:r>
              <a:rPr lang="en-US" dirty="0" smtClean="0"/>
              <a:t> k is repeatedly reduced 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by 1, making progress toward 0.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77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87916"/>
            <a:ext cx="6400800" cy="5097640"/>
          </a:xfrm>
        </p:spPr>
        <p:txBody>
          <a:bodyPr/>
          <a:lstStyle/>
          <a:p>
            <a:pPr algn="l"/>
            <a:r>
              <a:rPr lang="en-US" dirty="0" smtClean="0"/>
              <a:t>What does the call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>
                <a:latin typeface="Courier"/>
                <a:cs typeface="Courier"/>
              </a:rPr>
              <a:t>printInt</a:t>
            </a:r>
            <a:r>
              <a:rPr lang="en-US" dirty="0" smtClean="0">
                <a:latin typeface="Courier"/>
                <a:cs typeface="Courier"/>
              </a:rPr>
              <a:t>(-1)</a:t>
            </a:r>
          </a:p>
          <a:p>
            <a:pPr algn="l"/>
            <a:r>
              <a:rPr lang="en-US" dirty="0" smtClean="0"/>
              <a:t>do?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It causes an </a:t>
            </a:r>
            <a:r>
              <a:rPr lang="en-US" dirty="0" smtClean="0">
                <a:solidFill>
                  <a:srgbClr val="FF0000"/>
                </a:solidFill>
              </a:rPr>
              <a:t>infinite</a:t>
            </a:r>
            <a:r>
              <a:rPr lang="en-US" dirty="0" smtClean="0"/>
              <a:t> recursion.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Why?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Because k makes no progress toward the base case.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4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6778"/>
            <a:ext cx="7772400" cy="1142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Interesting Recursive Routine: palindrome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31999"/>
            <a:ext cx="6400800" cy="4261557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What is a palindrome?</a:t>
            </a:r>
          </a:p>
          <a:p>
            <a:pPr algn="l"/>
            <a:r>
              <a:rPr lang="en-US" dirty="0" smtClean="0"/>
              <a:t>A word or phrase that is spelled the same left to right or right to left:</a:t>
            </a:r>
          </a:p>
          <a:p>
            <a:pPr algn="l"/>
            <a:r>
              <a:rPr lang="en-US" dirty="0" smtClean="0"/>
              <a:t>Examples:</a:t>
            </a:r>
          </a:p>
          <a:p>
            <a:pPr algn="l"/>
            <a:r>
              <a:rPr lang="en-US" dirty="0" smtClean="0"/>
              <a:t>	deed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radar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step on no pets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a man a plan a canal panama</a:t>
            </a:r>
          </a:p>
          <a:p>
            <a:pPr algn="l"/>
            <a:r>
              <a:rPr lang="en-US" dirty="0"/>
              <a:t>	</a:t>
            </a: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11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558844" cy="4726517"/>
          </a:xfrm>
        </p:spPr>
        <p:txBody>
          <a:bodyPr/>
          <a:lstStyle/>
          <a:p>
            <a:pPr algn="l"/>
            <a:r>
              <a:rPr lang="en-US" dirty="0" smtClean="0"/>
              <a:t>Palindromes have an elegant recursive definition: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All strings of length 0 or 1 are trivially palindromes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Longer strings are palindromes </a:t>
            </a:r>
            <a:r>
              <a:rPr lang="en-US" i="1" dirty="0" smtClean="0"/>
              <a:t>if</a:t>
            </a:r>
            <a:r>
              <a:rPr lang="en-US" dirty="0" smtClean="0"/>
              <a:t> the first and last character match </a:t>
            </a:r>
            <a:r>
              <a:rPr lang="en-US" i="1" dirty="0" smtClean="0"/>
              <a:t>and</a:t>
            </a:r>
            <a:r>
              <a:rPr lang="en-US" dirty="0" smtClean="0"/>
              <a:t> the remaining string is also a palindrome</a:t>
            </a:r>
          </a:p>
          <a:p>
            <a:pPr algn="l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0756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7378" y="1016001"/>
            <a:ext cx="6400800" cy="4868332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/>
              <a:t>Today’s Topics:</a:t>
            </a:r>
          </a:p>
          <a:p>
            <a:pPr marL="457200" indent="-457200" algn="l">
              <a:buFont typeface="Wingdings" charset="2"/>
              <a:buChar char="u"/>
            </a:pPr>
            <a:r>
              <a:rPr lang="en-US" dirty="0" smtClean="0"/>
              <a:t>Recursion</a:t>
            </a:r>
          </a:p>
          <a:p>
            <a:pPr marL="457200" indent="-457200" algn="l">
              <a:buFont typeface="Wingdings" charset="2"/>
              <a:buChar char="u"/>
            </a:pPr>
            <a:r>
              <a:rPr lang="en-US" smtClean="0"/>
              <a:t>Searching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02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77334"/>
            <a:ext cx="7772400" cy="889000"/>
          </a:xfrm>
        </p:spPr>
        <p:txBody>
          <a:bodyPr/>
          <a:lstStyle/>
          <a:p>
            <a:r>
              <a:rPr lang="en-US" dirty="0" smtClean="0"/>
              <a:t>A Java palindrome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49777"/>
            <a:ext cx="7964311" cy="3922889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smtClean="0"/>
              <a:t>Useful string methods: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length()</a:t>
            </a:r>
            <a:r>
              <a:rPr lang="en-US" dirty="0" smtClean="0"/>
              <a:t>: Length of string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latin typeface="Courier"/>
                <a:cs typeface="Courier"/>
              </a:rPr>
              <a:t>char </a:t>
            </a:r>
            <a:r>
              <a:rPr lang="en-US" dirty="0" err="1" smtClean="0">
                <a:latin typeface="Courier"/>
                <a:cs typeface="Courier"/>
              </a:rPr>
              <a:t>charAt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index)</a:t>
            </a:r>
            <a:r>
              <a:rPr lang="en-US" dirty="0" smtClean="0"/>
              <a:t>: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The character at position index  </a:t>
            </a:r>
          </a:p>
          <a:p>
            <a:pPr algn="l"/>
            <a:r>
              <a:rPr lang="en-US" dirty="0" smtClean="0"/>
              <a:t>	    (starting at 0)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latin typeface="Courier"/>
                <a:cs typeface="Courier"/>
              </a:rPr>
              <a:t>String substring(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begin,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last)</a:t>
            </a:r>
            <a:r>
              <a:rPr lang="en-US" dirty="0" smtClean="0"/>
              <a:t>: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Substring from position begin up to </a:t>
            </a:r>
            <a:r>
              <a:rPr lang="en-US" b="1" dirty="0" smtClean="0"/>
              <a:t>but not 	including</a:t>
            </a:r>
            <a:r>
              <a:rPr lang="en-US" dirty="0" smtClean="0"/>
              <a:t> last</a:t>
            </a:r>
          </a:p>
        </p:txBody>
      </p:sp>
    </p:spTree>
    <p:extLst>
      <p:ext uri="{BB962C8B-B14F-4D97-AF65-F5344CB8AC3E}">
        <p14:creationId xmlns:p14="http://schemas.microsoft.com/office/powerpoint/2010/main" val="340833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56" y="691444"/>
            <a:ext cx="8001000" cy="471240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err="1" smtClean="0">
                <a:latin typeface="Courier"/>
                <a:cs typeface="Courier"/>
              </a:rPr>
              <a:t>boolean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isPalindrome</a:t>
            </a:r>
            <a:r>
              <a:rPr lang="en-US" dirty="0">
                <a:latin typeface="Courier"/>
                <a:cs typeface="Courier"/>
              </a:rPr>
              <a:t>(String s</a:t>
            </a:r>
            <a:r>
              <a:rPr lang="en-US" dirty="0" smtClean="0">
                <a:latin typeface="Courier"/>
                <a:cs typeface="Courier"/>
              </a:rPr>
              <a:t>){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		if (</a:t>
            </a:r>
            <a:r>
              <a:rPr lang="en-US" dirty="0" err="1">
                <a:latin typeface="Courier"/>
                <a:cs typeface="Courier"/>
              </a:rPr>
              <a:t>s.length</a:t>
            </a:r>
            <a:r>
              <a:rPr lang="en-US" dirty="0">
                <a:latin typeface="Courier"/>
                <a:cs typeface="Courier"/>
              </a:rPr>
              <a:t>() == 0 ||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		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s.length</a:t>
            </a:r>
            <a:r>
              <a:rPr lang="en-US" dirty="0">
                <a:latin typeface="Courier"/>
                <a:cs typeface="Courier"/>
              </a:rPr>
              <a:t>() == 1 )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		return true;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	char first =  </a:t>
            </a:r>
            <a:r>
              <a:rPr lang="en-US" dirty="0" err="1">
                <a:latin typeface="Courier"/>
                <a:cs typeface="Courier"/>
              </a:rPr>
              <a:t>s.charAt</a:t>
            </a:r>
            <a:r>
              <a:rPr lang="en-US" dirty="0">
                <a:latin typeface="Courier"/>
                <a:cs typeface="Courier"/>
              </a:rPr>
              <a:t>(0);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	char last =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		</a:t>
            </a:r>
            <a:r>
              <a:rPr lang="en-US" dirty="0" err="1" smtClean="0">
                <a:latin typeface="Courier"/>
                <a:cs typeface="Courier"/>
              </a:rPr>
              <a:t>s.charAt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s.length</a:t>
            </a:r>
            <a:r>
              <a:rPr lang="en-US" dirty="0">
                <a:latin typeface="Courier"/>
                <a:cs typeface="Courier"/>
              </a:rPr>
              <a:t>()-1);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	return (first == last)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&amp;&amp;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	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isPalindrome</a:t>
            </a:r>
            <a:r>
              <a:rPr lang="en-US" dirty="0" smtClean="0">
                <a:latin typeface="Courier"/>
                <a:cs typeface="Courier"/>
              </a:rPr>
              <a:t>(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</a:t>
            </a:r>
            <a:r>
              <a:rPr lang="en-US" dirty="0" err="1" smtClean="0">
                <a:latin typeface="Courier"/>
                <a:cs typeface="Courier"/>
              </a:rPr>
              <a:t>s.substring</a:t>
            </a:r>
            <a:r>
              <a:rPr lang="en-US" dirty="0">
                <a:latin typeface="Courier"/>
                <a:cs typeface="Courier"/>
              </a:rPr>
              <a:t>(1, </a:t>
            </a:r>
            <a:r>
              <a:rPr lang="en-US" dirty="0" err="1">
                <a:latin typeface="Courier"/>
                <a:cs typeface="Courier"/>
              </a:rPr>
              <a:t>s.length</a:t>
            </a:r>
            <a:r>
              <a:rPr lang="en-US" dirty="0">
                <a:latin typeface="Courier"/>
                <a:cs typeface="Courier"/>
              </a:rPr>
              <a:t>()-1));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} 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843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0333"/>
            <a:ext cx="7772400" cy="1509889"/>
          </a:xfrm>
        </p:spPr>
        <p:txBody>
          <a:bodyPr/>
          <a:lstStyle/>
          <a:p>
            <a:r>
              <a:rPr lang="en-US" dirty="0" smtClean="0"/>
              <a:t>Does </a:t>
            </a:r>
            <a:r>
              <a:rPr lang="en-US" dirty="0" err="1" smtClean="0"/>
              <a:t>isPalindrome</a:t>
            </a:r>
            <a:r>
              <a:rPr lang="en-US" dirty="0" smtClean="0"/>
              <a:t> satisfy the</a:t>
            </a:r>
            <a:br>
              <a:rPr lang="en-US" dirty="0" smtClean="0"/>
            </a:br>
            <a:r>
              <a:rPr lang="en-US" dirty="0" smtClean="0"/>
              <a:t>rules of recursion?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7222" y="2201333"/>
            <a:ext cx="7182556" cy="3202517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Is there a base case?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Yes – the test for 0 or 1 character   </a:t>
            </a:r>
          </a:p>
          <a:p>
            <a:pPr algn="l"/>
            <a:r>
              <a:rPr lang="en-US" dirty="0" smtClean="0"/>
              <a:t>         strings.</a:t>
            </a:r>
          </a:p>
          <a:p>
            <a:pPr marL="514350" indent="-514350" algn="l">
              <a:buFont typeface="+mj-lt"/>
              <a:buAutoNum type="arabicPeriod" startAt="2"/>
            </a:pPr>
            <a:r>
              <a:rPr lang="en-US" dirty="0" smtClean="0"/>
              <a:t>Does each recursive call make progress?  </a:t>
            </a:r>
          </a:p>
          <a:p>
            <a:pPr algn="l"/>
            <a:r>
              <a:rPr lang="en-US" dirty="0" smtClean="0"/>
              <a:t>         Yes – the string parameter gets smaller   </a:t>
            </a:r>
          </a:p>
          <a:p>
            <a:pPr algn="l"/>
            <a:r>
              <a:rPr lang="en-US" dirty="0" smtClean="0"/>
              <a:t>           at each call.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79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5870"/>
            <a:ext cx="7772400" cy="1002242"/>
          </a:xfrm>
        </p:spPr>
        <p:txBody>
          <a:bodyPr/>
          <a:lstStyle/>
          <a:p>
            <a:r>
              <a:rPr lang="en-US" dirty="0" smtClean="0"/>
              <a:t>Iteration vs. Recursion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38111"/>
            <a:ext cx="6400800" cy="4134555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Many methods can use iteration rather than recursion. For example: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factorial </a:t>
            </a:r>
            <a:r>
              <a:rPr lang="en-US" dirty="0"/>
              <a:t>of 0 is 1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factorial of N (for N &gt; 0) </a:t>
            </a:r>
            <a:r>
              <a:rPr lang="en-US" dirty="0" smtClean="0"/>
              <a:t>is</a:t>
            </a:r>
          </a:p>
          <a:p>
            <a:pPr algn="l"/>
            <a:r>
              <a:rPr lang="en-US" dirty="0" smtClean="0"/>
              <a:t>          N</a:t>
            </a:r>
            <a:r>
              <a:rPr lang="en-US" dirty="0"/>
              <a:t>*N-1* ... *3*2*1</a:t>
            </a:r>
          </a:p>
          <a:p>
            <a:r>
              <a:rPr lang="en-US" i="1" dirty="0"/>
              <a:t>or: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factorial of 0 is 1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factorial of N (for N &gt; 0) is </a:t>
            </a:r>
          </a:p>
          <a:p>
            <a:pPr algn="l"/>
            <a:r>
              <a:rPr lang="en-US" dirty="0" smtClean="0"/>
              <a:t>       N </a:t>
            </a:r>
            <a:r>
              <a:rPr lang="en-US" dirty="0"/>
              <a:t>* factorial (N-1)</a:t>
            </a: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01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77333"/>
            <a:ext cx="7772400" cy="818445"/>
          </a:xfrm>
        </p:spPr>
        <p:txBody>
          <a:bodyPr/>
          <a:lstStyle/>
          <a:p>
            <a:r>
              <a:rPr lang="en-US" dirty="0" smtClean="0"/>
              <a:t>Iterative version of Factorial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1520472"/>
            <a:ext cx="7442200" cy="444852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factorial(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N)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if (N == 0) {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     return 1;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 }</a:t>
            </a:r>
          </a:p>
          <a:p>
            <a:pPr algn="l"/>
            <a:r>
              <a:rPr lang="fr-FR" dirty="0">
                <a:latin typeface="Courier"/>
                <a:cs typeface="Courier"/>
              </a:rPr>
              <a:t>    </a:t>
            </a:r>
            <a:r>
              <a:rPr lang="fr-FR" dirty="0" err="1">
                <a:latin typeface="Courier"/>
                <a:cs typeface="Courier"/>
              </a:rPr>
              <a:t>int</a:t>
            </a:r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err="1">
                <a:latin typeface="Courier"/>
                <a:cs typeface="Courier"/>
              </a:rPr>
              <a:t>tmp</a:t>
            </a:r>
            <a:r>
              <a:rPr lang="fr-FR" dirty="0">
                <a:latin typeface="Courier"/>
                <a:cs typeface="Courier"/>
              </a:rPr>
              <a:t> = N;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for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k = N-1; k &gt;= 1; k--)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 * k;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}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 return (tmp);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}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881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0889"/>
            <a:ext cx="7772400" cy="931333"/>
          </a:xfrm>
        </p:spPr>
        <p:txBody>
          <a:bodyPr/>
          <a:lstStyle/>
          <a:p>
            <a:r>
              <a:rPr lang="en-US" dirty="0" smtClean="0"/>
              <a:t>Recursive version of Factorial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35667"/>
            <a:ext cx="6400800" cy="366818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factorial(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N)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if (N == 0) {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    return 1;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   } </a:t>
            </a:r>
            <a:r>
              <a:rPr lang="da-DK" dirty="0" err="1">
                <a:latin typeface="Courier"/>
                <a:cs typeface="Courier"/>
              </a:rPr>
              <a:t>else</a:t>
            </a:r>
            <a:r>
              <a:rPr lang="da-DK" dirty="0">
                <a:latin typeface="Courier"/>
                <a:cs typeface="Courier"/>
              </a:rPr>
              <a:t> {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    return (N * </a:t>
            </a:r>
            <a:r>
              <a:rPr lang="is-IS" dirty="0" smtClean="0">
                <a:latin typeface="Courier"/>
                <a:cs typeface="Courier"/>
              </a:rPr>
              <a:t>     	 				factorial</a:t>
            </a:r>
            <a:r>
              <a:rPr lang="is-IS" dirty="0">
                <a:latin typeface="Courier"/>
                <a:cs typeface="Courier"/>
              </a:rPr>
              <a:t>( N-1 ));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}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59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3889"/>
            <a:ext cx="77724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Comparing the Two Implementations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59000"/>
            <a:ext cx="6400800" cy="3244850"/>
          </a:xfrm>
        </p:spPr>
        <p:txBody>
          <a:bodyPr/>
          <a:lstStyle/>
          <a:p>
            <a:pPr algn="l"/>
            <a:r>
              <a:rPr lang="en-US" dirty="0" smtClean="0"/>
              <a:t>The recursive version is: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 little shorter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 little clearer (closer to mathematical definition)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 little </a:t>
            </a:r>
            <a:r>
              <a:rPr lang="en-US" i="1" dirty="0" smtClean="0"/>
              <a:t>slower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94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1445"/>
            <a:ext cx="7772400" cy="1058333"/>
          </a:xfrm>
        </p:spPr>
        <p:txBody>
          <a:bodyPr/>
          <a:lstStyle/>
          <a:p>
            <a:r>
              <a:rPr lang="en-US" dirty="0" smtClean="0"/>
              <a:t>Fibonacci Series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4222" y="1848556"/>
            <a:ext cx="7413978" cy="3555294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 err="1"/>
              <a:t>fibonacci</a:t>
            </a:r>
            <a:r>
              <a:rPr lang="en-US" dirty="0"/>
              <a:t> of 1 or 2 is 1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/>
              <a:t>fibonacci</a:t>
            </a:r>
            <a:r>
              <a:rPr lang="en-US" dirty="0"/>
              <a:t> of N (for N&gt;2) </a:t>
            </a:r>
            <a:r>
              <a:rPr lang="en-US" dirty="0" smtClean="0"/>
              <a:t>is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smtClean="0"/>
              <a:t>       fibonacci</a:t>
            </a:r>
            <a:r>
              <a:rPr lang="en-US" dirty="0" smtClean="0"/>
              <a:t> </a:t>
            </a:r>
            <a:r>
              <a:rPr lang="en-US" dirty="0"/>
              <a:t>of (N-1) + </a:t>
            </a:r>
            <a:r>
              <a:rPr lang="en-US" dirty="0" err="1"/>
              <a:t>fibonacci</a:t>
            </a:r>
            <a:r>
              <a:rPr lang="en-US" dirty="0"/>
              <a:t> of (N-2)</a:t>
            </a:r>
          </a:p>
        </p:txBody>
      </p:sp>
    </p:spTree>
    <p:extLst>
      <p:ext uri="{BB962C8B-B14F-4D97-AF65-F5344CB8AC3E}">
        <p14:creationId xmlns:p14="http://schemas.microsoft.com/office/powerpoint/2010/main" val="1469669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2112"/>
            <a:ext cx="7772400" cy="1143000"/>
          </a:xfrm>
        </p:spPr>
        <p:txBody>
          <a:bodyPr/>
          <a:lstStyle/>
          <a:p>
            <a:r>
              <a:rPr lang="en-US" dirty="0" smtClean="0"/>
              <a:t>Iterative version of Fibonacci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12333"/>
            <a:ext cx="6400800" cy="4091517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pPr algn="l"/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fib(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N ) {</a:t>
            </a:r>
          </a:p>
          <a:p>
            <a:pPr algn="l"/>
            <a:r>
              <a:rPr lang="fr-FR" dirty="0">
                <a:latin typeface="Courier"/>
                <a:cs typeface="Courier"/>
              </a:rPr>
              <a:t>    </a:t>
            </a:r>
            <a:r>
              <a:rPr lang="fr-FR" dirty="0" err="1">
                <a:latin typeface="Courier"/>
                <a:cs typeface="Courier"/>
              </a:rPr>
              <a:t>int</a:t>
            </a:r>
            <a:r>
              <a:rPr lang="fr-FR" dirty="0">
                <a:latin typeface="Courier"/>
                <a:cs typeface="Courier"/>
              </a:rPr>
              <a:t> k1, k2, k3;</a:t>
            </a:r>
          </a:p>
          <a:p>
            <a:pPr algn="l"/>
            <a:r>
              <a:rPr lang="fr-FR" dirty="0">
                <a:latin typeface="Courier"/>
                <a:cs typeface="Courier"/>
              </a:rPr>
              <a:t>    k1 = k2 = k3 = 1</a:t>
            </a:r>
            <a:r>
              <a:rPr lang="fr-FR" dirty="0" smtClean="0">
                <a:latin typeface="Courier"/>
                <a:cs typeface="Courier"/>
              </a:rPr>
              <a:t>;</a:t>
            </a:r>
            <a:endParaRPr lang="fr-FR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for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j = 3; j &lt;= N; j++)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k3 = k1 + k2;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k1 = k2;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k2 = k3;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}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 return k3;</a:t>
            </a:r>
          </a:p>
          <a:p>
            <a:pPr algn="l"/>
            <a:r>
              <a:rPr lang="is-IS" dirty="0" smtClean="0">
                <a:latin typeface="Courier"/>
                <a:cs typeface="Courier"/>
              </a:rPr>
              <a:t>}</a:t>
            </a:r>
            <a:endParaRPr lang="is-I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6373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6779"/>
            <a:ext cx="7772400" cy="790221"/>
          </a:xfrm>
        </p:spPr>
        <p:txBody>
          <a:bodyPr/>
          <a:lstStyle/>
          <a:p>
            <a:r>
              <a:rPr lang="en-US" dirty="0" smtClean="0"/>
              <a:t>Recursive version of Fibonacci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1538111"/>
            <a:ext cx="7250289" cy="4106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fib(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N 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if ((N == 1) || (N == 2)) {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     return 1;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    } </a:t>
            </a:r>
            <a:r>
              <a:rPr lang="da-DK" dirty="0" err="1">
                <a:latin typeface="Courier"/>
                <a:cs typeface="Courier"/>
              </a:rPr>
              <a:t>else</a:t>
            </a:r>
            <a:r>
              <a:rPr lang="da-DK" dirty="0">
                <a:latin typeface="Courier"/>
                <a:cs typeface="Courier"/>
              </a:rPr>
              <a:t> {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     return (fib( N-1 ) + </a:t>
            </a:r>
            <a:endParaRPr lang="is-IS" dirty="0" smtClean="0">
              <a:latin typeface="Courier"/>
              <a:cs typeface="Courier"/>
            </a:endParaRPr>
          </a:p>
          <a:p>
            <a:pPr algn="l"/>
            <a:r>
              <a:rPr lang="is-IS" dirty="0">
                <a:latin typeface="Courier"/>
                <a:cs typeface="Courier"/>
              </a:rPr>
              <a:t> </a:t>
            </a:r>
            <a:r>
              <a:rPr lang="is-IS" dirty="0" smtClean="0">
                <a:latin typeface="Courier"/>
                <a:cs typeface="Courier"/>
              </a:rPr>
              <a:t>               fib</a:t>
            </a:r>
            <a:r>
              <a:rPr lang="is-IS" dirty="0">
                <a:latin typeface="Courier"/>
                <a:cs typeface="Courier"/>
              </a:rPr>
              <a:t>( N-2 ))</a:t>
            </a:r>
            <a:r>
              <a:rPr lang="is-IS" dirty="0" smtClean="0">
                <a:latin typeface="Courier"/>
                <a:cs typeface="Courier"/>
              </a:rPr>
              <a:t>;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</a:t>
            </a:r>
            <a:r>
              <a:rPr lang="is-IS" dirty="0" smtClean="0">
                <a:latin typeface="Courier"/>
                <a:cs typeface="Courier"/>
              </a:rPr>
              <a:t>   }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}</a:t>
            </a:r>
          </a:p>
          <a:p>
            <a:pPr algn="l"/>
            <a:r>
              <a:rPr lang="is-I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074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0333"/>
            <a:ext cx="7772400" cy="1326445"/>
          </a:xfrm>
        </p:spPr>
        <p:txBody>
          <a:bodyPr>
            <a:normAutofit/>
          </a:bodyPr>
          <a:lstStyle/>
          <a:p>
            <a:r>
              <a:rPr lang="en-US" dirty="0" smtClean="0"/>
              <a:t>Many Data Structures are Naturally Recursive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42444"/>
            <a:ext cx="6400800" cy="3061406"/>
          </a:xfrm>
        </p:spPr>
        <p:txBody>
          <a:bodyPr/>
          <a:lstStyle/>
          <a:p>
            <a:pPr algn="l"/>
            <a:r>
              <a:rPr lang="en-US" dirty="0" smtClean="0"/>
              <a:t>What is a linked list?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Simply a data value combined with another list. That is, lists are built from lists!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88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3889"/>
            <a:ext cx="77724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Comparing the Two Implementations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59000"/>
            <a:ext cx="6400800" cy="3244850"/>
          </a:xfrm>
        </p:spPr>
        <p:txBody>
          <a:bodyPr/>
          <a:lstStyle/>
          <a:p>
            <a:pPr algn="l"/>
            <a:r>
              <a:rPr lang="en-US" dirty="0" smtClean="0"/>
              <a:t>The recursive version is: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horter</a:t>
            </a:r>
          </a:p>
          <a:p>
            <a:pPr marL="457200" indent="-457200" algn="l">
              <a:buFont typeface="Arial"/>
              <a:buChar char="•"/>
            </a:pPr>
            <a:r>
              <a:rPr lang="en-US" b="1" i="1" dirty="0"/>
              <a:t>Much</a:t>
            </a:r>
            <a:r>
              <a:rPr lang="en-US" dirty="0"/>
              <a:t> clearer </a:t>
            </a:r>
            <a:r>
              <a:rPr lang="en-US" dirty="0" smtClean="0"/>
              <a:t>(closer to mathematical definition)</a:t>
            </a:r>
          </a:p>
          <a:p>
            <a:pPr marL="457200" indent="-457200" algn="l">
              <a:buFont typeface="Arial"/>
              <a:buChar char="•"/>
            </a:pPr>
            <a:r>
              <a:rPr lang="en-US" b="1" i="1" dirty="0" smtClean="0"/>
              <a:t>Much</a:t>
            </a:r>
            <a:r>
              <a:rPr lang="en-US" dirty="0" smtClean="0"/>
              <a:t> slower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02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2111"/>
            <a:ext cx="6400800" cy="5277556"/>
          </a:xfrm>
        </p:spPr>
        <p:txBody>
          <a:bodyPr/>
          <a:lstStyle/>
          <a:p>
            <a:pPr algn="l"/>
            <a:r>
              <a:rPr lang="en-US" dirty="0" smtClean="0"/>
              <a:t>Look at </a:t>
            </a:r>
            <a:r>
              <a:rPr lang="en-US" i="1" dirty="0" smtClean="0"/>
              <a:t>call tree</a:t>
            </a:r>
            <a:r>
              <a:rPr lang="en-US" dirty="0" smtClean="0"/>
              <a:t>: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447800"/>
            <a:ext cx="69215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64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06778"/>
            <a:ext cx="6400800" cy="4797072"/>
          </a:xfrm>
        </p:spPr>
        <p:txBody>
          <a:bodyPr/>
          <a:lstStyle/>
          <a:p>
            <a:pPr algn="l"/>
            <a:r>
              <a:rPr lang="en-US" dirty="0" smtClean="0"/>
              <a:t>Calls are repeated unnecessarily.</a:t>
            </a:r>
          </a:p>
          <a:p>
            <a:pPr algn="l"/>
            <a:r>
              <a:rPr lang="en-US" dirty="0" smtClean="0"/>
              <a:t>(fib(4) twice, fib(3) three times!)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Unnecessary calls can be removed by explicitly remembering previous calls</a:t>
            </a:r>
            <a:endParaRPr lang="en-US" dirty="0"/>
          </a:p>
          <a:p>
            <a:r>
              <a:rPr lang="en-US" dirty="0" smtClean="0"/>
              <a:t>or</a:t>
            </a:r>
          </a:p>
          <a:p>
            <a:pPr algn="l"/>
            <a:r>
              <a:rPr lang="en-US" dirty="0" smtClean="0"/>
              <a:t>by using an advanced compiler optimization called </a:t>
            </a:r>
            <a:r>
              <a:rPr lang="en-US" i="1" dirty="0" err="1" smtClean="0"/>
              <a:t>memoizing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41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8557"/>
            <a:ext cx="7772400" cy="1368776"/>
          </a:xfrm>
        </p:spPr>
        <p:txBody>
          <a:bodyPr>
            <a:normAutofit/>
          </a:bodyPr>
          <a:lstStyle/>
          <a:p>
            <a:r>
              <a:rPr lang="en-US" dirty="0" smtClean="0"/>
              <a:t>Analyzing Runtime for Recursive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44889"/>
            <a:ext cx="6400800" cy="3258961"/>
          </a:xfrm>
        </p:spPr>
        <p:txBody>
          <a:bodyPr/>
          <a:lstStyle/>
          <a:p>
            <a:pPr algn="l"/>
            <a:r>
              <a:rPr lang="en-US" dirty="0" smtClean="0"/>
              <a:t>We can use informal reasoning </a:t>
            </a:r>
          </a:p>
          <a:p>
            <a:pPr algn="l"/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or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use </a:t>
            </a:r>
            <a:r>
              <a:rPr lang="en-US" i="1" dirty="0" smtClean="0"/>
              <a:t>recurrence equations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78559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3779"/>
            <a:ext cx="7772400" cy="846665"/>
          </a:xfrm>
        </p:spPr>
        <p:txBody>
          <a:bodyPr/>
          <a:lstStyle/>
          <a:p>
            <a:r>
              <a:rPr lang="en-US" dirty="0" smtClean="0"/>
              <a:t>Informal Reasoning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1679222"/>
            <a:ext cx="6925733" cy="4642556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smtClean="0"/>
              <a:t>We simply determine how many recursive call occur and how much work each call does.</a:t>
            </a:r>
          </a:p>
          <a:p>
            <a:pPr algn="l"/>
            <a:r>
              <a:rPr lang="en-US" dirty="0" smtClean="0"/>
              <a:t>Recall </a:t>
            </a:r>
            <a:r>
              <a:rPr lang="en-US" dirty="0" err="1" smtClean="0">
                <a:latin typeface="Courier"/>
                <a:cs typeface="Courier"/>
              </a:rPr>
              <a:t>printInt</a:t>
            </a:r>
            <a:r>
              <a:rPr lang="en-US" dirty="0" smtClean="0"/>
              <a:t>: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void </a:t>
            </a:r>
            <a:r>
              <a:rPr lang="en-US" dirty="0" err="1">
                <a:latin typeface="Courier"/>
                <a:cs typeface="Courier"/>
              </a:rPr>
              <a:t>printInt</a:t>
            </a:r>
            <a:r>
              <a:rPr lang="en-US" dirty="0">
                <a:latin typeface="Courier"/>
                <a:cs typeface="Courier"/>
              </a:rPr>
              <a:t>(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k 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if (k == 0) {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		return; }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System.out.println</a:t>
            </a:r>
            <a:r>
              <a:rPr lang="en-US" dirty="0">
                <a:latin typeface="Courier"/>
                <a:cs typeface="Courier"/>
              </a:rPr>
              <a:t>( k );</a:t>
            </a:r>
          </a:p>
          <a:p>
            <a:pPr algn="l"/>
            <a:r>
              <a:rPr lang="sk-SK" dirty="0">
                <a:latin typeface="Courier"/>
                <a:cs typeface="Courier"/>
              </a:rPr>
              <a:t>	</a:t>
            </a:r>
            <a:r>
              <a:rPr lang="sk-SK" dirty="0">
                <a:solidFill>
                  <a:srgbClr val="800000"/>
                </a:solidFill>
                <a:latin typeface="Courier"/>
                <a:cs typeface="Courier"/>
              </a:rPr>
              <a:t>printInt</a:t>
            </a:r>
            <a:r>
              <a:rPr lang="sk-SK" dirty="0">
                <a:latin typeface="Courier"/>
                <a:cs typeface="Courier"/>
              </a:rPr>
              <a:t>( k - 1 ); 	System.out.println("all done");</a:t>
            </a:r>
          </a:p>
          <a:p>
            <a:pPr algn="l"/>
            <a:r>
              <a:rPr lang="sk-SK" dirty="0">
                <a:latin typeface="Courier"/>
                <a:cs typeface="Courier"/>
              </a:rPr>
              <a:t>}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790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/>
          <a:lstStyle/>
          <a:p>
            <a:pPr algn="l"/>
            <a:r>
              <a:rPr lang="en-US" dirty="0" smtClean="0"/>
              <a:t>Each call does four units of work  and there are N+1 total calls, so the overall time complexity is just 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36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8333"/>
            <a:ext cx="7772400" cy="917223"/>
          </a:xfrm>
        </p:spPr>
        <p:txBody>
          <a:bodyPr/>
          <a:lstStyle/>
          <a:p>
            <a:r>
              <a:rPr lang="en-US" dirty="0" smtClean="0"/>
              <a:t>Recurrence Equations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0778"/>
            <a:ext cx="6400800" cy="3273072"/>
          </a:xfrm>
        </p:spPr>
        <p:txBody>
          <a:bodyPr/>
          <a:lstStyle/>
          <a:p>
            <a:pPr algn="l"/>
            <a:r>
              <a:rPr lang="en-US" dirty="0" smtClean="0"/>
              <a:t>We determine an equation for the base case and a </a:t>
            </a:r>
            <a:r>
              <a:rPr lang="en-US" i="1" dirty="0" smtClean="0"/>
              <a:t>recurrence equation</a:t>
            </a:r>
            <a:r>
              <a:rPr lang="en-US" dirty="0" smtClean="0"/>
              <a:t> for recursive calls.</a:t>
            </a:r>
          </a:p>
          <a:p>
            <a:pPr algn="l"/>
            <a:r>
              <a:rPr lang="en-US" dirty="0" smtClean="0"/>
              <a:t>For </a:t>
            </a:r>
            <a:r>
              <a:rPr lang="en-US" dirty="0" err="1" smtClean="0"/>
              <a:t>printInt</a:t>
            </a:r>
            <a:r>
              <a:rPr lang="en-US" dirty="0" smtClean="0"/>
              <a:t> we have</a:t>
            </a:r>
          </a:p>
          <a:p>
            <a:pPr algn="l"/>
            <a:r>
              <a:rPr lang="en-US" dirty="0" smtClean="0"/>
              <a:t>T(0) = 1</a:t>
            </a:r>
          </a:p>
          <a:p>
            <a:pPr algn="l"/>
            <a:r>
              <a:rPr lang="en-US" dirty="0" smtClean="0"/>
              <a:t>T(N) = 1 + T(N-1)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173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33778"/>
            <a:ext cx="6400800" cy="4670072"/>
          </a:xfrm>
        </p:spPr>
        <p:txBody>
          <a:bodyPr/>
          <a:lstStyle/>
          <a:p>
            <a:pPr algn="l"/>
            <a:r>
              <a:rPr lang="en-US" dirty="0" smtClean="0"/>
              <a:t>To solve these equations we do three steps: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Expand the equations for a few small values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Look for a pattern and guess a solution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Verify that the guessed solution satisfies  the recurrence equations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2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70139"/>
            <a:ext cx="6400800" cy="5139972"/>
          </a:xfrm>
        </p:spPr>
        <p:txBody>
          <a:bodyPr/>
          <a:lstStyle/>
          <a:p>
            <a:pPr algn="l"/>
            <a:r>
              <a:rPr lang="en-US" dirty="0" smtClean="0"/>
              <a:t>For </a:t>
            </a:r>
            <a:r>
              <a:rPr lang="en-US" dirty="0" err="1" smtClean="0"/>
              <a:t>printInt</a:t>
            </a:r>
            <a:r>
              <a:rPr lang="en-US" dirty="0" smtClean="0"/>
              <a:t> we have:</a:t>
            </a:r>
          </a:p>
          <a:p>
            <a:pPr algn="l"/>
            <a:r>
              <a:rPr lang="en-US" dirty="0" smtClean="0"/>
              <a:t>T(0) = 1</a:t>
            </a:r>
          </a:p>
          <a:p>
            <a:pPr algn="l"/>
            <a:r>
              <a:rPr lang="en-US" dirty="0" smtClean="0"/>
              <a:t>T(N) = 1 + T(n-1)</a:t>
            </a:r>
          </a:p>
          <a:p>
            <a:pPr algn="l"/>
            <a:r>
              <a:rPr lang="en-US" dirty="0" smtClean="0"/>
              <a:t>So we determine</a:t>
            </a:r>
          </a:p>
          <a:p>
            <a:pPr algn="l"/>
            <a:r>
              <a:rPr lang="en-US" dirty="0" smtClean="0"/>
              <a:t>T(1) = 1 +T(0) = 2</a:t>
            </a:r>
          </a:p>
          <a:p>
            <a:pPr algn="l"/>
            <a:r>
              <a:rPr lang="en-US" dirty="0" smtClean="0"/>
              <a:t>T(2) = 1 + T(1) = 1 + 2 = 3</a:t>
            </a:r>
          </a:p>
          <a:p>
            <a:pPr algn="l"/>
            <a:r>
              <a:rPr lang="en-US" dirty="0" smtClean="0"/>
              <a:t>The cost grows by 1 at each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11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05556"/>
            <a:ext cx="6400800" cy="4698294"/>
          </a:xfrm>
        </p:spPr>
        <p:txBody>
          <a:bodyPr/>
          <a:lstStyle/>
          <a:p>
            <a:pPr algn="l"/>
            <a:r>
              <a:rPr lang="en-US" dirty="0" smtClean="0"/>
              <a:t>We guess that T(N) = N +1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To verify we substitute the guess in the recurrence rule and verify that the equation holds.</a:t>
            </a:r>
          </a:p>
          <a:p>
            <a:pPr algn="l"/>
            <a:r>
              <a:rPr lang="en-US" dirty="0" smtClean="0"/>
              <a:t>Starting at T(N) = 1 + T(N-1)</a:t>
            </a:r>
          </a:p>
          <a:p>
            <a:pPr algn="l"/>
            <a:r>
              <a:rPr lang="en-US" dirty="0" smtClean="0"/>
              <a:t>We substitute our guess and simplify:</a:t>
            </a:r>
          </a:p>
          <a:p>
            <a:pPr algn="l"/>
            <a:r>
              <a:rPr lang="en-US" dirty="0" smtClean="0"/>
              <a:t>N+1 =?= 1 + ((N-1) + 1) = N + 1</a:t>
            </a:r>
          </a:p>
          <a:p>
            <a:pPr algn="l"/>
            <a:r>
              <a:rPr lang="en-US" dirty="0" smtClean="0"/>
              <a:t>The solution works!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07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latin typeface="Courier"/>
                <a:cs typeface="Courier"/>
              </a:rPr>
              <a:t>public class </a:t>
            </a: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Listnode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&lt;E&gt; </a:t>
            </a:r>
            <a:r>
              <a:rPr lang="en-US" dirty="0">
                <a:latin typeface="Courier"/>
                <a:cs typeface="Courier"/>
              </a:rPr>
              <a:t>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//*** fields ***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private E data;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private </a:t>
            </a: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Listnode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&lt;E&gt; </a:t>
            </a:r>
            <a:r>
              <a:rPr lang="en-US" dirty="0">
                <a:latin typeface="Courier"/>
                <a:cs typeface="Courier"/>
              </a:rPr>
              <a:t>next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algn="l"/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   public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length()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	 </a:t>
            </a: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getNext</a:t>
            </a:r>
            <a:r>
              <a:rPr lang="en-US" dirty="0">
                <a:latin typeface="Courier"/>
                <a:cs typeface="Courier"/>
              </a:rPr>
              <a:t>() == null)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			  return </a:t>
            </a:r>
            <a:r>
              <a:rPr lang="is-IS" dirty="0" smtClean="0">
                <a:latin typeface="Courier"/>
                <a:cs typeface="Courier"/>
              </a:rPr>
              <a:t>1;</a:t>
            </a:r>
            <a:endParaRPr lang="is-I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		  else return </a:t>
            </a: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1 + </a:t>
            </a:r>
            <a:r>
              <a:rPr lang="en-US" dirty="0" err="1" smtClean="0">
                <a:latin typeface="Courier"/>
                <a:cs typeface="Courier"/>
              </a:rPr>
              <a:t>getNext</a:t>
            </a:r>
            <a:r>
              <a:rPr lang="en-US" dirty="0">
                <a:latin typeface="Courier"/>
                <a:cs typeface="Courier"/>
              </a:rPr>
              <a:t>().length();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  </a:t>
            </a:r>
            <a:r>
              <a:rPr lang="en-US" dirty="0" smtClean="0">
                <a:latin typeface="Courier"/>
                <a:cs typeface="Courier"/>
              </a:rPr>
              <a:t>}</a:t>
            </a:r>
            <a:r>
              <a:rPr lang="en-US" dirty="0">
                <a:latin typeface="Courier"/>
                <a:cs typeface="Courier"/>
              </a:rPr>
              <a:t> ... }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96461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05557"/>
            <a:ext cx="7772400" cy="945443"/>
          </a:xfrm>
        </p:spPr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92111"/>
            <a:ext cx="6400800" cy="4501445"/>
          </a:xfrm>
        </p:spPr>
        <p:txBody>
          <a:bodyPr/>
          <a:lstStyle/>
          <a:p>
            <a:pPr algn="l"/>
            <a:r>
              <a:rPr lang="en-US" dirty="0" smtClean="0"/>
              <a:t>Recall the </a:t>
            </a:r>
            <a:r>
              <a:rPr lang="en-US" dirty="0" err="1" smtClean="0"/>
              <a:t>isPalindrome</a:t>
            </a:r>
            <a:r>
              <a:rPr lang="en-US" dirty="0" smtClean="0"/>
              <a:t> method.</a:t>
            </a:r>
          </a:p>
          <a:p>
            <a:pPr algn="l"/>
            <a:r>
              <a:rPr lang="en-US" dirty="0" smtClean="0"/>
              <a:t>For size 0 or 1 it immediately returned.</a:t>
            </a:r>
          </a:p>
          <a:p>
            <a:pPr algn="l"/>
            <a:r>
              <a:rPr lang="en-US" dirty="0" smtClean="0"/>
              <a:t>For longer strings it removed two characters and recursively tested the remaining string.</a:t>
            </a:r>
          </a:p>
          <a:p>
            <a:pPr algn="l"/>
            <a:r>
              <a:rPr lang="en-US" dirty="0" smtClean="0"/>
              <a:t>The recurrence equations are:</a:t>
            </a:r>
          </a:p>
          <a:p>
            <a:pPr algn="l"/>
            <a:r>
              <a:rPr lang="en-US" dirty="0" smtClean="0"/>
              <a:t>T(0) = T(1) = 1</a:t>
            </a:r>
          </a:p>
          <a:p>
            <a:pPr algn="l"/>
            <a:r>
              <a:rPr lang="en-US" dirty="0" smtClean="0"/>
              <a:t>T(N) = 1 + T(N-2)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54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 smtClean="0"/>
              <a:t>Expanding: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The cost increases by 1 every second step. T(N) = 1 + N/2 fits this pattern.</a:t>
            </a:r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981761"/>
              </p:ext>
            </p:extLst>
          </p:nvPr>
        </p:nvGraphicFramePr>
        <p:xfrm>
          <a:off x="2483556" y="1139037"/>
          <a:ext cx="4557888" cy="2942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777"/>
                <a:gridCol w="2681111"/>
              </a:tblGrid>
              <a:tr h="382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51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51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1+T(0)  =  2</a:t>
                      </a:r>
                      <a:endParaRPr lang="en-US" dirty="0"/>
                    </a:p>
                  </a:txBody>
                  <a:tcPr/>
                </a:tc>
              </a:tr>
              <a:tr h="3551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1+T(1) = 2</a:t>
                      </a:r>
                      <a:endParaRPr lang="en-US" dirty="0"/>
                    </a:p>
                  </a:txBody>
                  <a:tcPr/>
                </a:tc>
              </a:tr>
              <a:tr h="3551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1+T(2) = 3</a:t>
                      </a:r>
                      <a:endParaRPr lang="en-US" dirty="0"/>
                    </a:p>
                  </a:txBody>
                  <a:tcPr/>
                </a:tc>
              </a:tr>
              <a:tr h="3551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1+T(3) = 3</a:t>
                      </a:r>
                      <a:endParaRPr lang="en-US" dirty="0"/>
                    </a:p>
                  </a:txBody>
                  <a:tcPr/>
                </a:tc>
              </a:tr>
              <a:tr h="3551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1+T(4) = 4</a:t>
                      </a:r>
                      <a:endParaRPr lang="en-US" dirty="0"/>
                    </a:p>
                  </a:txBody>
                  <a:tcPr/>
                </a:tc>
              </a:tr>
              <a:tr h="3551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1+T(5) = 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339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8361"/>
            <a:ext cx="6400800" cy="4420305"/>
          </a:xfrm>
        </p:spPr>
        <p:txBody>
          <a:bodyPr/>
          <a:lstStyle/>
          <a:p>
            <a:pPr algn="l"/>
            <a:r>
              <a:rPr lang="en-US" dirty="0" smtClean="0"/>
              <a:t>We verify this guess satisfies the equations: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We require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T(N) = 1 + T(N-2)</a:t>
            </a:r>
          </a:p>
          <a:p>
            <a:pPr algn="l"/>
            <a:r>
              <a:rPr lang="en-US" dirty="0" smtClean="0"/>
              <a:t>Substituting: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1+N/2 =?= 1 + (1+ (N-2)/</a:t>
            </a:r>
            <a:r>
              <a:rPr lang="en-US" smtClean="0"/>
              <a:t>2)  </a:t>
            </a:r>
            <a:r>
              <a:rPr lang="en-US" dirty="0" smtClean="0"/>
              <a:t>=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2+(N/2 – 1) = 1+N/2 </a:t>
            </a:r>
            <a:r>
              <a:rPr lang="en-US" dirty="0" smtClean="0">
                <a:solidFill>
                  <a:srgbClr val="FF66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52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6779"/>
            <a:ext cx="7772400" cy="1114777"/>
          </a:xfrm>
        </p:spPr>
        <p:txBody>
          <a:bodyPr/>
          <a:lstStyle/>
          <a:p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21555"/>
            <a:ext cx="6400800" cy="4261555"/>
          </a:xfrm>
        </p:spPr>
        <p:txBody>
          <a:bodyPr/>
          <a:lstStyle/>
          <a:p>
            <a:pPr algn="l"/>
            <a:r>
              <a:rPr lang="en-US" dirty="0" smtClean="0"/>
              <a:t>A common operation in a data structure is to </a:t>
            </a:r>
            <a:r>
              <a:rPr lang="en-US" i="1" dirty="0" smtClean="0"/>
              <a:t>search</a:t>
            </a:r>
            <a:r>
              <a:rPr lang="en-US" dirty="0" smtClean="0"/>
              <a:t> for a value.</a:t>
            </a:r>
          </a:p>
          <a:p>
            <a:pPr algn="l"/>
            <a:r>
              <a:rPr lang="en-US" dirty="0" smtClean="0"/>
              <a:t>One simple approach is to examine every value in a structure until a match is found (or the search is exhausted).</a:t>
            </a:r>
          </a:p>
          <a:p>
            <a:pPr algn="l"/>
            <a:r>
              <a:rPr lang="en-US" dirty="0" smtClean="0"/>
              <a:t>Iterators facilitate this approach.</a:t>
            </a:r>
          </a:p>
          <a:p>
            <a:pPr algn="l"/>
            <a:r>
              <a:rPr lang="en-US" dirty="0" smtClean="0"/>
              <a:t>But, it may be too slow. A faster “targeted” approach may be preferable.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6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0890"/>
            <a:ext cx="7772400" cy="1044222"/>
          </a:xfrm>
        </p:spPr>
        <p:txBody>
          <a:bodyPr/>
          <a:lstStyle/>
          <a:p>
            <a:r>
              <a:rPr lang="en-US" dirty="0" smtClean="0"/>
              <a:t>Searching an 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65112"/>
            <a:ext cx="6400800" cy="3738738"/>
          </a:xfrm>
        </p:spPr>
        <p:txBody>
          <a:bodyPr>
            <a:normAutofit/>
          </a:bodyPr>
          <a:lstStyle/>
          <a:p>
            <a:r>
              <a:rPr lang="en-US" dirty="0" smtClean="0"/>
              <a:t>	</a:t>
            </a:r>
            <a:r>
              <a:rPr lang="en-US" b="1" dirty="0" smtClean="0"/>
              <a:t>Sequential Search</a:t>
            </a:r>
          </a:p>
          <a:p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You examine each element in the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array until a match is found. </a:t>
            </a:r>
            <a:endParaRPr lang="en-US" dirty="0"/>
          </a:p>
          <a:p>
            <a:pPr algn="l"/>
            <a:r>
              <a:rPr lang="en-US" dirty="0" smtClean="0"/>
              <a:t>	If the array has N elements, you need,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on average, N/2 tests. The search is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O(N).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53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660400"/>
            <a:ext cx="7772400" cy="821267"/>
          </a:xfrm>
        </p:spPr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34444"/>
            <a:ext cx="6911622" cy="4162778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If the array holds values in sorted order a much faster search strategy exists. It is called </a:t>
            </a:r>
            <a:r>
              <a:rPr lang="en-US" i="1" dirty="0" smtClean="0"/>
              <a:t>binary search</a:t>
            </a:r>
            <a:r>
              <a:rPr lang="en-US" dirty="0" smtClean="0"/>
              <a:t>. It is simple and </a:t>
            </a:r>
            <a:r>
              <a:rPr lang="en-US" i="1" dirty="0" smtClean="0"/>
              <a:t>recursive</a:t>
            </a:r>
            <a:r>
              <a:rPr lang="en-US" dirty="0" smtClean="0"/>
              <a:t>. 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31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67694"/>
            <a:ext cx="6400800" cy="454730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Say we want to find a value </a:t>
            </a:r>
            <a:r>
              <a:rPr lang="en-US" dirty="0" smtClean="0"/>
              <a:t>v:</a:t>
            </a:r>
            <a:endParaRPr lang="en-US" dirty="0"/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If the midpoint entry, at position N/2 matches, we are done.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If the midpoint entry is </a:t>
            </a:r>
            <a:r>
              <a:rPr lang="en-US" dirty="0" smtClean="0"/>
              <a:t>smaller than </a:t>
            </a:r>
            <a:r>
              <a:rPr lang="en-US" dirty="0"/>
              <a:t>v do a binary search on the </a:t>
            </a:r>
            <a:r>
              <a:rPr lang="en-US" i="1" dirty="0" smtClean="0"/>
              <a:t>upper half </a:t>
            </a:r>
            <a:r>
              <a:rPr lang="en-US" dirty="0"/>
              <a:t>of the array (positions( N/2)+1 to N-1</a:t>
            </a:r>
            <a:r>
              <a:rPr lang="en-US" dirty="0" smtClean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Otherwise do a binary search on the </a:t>
            </a:r>
            <a:r>
              <a:rPr lang="en-US" i="1" dirty="0" smtClean="0"/>
              <a:t>lower half </a:t>
            </a:r>
            <a:r>
              <a:rPr lang="en-US" dirty="0" smtClean="0"/>
              <a:t>of the array (positions 0 to (N/2) -1.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62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05556"/>
            <a:ext cx="6400800" cy="4698294"/>
          </a:xfrm>
        </p:spPr>
        <p:txBody>
          <a:bodyPr/>
          <a:lstStyle/>
          <a:p>
            <a:pPr algn="l"/>
            <a:r>
              <a:rPr lang="en-US" dirty="0" smtClean="0"/>
              <a:t>We do at most log</a:t>
            </a:r>
            <a:r>
              <a:rPr lang="en-US" baseline="-25000" dirty="0" smtClean="0"/>
              <a:t>2</a:t>
            </a:r>
            <a:r>
              <a:rPr lang="en-US" dirty="0" smtClean="0"/>
              <a:t>(N) matches, so binary search is </a:t>
            </a:r>
            <a:r>
              <a:rPr lang="en-US" i="1" dirty="0" smtClean="0"/>
              <a:t>much faster </a:t>
            </a:r>
            <a:r>
              <a:rPr lang="en-US" dirty="0" smtClean="0"/>
              <a:t>than sequential search.</a:t>
            </a:r>
          </a:p>
          <a:p>
            <a:pPr algn="l"/>
            <a:r>
              <a:rPr lang="en-US" dirty="0" smtClean="0"/>
              <a:t>For example, if N = 1024, we do at most 10 matches (log</a:t>
            </a:r>
            <a:r>
              <a:rPr lang="en-US" baseline="-25000" dirty="0" smtClean="0"/>
              <a:t>2</a:t>
            </a:r>
            <a:r>
              <a:rPr lang="en-US" dirty="0" smtClean="0"/>
              <a:t>(1024) = 10).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54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5001"/>
            <a:ext cx="7772400" cy="917221"/>
          </a:xfrm>
        </p:spPr>
        <p:txBody>
          <a:bodyPr/>
          <a:lstStyle/>
          <a:p>
            <a:r>
              <a:rPr lang="en-US" dirty="0" smtClean="0"/>
              <a:t>The Comparable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21556"/>
            <a:ext cx="6400800" cy="3682294"/>
          </a:xfrm>
        </p:spPr>
        <p:txBody>
          <a:bodyPr/>
          <a:lstStyle/>
          <a:p>
            <a:pPr algn="l"/>
            <a:r>
              <a:rPr lang="en-US" dirty="0" smtClean="0"/>
              <a:t>Binary searching is much faster than sequential searching. We already know how to compare numbers or strings, but what about other objects?</a:t>
            </a:r>
          </a:p>
          <a:p>
            <a:pPr algn="l"/>
            <a:r>
              <a:rPr lang="en-US" dirty="0" smtClean="0"/>
              <a:t>Java provide the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latin typeface="Courier"/>
                <a:cs typeface="Courier"/>
              </a:rPr>
              <a:t>Comparable&lt;C&gt;</a:t>
            </a:r>
          </a:p>
          <a:p>
            <a:pPr algn="l"/>
            <a:r>
              <a:rPr lang="en-US" dirty="0" smtClean="0"/>
              <a:t>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194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4222" y="733778"/>
            <a:ext cx="7210778" cy="467007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This interface requires only one method:</a:t>
            </a:r>
          </a:p>
          <a:p>
            <a:pPr algn="l"/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compareTo</a:t>
            </a:r>
            <a:r>
              <a:rPr lang="en-US" dirty="0" smtClean="0">
                <a:latin typeface="Courier"/>
                <a:cs typeface="Courier"/>
              </a:rPr>
              <a:t>(C item)</a:t>
            </a:r>
          </a:p>
          <a:p>
            <a:pPr algn="l"/>
            <a:r>
              <a:rPr lang="en-US" dirty="0" smtClean="0"/>
              <a:t>Since </a:t>
            </a:r>
            <a:r>
              <a:rPr lang="en-US" dirty="0" err="1" smtClean="0"/>
              <a:t>compareTo</a:t>
            </a:r>
            <a:r>
              <a:rPr lang="en-US" dirty="0" smtClean="0"/>
              <a:t> is in an object (of class C)</a:t>
            </a:r>
          </a:p>
          <a:p>
            <a:pPr algn="l"/>
            <a:r>
              <a:rPr lang="en-US" dirty="0" smtClean="0"/>
              <a:t>We call it as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latin typeface="Courier"/>
                <a:cs typeface="Courier"/>
              </a:rPr>
              <a:t>S1.compareTo(S2)</a:t>
            </a:r>
          </a:p>
          <a:p>
            <a:pPr algn="l"/>
            <a:r>
              <a:rPr lang="en-US" dirty="0" smtClean="0"/>
              <a:t>It returns an integer value that is: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negative if </a:t>
            </a:r>
            <a:r>
              <a:rPr lang="en-US" dirty="0">
                <a:latin typeface="Courier"/>
                <a:cs typeface="Courier"/>
              </a:rPr>
              <a:t>S1</a:t>
            </a:r>
            <a:r>
              <a:rPr lang="en-US" dirty="0" smtClean="0"/>
              <a:t> </a:t>
            </a:r>
            <a:r>
              <a:rPr lang="en-US" dirty="0"/>
              <a:t>is less than </a:t>
            </a:r>
            <a:r>
              <a:rPr lang="en-US" dirty="0">
                <a:latin typeface="Courier"/>
                <a:cs typeface="Courier"/>
              </a:rPr>
              <a:t>S2</a:t>
            </a:r>
            <a:r>
              <a:rPr lang="en-US" dirty="0" smtClean="0"/>
              <a:t>;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/>
              <a:t>zero if </a:t>
            </a:r>
            <a:r>
              <a:rPr lang="en-US" dirty="0">
                <a:latin typeface="Courier"/>
                <a:cs typeface="Courier"/>
              </a:rPr>
              <a:t>S1</a:t>
            </a:r>
            <a:r>
              <a:rPr lang="en-US" dirty="0" smtClean="0"/>
              <a:t> </a:t>
            </a:r>
            <a:r>
              <a:rPr lang="en-US" dirty="0"/>
              <a:t>is equal to </a:t>
            </a:r>
            <a:r>
              <a:rPr lang="en-US" dirty="0">
                <a:latin typeface="Courier"/>
                <a:cs typeface="Courier"/>
              </a:rPr>
              <a:t>S2</a:t>
            </a:r>
            <a:r>
              <a:rPr lang="en-US" dirty="0" smtClean="0"/>
              <a:t>;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positive  if </a:t>
            </a:r>
            <a:r>
              <a:rPr lang="en-US" dirty="0">
                <a:latin typeface="Courier"/>
                <a:cs typeface="Courier"/>
              </a:rPr>
              <a:t>S1</a:t>
            </a:r>
            <a:r>
              <a:rPr lang="en-US" dirty="0" smtClean="0"/>
              <a:t> </a:t>
            </a:r>
            <a:r>
              <a:rPr lang="en-US" dirty="0"/>
              <a:t>is greater than </a:t>
            </a:r>
            <a:r>
              <a:rPr lang="en-US" dirty="0">
                <a:latin typeface="Courier"/>
                <a:cs typeface="Courier"/>
              </a:rPr>
              <a:t>S2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 </a:t>
            </a: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188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0778" y="546804"/>
            <a:ext cx="7239000" cy="5577417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Notice that there is </a:t>
            </a:r>
            <a:r>
              <a:rPr lang="en-US" i="1" dirty="0" smtClean="0"/>
              <a:t>no explicit iteration </a:t>
            </a:r>
            <a:r>
              <a:rPr lang="en-US" dirty="0" smtClean="0"/>
              <a:t>in </a:t>
            </a:r>
            <a:r>
              <a:rPr lang="en-US" dirty="0" smtClean="0">
                <a:latin typeface="Courier"/>
                <a:cs typeface="Courier"/>
              </a:rPr>
              <a:t>length</a:t>
            </a:r>
            <a:r>
              <a:rPr lang="en-US" dirty="0" smtClean="0"/>
              <a:t>()!</a:t>
            </a:r>
          </a:p>
          <a:p>
            <a:pPr algn="l"/>
            <a:r>
              <a:rPr lang="en-US" dirty="0" err="1" smtClean="0">
                <a:latin typeface="Courier"/>
                <a:cs typeface="Courier"/>
              </a:rPr>
              <a:t>toString</a:t>
            </a:r>
            <a:r>
              <a:rPr lang="en-US" dirty="0" smtClean="0"/>
              <a:t> is equally elegant:</a:t>
            </a:r>
          </a:p>
          <a:p>
            <a:pPr algn="l"/>
            <a:endParaRPr lang="en-US" dirty="0" smtClean="0"/>
          </a:p>
          <a:p>
            <a:pPr algn="l"/>
            <a:r>
              <a:rPr lang="en-US" dirty="0">
                <a:latin typeface="Courier"/>
                <a:cs typeface="Courier"/>
              </a:rPr>
              <a:t>public String </a:t>
            </a:r>
            <a:r>
              <a:rPr lang="en-US" dirty="0" err="1">
                <a:latin typeface="Courier"/>
                <a:cs typeface="Courier"/>
              </a:rPr>
              <a:t>toString</a:t>
            </a:r>
            <a:r>
              <a:rPr lang="en-US" dirty="0">
                <a:latin typeface="Courier"/>
                <a:cs typeface="Courier"/>
              </a:rPr>
              <a:t>(){</a:t>
            </a:r>
          </a:p>
          <a:p>
            <a:pPr algn="l"/>
            <a:r>
              <a:rPr lang="ro-RO" dirty="0">
                <a:latin typeface="Courier"/>
                <a:cs typeface="Courier"/>
              </a:rPr>
              <a:t>    	if (next == null)</a:t>
            </a:r>
          </a:p>
          <a:p>
            <a:pPr algn="l"/>
            <a:r>
              <a:rPr lang="ro-RO" dirty="0">
                <a:latin typeface="Courier"/>
                <a:cs typeface="Courier"/>
              </a:rPr>
              <a:t>    		return data.toString();</a:t>
            </a:r>
          </a:p>
          <a:p>
            <a:pPr algn="l"/>
            <a:r>
              <a:rPr lang="ro-RO" dirty="0">
                <a:latin typeface="Courier"/>
                <a:cs typeface="Courier"/>
              </a:rPr>
              <a:t>    	else return data.toString(</a:t>
            </a:r>
            <a:r>
              <a:rPr lang="ro-RO" dirty="0" smtClean="0">
                <a:latin typeface="Courier"/>
                <a:cs typeface="Courier"/>
              </a:rPr>
              <a:t>)</a:t>
            </a:r>
          </a:p>
          <a:p>
            <a:pPr algn="l"/>
            <a:r>
              <a:rPr lang="ro-RO" dirty="0" smtClean="0">
                <a:latin typeface="Courier"/>
                <a:cs typeface="Courier"/>
              </a:rPr>
              <a:t>      + ",” + next.toString</a:t>
            </a:r>
            <a:r>
              <a:rPr lang="ro-RO" dirty="0">
                <a:latin typeface="Courier"/>
                <a:cs typeface="Courier"/>
              </a:rPr>
              <a:t>()</a:t>
            </a:r>
            <a:r>
              <a:rPr lang="ro-RO" dirty="0" smtClean="0">
                <a:latin typeface="Courier"/>
                <a:cs typeface="Courier"/>
              </a:rPr>
              <a:t>;</a:t>
            </a:r>
            <a:endParaRPr lang="ro-RO" dirty="0">
              <a:latin typeface="Courier"/>
              <a:cs typeface="Courier"/>
            </a:endParaRPr>
          </a:p>
          <a:p>
            <a:pPr algn="l"/>
            <a:r>
              <a:rPr lang="ro-RO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57806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5001"/>
            <a:ext cx="7772400" cy="9172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make a Java object comparable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52223"/>
            <a:ext cx="6400800" cy="3682999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Include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implements Comparable&lt;C&gt;</a:t>
            </a:r>
          </a:p>
          <a:p>
            <a:pPr algn="l"/>
            <a:r>
              <a:rPr lang="en-US">
                <a:latin typeface="Courier"/>
                <a:cs typeface="Courier"/>
              </a:rPr>
              <a:t>	</a:t>
            </a:r>
            <a:r>
              <a:rPr lang="en-US" smtClean="0"/>
              <a:t> as part </a:t>
            </a:r>
            <a:r>
              <a:rPr lang="en-US" dirty="0" smtClean="0"/>
              <a:t>of class definition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Define the </a:t>
            </a:r>
            <a:r>
              <a:rPr lang="en-US" dirty="0" err="1" smtClean="0">
                <a:latin typeface="Courier"/>
                <a:cs typeface="Courier"/>
              </a:rPr>
              <a:t>compareTo</a:t>
            </a:r>
            <a:r>
              <a:rPr lang="en-US" dirty="0" smtClean="0"/>
              <a:t> method in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37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0778" y="677333"/>
            <a:ext cx="7394222" cy="4726517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>
                <a:latin typeface="Courier"/>
                <a:cs typeface="Courier"/>
              </a:rPr>
              <a:t>public class Name </a:t>
            </a:r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implements 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 		Comparable</a:t>
            </a:r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&lt;Name&gt;</a:t>
            </a:r>
            <a:r>
              <a:rPr lang="en-US" dirty="0">
                <a:latin typeface="Courier"/>
                <a:cs typeface="Courier"/>
              </a:rPr>
              <a:t>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private </a:t>
            </a:r>
            <a:r>
              <a:rPr lang="en-US" dirty="0">
                <a:latin typeface="Courier"/>
                <a:cs typeface="Courier"/>
              </a:rPr>
              <a:t>String </a:t>
            </a:r>
            <a:r>
              <a:rPr lang="en-US" dirty="0" err="1">
                <a:latin typeface="Courier"/>
                <a:cs typeface="Courier"/>
              </a:rPr>
              <a:t>firstName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lastName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endParaRPr lang="en-US" dirty="0">
              <a:solidFill>
                <a:srgbClr val="FF6600"/>
              </a:solidFill>
              <a:latin typeface="Courier"/>
              <a:cs typeface="Courier"/>
            </a:endParaRPr>
          </a:p>
          <a:p>
            <a:pPr algn="l"/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public </a:t>
            </a:r>
            <a:r>
              <a:rPr lang="en-US" dirty="0" err="1">
                <a:solidFill>
                  <a:srgbClr val="FF6600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FF6600"/>
                </a:solidFill>
                <a:latin typeface="Courier"/>
                <a:cs typeface="Courier"/>
              </a:rPr>
              <a:t>compareTo</a:t>
            </a:r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(Name other) </a:t>
            </a:r>
            <a:r>
              <a:rPr lang="en-US" dirty="0">
                <a:latin typeface="Courier"/>
                <a:cs typeface="Courier"/>
              </a:rPr>
              <a:t>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 =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    </a:t>
            </a:r>
            <a:r>
              <a:rPr lang="en-US" dirty="0" err="1" smtClean="0">
                <a:latin typeface="Courier"/>
                <a:cs typeface="Courier"/>
              </a:rPr>
              <a:t>lastName.compareTo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other.lastName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if (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 != 0) {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         return tmp</a:t>
            </a:r>
            <a:r>
              <a:rPr lang="is-IS" dirty="0" smtClean="0">
                <a:latin typeface="Courier"/>
                <a:cs typeface="Courier"/>
              </a:rPr>
              <a:t>; }</a:t>
            </a:r>
            <a:endParaRPr lang="is-IS" dirty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   return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</a:t>
            </a:r>
            <a:r>
              <a:rPr lang="en-US" dirty="0" err="1" smtClean="0">
                <a:latin typeface="Courier"/>
                <a:cs typeface="Courier"/>
              </a:rPr>
              <a:t>firstName.compareTo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other.firstName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292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3779"/>
            <a:ext cx="7772400" cy="790221"/>
          </a:xfrm>
        </p:spPr>
        <p:txBody>
          <a:bodyPr/>
          <a:lstStyle/>
          <a:p>
            <a:r>
              <a:rPr lang="en-US" dirty="0" smtClean="0"/>
              <a:t>How does Recursion work?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79222"/>
            <a:ext cx="6400800" cy="3724628"/>
          </a:xfrm>
        </p:spPr>
        <p:txBody>
          <a:bodyPr/>
          <a:lstStyle/>
          <a:p>
            <a:pPr algn="l"/>
            <a:r>
              <a:rPr lang="en-US" dirty="0" smtClean="0"/>
              <a:t>We can imagine that each recursive call to a method f creates a </a:t>
            </a:r>
            <a:r>
              <a:rPr lang="en-US" i="1" dirty="0" smtClean="0"/>
              <a:t>new identical </a:t>
            </a:r>
            <a:r>
              <a:rPr lang="en-US" dirty="0" smtClean="0"/>
              <a:t>copy of f. The normal call/return mechanism is then used.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71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4224" y="645583"/>
            <a:ext cx="7224888" cy="543630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Consider</a:t>
            </a:r>
          </a:p>
          <a:p>
            <a:pPr algn="l"/>
            <a:endParaRPr lang="en-US" dirty="0"/>
          </a:p>
          <a:p>
            <a:pPr algn="l"/>
            <a:r>
              <a:rPr lang="en-US" dirty="0">
                <a:latin typeface="Courier"/>
                <a:cs typeface="Courier"/>
              </a:rPr>
              <a:t>void </a:t>
            </a:r>
            <a:r>
              <a:rPr lang="en-US" dirty="0" err="1">
                <a:latin typeface="Courier"/>
                <a:cs typeface="Courier"/>
              </a:rPr>
              <a:t>printInt</a:t>
            </a:r>
            <a:r>
              <a:rPr lang="en-US" dirty="0">
                <a:latin typeface="Courier"/>
                <a:cs typeface="Courier"/>
              </a:rPr>
              <a:t>(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k ) {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	if </a:t>
            </a:r>
            <a:r>
              <a:rPr lang="en-US" dirty="0">
                <a:latin typeface="Courier"/>
                <a:cs typeface="Courier"/>
              </a:rPr>
              <a:t>(k == 0) {</a:t>
            </a:r>
          </a:p>
          <a:p>
            <a:pPr algn="l"/>
            <a:r>
              <a:rPr lang="is-IS" dirty="0" smtClean="0">
                <a:latin typeface="Courier"/>
                <a:cs typeface="Courier"/>
              </a:rPr>
              <a:t>		return; }</a:t>
            </a:r>
            <a:endParaRPr lang="is-IS" dirty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System.out.println</a:t>
            </a:r>
            <a:r>
              <a:rPr lang="en-US" dirty="0">
                <a:latin typeface="Courier"/>
                <a:cs typeface="Courier"/>
              </a:rPr>
              <a:t>( k );</a:t>
            </a:r>
          </a:p>
          <a:p>
            <a:pPr algn="l"/>
            <a:r>
              <a:rPr lang="sk-SK" dirty="0" smtClean="0">
                <a:latin typeface="Courier"/>
                <a:cs typeface="Courier"/>
              </a:rPr>
              <a:t>	</a:t>
            </a:r>
            <a:r>
              <a:rPr lang="sk-SK" dirty="0" smtClean="0">
                <a:solidFill>
                  <a:srgbClr val="3366FF"/>
                </a:solidFill>
                <a:latin typeface="Courier"/>
                <a:cs typeface="Courier"/>
              </a:rPr>
              <a:t>printInt</a:t>
            </a:r>
            <a:r>
              <a:rPr lang="sk-SK" dirty="0">
                <a:latin typeface="Courier"/>
                <a:cs typeface="Courier"/>
              </a:rPr>
              <a:t>( k - 1 )</a:t>
            </a:r>
            <a:r>
              <a:rPr lang="sk-SK" dirty="0" smtClean="0">
                <a:latin typeface="Courier"/>
                <a:cs typeface="Courier"/>
              </a:rPr>
              <a:t>; 	System.out.println("</a:t>
            </a:r>
            <a:r>
              <a:rPr lang="sk-SK" dirty="0">
                <a:latin typeface="Courier"/>
                <a:cs typeface="Courier"/>
              </a:rPr>
              <a:t>all </a:t>
            </a:r>
            <a:r>
              <a:rPr lang="sk-SK" dirty="0" smtClean="0">
                <a:latin typeface="Courier"/>
                <a:cs typeface="Courier"/>
              </a:rPr>
              <a:t>done</a:t>
            </a:r>
            <a:r>
              <a:rPr lang="sk-SK" dirty="0">
                <a:latin typeface="Courier"/>
                <a:cs typeface="Courier"/>
              </a:rPr>
              <a:t>"</a:t>
            </a:r>
            <a:r>
              <a:rPr lang="sk-SK" dirty="0" smtClean="0">
                <a:latin typeface="Courier"/>
                <a:cs typeface="Courier"/>
              </a:rPr>
              <a:t>)</a:t>
            </a:r>
            <a:r>
              <a:rPr lang="sk-SK" dirty="0">
                <a:latin typeface="Courier"/>
                <a:cs typeface="Courier"/>
              </a:rPr>
              <a:t>;</a:t>
            </a:r>
          </a:p>
          <a:p>
            <a:pPr algn="l"/>
            <a:r>
              <a:rPr lang="sk-SK" dirty="0" smtClean="0">
                <a:latin typeface="Courier"/>
                <a:cs typeface="Courier"/>
              </a:rPr>
              <a:t>}</a:t>
            </a:r>
            <a:endParaRPr lang="sk-SK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38827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6111" y="395111"/>
            <a:ext cx="7253111" cy="5008739"/>
          </a:xfrm>
        </p:spPr>
        <p:txBody>
          <a:bodyPr/>
          <a:lstStyle/>
          <a:p>
            <a:pPr algn="l"/>
            <a:r>
              <a:rPr lang="en-US" dirty="0" smtClean="0">
                <a:latin typeface="+mj-lt"/>
                <a:cs typeface="Courier"/>
              </a:rPr>
              <a:t>We’ll trace the effect of the call </a:t>
            </a:r>
            <a:r>
              <a:rPr lang="en-US" dirty="0" err="1" smtClean="0">
                <a:latin typeface="Courier"/>
                <a:cs typeface="Courier"/>
              </a:rPr>
              <a:t>printInt</a:t>
            </a:r>
            <a:r>
              <a:rPr lang="en-US" dirty="0" smtClean="0">
                <a:latin typeface="Courier"/>
                <a:cs typeface="Courier"/>
              </a:rPr>
              <a:t>(2):</a:t>
            </a:r>
          </a:p>
          <a:p>
            <a:pPr algn="l"/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+mj-lt"/>
                <a:cs typeface="Courier"/>
              </a:rPr>
              <a:t>We print 2 then reach the call 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sk-SK" dirty="0">
                <a:solidFill>
                  <a:srgbClr val="3366FF"/>
                </a:solidFill>
                <a:latin typeface="Courier"/>
                <a:cs typeface="Courier"/>
              </a:rPr>
              <a:t>printInt</a:t>
            </a:r>
            <a:r>
              <a:rPr lang="sk-SK" dirty="0" smtClean="0">
                <a:latin typeface="Courier"/>
                <a:cs typeface="Courier"/>
              </a:rPr>
              <a:t>(k </a:t>
            </a:r>
            <a:r>
              <a:rPr lang="sk-SK" dirty="0">
                <a:latin typeface="Courier"/>
                <a:cs typeface="Courier"/>
              </a:rPr>
              <a:t>- </a:t>
            </a:r>
            <a:r>
              <a:rPr lang="sk-SK" dirty="0" smtClean="0">
                <a:latin typeface="Courier"/>
                <a:cs typeface="Courier"/>
              </a:rPr>
              <a:t>1) which is really</a:t>
            </a:r>
          </a:p>
          <a:p>
            <a:pPr algn="l"/>
            <a:r>
              <a:rPr lang="sk-SK" dirty="0">
                <a:solidFill>
                  <a:srgbClr val="3366FF"/>
                </a:solidFill>
                <a:latin typeface="Courier"/>
                <a:cs typeface="Courier"/>
              </a:rPr>
              <a:t>printInt</a:t>
            </a:r>
            <a:r>
              <a:rPr lang="sk-SK" dirty="0" smtClean="0">
                <a:latin typeface="Courier"/>
                <a:cs typeface="Courier"/>
              </a:rPr>
              <a:t>(1)</a:t>
            </a:r>
            <a:r>
              <a:rPr lang="sk-SK" dirty="0" smtClean="0">
                <a:latin typeface="+mj-lt"/>
                <a:cs typeface="Courier"/>
              </a:rPr>
              <a:t>.</a:t>
            </a:r>
          </a:p>
          <a:p>
            <a:pPr algn="l"/>
            <a:r>
              <a:rPr lang="sk-SK" dirty="0" smtClean="0">
                <a:latin typeface="Courier"/>
                <a:cs typeface="Courier"/>
              </a:rPr>
              <a:t> </a:t>
            </a:r>
          </a:p>
          <a:p>
            <a:pPr algn="l"/>
            <a:r>
              <a:rPr lang="sk-SK" dirty="0" smtClean="0">
                <a:latin typeface="+mj-lt"/>
                <a:cs typeface="Courier"/>
              </a:rPr>
              <a:t>We now call a new copy of printInt, shown in </a:t>
            </a:r>
            <a:r>
              <a:rPr lang="sk-SK" dirty="0" smtClean="0">
                <a:solidFill>
                  <a:srgbClr val="3366FF"/>
                </a:solidFill>
                <a:latin typeface="+mj-lt"/>
                <a:cs typeface="Courier"/>
              </a:rPr>
              <a:t>blue</a:t>
            </a:r>
            <a:r>
              <a:rPr lang="sk-SK" dirty="0" smtClean="0">
                <a:latin typeface="+mj-lt"/>
                <a:cs typeface="Courier"/>
              </a:rPr>
              <a:t>, with a k value of 1.</a:t>
            </a:r>
          </a:p>
        </p:txBody>
      </p:sp>
    </p:spTree>
    <p:extLst>
      <p:ext uri="{BB962C8B-B14F-4D97-AF65-F5344CB8AC3E}">
        <p14:creationId xmlns:p14="http://schemas.microsoft.com/office/powerpoint/2010/main" val="3839617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1333" y="790222"/>
            <a:ext cx="7309555" cy="5334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void </a:t>
            </a: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printInt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( </a:t>
            </a: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 k ) {</a:t>
            </a:r>
          </a:p>
          <a:p>
            <a:pPr algn="l"/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	if (k == 0) {</a:t>
            </a:r>
          </a:p>
          <a:p>
            <a:pPr algn="l"/>
            <a:r>
              <a:rPr lang="is-IS" dirty="0">
                <a:solidFill>
                  <a:srgbClr val="3366FF"/>
                </a:solidFill>
                <a:latin typeface="Courier"/>
                <a:cs typeface="Courier"/>
              </a:rPr>
              <a:t>		return; }</a:t>
            </a:r>
          </a:p>
          <a:p>
            <a:pPr algn="l"/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  </a:t>
            </a: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System.out.println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( k );</a:t>
            </a:r>
          </a:p>
          <a:p>
            <a:pPr algn="l"/>
            <a:r>
              <a:rPr lang="sk-SK" dirty="0">
                <a:solidFill>
                  <a:srgbClr val="3366FF"/>
                </a:solidFill>
                <a:latin typeface="Courier"/>
                <a:cs typeface="Courier"/>
              </a:rPr>
              <a:t>	</a:t>
            </a:r>
            <a:r>
              <a:rPr lang="sk-SK" dirty="0">
                <a:solidFill>
                  <a:srgbClr val="FF6600"/>
                </a:solidFill>
                <a:latin typeface="Courier"/>
                <a:cs typeface="Courier"/>
              </a:rPr>
              <a:t>printInt</a:t>
            </a:r>
            <a:r>
              <a:rPr lang="sk-SK" dirty="0">
                <a:solidFill>
                  <a:srgbClr val="3366FF"/>
                </a:solidFill>
                <a:latin typeface="Courier"/>
                <a:cs typeface="Courier"/>
              </a:rPr>
              <a:t>( k - 1 ); 	System.out.println("all done");</a:t>
            </a:r>
          </a:p>
          <a:p>
            <a:pPr algn="l"/>
            <a:r>
              <a:rPr lang="sk-SK" dirty="0" smtClean="0">
                <a:solidFill>
                  <a:srgbClr val="3366FF"/>
                </a:solidFill>
                <a:latin typeface="Courier"/>
                <a:cs typeface="Courier"/>
              </a:rPr>
              <a:t>}</a:t>
            </a:r>
          </a:p>
          <a:p>
            <a:pPr algn="l"/>
            <a:r>
              <a:rPr lang="sk-SK" dirty="0" smtClean="0">
                <a:solidFill>
                  <a:schemeClr val="tx1"/>
                </a:solidFill>
                <a:latin typeface="+mj-lt"/>
                <a:cs typeface="Courier"/>
              </a:rPr>
              <a:t>The value of k, which is 1, is printed. Then</a:t>
            </a:r>
          </a:p>
          <a:p>
            <a:pPr algn="l"/>
            <a:r>
              <a:rPr lang="sk-SK" dirty="0" smtClean="0">
                <a:solidFill>
                  <a:schemeClr val="tx1"/>
                </a:solidFill>
                <a:latin typeface="+mj-lt"/>
                <a:cs typeface="Courier"/>
              </a:rPr>
              <a:t>another copy of printInt, shown in </a:t>
            </a:r>
            <a:r>
              <a:rPr lang="sk-SK" dirty="0" smtClean="0">
                <a:solidFill>
                  <a:srgbClr val="FF0000"/>
                </a:solidFill>
                <a:latin typeface="+mj-lt"/>
                <a:cs typeface="Courier"/>
              </a:rPr>
              <a:t>red</a:t>
            </a:r>
            <a:r>
              <a:rPr lang="sk-SK" dirty="0" smtClean="0">
                <a:solidFill>
                  <a:schemeClr val="tx1"/>
                </a:solidFill>
                <a:latin typeface="+mj-lt"/>
                <a:cs typeface="Courier"/>
              </a:rPr>
              <a:t> is called with a 0 parameter:</a:t>
            </a:r>
            <a:endParaRPr lang="sk-SK" dirty="0">
              <a:solidFill>
                <a:schemeClr val="tx1"/>
              </a:solidFill>
              <a:latin typeface="+mj-lt"/>
              <a:cs typeface="Courier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15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ogo_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logo_design.potx</Template>
  <TotalTime>122443</TotalTime>
  <Words>1913</Words>
  <Application>Microsoft Macintosh PowerPoint</Application>
  <PresentationFormat>On-screen Show (4:3)</PresentationFormat>
  <Paragraphs>349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logo_design</vt:lpstr>
      <vt:lpstr>CS 367   Introduction to Data Structures   </vt:lpstr>
      <vt:lpstr>PowerPoint Presentation</vt:lpstr>
      <vt:lpstr>Many Data Structures are Naturally Recursive</vt:lpstr>
      <vt:lpstr>PowerPoint Presentation</vt:lpstr>
      <vt:lpstr>PowerPoint Presentation</vt:lpstr>
      <vt:lpstr>How does Recursion work?</vt:lpstr>
      <vt:lpstr>PowerPoint Presentation</vt:lpstr>
      <vt:lpstr>PowerPoint Presentation</vt:lpstr>
      <vt:lpstr>PowerPoint Presentation</vt:lpstr>
      <vt:lpstr>PowerPoint Presentation</vt:lpstr>
      <vt:lpstr>Why are different colors (versions) needed?</vt:lpstr>
      <vt:lpstr>Do we actually make different copies of recursive routines?</vt:lpstr>
      <vt:lpstr>PowerPoint Presentation</vt:lpstr>
      <vt:lpstr>PowerPoint Presentation</vt:lpstr>
      <vt:lpstr>Rules for Recursion</vt:lpstr>
      <vt:lpstr>PowerPoint Presentation</vt:lpstr>
      <vt:lpstr>PowerPoint Presentation</vt:lpstr>
      <vt:lpstr>An Interesting Recursive Routine: palindrome</vt:lpstr>
      <vt:lpstr>PowerPoint Presentation</vt:lpstr>
      <vt:lpstr>A Java palindrome method</vt:lpstr>
      <vt:lpstr>PowerPoint Presentation</vt:lpstr>
      <vt:lpstr>Does isPalindrome satisfy the rules of recursion?</vt:lpstr>
      <vt:lpstr>Iteration vs. Recursion</vt:lpstr>
      <vt:lpstr>Iterative version of Factorial</vt:lpstr>
      <vt:lpstr>Recursive version of Factorial</vt:lpstr>
      <vt:lpstr>Comparing the Two Implementations</vt:lpstr>
      <vt:lpstr>Fibonacci Series</vt:lpstr>
      <vt:lpstr>Iterative version of Fibonacci</vt:lpstr>
      <vt:lpstr>Recursive version of Fibonacci</vt:lpstr>
      <vt:lpstr>Comparing the Two Implementations</vt:lpstr>
      <vt:lpstr>PowerPoint Presentation</vt:lpstr>
      <vt:lpstr>PowerPoint Presentation</vt:lpstr>
      <vt:lpstr>Analyzing Runtime for Recursive Methods</vt:lpstr>
      <vt:lpstr>Informal Reasoning</vt:lpstr>
      <vt:lpstr>PowerPoint Presentation</vt:lpstr>
      <vt:lpstr>Recurrence Equations</vt:lpstr>
      <vt:lpstr>PowerPoint Presentation</vt:lpstr>
      <vt:lpstr>PowerPoint Presentation</vt:lpstr>
      <vt:lpstr>PowerPoint Presentation</vt:lpstr>
      <vt:lpstr>Another Example</vt:lpstr>
      <vt:lpstr>PowerPoint Presentation</vt:lpstr>
      <vt:lpstr>PowerPoint Presentation</vt:lpstr>
      <vt:lpstr>Searching</vt:lpstr>
      <vt:lpstr>Searching an Array</vt:lpstr>
      <vt:lpstr>Binary Search</vt:lpstr>
      <vt:lpstr>PowerPoint Presentation</vt:lpstr>
      <vt:lpstr>PowerPoint Presentation</vt:lpstr>
      <vt:lpstr>The Comparable Interface</vt:lpstr>
      <vt:lpstr>PowerPoint Presentation</vt:lpstr>
      <vt:lpstr>To make a Java object comparable</vt:lpstr>
      <vt:lpstr>PowerPoint Presentation</vt:lpstr>
    </vt:vector>
  </TitlesOfParts>
  <Company>U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Charles Fischer</dc:creator>
  <cp:lastModifiedBy>Charles Fischer</cp:lastModifiedBy>
  <cp:revision>324</cp:revision>
  <cp:lastPrinted>2016-09-27T18:41:30Z</cp:lastPrinted>
  <dcterms:created xsi:type="dcterms:W3CDTF">2014-03-07T22:02:56Z</dcterms:created>
  <dcterms:modified xsi:type="dcterms:W3CDTF">2018-02-20T21:53:05Z</dcterms:modified>
</cp:coreProperties>
</file>