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50" r:id="rId1"/>
  </p:sldMasterIdLst>
  <p:notesMasterIdLst>
    <p:notesMasterId r:id="rId97"/>
  </p:notesMasterIdLst>
  <p:sldIdLst>
    <p:sldId id="471" r:id="rId2"/>
    <p:sldId id="684" r:id="rId3"/>
    <p:sldId id="675" r:id="rId4"/>
    <p:sldId id="676" r:id="rId5"/>
    <p:sldId id="677" r:id="rId6"/>
    <p:sldId id="678" r:id="rId7"/>
    <p:sldId id="679" r:id="rId8"/>
    <p:sldId id="680" r:id="rId9"/>
    <p:sldId id="681" r:id="rId10"/>
    <p:sldId id="682" r:id="rId11"/>
    <p:sldId id="683" r:id="rId12"/>
    <p:sldId id="739" r:id="rId13"/>
    <p:sldId id="740" r:id="rId14"/>
    <p:sldId id="741" r:id="rId15"/>
    <p:sldId id="742" r:id="rId16"/>
    <p:sldId id="743" r:id="rId17"/>
    <p:sldId id="744" r:id="rId18"/>
    <p:sldId id="745" r:id="rId19"/>
    <p:sldId id="746" r:id="rId20"/>
    <p:sldId id="747" r:id="rId21"/>
    <p:sldId id="748" r:id="rId22"/>
    <p:sldId id="749" r:id="rId23"/>
    <p:sldId id="750" r:id="rId24"/>
    <p:sldId id="751" r:id="rId25"/>
    <p:sldId id="752" r:id="rId26"/>
    <p:sldId id="753" r:id="rId27"/>
    <p:sldId id="754" r:id="rId28"/>
    <p:sldId id="775" r:id="rId29"/>
    <p:sldId id="776" r:id="rId30"/>
    <p:sldId id="777" r:id="rId31"/>
    <p:sldId id="778" r:id="rId32"/>
    <p:sldId id="779" r:id="rId33"/>
    <p:sldId id="780" r:id="rId34"/>
    <p:sldId id="781" r:id="rId35"/>
    <p:sldId id="782" r:id="rId36"/>
    <p:sldId id="783" r:id="rId37"/>
    <p:sldId id="784" r:id="rId38"/>
    <p:sldId id="785" r:id="rId39"/>
    <p:sldId id="786" r:id="rId40"/>
    <p:sldId id="787" r:id="rId41"/>
    <p:sldId id="788" r:id="rId42"/>
    <p:sldId id="789" r:id="rId43"/>
    <p:sldId id="790" r:id="rId44"/>
    <p:sldId id="791" r:id="rId45"/>
    <p:sldId id="792" r:id="rId46"/>
    <p:sldId id="793" r:id="rId47"/>
    <p:sldId id="794" r:id="rId48"/>
    <p:sldId id="795" r:id="rId49"/>
    <p:sldId id="796" r:id="rId50"/>
    <p:sldId id="797" r:id="rId51"/>
    <p:sldId id="798" r:id="rId52"/>
    <p:sldId id="799" r:id="rId53"/>
    <p:sldId id="800" r:id="rId54"/>
    <p:sldId id="801" r:id="rId55"/>
    <p:sldId id="802" r:id="rId56"/>
    <p:sldId id="803" r:id="rId57"/>
    <p:sldId id="804" r:id="rId58"/>
    <p:sldId id="805" r:id="rId59"/>
    <p:sldId id="806" r:id="rId60"/>
    <p:sldId id="807" r:id="rId61"/>
    <p:sldId id="808" r:id="rId62"/>
    <p:sldId id="809" r:id="rId63"/>
    <p:sldId id="810" r:id="rId64"/>
    <p:sldId id="811" r:id="rId65"/>
    <p:sldId id="812" r:id="rId66"/>
    <p:sldId id="813" r:id="rId67"/>
    <p:sldId id="814" r:id="rId68"/>
    <p:sldId id="815" r:id="rId69"/>
    <p:sldId id="816" r:id="rId70"/>
    <p:sldId id="817" r:id="rId71"/>
    <p:sldId id="818" r:id="rId72"/>
    <p:sldId id="819" r:id="rId73"/>
    <p:sldId id="820" r:id="rId74"/>
    <p:sldId id="821" r:id="rId75"/>
    <p:sldId id="822" r:id="rId76"/>
    <p:sldId id="823" r:id="rId77"/>
    <p:sldId id="824" r:id="rId78"/>
    <p:sldId id="825" r:id="rId79"/>
    <p:sldId id="826" r:id="rId80"/>
    <p:sldId id="827" r:id="rId81"/>
    <p:sldId id="828" r:id="rId82"/>
    <p:sldId id="829" r:id="rId83"/>
    <p:sldId id="830" r:id="rId84"/>
    <p:sldId id="831" r:id="rId85"/>
    <p:sldId id="832" r:id="rId86"/>
    <p:sldId id="833" r:id="rId87"/>
    <p:sldId id="834" r:id="rId88"/>
    <p:sldId id="835" r:id="rId89"/>
    <p:sldId id="836" r:id="rId90"/>
    <p:sldId id="837" r:id="rId91"/>
    <p:sldId id="838" r:id="rId92"/>
    <p:sldId id="839" r:id="rId93"/>
    <p:sldId id="840" r:id="rId94"/>
    <p:sldId id="841" r:id="rId95"/>
    <p:sldId id="842" r:id="rId9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432" y="-416"/>
      </p:cViewPr>
      <p:guideLst>
        <p:guide orient="horz" pos="2160"/>
        <p:guide pos="2880"/>
      </p:guideLst>
    </p:cSldViewPr>
  </p:slideViewPr>
  <p:notesTextViewPr>
    <p:cViewPr>
      <p:scale>
        <a:sx n="100" d="100"/>
        <a:sy n="100" d="100"/>
      </p:scale>
      <p:origin x="0" y="0"/>
    </p:cViewPr>
  </p:notesTextViewPr>
  <p:sorterViewPr>
    <p:cViewPr>
      <p:scale>
        <a:sx n="145" d="100"/>
        <a:sy n="145"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heme" Target="theme/theme1.xml"/><Relationship Id="rId10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printerSettings" Target="printerSettings/printerSettings1.bin"/><Relationship Id="rId9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viewProps" Target="view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C7D74-E0D7-E642-8D6C-48DB8ED089BC}" type="datetimeFigureOut">
              <a:rPr lang="en-US" smtClean="0"/>
              <a:t>2/22/18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D8446-C5FF-9C45-A64D-C717A799A416}" type="slidenum">
              <a:rPr lang="en-US" smtClean="0"/>
              <a:t>‹#›</a:t>
            </a:fld>
            <a:endParaRPr lang="en-US"/>
          </a:p>
        </p:txBody>
      </p:sp>
    </p:spTree>
    <p:extLst>
      <p:ext uri="{BB962C8B-B14F-4D97-AF65-F5344CB8AC3E}">
        <p14:creationId xmlns:p14="http://schemas.microsoft.com/office/powerpoint/2010/main" val="28294653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4" name="Rectangle 23"/>
          <p:cNvSpPr/>
          <p:nvPr/>
        </p:nvSpPr>
        <p:spPr>
          <a:xfrm>
            <a:off x="0" y="0"/>
            <a:ext cx="9144000" cy="6858000"/>
          </a:xfrm>
          <a:prstGeom prst="rect">
            <a:avLst/>
          </a:prstGeom>
          <a:solidFill>
            <a:srgbClr val="D8C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6858000"/>
          </a:xfrm>
          <a:prstGeom prst="rect">
            <a:avLst/>
          </a:prstGeom>
          <a:pattFill prst="narHorz">
            <a:fgClr>
              <a:schemeClr val="bg2"/>
            </a:fgClr>
            <a:bgClr>
              <a:srgbClr val="D8CFA7"/>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uwlogo_web_lrg_ctr.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97308" y="1130300"/>
            <a:ext cx="5923984" cy="3962400"/>
          </a:xfrm>
          <a:prstGeom prst="rect">
            <a:avLst/>
          </a:prstGeom>
        </p:spPr>
      </p:pic>
    </p:spTree>
    <p:extLst>
      <p:ext uri="{BB962C8B-B14F-4D97-AF65-F5344CB8AC3E}">
        <p14:creationId xmlns:p14="http://schemas.microsoft.com/office/powerpoint/2010/main" val="19406105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84142-BC3D-7F40-A12E-3DA0166C52C3}" type="datetimeFigureOut">
              <a:rPr lang="en-US" smtClean="0"/>
              <a:t>2/22/18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21724612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850900"/>
            <a:ext cx="2832100" cy="584200"/>
          </a:xfrm>
        </p:spPr>
        <p:txBody>
          <a:bodyPr anchor="t"/>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10000" y="850900"/>
            <a:ext cx="4584700" cy="5275263"/>
          </a:xfrm>
        </p:spPr>
        <p:txBody>
          <a:bodyPr/>
          <a:lstStyle>
            <a:lvl1pPr marL="228600" indent="-228600">
              <a:defRPr sz="2800" baseline="0"/>
            </a:lvl1pPr>
            <a:lvl2pPr marL="685800" indent="-228600">
              <a:spcBef>
                <a:spcPts val="1176"/>
              </a:spcBef>
              <a:defRPr sz="2400" baseline="0"/>
            </a:lvl2pPr>
            <a:lvl3pPr marL="1005840" indent="-182880">
              <a:spcBef>
                <a:spcPts val="1080"/>
              </a:spcBef>
              <a:defRPr sz="2000"/>
            </a:lvl3pPr>
            <a:lvl4pPr marL="1371600" indent="-182880">
              <a:spcBef>
                <a:spcPts val="1032"/>
              </a:spcBef>
              <a:defRPr sz="1800"/>
            </a:lvl4pPr>
            <a:lvl5pPr marL="1600200" indent="-182880">
              <a:spcBef>
                <a:spcPts val="984"/>
              </a:spcBef>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1549400"/>
            <a:ext cx="2832100" cy="4576763"/>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266064784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86400"/>
            <a:ext cx="5486400" cy="6858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72480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3217105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7" name="Snip Single Corner Rectangle 6"/>
          <p:cNvSpPr/>
          <p:nvPr/>
        </p:nvSpPr>
        <p:spPr>
          <a:xfrm>
            <a:off x="381000" y="381000"/>
            <a:ext cx="8343900" cy="5981700"/>
          </a:xfrm>
          <a:prstGeom prst="snip1Rect">
            <a:avLst/>
          </a:prstGeom>
          <a:gradFill flip="none" rotWithShape="1">
            <a:gsLst>
              <a:gs pos="30000">
                <a:srgbClr val="B70000"/>
              </a:gs>
              <a:gs pos="100000">
                <a:srgbClr val="7B0000"/>
              </a:gs>
            </a:gsLst>
            <a:lin ang="6900000" scaled="0"/>
            <a:tileRect/>
          </a:gradFill>
          <a:ln w="3175" cmpd="sng">
            <a:no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normAutofit/>
          </a:bodyPr>
          <a:lstStyle>
            <a:lvl1pPr>
              <a:defRPr sz="4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33368461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F984142-BC3D-7F40-A12E-3DA0166C52C3}"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27081890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84142-BC3D-7F40-A12E-3DA0166C52C3}"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271458462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ctr">
              <a:defRPr sz="3000" b="0" i="0" kern="1200" cap="all" spc="40"/>
            </a:lvl1pPr>
          </a:lstStyle>
          <a:p>
            <a:r>
              <a:rPr lang="en-US" smtClean="0"/>
              <a:t>Click to edit Master title style</a:t>
            </a:r>
            <a:endParaRPr lang="en-US" dirty="0"/>
          </a:p>
        </p:txBody>
      </p:sp>
      <p:sp>
        <p:nvSpPr>
          <p:cNvPr id="3" name="Text Placeholder 2"/>
          <p:cNvSpPr>
            <a:spLocks noGrp="1"/>
          </p:cNvSpPr>
          <p:nvPr>
            <p:ph type="body" idx="1"/>
          </p:nvPr>
        </p:nvSpPr>
        <p:spPr>
          <a:xfrm>
            <a:off x="722313" y="2830513"/>
            <a:ext cx="7772400" cy="1500187"/>
          </a:xfrm>
        </p:spPr>
        <p:txBody>
          <a:bodyPr anchor="b">
            <a:normAutofit/>
          </a:bodyPr>
          <a:lstStyle>
            <a:lvl1pPr marL="0" indent="0" algn="ctr">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2/22/18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21305699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3900" y="1714500"/>
            <a:ext cx="3632200" cy="4411663"/>
          </a:xfrm>
        </p:spPr>
        <p:txBody>
          <a:bodyPr/>
          <a:lstStyle>
            <a:lvl1pPr marL="182880" indent="-182880">
              <a:defRPr sz="2200"/>
            </a:lvl1pPr>
            <a:lvl2pPr marL="548640" indent="-182880">
              <a:spcBef>
                <a:spcPts val="1080"/>
              </a:spcBef>
              <a:buClr>
                <a:srgbClr val="B70000"/>
              </a:buClr>
              <a:defRPr sz="2000"/>
            </a:lvl2pPr>
            <a:lvl3pPr marL="822960" indent="-182880">
              <a:spcBef>
                <a:spcPts val="1032"/>
              </a:spcBef>
              <a:defRPr sz="1800"/>
            </a:lvl3pPr>
            <a:lvl4pPr marL="1143000" indent="-182880">
              <a:spcBef>
                <a:spcPts val="984"/>
              </a:spcBef>
              <a:defRPr sz="1700"/>
            </a:lvl4pPr>
            <a:lvl5pPr marL="1417320" indent="-137160">
              <a:spcBef>
                <a:spcPts val="984"/>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13300" y="1714500"/>
            <a:ext cx="3619500" cy="4411663"/>
          </a:xfrm>
        </p:spPr>
        <p:txBody>
          <a:bodyPr/>
          <a:lstStyle>
            <a:lvl1pPr marL="182880" indent="-182880">
              <a:defRPr sz="2200"/>
            </a:lvl1pPr>
            <a:lvl2pPr marL="548640" indent="-182880">
              <a:spcBef>
                <a:spcPts val="1080"/>
              </a:spcBef>
              <a:defRPr sz="2000"/>
            </a:lvl2pPr>
            <a:lvl3pPr marL="822960" indent="-182880">
              <a:spcBef>
                <a:spcPts val="1032"/>
              </a:spcBef>
              <a:defRPr sz="1800"/>
            </a:lvl3pPr>
            <a:lvl4pPr marL="1143000" indent="-182880">
              <a:spcBef>
                <a:spcPts val="1008"/>
              </a:spcBef>
              <a:defRPr sz="1700"/>
            </a:lvl4pPr>
            <a:lvl5pPr marL="1417320" indent="-137160">
              <a:spcBef>
                <a:spcPts val="1008"/>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984142-BC3D-7F40-A12E-3DA0166C52C3}"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cxnSp>
        <p:nvCxnSpPr>
          <p:cNvPr id="9" name="Straight Connector 8"/>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20062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3900" y="1714499"/>
            <a:ext cx="3632200" cy="571501"/>
          </a:xfrm>
        </p:spPr>
        <p:txBody>
          <a:bodyPr anchor="t" anchorCtr="0">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286001"/>
            <a:ext cx="3632200" cy="3840162"/>
          </a:xfrm>
        </p:spPr>
        <p:txBody>
          <a:bodyPr/>
          <a:lstStyle>
            <a:lvl1pPr marL="182880" indent="-182880">
              <a:spcBef>
                <a:spcPts val="1032"/>
              </a:spcBef>
              <a:defRPr sz="1800" baseline="0"/>
            </a:lvl1pPr>
            <a:lvl2pPr marL="502920" indent="-182880">
              <a:spcBef>
                <a:spcPts val="1008"/>
              </a:spcBef>
              <a:defRPr sz="1700" baseline="0"/>
            </a:lvl2pPr>
            <a:lvl3pPr marL="822960" indent="-182880">
              <a:spcBef>
                <a:spcPts val="960"/>
              </a:spcBef>
              <a:defRPr sz="1600"/>
            </a:lvl3pPr>
            <a:lvl4pPr marL="1097280" indent="-182880">
              <a:spcBef>
                <a:spcPts val="960"/>
              </a:spcBef>
              <a:defRPr sz="1600"/>
            </a:lvl4pPr>
            <a:lvl5pPr marL="1371600" indent="-182880">
              <a:spcBef>
                <a:spcPts val="960"/>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7900" y="1714499"/>
            <a:ext cx="3683000" cy="571502"/>
          </a:xfrm>
        </p:spPr>
        <p:txBody>
          <a:bodyPr anchor="t">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7900" y="2286001"/>
            <a:ext cx="3683000" cy="3840161"/>
          </a:xfrm>
        </p:spPr>
        <p:txBody>
          <a:bodyPr/>
          <a:lstStyle>
            <a:lvl1pPr marL="182880" indent="-182880">
              <a:spcBef>
                <a:spcPts val="1032"/>
              </a:spcBef>
              <a:defRPr sz="1800"/>
            </a:lvl1pPr>
            <a:lvl2pPr marL="502920" indent="-182880">
              <a:spcBef>
                <a:spcPts val="984"/>
              </a:spcBef>
              <a:defRPr sz="1600"/>
            </a:lvl2pPr>
            <a:lvl3pPr marL="822960" indent="-182880">
              <a:spcBef>
                <a:spcPts val="984"/>
              </a:spcBef>
              <a:defRPr sz="1600"/>
            </a:lvl3pPr>
            <a:lvl4pPr marL="1143000" indent="-182880">
              <a:spcBef>
                <a:spcPts val="984"/>
              </a:spcBef>
              <a:defRPr sz="1600"/>
            </a:lvl4pPr>
            <a:lvl5pPr marL="1371600" indent="-182880">
              <a:spcBef>
                <a:spcPts val="984"/>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984142-BC3D-7F40-A12E-3DA0166C52C3}" type="datetimeFigureOut">
              <a:rPr lang="en-US" smtClean="0"/>
              <a:t>2/22/18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30C2D-1E98-5546-B919-4E64F9B9B121}" type="slidenum">
              <a:rPr lang="en-US" smtClean="0"/>
              <a:t>‹#›</a:t>
            </a:fld>
            <a:endParaRPr lang="en-US"/>
          </a:p>
        </p:txBody>
      </p:sp>
      <p:cxnSp>
        <p:nvCxnSpPr>
          <p:cNvPr id="10" name="Straight Connector 9"/>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05719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984142-BC3D-7F40-A12E-3DA0166C52C3}" type="datetimeFigureOut">
              <a:rPr lang="en-US" smtClean="0"/>
              <a:t>2/22/18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03846511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Horz">
          <a:fgClr>
            <a:schemeClr val="bg2"/>
          </a:fgClr>
          <a:bgClr>
            <a:srgbClr val="D8CFA7"/>
          </a:bgClr>
        </a:pattFill>
        <a:effectLst/>
      </p:bgPr>
    </p:bg>
    <p:spTree>
      <p:nvGrpSpPr>
        <p:cNvPr id="1" name=""/>
        <p:cNvGrpSpPr/>
        <p:nvPr/>
      </p:nvGrpSpPr>
      <p:grpSpPr>
        <a:xfrm>
          <a:off x="0" y="0"/>
          <a:ext cx="0" cy="0"/>
          <a:chOff x="0" y="0"/>
          <a:chExt cx="0" cy="0"/>
        </a:xfrm>
      </p:grpSpPr>
      <p:sp>
        <p:nvSpPr>
          <p:cNvPr id="62" name="Snip Single Corner Rectangle 61"/>
          <p:cNvSpPr/>
          <p:nvPr/>
        </p:nvSpPr>
        <p:spPr>
          <a:xfrm>
            <a:off x="381000" y="381000"/>
            <a:ext cx="8343900" cy="5981700"/>
          </a:xfrm>
          <a:prstGeom prst="snip1Rect">
            <a:avLst/>
          </a:prstGeom>
          <a:solidFill>
            <a:srgbClr val="FFFFFF"/>
          </a:solidFill>
          <a:ln w="3175" cmpd="sng">
            <a:solidFill>
              <a:srgbClr val="D8CFA7"/>
            </a:solid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759227"/>
            <a:ext cx="8331200" cy="125014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6562" y="1727200"/>
            <a:ext cx="7645475" cy="42084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1000" y="6484619"/>
            <a:ext cx="2133600" cy="365125"/>
          </a:xfrm>
          <a:prstGeom prst="rect">
            <a:avLst/>
          </a:prstGeom>
        </p:spPr>
        <p:txBody>
          <a:bodyPr vert="horz" lIns="91440" tIns="45720" rIns="91440" bIns="45720" rtlCol="0" anchor="ctr"/>
          <a:lstStyle>
            <a:lvl1pPr algn="l">
              <a:defRPr sz="1100">
                <a:solidFill>
                  <a:schemeClr val="bg2">
                    <a:lumMod val="50000"/>
                  </a:schemeClr>
                </a:solidFill>
                <a:latin typeface="+mn-lt"/>
              </a:defRPr>
            </a:lvl1pPr>
          </a:lstStyle>
          <a:p>
            <a:fld id="{8F984142-BC3D-7F40-A12E-3DA0166C52C3}" type="datetimeFigureOut">
              <a:rPr lang="en-US" smtClean="0"/>
              <a:t>2/22/18</a:t>
            </a:fld>
            <a:endParaRPr lang="en-US"/>
          </a:p>
        </p:txBody>
      </p:sp>
      <p:sp>
        <p:nvSpPr>
          <p:cNvPr id="5" name="Footer Placeholder 4"/>
          <p:cNvSpPr>
            <a:spLocks noGrp="1"/>
          </p:cNvSpPr>
          <p:nvPr>
            <p:ph type="ftr" sz="quarter" idx="3"/>
          </p:nvPr>
        </p:nvSpPr>
        <p:spPr>
          <a:xfrm>
            <a:off x="3124200" y="6483350"/>
            <a:ext cx="2895600" cy="365125"/>
          </a:xfrm>
          <a:prstGeom prst="rect">
            <a:avLst/>
          </a:prstGeom>
        </p:spPr>
        <p:txBody>
          <a:bodyPr vert="horz" lIns="91440" tIns="45720" rIns="91440" bIns="45720" rtlCol="0" anchor="ctr"/>
          <a:lstStyle>
            <a:lvl1pPr algn="ctr">
              <a:defRPr sz="1100">
                <a:solidFill>
                  <a:srgbClr val="B70000"/>
                </a:solidFill>
                <a:latin typeface="+mn-lt"/>
              </a:defRPr>
            </a:lvl1pPr>
          </a:lstStyle>
          <a:p>
            <a:endParaRPr lang="en-US"/>
          </a:p>
        </p:txBody>
      </p:sp>
      <p:sp>
        <p:nvSpPr>
          <p:cNvPr id="6" name="Slide Number Placeholder 5"/>
          <p:cNvSpPr>
            <a:spLocks noGrp="1"/>
          </p:cNvSpPr>
          <p:nvPr>
            <p:ph type="sldNum" sz="quarter" idx="4"/>
          </p:nvPr>
        </p:nvSpPr>
        <p:spPr>
          <a:xfrm>
            <a:off x="6654800" y="6483350"/>
            <a:ext cx="2133600" cy="365125"/>
          </a:xfrm>
          <a:prstGeom prst="rect">
            <a:avLst/>
          </a:prstGeom>
        </p:spPr>
        <p:txBody>
          <a:bodyPr vert="horz" lIns="91440" tIns="45720" rIns="91440" bIns="45720" rtlCol="0" anchor="ctr"/>
          <a:lstStyle>
            <a:lvl1pPr algn="r">
              <a:defRPr sz="1100">
                <a:solidFill>
                  <a:schemeClr val="bg2">
                    <a:lumMod val="50000"/>
                  </a:schemeClr>
                </a:solidFill>
              </a:defRPr>
            </a:lvl1pPr>
          </a:lstStyle>
          <a:p>
            <a:fld id="{58F30C2D-1E98-5546-B919-4E64F9B9B121}" type="slidenum">
              <a:rPr lang="en-US" smtClean="0"/>
              <a:t>‹#›</a:t>
            </a:fld>
            <a:endParaRPr lang="en-US"/>
          </a:p>
        </p:txBody>
      </p:sp>
      <p:pic>
        <p:nvPicPr>
          <p:cNvPr id="68" name="Picture 67" descr="uwcrest_web_lrg_noshado.eps"/>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458275" y="187727"/>
            <a:ext cx="520700" cy="812800"/>
          </a:xfrm>
          <a:prstGeom prst="rect">
            <a:avLst/>
          </a:prstGeom>
        </p:spPr>
      </p:pic>
    </p:spTree>
    <p:extLst>
      <p:ext uri="{BB962C8B-B14F-4D97-AF65-F5344CB8AC3E}">
        <p14:creationId xmlns:p14="http://schemas.microsoft.com/office/powerpoint/2010/main" val="881607920"/>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 id="2147484462" r:id="rId12"/>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800" kern="1200">
          <a:solidFill>
            <a:srgbClr val="B70000"/>
          </a:solidFill>
          <a:effectLst>
            <a:outerShdw blurRad="57150" dist="25400" dir="2700000" algn="tl" rotWithShape="0">
              <a:srgbClr val="000000">
                <a:alpha val="30000"/>
              </a:srgbClr>
            </a:outerShdw>
          </a:effectLst>
          <a:latin typeface="+mj-lt"/>
          <a:ea typeface="+mj-ea"/>
          <a:cs typeface="+mj-cs"/>
        </a:defRPr>
      </a:lvl1pPr>
    </p:titleStyle>
    <p:bodyStyle>
      <a:lvl1pPr marL="342900" indent="-342900" algn="l" defTabSz="457200" rtl="0" eaLnBrk="1" latinLnBrk="0" hangingPunct="1">
        <a:spcBef>
          <a:spcPct val="20000"/>
        </a:spcBef>
        <a:buClr>
          <a:srgbClr val="B70000"/>
        </a:buClr>
        <a:buSzPct val="90000"/>
        <a:buFont typeface="Wingdings" charset="2"/>
        <a:buChar char="§"/>
        <a:defRPr sz="2800" kern="1200" baseline="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Clr>
          <a:srgbClr val="B70000"/>
        </a:buClr>
        <a:buSzPct val="90000"/>
        <a:buFont typeface="Wingdings" charset="2"/>
        <a:buChar char="§"/>
        <a:defRPr sz="2400" kern="1200" baseline="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Clr>
          <a:srgbClr val="B70000"/>
        </a:buClr>
        <a:buSzPct val="90000"/>
        <a:buFont typeface="Wingdings" charset="2"/>
        <a:buChar char="§"/>
        <a:defRPr sz="22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5545666"/>
          </a:xfrm>
        </p:spPr>
        <p:txBody>
          <a:bodyPr>
            <a:normAutofit/>
          </a:bodyPr>
          <a:lstStyle/>
          <a:p>
            <a:r>
              <a:rPr lang="en-US" b="1" dirty="0">
                <a:effectLst/>
              </a:rPr>
              <a:t>CS </a:t>
            </a:r>
            <a:r>
              <a:rPr lang="en-US" b="1" dirty="0" smtClean="0">
                <a:effectLst/>
              </a:rPr>
              <a:t>367 </a:t>
            </a:r>
            <a:r>
              <a:rPr lang="en-US" dirty="0">
                <a:effectLst/>
              </a:rPr>
              <a:t/>
            </a:r>
            <a:br>
              <a:rPr lang="en-US" dirty="0">
                <a:effectLst/>
              </a:rPr>
            </a:br>
            <a:r>
              <a:rPr lang="en-US" dirty="0" smtClean="0">
                <a:effectLst/>
              </a:rPr>
              <a:t/>
            </a:r>
            <a:br>
              <a:rPr lang="en-US" dirty="0" smtClean="0">
                <a:effectLst/>
              </a:rPr>
            </a:br>
            <a:r>
              <a:rPr lang="en-US" b="1" dirty="0" smtClean="0">
                <a:effectLst/>
              </a:rPr>
              <a:t>Introduction </a:t>
            </a:r>
            <a:r>
              <a:rPr lang="en-US" b="1" dirty="0">
                <a:effectLst/>
              </a:rPr>
              <a:t>to </a:t>
            </a:r>
            <a:r>
              <a:rPr lang="en-US" b="1" dirty="0" smtClean="0">
                <a:effectLst/>
              </a:rPr>
              <a:t>Data Structures</a:t>
            </a:r>
            <a:br>
              <a:rPr lang="en-US" b="1" dirty="0" smtClean="0">
                <a:effectLst/>
              </a:rPr>
            </a:br>
            <a:r>
              <a:rPr lang="en-US" b="1" dirty="0" smtClean="0">
                <a:effectLst/>
              </a:rPr>
              <a:t> </a:t>
            </a:r>
            <a:r>
              <a:rPr lang="en-US" dirty="0">
                <a:effectLst/>
              </a:rPr>
              <a:t/>
            </a:r>
            <a:br>
              <a:rPr lang="en-US" dirty="0">
                <a:effectLst/>
              </a:rPr>
            </a:br>
            <a:endParaRPr lang="en-US" dirty="0"/>
          </a:p>
        </p:txBody>
      </p:sp>
      <p:sp>
        <p:nvSpPr>
          <p:cNvPr id="3" name="Subtitle 2"/>
          <p:cNvSpPr>
            <a:spLocks noGrp="1"/>
          </p:cNvSpPr>
          <p:nvPr>
            <p:ph type="subTitle" idx="1"/>
          </p:nvPr>
        </p:nvSpPr>
        <p:spPr>
          <a:xfrm>
            <a:off x="1371600" y="3866445"/>
            <a:ext cx="6400800" cy="2469444"/>
          </a:xfrm>
        </p:spPr>
        <p:txBody>
          <a:bodyPr/>
          <a:lstStyle/>
          <a:p>
            <a:r>
              <a:rPr lang="en-US" b="1" dirty="0"/>
              <a:t> </a:t>
            </a:r>
            <a:r>
              <a:rPr lang="en-US" b="1" dirty="0" smtClean="0"/>
              <a:t>Lecture </a:t>
            </a:r>
            <a:r>
              <a:rPr lang="en-US" b="1" dirty="0" smtClean="0"/>
              <a:t>11</a:t>
            </a:r>
            <a:endParaRPr lang="en-US" dirty="0"/>
          </a:p>
        </p:txBody>
      </p:sp>
    </p:spTree>
    <p:extLst>
      <p:ext uri="{BB962C8B-B14F-4D97-AF65-F5344CB8AC3E}">
        <p14:creationId xmlns:p14="http://schemas.microsoft.com/office/powerpoint/2010/main" val="30844515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917222"/>
          </a:xfrm>
        </p:spPr>
        <p:txBody>
          <a:bodyPr>
            <a:normAutofit fontScale="90000"/>
          </a:bodyPr>
          <a:lstStyle/>
          <a:p>
            <a:r>
              <a:rPr lang="en-US" dirty="0" smtClean="0"/>
              <a:t>To make a Java object comparable</a:t>
            </a:r>
            <a:endParaRPr lang="en-US" dirty="0"/>
          </a:p>
        </p:txBody>
      </p:sp>
      <p:sp>
        <p:nvSpPr>
          <p:cNvPr id="3" name="Subtitle 2"/>
          <p:cNvSpPr>
            <a:spLocks noGrp="1"/>
          </p:cNvSpPr>
          <p:nvPr>
            <p:ph type="subTitle" idx="1"/>
          </p:nvPr>
        </p:nvSpPr>
        <p:spPr>
          <a:xfrm>
            <a:off x="1371600" y="1552223"/>
            <a:ext cx="6400800" cy="3682999"/>
          </a:xfrm>
        </p:spPr>
        <p:txBody>
          <a:bodyPr/>
          <a:lstStyle/>
          <a:p>
            <a:pPr marL="514350" indent="-514350" algn="l">
              <a:buFont typeface="+mj-lt"/>
              <a:buAutoNum type="arabicPeriod"/>
            </a:pPr>
            <a:r>
              <a:rPr lang="en-US" dirty="0" smtClean="0"/>
              <a:t>Include implements Comparable&lt;C&gt; as part of class definition</a:t>
            </a:r>
          </a:p>
          <a:p>
            <a:pPr marL="514350" indent="-514350" algn="l">
              <a:buFont typeface="+mj-lt"/>
              <a:buAutoNum type="arabicPeriod"/>
            </a:pPr>
            <a:r>
              <a:rPr lang="en-US" dirty="0" smtClean="0"/>
              <a:t>Define the </a:t>
            </a:r>
            <a:r>
              <a:rPr lang="en-US" dirty="0" err="1" smtClean="0"/>
              <a:t>compareTo</a:t>
            </a:r>
            <a:r>
              <a:rPr lang="en-US" dirty="0" smtClean="0"/>
              <a:t> method in the class</a:t>
            </a:r>
            <a:endParaRPr lang="en-US" dirty="0"/>
          </a:p>
        </p:txBody>
      </p:sp>
    </p:spTree>
    <p:extLst>
      <p:ext uri="{BB962C8B-B14F-4D97-AF65-F5344CB8AC3E}">
        <p14:creationId xmlns:p14="http://schemas.microsoft.com/office/powerpoint/2010/main" val="1039537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0778" y="677333"/>
            <a:ext cx="7394222" cy="4726517"/>
          </a:xfrm>
        </p:spPr>
        <p:txBody>
          <a:bodyPr>
            <a:normAutofit fontScale="77500" lnSpcReduction="20000"/>
          </a:bodyPr>
          <a:lstStyle/>
          <a:p>
            <a:pPr algn="l"/>
            <a:r>
              <a:rPr lang="en-US" dirty="0">
                <a:latin typeface="Courier"/>
                <a:cs typeface="Courier"/>
              </a:rPr>
              <a:t>public class Name </a:t>
            </a:r>
            <a:r>
              <a:rPr lang="en-US" dirty="0">
                <a:solidFill>
                  <a:srgbClr val="FF6600"/>
                </a:solidFill>
                <a:latin typeface="Courier"/>
                <a:cs typeface="Courier"/>
              </a:rPr>
              <a:t>implements </a:t>
            </a:r>
            <a:r>
              <a:rPr lang="en-US" dirty="0" smtClean="0">
                <a:solidFill>
                  <a:srgbClr val="FF6600"/>
                </a:solidFill>
                <a:latin typeface="Courier"/>
                <a:cs typeface="Courier"/>
              </a:rPr>
              <a:t> 		Comparable</a:t>
            </a:r>
            <a:r>
              <a:rPr lang="en-US" dirty="0">
                <a:solidFill>
                  <a:srgbClr val="FF6600"/>
                </a:solidFill>
                <a:latin typeface="Courier"/>
                <a:cs typeface="Courier"/>
              </a:rPr>
              <a:t>&lt;Name&gt;</a:t>
            </a:r>
            <a:r>
              <a:rPr lang="en-US" dirty="0">
                <a:latin typeface="Courier"/>
                <a:cs typeface="Courier"/>
              </a:rPr>
              <a:t> {</a:t>
            </a:r>
          </a:p>
          <a:p>
            <a:pPr algn="l"/>
            <a:r>
              <a:rPr lang="en-US" dirty="0">
                <a:latin typeface="Courier"/>
                <a:cs typeface="Courier"/>
              </a:rPr>
              <a:t>  </a:t>
            </a:r>
            <a:r>
              <a:rPr lang="en-US" dirty="0" smtClean="0">
                <a:latin typeface="Courier"/>
                <a:cs typeface="Courier"/>
              </a:rPr>
              <a:t>private </a:t>
            </a:r>
            <a:r>
              <a:rPr lang="en-US" dirty="0">
                <a:latin typeface="Courier"/>
                <a:cs typeface="Courier"/>
              </a:rPr>
              <a:t>String </a:t>
            </a:r>
            <a:r>
              <a:rPr lang="en-US" dirty="0" err="1">
                <a:latin typeface="Courier"/>
                <a:cs typeface="Courier"/>
              </a:rPr>
              <a:t>firstName</a:t>
            </a:r>
            <a:r>
              <a:rPr lang="en-US" dirty="0">
                <a:latin typeface="Courier"/>
                <a:cs typeface="Courier"/>
              </a:rPr>
              <a:t>, </a:t>
            </a:r>
            <a:r>
              <a:rPr lang="en-US" dirty="0" err="1">
                <a:latin typeface="Courier"/>
                <a:cs typeface="Courier"/>
              </a:rPr>
              <a:t>lastName</a:t>
            </a:r>
            <a:r>
              <a:rPr lang="en-US" dirty="0">
                <a:latin typeface="Courier"/>
                <a:cs typeface="Courier"/>
              </a:rPr>
              <a:t>;</a:t>
            </a:r>
          </a:p>
          <a:p>
            <a:pPr algn="l"/>
            <a:r>
              <a:rPr lang="en-US" dirty="0">
                <a:latin typeface="Courier"/>
                <a:cs typeface="Courier"/>
              </a:rPr>
              <a:t>    </a:t>
            </a:r>
            <a:endParaRPr lang="en-US" dirty="0">
              <a:solidFill>
                <a:srgbClr val="FF6600"/>
              </a:solidFill>
              <a:latin typeface="Courier"/>
              <a:cs typeface="Courier"/>
            </a:endParaRPr>
          </a:p>
          <a:p>
            <a:pPr algn="l"/>
            <a:r>
              <a:rPr lang="en-US" dirty="0">
                <a:solidFill>
                  <a:srgbClr val="FF6600"/>
                </a:solidFill>
                <a:latin typeface="Courier"/>
                <a:cs typeface="Courier"/>
              </a:rPr>
              <a:t>  </a:t>
            </a:r>
            <a:r>
              <a:rPr lang="en-US" dirty="0" smtClean="0">
                <a:solidFill>
                  <a:srgbClr val="FF6600"/>
                </a:solidFill>
                <a:latin typeface="Courier"/>
                <a:cs typeface="Courier"/>
              </a:rPr>
              <a:t>public </a:t>
            </a:r>
            <a:r>
              <a:rPr lang="en-US" dirty="0" err="1">
                <a:solidFill>
                  <a:srgbClr val="FF6600"/>
                </a:solidFill>
                <a:latin typeface="Courier"/>
                <a:cs typeface="Courier"/>
              </a:rPr>
              <a:t>int</a:t>
            </a:r>
            <a:r>
              <a:rPr lang="en-US" dirty="0">
                <a:solidFill>
                  <a:srgbClr val="FF6600"/>
                </a:solidFill>
                <a:latin typeface="Courier"/>
                <a:cs typeface="Courier"/>
              </a:rPr>
              <a:t> </a:t>
            </a:r>
            <a:r>
              <a:rPr lang="en-US" dirty="0" err="1">
                <a:solidFill>
                  <a:srgbClr val="FF6600"/>
                </a:solidFill>
                <a:latin typeface="Courier"/>
                <a:cs typeface="Courier"/>
              </a:rPr>
              <a:t>compareTo</a:t>
            </a:r>
            <a:r>
              <a:rPr lang="en-US" dirty="0">
                <a:solidFill>
                  <a:srgbClr val="FF6600"/>
                </a:solidFill>
                <a:latin typeface="Courier"/>
                <a:cs typeface="Courier"/>
              </a:rPr>
              <a:t>(Name other) </a:t>
            </a:r>
            <a:r>
              <a:rPr lang="en-US" dirty="0">
                <a:latin typeface="Courier"/>
                <a:cs typeface="Courier"/>
              </a:rPr>
              <a:t>{</a:t>
            </a:r>
          </a:p>
          <a:p>
            <a:pPr algn="l"/>
            <a:r>
              <a:rPr lang="en-US" dirty="0">
                <a:latin typeface="Courier"/>
                <a:cs typeface="Courier"/>
              </a:rPr>
              <a:t>    </a:t>
            </a:r>
            <a:r>
              <a:rPr lang="en-US" dirty="0" err="1" smtClean="0">
                <a:latin typeface="Courier"/>
                <a:cs typeface="Courier"/>
              </a:rPr>
              <a:t>int</a:t>
            </a:r>
            <a:r>
              <a:rPr lang="en-US" dirty="0" smtClean="0">
                <a:latin typeface="Courier"/>
                <a:cs typeface="Courier"/>
              </a:rPr>
              <a:t> </a:t>
            </a:r>
            <a:r>
              <a:rPr lang="en-US" dirty="0" err="1">
                <a:latin typeface="Courier"/>
                <a:cs typeface="Courier"/>
              </a:rPr>
              <a:t>tmp</a:t>
            </a:r>
            <a:r>
              <a:rPr lang="en-US" dirty="0">
                <a:latin typeface="Courier"/>
                <a:cs typeface="Courier"/>
              </a:rPr>
              <a:t> = </a:t>
            </a:r>
            <a:endParaRPr lang="en-US" dirty="0" smtClean="0">
              <a:latin typeface="Courier"/>
              <a:cs typeface="Courier"/>
            </a:endParaRPr>
          </a:p>
          <a:p>
            <a:pPr algn="l"/>
            <a:r>
              <a:rPr lang="en-US" dirty="0" smtClean="0">
                <a:latin typeface="Courier"/>
                <a:cs typeface="Courier"/>
              </a:rPr>
              <a:t>     </a:t>
            </a:r>
            <a:r>
              <a:rPr lang="en-US" dirty="0" err="1" smtClean="0">
                <a:latin typeface="Courier"/>
                <a:cs typeface="Courier"/>
              </a:rPr>
              <a:t>lastName.compareTo</a:t>
            </a:r>
            <a:r>
              <a:rPr lang="en-US" dirty="0">
                <a:latin typeface="Courier"/>
                <a:cs typeface="Courier"/>
              </a:rPr>
              <a:t>(</a:t>
            </a:r>
            <a:r>
              <a:rPr lang="en-US" dirty="0" err="1">
                <a:latin typeface="Courier"/>
                <a:cs typeface="Courier"/>
              </a:rPr>
              <a:t>other.lastName</a:t>
            </a:r>
            <a:r>
              <a:rPr lang="en-US" dirty="0">
                <a:latin typeface="Courier"/>
                <a:cs typeface="Courier"/>
              </a:rPr>
              <a:t>);</a:t>
            </a:r>
          </a:p>
          <a:p>
            <a:pPr algn="l"/>
            <a:r>
              <a:rPr lang="en-US" dirty="0">
                <a:latin typeface="Courier"/>
                <a:cs typeface="Courier"/>
              </a:rPr>
              <a:t>        if (</a:t>
            </a:r>
            <a:r>
              <a:rPr lang="en-US" dirty="0" err="1">
                <a:latin typeface="Courier"/>
                <a:cs typeface="Courier"/>
              </a:rPr>
              <a:t>tmp</a:t>
            </a:r>
            <a:r>
              <a:rPr lang="en-US" dirty="0">
                <a:latin typeface="Courier"/>
                <a:cs typeface="Courier"/>
              </a:rPr>
              <a:t> != 0) {</a:t>
            </a:r>
          </a:p>
          <a:p>
            <a:pPr algn="l"/>
            <a:r>
              <a:rPr lang="is-IS" dirty="0">
                <a:latin typeface="Courier"/>
                <a:cs typeface="Courier"/>
              </a:rPr>
              <a:t>            return tmp</a:t>
            </a:r>
            <a:r>
              <a:rPr lang="is-IS" dirty="0" smtClean="0">
                <a:latin typeface="Courier"/>
                <a:cs typeface="Courier"/>
              </a:rPr>
              <a:t>; }</a:t>
            </a:r>
            <a:endParaRPr lang="is-IS" dirty="0">
              <a:latin typeface="Courier"/>
              <a:cs typeface="Courier"/>
            </a:endParaRPr>
          </a:p>
          <a:p>
            <a:pPr algn="l"/>
            <a:r>
              <a:rPr lang="en-US" dirty="0" smtClean="0">
                <a:latin typeface="Courier"/>
                <a:cs typeface="Courier"/>
              </a:rPr>
              <a:t>    return </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firstName.compareTo</a:t>
            </a:r>
            <a:r>
              <a:rPr lang="en-US" dirty="0">
                <a:latin typeface="Courier"/>
                <a:cs typeface="Courier"/>
              </a:rPr>
              <a:t>(</a:t>
            </a:r>
            <a:r>
              <a:rPr lang="en-US" dirty="0" err="1">
                <a:latin typeface="Courier"/>
                <a:cs typeface="Courier"/>
              </a:rPr>
              <a:t>other.firstName</a:t>
            </a:r>
            <a:r>
              <a:rPr lang="en-US" dirty="0">
                <a:latin typeface="Courier"/>
                <a:cs typeface="Courier"/>
              </a:rPr>
              <a:t>);</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a:p>
            <a:pPr algn="l"/>
            <a:r>
              <a:rPr lang="en-US" dirty="0">
                <a:latin typeface="Courier"/>
                <a:cs typeface="Courier"/>
              </a:rPr>
              <a:t>}</a:t>
            </a:r>
          </a:p>
          <a:p>
            <a:pPr algn="l"/>
            <a:endParaRPr lang="en-US" dirty="0"/>
          </a:p>
        </p:txBody>
      </p:sp>
    </p:spTree>
    <p:extLst>
      <p:ext uri="{BB962C8B-B14F-4D97-AF65-F5344CB8AC3E}">
        <p14:creationId xmlns:p14="http://schemas.microsoft.com/office/powerpoint/2010/main" val="31922925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dissolve">
                                      <p:cBhvr>
                                        <p:cTn id="30" dur="500"/>
                                        <p:tgtEl>
                                          <p:spTgt spid="3">
                                            <p:txEl>
                                              <p:pRg st="9" end="9"/>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dissolve">
                                      <p:cBhvr>
                                        <p:cTn id="33" dur="500"/>
                                        <p:tgtEl>
                                          <p:spTgt spid="3">
                                            <p:txEl>
                                              <p:pRg st="10" end="1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dissolve">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2112"/>
            <a:ext cx="7772400" cy="1016000"/>
          </a:xfrm>
        </p:spPr>
        <p:txBody>
          <a:bodyPr/>
          <a:lstStyle/>
          <a:p>
            <a:r>
              <a:rPr lang="en-US" dirty="0" smtClean="0"/>
              <a:t>Introduction to Trees</a:t>
            </a:r>
            <a:endParaRPr lang="en-US" dirty="0"/>
          </a:p>
        </p:txBody>
      </p:sp>
      <p:sp>
        <p:nvSpPr>
          <p:cNvPr id="3" name="Subtitle 2"/>
          <p:cNvSpPr>
            <a:spLocks noGrp="1"/>
          </p:cNvSpPr>
          <p:nvPr>
            <p:ph type="subTitle" idx="1"/>
          </p:nvPr>
        </p:nvSpPr>
        <p:spPr>
          <a:xfrm>
            <a:off x="1371600" y="1679221"/>
            <a:ext cx="6400800" cy="3922889"/>
          </a:xfrm>
        </p:spPr>
        <p:txBody>
          <a:bodyPr/>
          <a:lstStyle/>
          <a:p>
            <a:pPr algn="l"/>
            <a:r>
              <a:rPr lang="en-US" dirty="0" smtClean="0"/>
              <a:t>All the data structures we’ve seen so far are </a:t>
            </a:r>
            <a:r>
              <a:rPr lang="en-US" i="1" dirty="0" smtClean="0"/>
              <a:t>linear</a:t>
            </a:r>
            <a:r>
              <a:rPr lang="en-US" dirty="0" smtClean="0"/>
              <a:t> in structure.</a:t>
            </a:r>
          </a:p>
          <a:p>
            <a:pPr algn="l"/>
            <a:r>
              <a:rPr lang="en-US" dirty="0" smtClean="0"/>
              <a:t>Trees are non-linear:</a:t>
            </a:r>
          </a:p>
          <a:p>
            <a:pPr marL="457200" indent="-457200" algn="l">
              <a:buFont typeface="Arial"/>
              <a:buChar char="•"/>
            </a:pPr>
            <a:r>
              <a:rPr lang="en-US" dirty="0" smtClean="0"/>
              <a:t>More than one item may follow another</a:t>
            </a:r>
          </a:p>
          <a:p>
            <a:pPr marL="457200" indent="-457200" algn="l">
              <a:buFont typeface="Arial"/>
              <a:buChar char="•"/>
            </a:pPr>
            <a:r>
              <a:rPr lang="en-US" dirty="0" smtClean="0"/>
              <a:t>The number of items that follow can vary</a:t>
            </a:r>
            <a:endParaRPr lang="en-US" dirty="0"/>
          </a:p>
        </p:txBody>
      </p:sp>
    </p:spTree>
    <p:extLst>
      <p:ext uri="{BB962C8B-B14F-4D97-AF65-F5344CB8AC3E}">
        <p14:creationId xmlns:p14="http://schemas.microsoft.com/office/powerpoint/2010/main" val="1130067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2822" y="687916"/>
            <a:ext cx="6400800" cy="5464527"/>
          </a:xfrm>
        </p:spPr>
        <p:txBody>
          <a:bodyPr/>
          <a:lstStyle/>
          <a:p>
            <a:pPr algn="l"/>
            <a:r>
              <a:rPr lang="en-US" dirty="0" smtClean="0"/>
              <a:t>Trees are used for a wide variety of purposes:</a:t>
            </a:r>
          </a:p>
          <a:p>
            <a:pPr marL="457200" indent="-457200" algn="l">
              <a:buFont typeface="Arial"/>
              <a:buChar char="•"/>
            </a:pPr>
            <a:r>
              <a:rPr lang="en-US" dirty="0" smtClean="0"/>
              <a:t>Family trees</a:t>
            </a:r>
          </a:p>
          <a:p>
            <a:pPr marL="457200" indent="-457200" algn="l">
              <a:buFont typeface="Arial"/>
              <a:buChar char="•"/>
            </a:pPr>
            <a:r>
              <a:rPr lang="en-US" dirty="0" smtClean="0"/>
              <a:t>To show the structure of a program</a:t>
            </a:r>
          </a:p>
          <a:p>
            <a:pPr marL="457200" indent="-457200" algn="l">
              <a:buFont typeface="Arial"/>
              <a:buChar char="•"/>
            </a:pPr>
            <a:r>
              <a:rPr lang="en-US" dirty="0" smtClean="0"/>
              <a:t>To represent decision logic</a:t>
            </a:r>
          </a:p>
          <a:p>
            <a:pPr marL="457200" indent="-457200" algn="l">
              <a:buFont typeface="Arial"/>
              <a:buChar char="•"/>
            </a:pPr>
            <a:r>
              <a:rPr lang="en-US" dirty="0" smtClean="0"/>
              <a:t>To provide fast access to data</a:t>
            </a:r>
            <a:endParaRPr lang="en-US" dirty="0"/>
          </a:p>
        </p:txBody>
      </p:sp>
    </p:spTree>
    <p:extLst>
      <p:ext uri="{BB962C8B-B14F-4D97-AF65-F5344CB8AC3E}">
        <p14:creationId xmlns:p14="http://schemas.microsoft.com/office/powerpoint/2010/main" val="3340721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64444"/>
            <a:ext cx="6855178" cy="5376334"/>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pPr algn="l"/>
            <a:endParaRPr lang="en-US" dirty="0" smtClean="0"/>
          </a:p>
          <a:p>
            <a:pPr algn="l"/>
            <a:endParaRPr lang="en-US" dirty="0"/>
          </a:p>
          <a:p>
            <a:pPr marL="457200" indent="-457200" algn="l">
              <a:buFont typeface="Arial"/>
              <a:buChar char="•"/>
            </a:pPr>
            <a:r>
              <a:rPr lang="en-US" dirty="0" smtClean="0"/>
              <a:t>Each </a:t>
            </a:r>
            <a:r>
              <a:rPr lang="en-US" dirty="0"/>
              <a:t>letter represents one </a:t>
            </a:r>
            <a:r>
              <a:rPr lang="en-US" b="1" dirty="0"/>
              <a:t>node</a:t>
            </a:r>
            <a:endParaRPr lang="en-US" dirty="0"/>
          </a:p>
          <a:p>
            <a:pPr marL="457200" indent="-457200" algn="l">
              <a:buFont typeface="Arial"/>
              <a:buChar char="•"/>
            </a:pPr>
            <a:r>
              <a:rPr lang="en-US" dirty="0" smtClean="0"/>
              <a:t>The </a:t>
            </a:r>
            <a:r>
              <a:rPr lang="en-US" dirty="0"/>
              <a:t>arrows from one node to another are called </a:t>
            </a:r>
            <a:r>
              <a:rPr lang="en-US" b="1" dirty="0"/>
              <a:t>edges</a:t>
            </a:r>
            <a:endParaRPr lang="en-US" dirty="0"/>
          </a:p>
          <a:p>
            <a:pPr marL="457200" indent="-457200" algn="l">
              <a:buFont typeface="Arial"/>
              <a:buChar char="•"/>
            </a:pPr>
            <a:r>
              <a:rPr lang="en-US" dirty="0" smtClean="0"/>
              <a:t>The </a:t>
            </a:r>
            <a:r>
              <a:rPr lang="en-US" dirty="0"/>
              <a:t>topmost node (with no incoming edges) is the </a:t>
            </a:r>
            <a:r>
              <a:rPr lang="en-US" b="1" dirty="0"/>
              <a:t>root</a:t>
            </a:r>
            <a:r>
              <a:rPr lang="en-US" dirty="0"/>
              <a:t> (node A)</a:t>
            </a:r>
          </a:p>
          <a:p>
            <a:pPr marL="457200" indent="-457200" algn="l">
              <a:buFont typeface="Arial"/>
              <a:buChar char="•"/>
            </a:pPr>
            <a:r>
              <a:rPr lang="en-US" dirty="0" smtClean="0"/>
              <a:t>The </a:t>
            </a:r>
            <a:r>
              <a:rPr lang="en-US" dirty="0"/>
              <a:t>bottom nodes (with no outgoing edges) are the </a:t>
            </a:r>
            <a:r>
              <a:rPr lang="en-US" b="1" dirty="0"/>
              <a:t>leaves</a:t>
            </a:r>
            <a:r>
              <a:rPr lang="en-US" dirty="0"/>
              <a:t> (nodes D, I, G &amp; J)</a:t>
            </a:r>
          </a:p>
        </p:txBody>
      </p:sp>
      <p:pic>
        <p:nvPicPr>
          <p:cNvPr id="4" name="Picture 3"/>
          <p:cNvPicPr>
            <a:picLocks noChangeAspect="1"/>
          </p:cNvPicPr>
          <p:nvPr/>
        </p:nvPicPr>
        <p:blipFill>
          <a:blip r:embed="rId2"/>
          <a:stretch>
            <a:fillRect/>
          </a:stretch>
        </p:blipFill>
        <p:spPr>
          <a:xfrm>
            <a:off x="2661356" y="691444"/>
            <a:ext cx="4203700" cy="2260600"/>
          </a:xfrm>
          <a:prstGeom prst="rect">
            <a:avLst/>
          </a:prstGeom>
        </p:spPr>
      </p:pic>
    </p:spTree>
    <p:extLst>
      <p:ext uri="{BB962C8B-B14F-4D97-AF65-F5344CB8AC3E}">
        <p14:creationId xmlns:p14="http://schemas.microsoft.com/office/powerpoint/2010/main" val="17970329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dissolv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dissolv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dissolv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dissolve">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171221"/>
            <a:ext cx="6400800" cy="4840111"/>
          </a:xfrm>
        </p:spPr>
        <p:txBody>
          <a:bodyPr/>
          <a:lstStyle/>
          <a:p>
            <a:pPr marL="457200" indent="-457200" algn="l">
              <a:buFont typeface="Arial"/>
              <a:buChar char="•"/>
            </a:pPr>
            <a:r>
              <a:rPr lang="en-US" dirty="0" smtClean="0"/>
              <a:t>Computer Science trees have the root at the top, not bottom!</a:t>
            </a:r>
          </a:p>
          <a:p>
            <a:pPr marL="457200" indent="-457200" algn="l">
              <a:buFont typeface="Arial"/>
              <a:buChar char="•"/>
            </a:pPr>
            <a:r>
              <a:rPr lang="en-US" dirty="0"/>
              <a:t>A </a:t>
            </a:r>
            <a:r>
              <a:rPr lang="en-US" b="1" dirty="0"/>
              <a:t>path</a:t>
            </a:r>
            <a:r>
              <a:rPr lang="en-US" dirty="0"/>
              <a:t> in a tree is a sequence of (zero or more) connected nodes; for example, here are 3 of the paths in the tree shown </a:t>
            </a:r>
            <a:r>
              <a:rPr lang="en-US" dirty="0" smtClean="0"/>
              <a:t>previously</a:t>
            </a:r>
            <a:endParaRPr lang="en-US" dirty="0"/>
          </a:p>
          <a:p>
            <a:pPr marL="457200" indent="-457200" algn="l">
              <a:buFont typeface="Arial"/>
              <a:buChar char="•"/>
            </a:pPr>
            <a:endParaRPr lang="en-US" dirty="0"/>
          </a:p>
        </p:txBody>
      </p:sp>
      <p:pic>
        <p:nvPicPr>
          <p:cNvPr id="4" name="Picture 3"/>
          <p:cNvPicPr>
            <a:picLocks noChangeAspect="1"/>
          </p:cNvPicPr>
          <p:nvPr/>
        </p:nvPicPr>
        <p:blipFill>
          <a:blip r:embed="rId2"/>
          <a:stretch>
            <a:fillRect/>
          </a:stretch>
        </p:blipFill>
        <p:spPr>
          <a:xfrm>
            <a:off x="3053644" y="4165600"/>
            <a:ext cx="2628900" cy="1485900"/>
          </a:xfrm>
          <a:prstGeom prst="rect">
            <a:avLst/>
          </a:prstGeom>
        </p:spPr>
      </p:pic>
    </p:spTree>
    <p:extLst>
      <p:ext uri="{BB962C8B-B14F-4D97-AF65-F5344CB8AC3E}">
        <p14:creationId xmlns:p14="http://schemas.microsoft.com/office/powerpoint/2010/main" val="2295721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35000"/>
            <a:ext cx="6400800" cy="4768850"/>
          </a:xfrm>
        </p:spPr>
        <p:txBody>
          <a:bodyPr/>
          <a:lstStyle/>
          <a:p>
            <a:pPr marL="457200" indent="-457200" algn="l">
              <a:buFont typeface="Arial"/>
              <a:buChar char="•"/>
            </a:pPr>
            <a:r>
              <a:rPr lang="en-US" dirty="0"/>
              <a:t>The </a:t>
            </a:r>
            <a:r>
              <a:rPr lang="en-US" b="1" dirty="0"/>
              <a:t>length</a:t>
            </a:r>
            <a:r>
              <a:rPr lang="en-US" dirty="0"/>
              <a:t> of a path is the number of nodes in the </a:t>
            </a:r>
            <a:r>
              <a:rPr lang="en-US" dirty="0" smtClean="0"/>
              <a:t>path:</a:t>
            </a:r>
          </a:p>
          <a:p>
            <a:pPr marL="457200" indent="-457200" algn="l">
              <a:buFont typeface="Arial"/>
              <a:buChar char="•"/>
            </a:pPr>
            <a:endParaRPr lang="en-US" dirty="0"/>
          </a:p>
          <a:p>
            <a:pPr marL="457200" indent="-457200" algn="l">
              <a:buFont typeface="Arial"/>
              <a:buChar char="•"/>
            </a:pPr>
            <a:endParaRPr lang="en-US" dirty="0" smtClean="0"/>
          </a:p>
          <a:p>
            <a:pPr marL="457200" indent="-457200" algn="l">
              <a:buFont typeface="Arial"/>
              <a:buChar char="•"/>
            </a:pPr>
            <a:endParaRPr lang="en-US" dirty="0"/>
          </a:p>
          <a:p>
            <a:pPr marL="457200" indent="-457200" algn="l">
              <a:buFont typeface="Arial"/>
              <a:buChar char="•"/>
            </a:pPr>
            <a:endParaRPr lang="en-US" dirty="0" smtClean="0"/>
          </a:p>
          <a:p>
            <a:pPr marL="457200" indent="-457200" algn="l">
              <a:buFont typeface="Arial"/>
              <a:buChar char="•"/>
            </a:pPr>
            <a:endParaRPr lang="en-US" dirty="0"/>
          </a:p>
          <a:p>
            <a:pPr marL="457200" indent="-457200" algn="l">
              <a:buFont typeface="Arial"/>
              <a:buChar char="•"/>
            </a:pPr>
            <a:endParaRPr lang="en-US" dirty="0" smtClean="0"/>
          </a:p>
          <a:p>
            <a:pPr marL="457200" indent="-457200" algn="l">
              <a:buFont typeface="Arial"/>
              <a:buChar char="•"/>
            </a:pPr>
            <a:endParaRPr lang="en-US" dirty="0"/>
          </a:p>
        </p:txBody>
      </p:sp>
      <p:pic>
        <p:nvPicPr>
          <p:cNvPr id="4" name="Picture 3"/>
          <p:cNvPicPr>
            <a:picLocks noChangeAspect="1"/>
          </p:cNvPicPr>
          <p:nvPr/>
        </p:nvPicPr>
        <p:blipFill>
          <a:blip r:embed="rId2"/>
          <a:stretch>
            <a:fillRect/>
          </a:stretch>
        </p:blipFill>
        <p:spPr>
          <a:xfrm>
            <a:off x="2349500" y="1869723"/>
            <a:ext cx="4432300" cy="1905000"/>
          </a:xfrm>
          <a:prstGeom prst="rect">
            <a:avLst/>
          </a:prstGeom>
        </p:spPr>
      </p:pic>
    </p:spTree>
    <p:extLst>
      <p:ext uri="{BB962C8B-B14F-4D97-AF65-F5344CB8AC3E}">
        <p14:creationId xmlns:p14="http://schemas.microsoft.com/office/powerpoint/2010/main" val="24243889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86556"/>
            <a:ext cx="6400800" cy="4317294"/>
          </a:xfrm>
        </p:spPr>
        <p:txBody>
          <a:bodyPr/>
          <a:lstStyle/>
          <a:p>
            <a:pPr marL="457200" indent="-457200" algn="l">
              <a:buFont typeface="Arial"/>
              <a:buChar char="•"/>
            </a:pPr>
            <a:r>
              <a:rPr lang="en-US" dirty="0"/>
              <a:t>The </a:t>
            </a:r>
            <a:r>
              <a:rPr lang="en-US" b="1" dirty="0"/>
              <a:t>height</a:t>
            </a:r>
            <a:r>
              <a:rPr lang="en-US" dirty="0"/>
              <a:t> of a tree is the length of the longest path from the root to a </a:t>
            </a:r>
            <a:r>
              <a:rPr lang="en-US" dirty="0" smtClean="0"/>
              <a:t>leaf. </a:t>
            </a:r>
          </a:p>
          <a:p>
            <a:pPr algn="l"/>
            <a:r>
              <a:rPr lang="en-US" dirty="0"/>
              <a:t> </a:t>
            </a:r>
            <a:r>
              <a:rPr lang="en-US" dirty="0" smtClean="0"/>
              <a:t>     For </a:t>
            </a:r>
            <a:r>
              <a:rPr lang="en-US" dirty="0"/>
              <a:t>the above example, the height is </a:t>
            </a:r>
            <a:endParaRPr lang="en-US" dirty="0" smtClean="0"/>
          </a:p>
          <a:p>
            <a:pPr algn="l"/>
            <a:r>
              <a:rPr lang="en-US" dirty="0" smtClean="0"/>
              <a:t>     4 </a:t>
            </a:r>
            <a:r>
              <a:rPr lang="en-US" dirty="0"/>
              <a:t>(because the longest path from the </a:t>
            </a:r>
            <a:endParaRPr lang="en-US" dirty="0" smtClean="0"/>
          </a:p>
          <a:p>
            <a:pPr algn="l"/>
            <a:r>
              <a:rPr lang="en-US" dirty="0"/>
              <a:t> </a:t>
            </a:r>
            <a:r>
              <a:rPr lang="en-US" dirty="0" smtClean="0"/>
              <a:t>   root </a:t>
            </a:r>
            <a:r>
              <a:rPr lang="en-US" dirty="0"/>
              <a:t>to a leaf is A → C → E → </a:t>
            </a:r>
            <a:r>
              <a:rPr lang="en-US" dirty="0" smtClean="0"/>
              <a:t>G</a:t>
            </a:r>
          </a:p>
          <a:p>
            <a:pPr algn="l"/>
            <a:r>
              <a:rPr lang="en-US" dirty="0"/>
              <a:t> </a:t>
            </a:r>
            <a:r>
              <a:rPr lang="en-US" dirty="0" smtClean="0"/>
              <a:t>   or </a:t>
            </a:r>
            <a:r>
              <a:rPr lang="en-US" dirty="0"/>
              <a:t>A → C → E → J)</a:t>
            </a:r>
            <a:r>
              <a:rPr lang="en-US" dirty="0" smtClean="0"/>
              <a:t>.</a:t>
            </a:r>
          </a:p>
          <a:p>
            <a:pPr algn="l"/>
            <a:r>
              <a:rPr lang="en-US" dirty="0"/>
              <a:t> </a:t>
            </a:r>
            <a:r>
              <a:rPr lang="en-US" dirty="0" smtClean="0"/>
              <a:t>   </a:t>
            </a:r>
            <a:r>
              <a:rPr lang="en-US" dirty="0"/>
              <a:t>An empty tree has height = 0.</a:t>
            </a:r>
          </a:p>
          <a:p>
            <a:pPr marL="457200" indent="-457200" algn="l">
              <a:buFont typeface="Arial"/>
              <a:buChar char="•"/>
            </a:pPr>
            <a:endParaRPr lang="en-US" dirty="0"/>
          </a:p>
        </p:txBody>
      </p:sp>
    </p:spTree>
    <p:extLst>
      <p:ext uri="{BB962C8B-B14F-4D97-AF65-F5344CB8AC3E}">
        <p14:creationId xmlns:p14="http://schemas.microsoft.com/office/powerpoint/2010/main" val="41422959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59694"/>
            <a:ext cx="6400800" cy="5492749"/>
          </a:xfrm>
        </p:spPr>
        <p:txBody>
          <a:bodyPr/>
          <a:lstStyle/>
          <a:p>
            <a:pPr algn="l"/>
            <a:r>
              <a:rPr lang="en-US" dirty="0"/>
              <a:t>The </a:t>
            </a:r>
            <a:r>
              <a:rPr lang="en-US" b="1" dirty="0"/>
              <a:t>depth</a:t>
            </a:r>
            <a:r>
              <a:rPr lang="en-US" dirty="0"/>
              <a:t> of a node is the length of the path from the root to that node; for the above example</a:t>
            </a:r>
            <a:r>
              <a:rPr lang="en-US" dirty="0" smtClean="0"/>
              <a:t>:</a:t>
            </a:r>
          </a:p>
          <a:p>
            <a:pPr algn="l"/>
            <a:endParaRPr lang="en-US" dirty="0"/>
          </a:p>
          <a:p>
            <a:pPr marL="457200" indent="-457200" algn="l">
              <a:buFont typeface="Arial"/>
              <a:buChar char="•"/>
            </a:pPr>
            <a:r>
              <a:rPr lang="en-US" dirty="0"/>
              <a:t>the depth of J is 4</a:t>
            </a:r>
          </a:p>
          <a:p>
            <a:pPr marL="457200" indent="-457200" algn="l">
              <a:buFont typeface="Arial"/>
              <a:buChar char="•"/>
            </a:pPr>
            <a:r>
              <a:rPr lang="en-US" dirty="0"/>
              <a:t>the depth of D is 3</a:t>
            </a:r>
          </a:p>
          <a:p>
            <a:pPr marL="457200" indent="-457200" algn="l">
              <a:buFont typeface="Arial"/>
              <a:buChar char="•"/>
            </a:pPr>
            <a:r>
              <a:rPr lang="en-US" dirty="0"/>
              <a:t>the depth of A is 1</a:t>
            </a:r>
          </a:p>
          <a:p>
            <a:pPr algn="l"/>
            <a:endParaRPr lang="en-US" dirty="0"/>
          </a:p>
        </p:txBody>
      </p:sp>
    </p:spTree>
    <p:extLst>
      <p:ext uri="{BB962C8B-B14F-4D97-AF65-F5344CB8AC3E}">
        <p14:creationId xmlns:p14="http://schemas.microsoft.com/office/powerpoint/2010/main" val="20330198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114778"/>
            <a:ext cx="6400800" cy="4289072"/>
          </a:xfrm>
        </p:spPr>
        <p:txBody>
          <a:bodyPr/>
          <a:lstStyle/>
          <a:p>
            <a:pPr algn="l"/>
            <a:r>
              <a:rPr lang="en-US" dirty="0"/>
              <a:t>Given two connected nodes like this</a:t>
            </a:r>
            <a:r>
              <a:rPr lang="en-US" dirty="0" smtClean="0"/>
              <a:t>:</a:t>
            </a:r>
          </a:p>
          <a:p>
            <a:endParaRPr lang="en-US" dirty="0"/>
          </a:p>
          <a:p>
            <a:endParaRPr lang="en-US" dirty="0" smtClean="0"/>
          </a:p>
          <a:p>
            <a:endParaRPr lang="en-US" dirty="0"/>
          </a:p>
          <a:p>
            <a:pPr algn="l"/>
            <a:r>
              <a:rPr lang="en-US" dirty="0"/>
              <a:t>Node A is called the </a:t>
            </a:r>
            <a:r>
              <a:rPr lang="en-US" b="1" dirty="0"/>
              <a:t>parent</a:t>
            </a:r>
            <a:r>
              <a:rPr lang="en-US" dirty="0"/>
              <a:t>, and node B is called the </a:t>
            </a:r>
            <a:r>
              <a:rPr lang="en-US" b="1" dirty="0"/>
              <a:t>child</a:t>
            </a:r>
            <a:r>
              <a:rPr lang="en-US" dirty="0"/>
              <a:t>.</a:t>
            </a:r>
          </a:p>
        </p:txBody>
      </p:sp>
      <p:pic>
        <p:nvPicPr>
          <p:cNvPr id="4" name="Picture 3"/>
          <p:cNvPicPr>
            <a:picLocks noChangeAspect="1"/>
          </p:cNvPicPr>
          <p:nvPr/>
        </p:nvPicPr>
        <p:blipFill>
          <a:blip r:embed="rId2"/>
          <a:stretch>
            <a:fillRect/>
          </a:stretch>
        </p:blipFill>
        <p:spPr>
          <a:xfrm>
            <a:off x="3924300" y="2108200"/>
            <a:ext cx="431800" cy="876300"/>
          </a:xfrm>
          <a:prstGeom prst="rect">
            <a:avLst/>
          </a:prstGeom>
        </p:spPr>
      </p:pic>
    </p:spTree>
    <p:extLst>
      <p:ext uri="{BB962C8B-B14F-4D97-AF65-F5344CB8AC3E}">
        <p14:creationId xmlns:p14="http://schemas.microsoft.com/office/powerpoint/2010/main" val="32014707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8445" y="617360"/>
            <a:ext cx="7309556" cy="5281083"/>
          </a:xfrm>
        </p:spPr>
        <p:txBody>
          <a:bodyPr>
            <a:normAutofit/>
          </a:bodyPr>
          <a:lstStyle/>
          <a:p>
            <a:pPr algn="l"/>
            <a:endParaRPr lang="en-US" dirty="0" smtClean="0"/>
          </a:p>
          <a:p>
            <a:pPr marL="457200" indent="-457200" algn="l">
              <a:buFont typeface="Arial"/>
              <a:buChar char="•"/>
            </a:pPr>
            <a:r>
              <a:rPr lang="en-US" dirty="0"/>
              <a:t>Today’s </a:t>
            </a:r>
            <a:r>
              <a:rPr lang="en-US" dirty="0" smtClean="0"/>
              <a:t>Topics</a:t>
            </a:r>
          </a:p>
          <a:p>
            <a:pPr marL="457200" indent="-457200" algn="l">
              <a:buFont typeface="Wingdings" charset="2"/>
              <a:buChar char="u"/>
            </a:pPr>
            <a:r>
              <a:rPr lang="en-US" dirty="0" smtClean="0"/>
              <a:t>Searching</a:t>
            </a:r>
          </a:p>
          <a:p>
            <a:pPr marL="457200" indent="-457200" algn="l">
              <a:buFont typeface="Wingdings" charset="2"/>
              <a:buChar char="u"/>
            </a:pPr>
            <a:r>
              <a:rPr lang="en-US" dirty="0" smtClean="0"/>
              <a:t>Trees</a:t>
            </a:r>
            <a:endParaRPr lang="en-US" dirty="0" smtClean="0"/>
          </a:p>
          <a:p>
            <a:pPr marL="457200" indent="-457200" algn="l">
              <a:buFont typeface="Wingdings" charset="2"/>
              <a:buChar char="u"/>
            </a:pPr>
            <a:r>
              <a:rPr lang="en-US" dirty="0" smtClean="0"/>
              <a:t>Binary Trees</a:t>
            </a:r>
          </a:p>
          <a:p>
            <a:pPr marL="457200" indent="-457200" algn="l">
              <a:buFont typeface="Wingdings" charset="2"/>
              <a:buChar char="u"/>
            </a:pPr>
            <a:r>
              <a:rPr lang="en-US" dirty="0" smtClean="0"/>
              <a:t>Binary Search Trees</a:t>
            </a:r>
            <a:endParaRPr lang="en-US" dirty="0"/>
          </a:p>
          <a:p>
            <a:endParaRPr lang="en-US" dirty="0"/>
          </a:p>
        </p:txBody>
      </p:sp>
    </p:spTree>
    <p:extLst>
      <p:ext uri="{BB962C8B-B14F-4D97-AF65-F5344CB8AC3E}">
        <p14:creationId xmlns:p14="http://schemas.microsoft.com/office/powerpoint/2010/main" val="1750439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1185333"/>
            <a:ext cx="6770511" cy="4218517"/>
          </a:xfrm>
        </p:spPr>
        <p:txBody>
          <a:bodyPr>
            <a:normAutofit/>
          </a:bodyPr>
          <a:lstStyle/>
          <a:p>
            <a:pPr algn="l"/>
            <a:r>
              <a:rPr lang="en-US" dirty="0"/>
              <a:t>A </a:t>
            </a:r>
            <a:r>
              <a:rPr lang="en-US" b="1" dirty="0" err="1"/>
              <a:t>subtree</a:t>
            </a:r>
            <a:r>
              <a:rPr lang="en-US" dirty="0"/>
              <a:t> of a given node includes one of its children and all of that child's </a:t>
            </a:r>
            <a:r>
              <a:rPr lang="en-US" b="1" dirty="0"/>
              <a:t>descendants</a:t>
            </a:r>
            <a:r>
              <a:rPr lang="en-US" dirty="0"/>
              <a:t>. </a:t>
            </a:r>
            <a:r>
              <a:rPr lang="en-US" dirty="0" smtClean="0"/>
              <a:t>In </a:t>
            </a:r>
            <a:r>
              <a:rPr lang="en-US" dirty="0"/>
              <a:t>the original example, node A has three </a:t>
            </a:r>
            <a:r>
              <a:rPr lang="en-US" dirty="0" err="1"/>
              <a:t>subtrees</a:t>
            </a:r>
            <a:r>
              <a:rPr lang="en-US" dirty="0"/>
              <a:t>:</a:t>
            </a:r>
          </a:p>
          <a:p>
            <a:pPr marL="514350" indent="-514350" algn="l">
              <a:buFont typeface="+mj-lt"/>
              <a:buAutoNum type="arabicPeriod"/>
            </a:pPr>
            <a:r>
              <a:rPr lang="en-US" dirty="0"/>
              <a:t>B, D</a:t>
            </a:r>
          </a:p>
          <a:p>
            <a:pPr marL="514350" indent="-514350" algn="l">
              <a:buFont typeface="+mj-lt"/>
              <a:buAutoNum type="arabicPeriod"/>
            </a:pPr>
            <a:r>
              <a:rPr lang="en-US" dirty="0"/>
              <a:t>I</a:t>
            </a:r>
          </a:p>
          <a:p>
            <a:pPr marL="514350" indent="-514350" algn="l">
              <a:buFont typeface="+mj-lt"/>
              <a:buAutoNum type="arabicPeriod"/>
            </a:pPr>
            <a:r>
              <a:rPr lang="en-US" dirty="0"/>
              <a:t>C, E, F, G, J</a:t>
            </a:r>
          </a:p>
          <a:p>
            <a:endParaRPr lang="en-US" dirty="0"/>
          </a:p>
        </p:txBody>
      </p:sp>
    </p:spTree>
    <p:extLst>
      <p:ext uri="{BB962C8B-B14F-4D97-AF65-F5344CB8AC3E}">
        <p14:creationId xmlns:p14="http://schemas.microsoft.com/office/powerpoint/2010/main" val="3492702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888999"/>
          </a:xfrm>
        </p:spPr>
        <p:txBody>
          <a:bodyPr>
            <a:normAutofit/>
          </a:bodyPr>
          <a:lstStyle/>
          <a:p>
            <a:r>
              <a:rPr lang="en-US" dirty="0" smtClean="0"/>
              <a:t>Binary Trees</a:t>
            </a:r>
            <a:endParaRPr lang="en-US" dirty="0"/>
          </a:p>
        </p:txBody>
      </p:sp>
      <p:sp>
        <p:nvSpPr>
          <p:cNvPr id="3" name="Subtitle 2"/>
          <p:cNvSpPr>
            <a:spLocks noGrp="1"/>
          </p:cNvSpPr>
          <p:nvPr>
            <p:ph type="subTitle" idx="1"/>
          </p:nvPr>
        </p:nvSpPr>
        <p:spPr>
          <a:xfrm>
            <a:off x="1371600" y="1905000"/>
            <a:ext cx="6400800" cy="3498850"/>
          </a:xfrm>
        </p:spPr>
        <p:txBody>
          <a:bodyPr/>
          <a:lstStyle/>
          <a:p>
            <a:pPr algn="l"/>
            <a:r>
              <a:rPr lang="en-US" dirty="0"/>
              <a:t>An important special kind of tree is the </a:t>
            </a:r>
            <a:r>
              <a:rPr lang="en-US" b="1" dirty="0"/>
              <a:t>binary</a:t>
            </a:r>
            <a:r>
              <a:rPr lang="en-US" dirty="0"/>
              <a:t> tree. In a binary tree:</a:t>
            </a:r>
          </a:p>
          <a:p>
            <a:pPr marL="457200" indent="-457200" algn="l">
              <a:buFont typeface="Arial"/>
              <a:buChar char="•"/>
            </a:pPr>
            <a:r>
              <a:rPr lang="en-US" dirty="0"/>
              <a:t>Each node has 0, 1, or 2 children.</a:t>
            </a:r>
          </a:p>
          <a:p>
            <a:pPr marL="457200" indent="-457200" algn="l">
              <a:buFont typeface="Arial"/>
              <a:buChar char="•"/>
            </a:pPr>
            <a:r>
              <a:rPr lang="en-US" dirty="0"/>
              <a:t>Each child is either a </a:t>
            </a:r>
            <a:r>
              <a:rPr lang="en-US" i="1" dirty="0"/>
              <a:t>left child </a:t>
            </a:r>
            <a:r>
              <a:rPr lang="en-US" dirty="0"/>
              <a:t>or a </a:t>
            </a:r>
            <a:r>
              <a:rPr lang="en-US" i="1" dirty="0"/>
              <a:t>right child</a:t>
            </a:r>
          </a:p>
          <a:p>
            <a:endParaRPr lang="en-US" dirty="0"/>
          </a:p>
        </p:txBody>
      </p:sp>
    </p:spTree>
    <p:extLst>
      <p:ext uri="{BB962C8B-B14F-4D97-AF65-F5344CB8AC3E}">
        <p14:creationId xmlns:p14="http://schemas.microsoft.com/office/powerpoint/2010/main" val="2885229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874888"/>
          </a:xfrm>
        </p:spPr>
        <p:txBody>
          <a:bodyPr/>
          <a:lstStyle/>
          <a:p>
            <a:r>
              <a:rPr lang="en-US" dirty="0" smtClean="0"/>
              <a:t>Two Binary Trees</a:t>
            </a:r>
            <a:endParaRPr lang="en-US" dirty="0"/>
          </a:p>
        </p:txBody>
      </p:sp>
      <p:sp>
        <p:nvSpPr>
          <p:cNvPr id="3" name="Subtitle 2"/>
          <p:cNvSpPr>
            <a:spLocks noGrp="1"/>
          </p:cNvSpPr>
          <p:nvPr>
            <p:ph type="subTitle" idx="1"/>
          </p:nvPr>
        </p:nvSpPr>
        <p:spPr>
          <a:xfrm>
            <a:off x="1371600" y="1792111"/>
            <a:ext cx="6400800" cy="3611739"/>
          </a:xfrm>
        </p:spPr>
        <p:txBody>
          <a:bodyPr/>
          <a:lstStyle/>
          <a:p>
            <a:endParaRPr lang="en-US" dirty="0"/>
          </a:p>
        </p:txBody>
      </p:sp>
      <p:pic>
        <p:nvPicPr>
          <p:cNvPr id="4" name="Picture 3"/>
          <p:cNvPicPr>
            <a:picLocks noChangeAspect="1"/>
          </p:cNvPicPr>
          <p:nvPr/>
        </p:nvPicPr>
        <p:blipFill>
          <a:blip r:embed="rId2"/>
          <a:stretch>
            <a:fillRect/>
          </a:stretch>
        </p:blipFill>
        <p:spPr>
          <a:xfrm>
            <a:off x="850900" y="2667000"/>
            <a:ext cx="7442200" cy="1524000"/>
          </a:xfrm>
          <a:prstGeom prst="rect">
            <a:avLst/>
          </a:prstGeom>
        </p:spPr>
      </p:pic>
    </p:spTree>
    <p:extLst>
      <p:ext uri="{BB962C8B-B14F-4D97-AF65-F5344CB8AC3E}">
        <p14:creationId xmlns:p14="http://schemas.microsoft.com/office/powerpoint/2010/main" val="62718391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31333"/>
          </a:xfrm>
        </p:spPr>
        <p:txBody>
          <a:bodyPr/>
          <a:lstStyle/>
          <a:p>
            <a:r>
              <a:rPr lang="en-US" dirty="0" smtClean="0"/>
              <a:t>Representing Trees in Java</a:t>
            </a:r>
            <a:endParaRPr lang="en-US" dirty="0"/>
          </a:p>
        </p:txBody>
      </p:sp>
      <p:sp>
        <p:nvSpPr>
          <p:cNvPr id="3" name="Subtitle 2"/>
          <p:cNvSpPr>
            <a:spLocks noGrp="1"/>
          </p:cNvSpPr>
          <p:nvPr>
            <p:ph type="subTitle" idx="1"/>
          </p:nvPr>
        </p:nvSpPr>
        <p:spPr>
          <a:xfrm>
            <a:off x="493889" y="1749777"/>
            <a:ext cx="8142111" cy="4459111"/>
          </a:xfrm>
        </p:spPr>
        <p:txBody>
          <a:bodyPr>
            <a:normAutofit/>
          </a:bodyPr>
          <a:lstStyle/>
          <a:p>
            <a:pPr algn="l"/>
            <a:r>
              <a:rPr lang="en-US" dirty="0" smtClean="0"/>
              <a:t>A Binary Tree:</a:t>
            </a:r>
          </a:p>
          <a:p>
            <a:pPr algn="l"/>
            <a:endParaRPr lang="en-US" dirty="0" smtClean="0"/>
          </a:p>
          <a:p>
            <a:pPr algn="l"/>
            <a:r>
              <a:rPr lang="en-US" sz="2600" dirty="0">
                <a:latin typeface="Courier"/>
                <a:cs typeface="Courier"/>
              </a:rPr>
              <a:t>class </a:t>
            </a:r>
            <a:r>
              <a:rPr lang="en-US" sz="2600" dirty="0" err="1">
                <a:latin typeface="Courier"/>
                <a:cs typeface="Courier"/>
              </a:rPr>
              <a:t>BinaryTreenode</a:t>
            </a:r>
            <a:r>
              <a:rPr lang="en-US" sz="2600" dirty="0">
                <a:latin typeface="Courier"/>
                <a:cs typeface="Courier"/>
              </a:rPr>
              <a:t>&lt;T&gt; {</a:t>
            </a:r>
          </a:p>
          <a:p>
            <a:pPr algn="l"/>
            <a:r>
              <a:rPr lang="en-US" sz="2600" dirty="0" smtClean="0">
                <a:latin typeface="Courier"/>
                <a:cs typeface="Courier"/>
              </a:rPr>
              <a:t>	private </a:t>
            </a:r>
            <a:r>
              <a:rPr lang="en-US" sz="2600" dirty="0">
                <a:latin typeface="Courier"/>
                <a:cs typeface="Courier"/>
              </a:rPr>
              <a:t>T data;</a:t>
            </a:r>
          </a:p>
          <a:p>
            <a:pPr algn="l"/>
            <a:r>
              <a:rPr lang="en-US" sz="2600" dirty="0">
                <a:latin typeface="Courier"/>
                <a:cs typeface="Courier"/>
              </a:rPr>
              <a:t>  </a:t>
            </a:r>
            <a:r>
              <a:rPr lang="en-US" sz="2600" dirty="0" smtClean="0">
                <a:latin typeface="Courier"/>
                <a:cs typeface="Courier"/>
              </a:rPr>
              <a:t>private </a:t>
            </a:r>
            <a:r>
              <a:rPr lang="en-US" sz="2600" dirty="0" err="1">
                <a:latin typeface="Courier"/>
                <a:cs typeface="Courier"/>
              </a:rPr>
              <a:t>BinaryTreenode</a:t>
            </a:r>
            <a:r>
              <a:rPr lang="en-US" sz="2600" dirty="0">
                <a:latin typeface="Courier"/>
                <a:cs typeface="Courier"/>
              </a:rPr>
              <a:t>&lt;T&gt; </a:t>
            </a:r>
            <a:r>
              <a:rPr lang="en-US" sz="2600" dirty="0" err="1">
                <a:latin typeface="Courier"/>
                <a:cs typeface="Courier"/>
              </a:rPr>
              <a:t>leftChild</a:t>
            </a:r>
            <a:r>
              <a:rPr lang="en-US" sz="2600" dirty="0">
                <a:latin typeface="Courier"/>
                <a:cs typeface="Courier"/>
              </a:rPr>
              <a:t>;</a:t>
            </a:r>
          </a:p>
          <a:p>
            <a:pPr algn="l"/>
            <a:r>
              <a:rPr lang="en-US" sz="2600" dirty="0">
                <a:latin typeface="Courier"/>
                <a:cs typeface="Courier"/>
              </a:rPr>
              <a:t>  </a:t>
            </a:r>
            <a:r>
              <a:rPr lang="en-US" sz="2600" dirty="0" smtClean="0">
                <a:latin typeface="Courier"/>
                <a:cs typeface="Courier"/>
              </a:rPr>
              <a:t>private </a:t>
            </a:r>
            <a:r>
              <a:rPr lang="en-US" sz="2600" dirty="0" err="1">
                <a:latin typeface="Courier"/>
                <a:cs typeface="Courier"/>
              </a:rPr>
              <a:t>BinaryTreenode</a:t>
            </a:r>
            <a:r>
              <a:rPr lang="en-US" sz="2600" dirty="0">
                <a:latin typeface="Courier"/>
                <a:cs typeface="Courier"/>
              </a:rPr>
              <a:t>&lt;T&gt; </a:t>
            </a:r>
            <a:r>
              <a:rPr lang="en-US" sz="2600" dirty="0" err="1">
                <a:latin typeface="Courier"/>
                <a:cs typeface="Courier"/>
              </a:rPr>
              <a:t>rightChild</a:t>
            </a:r>
            <a:r>
              <a:rPr lang="en-US" sz="2600" dirty="0" smtClean="0">
                <a:latin typeface="Courier"/>
                <a:cs typeface="Courier"/>
              </a:rPr>
              <a:t>;</a:t>
            </a:r>
            <a:endParaRPr lang="en-US" sz="2600" dirty="0">
              <a:latin typeface="Courier"/>
              <a:cs typeface="Courier"/>
            </a:endParaRPr>
          </a:p>
          <a:p>
            <a:pPr algn="l"/>
            <a:r>
              <a:rPr lang="en-US" sz="2600" dirty="0">
                <a:latin typeface="Courier"/>
                <a:cs typeface="Courier"/>
              </a:rPr>
              <a:t>    ..</a:t>
            </a:r>
            <a:r>
              <a:rPr lang="en-US" sz="2600" dirty="0" smtClean="0">
                <a:latin typeface="Courier"/>
                <a:cs typeface="Courier"/>
              </a:rPr>
              <a:t>.  }</a:t>
            </a:r>
          </a:p>
          <a:p>
            <a:pPr algn="l"/>
            <a:r>
              <a:rPr lang="en-US" sz="2600" dirty="0" smtClean="0">
                <a:latin typeface="+mj-lt"/>
                <a:cs typeface="Courier"/>
              </a:rPr>
              <a:t>Notice the recursive nature of the definition.</a:t>
            </a:r>
            <a:endParaRPr lang="en-US" sz="2600" dirty="0">
              <a:latin typeface="+mj-lt"/>
              <a:cs typeface="Courier"/>
            </a:endParaRPr>
          </a:p>
        </p:txBody>
      </p:sp>
    </p:spTree>
    <p:extLst>
      <p:ext uri="{BB962C8B-B14F-4D97-AF65-F5344CB8AC3E}">
        <p14:creationId xmlns:p14="http://schemas.microsoft.com/office/powerpoint/2010/main" val="3963948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5890"/>
            <a:ext cx="7772400" cy="945444"/>
          </a:xfrm>
        </p:spPr>
        <p:txBody>
          <a:bodyPr/>
          <a:lstStyle/>
          <a:p>
            <a:r>
              <a:rPr lang="en-US" dirty="0" smtClean="0"/>
              <a:t>General Trees in Java</a:t>
            </a:r>
            <a:endParaRPr lang="en-US" dirty="0"/>
          </a:p>
        </p:txBody>
      </p:sp>
      <p:sp>
        <p:nvSpPr>
          <p:cNvPr id="3" name="Subtitle 2"/>
          <p:cNvSpPr>
            <a:spLocks noGrp="1"/>
          </p:cNvSpPr>
          <p:nvPr>
            <p:ph type="subTitle" idx="1"/>
          </p:nvPr>
        </p:nvSpPr>
        <p:spPr>
          <a:xfrm>
            <a:off x="479778" y="2314222"/>
            <a:ext cx="8113889" cy="3344334"/>
          </a:xfrm>
        </p:spPr>
        <p:txBody>
          <a:bodyPr>
            <a:normAutofit/>
          </a:bodyPr>
          <a:lstStyle/>
          <a:p>
            <a:pPr algn="l"/>
            <a:r>
              <a:rPr lang="en-US" sz="2600" dirty="0" smtClean="0"/>
              <a:t>We use a </a:t>
            </a:r>
            <a:r>
              <a:rPr lang="en-US" sz="2600" i="1" dirty="0" smtClean="0"/>
              <a:t>list</a:t>
            </a:r>
            <a:r>
              <a:rPr lang="en-US" sz="2600" dirty="0" smtClean="0"/>
              <a:t> to hold the children of a node:</a:t>
            </a:r>
          </a:p>
          <a:p>
            <a:pPr algn="l"/>
            <a:endParaRPr lang="en-US" sz="2600" dirty="0" smtClean="0"/>
          </a:p>
          <a:p>
            <a:pPr algn="l"/>
            <a:r>
              <a:rPr lang="en-US" sz="2600" dirty="0">
                <a:latin typeface="Courier"/>
                <a:cs typeface="Courier"/>
              </a:rPr>
              <a:t>class </a:t>
            </a:r>
            <a:r>
              <a:rPr lang="en-US" sz="2600" dirty="0" err="1">
                <a:latin typeface="Courier"/>
                <a:cs typeface="Courier"/>
              </a:rPr>
              <a:t>Treenode</a:t>
            </a:r>
            <a:r>
              <a:rPr lang="en-US" sz="2600" dirty="0">
                <a:latin typeface="Courier"/>
                <a:cs typeface="Courier"/>
              </a:rPr>
              <a:t>&lt;T&gt; {</a:t>
            </a:r>
          </a:p>
          <a:p>
            <a:pPr algn="l"/>
            <a:r>
              <a:rPr lang="en-US" sz="2600" dirty="0" smtClean="0">
                <a:latin typeface="Courier"/>
                <a:cs typeface="Courier"/>
              </a:rPr>
              <a:t>	private </a:t>
            </a:r>
            <a:r>
              <a:rPr lang="en-US" sz="2600" dirty="0">
                <a:latin typeface="Courier"/>
                <a:cs typeface="Courier"/>
              </a:rPr>
              <a:t>T data;</a:t>
            </a:r>
          </a:p>
          <a:p>
            <a:pPr algn="l"/>
            <a:r>
              <a:rPr lang="en-US" sz="2600" dirty="0">
                <a:latin typeface="Courier"/>
                <a:cs typeface="Courier"/>
              </a:rPr>
              <a:t>  </a:t>
            </a:r>
            <a:r>
              <a:rPr lang="en-US" sz="2600" dirty="0" smtClean="0">
                <a:latin typeface="Courier"/>
                <a:cs typeface="Courier"/>
              </a:rPr>
              <a:t>private </a:t>
            </a:r>
            <a:r>
              <a:rPr lang="en-US" sz="2600" dirty="0" err="1">
                <a:latin typeface="Courier"/>
                <a:cs typeface="Courier"/>
              </a:rPr>
              <a:t>ListADT</a:t>
            </a:r>
            <a:r>
              <a:rPr lang="en-US" sz="2600" dirty="0">
                <a:latin typeface="Courier"/>
                <a:cs typeface="Courier"/>
              </a:rPr>
              <a:t>&lt;</a:t>
            </a:r>
            <a:r>
              <a:rPr lang="en-US" sz="2600" dirty="0" err="1">
                <a:latin typeface="Courier"/>
                <a:cs typeface="Courier"/>
              </a:rPr>
              <a:t>Treenode</a:t>
            </a:r>
            <a:r>
              <a:rPr lang="en-US" sz="2600" dirty="0">
                <a:latin typeface="Courier"/>
                <a:cs typeface="Courier"/>
              </a:rPr>
              <a:t>&lt;T&gt;&gt; children</a:t>
            </a:r>
            <a:r>
              <a:rPr lang="en-US" sz="2600" dirty="0" smtClean="0">
                <a:latin typeface="Courier"/>
                <a:cs typeface="Courier"/>
              </a:rPr>
              <a:t>;</a:t>
            </a:r>
            <a:endParaRPr lang="en-US" sz="2600" dirty="0">
              <a:latin typeface="Courier"/>
              <a:cs typeface="Courier"/>
            </a:endParaRPr>
          </a:p>
          <a:p>
            <a:pPr algn="l"/>
            <a:r>
              <a:rPr lang="en-US" sz="2600" dirty="0">
                <a:latin typeface="Courier"/>
                <a:cs typeface="Courier"/>
              </a:rPr>
              <a:t>    ...</a:t>
            </a:r>
          </a:p>
          <a:p>
            <a:pPr algn="l"/>
            <a:r>
              <a:rPr lang="en-US" sz="2600" dirty="0">
                <a:latin typeface="Courier"/>
                <a:cs typeface="Courier"/>
              </a:rPr>
              <a:t>}</a:t>
            </a:r>
          </a:p>
          <a:p>
            <a:pPr algn="l"/>
            <a:endParaRPr lang="en-US" dirty="0" smtClean="0"/>
          </a:p>
          <a:p>
            <a:pPr algn="l"/>
            <a:endParaRPr lang="en-US" dirty="0"/>
          </a:p>
        </p:txBody>
      </p:sp>
    </p:spTree>
    <p:extLst>
      <p:ext uri="{BB962C8B-B14F-4D97-AF65-F5344CB8AC3E}">
        <p14:creationId xmlns:p14="http://schemas.microsoft.com/office/powerpoint/2010/main" val="11562485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92667"/>
            <a:ext cx="6400800" cy="4811183"/>
          </a:xfrm>
        </p:spPr>
        <p:txBody>
          <a:bodyPr/>
          <a:lstStyle/>
          <a:p>
            <a:pPr algn="l"/>
            <a:r>
              <a:rPr lang="en-US" dirty="0" smtClean="0"/>
              <a:t>Given the tree</a:t>
            </a:r>
          </a:p>
          <a:p>
            <a:pPr algn="l"/>
            <a:endParaRPr lang="en-US" dirty="0" smtClean="0"/>
          </a:p>
          <a:p>
            <a:pPr algn="l"/>
            <a:endParaRPr lang="en-US" dirty="0"/>
          </a:p>
          <a:p>
            <a:pPr algn="l"/>
            <a:endParaRPr lang="en-US" dirty="0" smtClean="0"/>
          </a:p>
          <a:p>
            <a:pPr algn="l"/>
            <a:endParaRPr lang="en-US" dirty="0"/>
          </a:p>
          <a:p>
            <a:pPr algn="l"/>
            <a:r>
              <a:rPr lang="en-US" dirty="0" smtClean="0"/>
              <a:t>Using arrays to implement lists, we represent it as:</a:t>
            </a:r>
          </a:p>
          <a:p>
            <a:pPr algn="l"/>
            <a:endParaRPr lang="en-US" dirty="0"/>
          </a:p>
        </p:txBody>
      </p:sp>
      <p:pic>
        <p:nvPicPr>
          <p:cNvPr id="4" name="Picture 3"/>
          <p:cNvPicPr>
            <a:picLocks noChangeAspect="1"/>
          </p:cNvPicPr>
          <p:nvPr/>
        </p:nvPicPr>
        <p:blipFill>
          <a:blip r:embed="rId2"/>
          <a:stretch>
            <a:fillRect/>
          </a:stretch>
        </p:blipFill>
        <p:spPr>
          <a:xfrm>
            <a:off x="3038122" y="1425222"/>
            <a:ext cx="2870200" cy="1524000"/>
          </a:xfrm>
          <a:prstGeom prst="rect">
            <a:avLst/>
          </a:prstGeom>
        </p:spPr>
      </p:pic>
    </p:spTree>
    <p:extLst>
      <p:ext uri="{BB962C8B-B14F-4D97-AF65-F5344CB8AC3E}">
        <p14:creationId xmlns:p14="http://schemas.microsoft.com/office/powerpoint/2010/main" val="279708463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63222"/>
            <a:ext cx="6400800" cy="4740628"/>
          </a:xfrm>
        </p:spPr>
        <p:txBody>
          <a:bodyPr/>
          <a:lstStyle/>
          <a:p>
            <a:endParaRPr lang="en-US" dirty="0"/>
          </a:p>
        </p:txBody>
      </p:sp>
      <p:pic>
        <p:nvPicPr>
          <p:cNvPr id="4" name="Picture 3"/>
          <p:cNvPicPr>
            <a:picLocks noChangeAspect="1"/>
          </p:cNvPicPr>
          <p:nvPr/>
        </p:nvPicPr>
        <p:blipFill>
          <a:blip r:embed="rId2"/>
          <a:stretch>
            <a:fillRect/>
          </a:stretch>
        </p:blipFill>
        <p:spPr>
          <a:xfrm>
            <a:off x="0" y="1063978"/>
            <a:ext cx="9144000" cy="4149090"/>
          </a:xfrm>
          <a:prstGeom prst="rect">
            <a:avLst/>
          </a:prstGeom>
        </p:spPr>
      </p:pic>
    </p:spTree>
    <p:extLst>
      <p:ext uri="{BB962C8B-B14F-4D97-AF65-F5344CB8AC3E}">
        <p14:creationId xmlns:p14="http://schemas.microsoft.com/office/powerpoint/2010/main" val="13192025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59694"/>
            <a:ext cx="6400800" cy="5633862"/>
          </a:xfrm>
        </p:spPr>
        <p:txBody>
          <a:bodyPr/>
          <a:lstStyle/>
          <a:p>
            <a:pPr algn="l"/>
            <a:r>
              <a:rPr lang="en-US" dirty="0" smtClean="0"/>
              <a:t>Using linked lists:</a:t>
            </a:r>
          </a:p>
          <a:p>
            <a:pPr algn="l"/>
            <a:endParaRPr lang="en-US" dirty="0"/>
          </a:p>
        </p:txBody>
      </p:sp>
      <p:pic>
        <p:nvPicPr>
          <p:cNvPr id="4" name="Picture 3"/>
          <p:cNvPicPr>
            <a:picLocks noChangeAspect="1"/>
          </p:cNvPicPr>
          <p:nvPr/>
        </p:nvPicPr>
        <p:blipFill>
          <a:blip r:embed="rId2"/>
          <a:stretch>
            <a:fillRect/>
          </a:stretch>
        </p:blipFill>
        <p:spPr>
          <a:xfrm>
            <a:off x="1371600" y="1164166"/>
            <a:ext cx="7061200" cy="4445000"/>
          </a:xfrm>
          <a:prstGeom prst="rect">
            <a:avLst/>
          </a:prstGeom>
        </p:spPr>
      </p:pic>
    </p:spTree>
    <p:extLst>
      <p:ext uri="{BB962C8B-B14F-4D97-AF65-F5344CB8AC3E}">
        <p14:creationId xmlns:p14="http://schemas.microsoft.com/office/powerpoint/2010/main" val="8070334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67557"/>
            <a:ext cx="7772400" cy="790221"/>
          </a:xfrm>
        </p:spPr>
        <p:txBody>
          <a:bodyPr/>
          <a:lstStyle/>
          <a:p>
            <a:r>
              <a:rPr lang="en-US" dirty="0" smtClean="0"/>
              <a:t>Tree Traversals</a:t>
            </a:r>
            <a:endParaRPr lang="en-US" dirty="0"/>
          </a:p>
        </p:txBody>
      </p:sp>
      <p:sp>
        <p:nvSpPr>
          <p:cNvPr id="3" name="Subtitle 2"/>
          <p:cNvSpPr>
            <a:spLocks noGrp="1"/>
          </p:cNvSpPr>
          <p:nvPr>
            <p:ph type="subTitle" idx="1"/>
          </p:nvPr>
        </p:nvSpPr>
        <p:spPr>
          <a:xfrm>
            <a:off x="1371600" y="2370667"/>
            <a:ext cx="6400800" cy="3033183"/>
          </a:xfrm>
        </p:spPr>
        <p:txBody>
          <a:bodyPr/>
          <a:lstStyle/>
          <a:p>
            <a:pPr marL="457200" indent="-457200" algn="l">
              <a:buFont typeface="Arial"/>
              <a:buChar char="•"/>
            </a:pPr>
            <a:r>
              <a:rPr lang="en-US" dirty="0" smtClean="0"/>
              <a:t>We may want to iterate through a tree for many reasons:</a:t>
            </a:r>
          </a:p>
          <a:p>
            <a:pPr marL="457200" indent="-457200" algn="l">
              <a:buFont typeface="Arial"/>
              <a:buChar char="•"/>
            </a:pPr>
            <a:r>
              <a:rPr lang="en-US" dirty="0" smtClean="0"/>
              <a:t>to </a:t>
            </a:r>
            <a:r>
              <a:rPr lang="en-US" dirty="0"/>
              <a:t>print all values</a:t>
            </a:r>
          </a:p>
          <a:p>
            <a:pPr marL="457200" indent="-457200" algn="l">
              <a:buFont typeface="Arial"/>
              <a:buChar char="•"/>
            </a:pPr>
            <a:r>
              <a:rPr lang="en-US" dirty="0"/>
              <a:t>to determine if there is a node with some property</a:t>
            </a:r>
          </a:p>
          <a:p>
            <a:pPr marL="457200" indent="-457200" algn="l">
              <a:buFont typeface="Arial"/>
              <a:buChar char="•"/>
            </a:pPr>
            <a:r>
              <a:rPr lang="en-US" dirty="0"/>
              <a:t>to make a copy</a:t>
            </a:r>
          </a:p>
          <a:p>
            <a:pPr algn="l"/>
            <a:endParaRPr lang="en-US" dirty="0"/>
          </a:p>
        </p:txBody>
      </p:sp>
    </p:spTree>
    <p:extLst>
      <p:ext uri="{BB962C8B-B14F-4D97-AF65-F5344CB8AC3E}">
        <p14:creationId xmlns:p14="http://schemas.microsoft.com/office/powerpoint/2010/main" val="13933696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Given the two dimensional nature of trees, there is no one obvious traversal order. In fact several have been studied and used. Assume the following tree:</a:t>
            </a:r>
          </a:p>
          <a:p>
            <a:pPr algn="l"/>
            <a:endParaRPr lang="en-US" dirty="0"/>
          </a:p>
        </p:txBody>
      </p:sp>
      <p:pic>
        <p:nvPicPr>
          <p:cNvPr id="4" name="Picture 3"/>
          <p:cNvPicPr>
            <a:picLocks noChangeAspect="1"/>
          </p:cNvPicPr>
          <p:nvPr/>
        </p:nvPicPr>
        <p:blipFill>
          <a:blip r:embed="rId2"/>
          <a:stretch>
            <a:fillRect/>
          </a:stretch>
        </p:blipFill>
        <p:spPr>
          <a:xfrm>
            <a:off x="2071511" y="2888544"/>
            <a:ext cx="4508500" cy="1955800"/>
          </a:xfrm>
          <a:prstGeom prst="rect">
            <a:avLst/>
          </a:prstGeom>
        </p:spPr>
      </p:pic>
    </p:spTree>
    <p:extLst>
      <p:ext uri="{BB962C8B-B14F-4D97-AF65-F5344CB8AC3E}">
        <p14:creationId xmlns:p14="http://schemas.microsoft.com/office/powerpoint/2010/main" val="1467903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6779"/>
            <a:ext cx="7772400" cy="1114777"/>
          </a:xfrm>
        </p:spPr>
        <p:txBody>
          <a:bodyPr/>
          <a:lstStyle/>
          <a:p>
            <a:r>
              <a:rPr lang="en-US" dirty="0" smtClean="0"/>
              <a:t>Searching</a:t>
            </a:r>
            <a:endParaRPr lang="en-US" dirty="0"/>
          </a:p>
        </p:txBody>
      </p:sp>
      <p:sp>
        <p:nvSpPr>
          <p:cNvPr id="3" name="Subtitle 2"/>
          <p:cNvSpPr>
            <a:spLocks noGrp="1"/>
          </p:cNvSpPr>
          <p:nvPr>
            <p:ph type="subTitle" idx="1"/>
          </p:nvPr>
        </p:nvSpPr>
        <p:spPr>
          <a:xfrm>
            <a:off x="1371600" y="1721555"/>
            <a:ext cx="6400800" cy="4261555"/>
          </a:xfrm>
        </p:spPr>
        <p:txBody>
          <a:bodyPr/>
          <a:lstStyle/>
          <a:p>
            <a:pPr algn="l"/>
            <a:r>
              <a:rPr lang="en-US" dirty="0" smtClean="0"/>
              <a:t>A common operation in a data structure is to </a:t>
            </a:r>
            <a:r>
              <a:rPr lang="en-US" i="1" dirty="0" smtClean="0"/>
              <a:t>search</a:t>
            </a:r>
            <a:r>
              <a:rPr lang="en-US" dirty="0" smtClean="0"/>
              <a:t> for a value.</a:t>
            </a:r>
          </a:p>
          <a:p>
            <a:pPr algn="l"/>
            <a:r>
              <a:rPr lang="en-US" dirty="0" smtClean="0"/>
              <a:t>One simple approach is to examine every value in a structure until a match is found (or the search is exhausted).</a:t>
            </a:r>
          </a:p>
          <a:p>
            <a:pPr algn="l"/>
            <a:r>
              <a:rPr lang="en-US" dirty="0" smtClean="0"/>
              <a:t>Iterators facilitate this approach.</a:t>
            </a:r>
          </a:p>
          <a:p>
            <a:pPr algn="l"/>
            <a:r>
              <a:rPr lang="en-US" dirty="0" smtClean="0"/>
              <a:t>But, it may be too slow. A faster “targeted” approach may be preferable.</a:t>
            </a:r>
            <a:endParaRPr lang="en-US" dirty="0"/>
          </a:p>
        </p:txBody>
      </p:sp>
    </p:spTree>
    <p:extLst>
      <p:ext uri="{BB962C8B-B14F-4D97-AF65-F5344CB8AC3E}">
        <p14:creationId xmlns:p14="http://schemas.microsoft.com/office/powerpoint/2010/main" val="235166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89"/>
            <a:ext cx="7772400" cy="874889"/>
          </a:xfrm>
        </p:spPr>
        <p:txBody>
          <a:bodyPr/>
          <a:lstStyle/>
          <a:p>
            <a:r>
              <a:rPr lang="en-US" dirty="0" smtClean="0"/>
              <a:t>Pre-order</a:t>
            </a:r>
            <a:endParaRPr lang="en-US" dirty="0"/>
          </a:p>
        </p:txBody>
      </p:sp>
      <p:sp>
        <p:nvSpPr>
          <p:cNvPr id="3" name="Subtitle 2"/>
          <p:cNvSpPr>
            <a:spLocks noGrp="1"/>
          </p:cNvSpPr>
          <p:nvPr>
            <p:ph type="subTitle" idx="1"/>
          </p:nvPr>
        </p:nvSpPr>
        <p:spPr>
          <a:xfrm>
            <a:off x="522111" y="1763889"/>
            <a:ext cx="7831667" cy="4106333"/>
          </a:xfrm>
        </p:spPr>
        <p:txBody>
          <a:bodyPr>
            <a:normAutofit fontScale="77500" lnSpcReduction="20000"/>
          </a:bodyPr>
          <a:lstStyle/>
          <a:p>
            <a:pPr algn="l"/>
            <a:endParaRPr lang="en-US" dirty="0"/>
          </a:p>
          <a:p>
            <a:pPr algn="l"/>
            <a:r>
              <a:rPr lang="en-US" dirty="0"/>
              <a:t>A pre-order traversal can be defined (recursively) as follows:</a:t>
            </a:r>
          </a:p>
          <a:p>
            <a:pPr marL="514350" indent="-514350" algn="l">
              <a:buFont typeface="+mj-lt"/>
              <a:buAutoNum type="arabicPeriod"/>
            </a:pPr>
            <a:r>
              <a:rPr lang="en-US" b="1" i="1" dirty="0"/>
              <a:t>visit the root</a:t>
            </a:r>
            <a:endParaRPr lang="en-US" b="1" dirty="0"/>
          </a:p>
          <a:p>
            <a:pPr marL="514350" indent="-514350" algn="l">
              <a:buFont typeface="+mj-lt"/>
              <a:buAutoNum type="arabicPeriod"/>
            </a:pPr>
            <a:r>
              <a:rPr lang="en-US" dirty="0"/>
              <a:t>perform a pre-order traversal of the first </a:t>
            </a:r>
            <a:r>
              <a:rPr lang="en-US" dirty="0" err="1"/>
              <a:t>subtree</a:t>
            </a:r>
            <a:r>
              <a:rPr lang="en-US" dirty="0"/>
              <a:t> of the root</a:t>
            </a:r>
          </a:p>
          <a:p>
            <a:pPr marL="514350" indent="-514350" algn="l">
              <a:buFont typeface="+mj-lt"/>
              <a:buAutoNum type="arabicPeriod"/>
            </a:pPr>
            <a:r>
              <a:rPr lang="en-US" dirty="0"/>
              <a:t>perform a pre-order traversal of the second </a:t>
            </a:r>
            <a:r>
              <a:rPr lang="en-US" dirty="0" err="1"/>
              <a:t>subtree</a:t>
            </a:r>
            <a:r>
              <a:rPr lang="en-US" dirty="0"/>
              <a:t> of the root</a:t>
            </a:r>
          </a:p>
          <a:p>
            <a:pPr marL="514350" indent="-514350" algn="l">
              <a:buFont typeface="+mj-lt"/>
              <a:buAutoNum type="arabicPeriod"/>
            </a:pPr>
            <a:r>
              <a:rPr lang="en-US" dirty="0" smtClean="0"/>
              <a:t>Repeat for </a:t>
            </a:r>
            <a:r>
              <a:rPr lang="en-US" dirty="0"/>
              <a:t>all the </a:t>
            </a:r>
            <a:r>
              <a:rPr lang="en-US" dirty="0" smtClean="0"/>
              <a:t>remaining </a:t>
            </a:r>
            <a:r>
              <a:rPr lang="en-US" dirty="0" err="1" smtClean="0"/>
              <a:t>subtrees</a:t>
            </a:r>
            <a:r>
              <a:rPr lang="en-US" dirty="0" smtClean="0"/>
              <a:t> </a:t>
            </a:r>
            <a:r>
              <a:rPr lang="en-US" dirty="0"/>
              <a:t>of the </a:t>
            </a:r>
            <a:r>
              <a:rPr lang="en-US" dirty="0" smtClean="0"/>
              <a:t>root</a:t>
            </a:r>
          </a:p>
          <a:p>
            <a:pPr marL="514350" indent="-514350" algn="l">
              <a:buFont typeface="+mj-lt"/>
              <a:buAutoNum type="arabicPeriod"/>
            </a:pPr>
            <a:endParaRPr lang="en-US" dirty="0"/>
          </a:p>
          <a:p>
            <a:pPr algn="l"/>
            <a:r>
              <a:rPr lang="en-US" dirty="0"/>
              <a:t>If we use a pre-order traversal on the example tree given above and we print the letter in each node when we visit that node, the following will be printed</a:t>
            </a:r>
            <a:r>
              <a:rPr lang="en-US" dirty="0" smtClean="0"/>
              <a:t>:</a:t>
            </a:r>
          </a:p>
          <a:p>
            <a:pPr algn="l"/>
            <a:r>
              <a:rPr lang="en-US" dirty="0"/>
              <a:t> </a:t>
            </a:r>
            <a:r>
              <a:rPr lang="en-US" dirty="0" smtClean="0"/>
              <a:t>    </a:t>
            </a:r>
            <a:r>
              <a:rPr lang="en-US" dirty="0"/>
              <a:t>A B D C E G F H I.</a:t>
            </a:r>
          </a:p>
        </p:txBody>
      </p:sp>
    </p:spTree>
    <p:extLst>
      <p:ext uri="{BB962C8B-B14F-4D97-AF65-F5344CB8AC3E}">
        <p14:creationId xmlns:p14="http://schemas.microsoft.com/office/powerpoint/2010/main" val="1087022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890"/>
            <a:ext cx="7772400" cy="790222"/>
          </a:xfrm>
        </p:spPr>
        <p:txBody>
          <a:bodyPr/>
          <a:lstStyle/>
          <a:p>
            <a:r>
              <a:rPr lang="en-US" dirty="0" smtClean="0"/>
              <a:t>Post-order</a:t>
            </a:r>
            <a:endParaRPr lang="en-US" dirty="0"/>
          </a:p>
        </p:txBody>
      </p:sp>
      <p:sp>
        <p:nvSpPr>
          <p:cNvPr id="3" name="Subtitle 2"/>
          <p:cNvSpPr>
            <a:spLocks noGrp="1"/>
          </p:cNvSpPr>
          <p:nvPr>
            <p:ph type="subTitle" idx="1"/>
          </p:nvPr>
        </p:nvSpPr>
        <p:spPr>
          <a:xfrm>
            <a:off x="1371600" y="1464029"/>
            <a:ext cx="6400800" cy="4716638"/>
          </a:xfrm>
        </p:spPr>
        <p:txBody>
          <a:bodyPr>
            <a:normAutofit/>
          </a:bodyPr>
          <a:lstStyle/>
          <a:p>
            <a:pPr algn="l"/>
            <a:r>
              <a:rPr lang="en-US" dirty="0"/>
              <a:t>A post-order traversal </a:t>
            </a:r>
            <a:r>
              <a:rPr lang="en-US" dirty="0" smtClean="0"/>
              <a:t>visits the root visited </a:t>
            </a:r>
            <a:r>
              <a:rPr lang="en-US" b="1" i="1" dirty="0"/>
              <a:t>last</a:t>
            </a:r>
            <a:r>
              <a:rPr lang="en-US" dirty="0"/>
              <a:t> rather than first:</a:t>
            </a:r>
          </a:p>
          <a:p>
            <a:pPr marL="514350" indent="-514350" algn="l">
              <a:buFont typeface="+mj-lt"/>
              <a:buAutoNum type="arabicPeriod"/>
            </a:pPr>
            <a:r>
              <a:rPr lang="en-US" dirty="0"/>
              <a:t>perform a </a:t>
            </a:r>
            <a:r>
              <a:rPr lang="en-US" dirty="0" err="1"/>
              <a:t>postorder</a:t>
            </a:r>
            <a:r>
              <a:rPr lang="en-US" dirty="0"/>
              <a:t> traversal of the first </a:t>
            </a:r>
            <a:r>
              <a:rPr lang="en-US" dirty="0" err="1"/>
              <a:t>subtree</a:t>
            </a:r>
            <a:r>
              <a:rPr lang="en-US" dirty="0"/>
              <a:t> of the root</a:t>
            </a:r>
          </a:p>
          <a:p>
            <a:pPr marL="514350" indent="-514350" algn="l">
              <a:buFont typeface="+mj-lt"/>
              <a:buAutoNum type="arabicPeriod"/>
            </a:pPr>
            <a:r>
              <a:rPr lang="en-US" dirty="0"/>
              <a:t>perform a </a:t>
            </a:r>
            <a:r>
              <a:rPr lang="en-US" dirty="0" err="1"/>
              <a:t>postorder</a:t>
            </a:r>
            <a:r>
              <a:rPr lang="en-US" dirty="0"/>
              <a:t> traversal of the second </a:t>
            </a:r>
            <a:r>
              <a:rPr lang="en-US" dirty="0" err="1"/>
              <a:t>subtree</a:t>
            </a:r>
            <a:r>
              <a:rPr lang="en-US" dirty="0"/>
              <a:t> of the root</a:t>
            </a:r>
          </a:p>
          <a:p>
            <a:pPr marL="514350" indent="-514350" algn="l">
              <a:buFont typeface="+mj-lt"/>
              <a:buAutoNum type="arabicPeriod"/>
            </a:pPr>
            <a:r>
              <a:rPr lang="en-US" dirty="0" smtClean="0"/>
              <a:t>Repeat for </a:t>
            </a:r>
            <a:r>
              <a:rPr lang="en-US" dirty="0"/>
              <a:t>all </a:t>
            </a:r>
            <a:r>
              <a:rPr lang="en-US" dirty="0" smtClean="0"/>
              <a:t>remaining </a:t>
            </a:r>
            <a:r>
              <a:rPr lang="en-US" dirty="0" err="1" smtClean="0"/>
              <a:t>subtrees</a:t>
            </a:r>
            <a:r>
              <a:rPr lang="en-US" dirty="0" smtClean="0"/>
              <a:t> </a:t>
            </a:r>
            <a:r>
              <a:rPr lang="en-US" b="1" i="1" dirty="0" smtClean="0"/>
              <a:t>visit </a:t>
            </a:r>
            <a:r>
              <a:rPr lang="en-US" b="1" i="1" dirty="0"/>
              <a:t>the root</a:t>
            </a:r>
            <a:endParaRPr lang="en-US" dirty="0"/>
          </a:p>
          <a:p>
            <a:pPr algn="l"/>
            <a:r>
              <a:rPr lang="en-US" dirty="0" smtClean="0"/>
              <a:t>For our example tree we get:</a:t>
            </a:r>
          </a:p>
          <a:p>
            <a:pPr algn="l"/>
            <a:r>
              <a:rPr lang="en-US" dirty="0" smtClean="0"/>
              <a:t>      </a:t>
            </a:r>
            <a:r>
              <a:rPr lang="en-US" dirty="0"/>
              <a:t>D B G E H I F C A.</a:t>
            </a:r>
          </a:p>
        </p:txBody>
      </p:sp>
    </p:spTree>
    <p:extLst>
      <p:ext uri="{BB962C8B-B14F-4D97-AF65-F5344CB8AC3E}">
        <p14:creationId xmlns:p14="http://schemas.microsoft.com/office/powerpoint/2010/main" val="2344404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9870"/>
            <a:ext cx="7772400" cy="691798"/>
          </a:xfrm>
        </p:spPr>
        <p:txBody>
          <a:bodyPr/>
          <a:lstStyle/>
          <a:p>
            <a:r>
              <a:rPr lang="en-US" dirty="0" smtClean="0"/>
              <a:t>Level-order</a:t>
            </a:r>
            <a:endParaRPr lang="en-US" dirty="0"/>
          </a:p>
        </p:txBody>
      </p:sp>
      <p:sp>
        <p:nvSpPr>
          <p:cNvPr id="3" name="Subtitle 2"/>
          <p:cNvSpPr>
            <a:spLocks noGrp="1"/>
          </p:cNvSpPr>
          <p:nvPr>
            <p:ph type="subTitle" idx="1"/>
          </p:nvPr>
        </p:nvSpPr>
        <p:spPr>
          <a:xfrm>
            <a:off x="550333" y="1707444"/>
            <a:ext cx="7907867" cy="3696406"/>
          </a:xfrm>
        </p:spPr>
        <p:txBody>
          <a:bodyPr>
            <a:normAutofit/>
          </a:bodyPr>
          <a:lstStyle/>
          <a:p>
            <a:pPr algn="l"/>
            <a:r>
              <a:rPr lang="en-US" dirty="0"/>
              <a:t>The idea of a level-order traversal is to visit the root, then visit all nodes "1 level away" (depth 2) from the root (left to right), then all nodes "2 levels away" (depth 3) from the root, etc. For the example tree, the goal is to visit the nodes in the following order:</a:t>
            </a:r>
          </a:p>
        </p:txBody>
      </p:sp>
      <p:pic>
        <p:nvPicPr>
          <p:cNvPr id="4" name="Picture 3"/>
          <p:cNvPicPr>
            <a:picLocks noChangeAspect="1"/>
          </p:cNvPicPr>
          <p:nvPr/>
        </p:nvPicPr>
        <p:blipFill>
          <a:blip r:embed="rId2"/>
          <a:stretch>
            <a:fillRect/>
          </a:stretch>
        </p:blipFill>
        <p:spPr>
          <a:xfrm>
            <a:off x="2254955" y="4645378"/>
            <a:ext cx="4013200" cy="1066800"/>
          </a:xfrm>
          <a:prstGeom prst="rect">
            <a:avLst/>
          </a:prstGeom>
        </p:spPr>
      </p:pic>
    </p:spTree>
    <p:extLst>
      <p:ext uri="{BB962C8B-B14F-4D97-AF65-F5344CB8AC3E}">
        <p14:creationId xmlns:p14="http://schemas.microsoft.com/office/powerpoint/2010/main" val="74372990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800806"/>
            <a:ext cx="7972777" cy="5577416"/>
          </a:xfrm>
        </p:spPr>
        <p:txBody>
          <a:bodyPr>
            <a:normAutofit fontScale="85000" lnSpcReduction="20000"/>
          </a:bodyPr>
          <a:lstStyle/>
          <a:p>
            <a:pPr algn="l"/>
            <a:r>
              <a:rPr lang="en-US" dirty="0" smtClean="0"/>
              <a:t>To do a level-order traversal, we need to use a queue rather than just simple recursion:</a:t>
            </a:r>
          </a:p>
          <a:p>
            <a:pPr algn="l"/>
            <a:endParaRPr lang="en-US" dirty="0" smtClean="0"/>
          </a:p>
          <a:p>
            <a:pPr algn="l"/>
            <a:r>
              <a:rPr lang="en-US" dirty="0" err="1">
                <a:latin typeface="Courier"/>
                <a:cs typeface="Courier"/>
              </a:rPr>
              <a:t>Q.enqueue</a:t>
            </a:r>
            <a:r>
              <a:rPr lang="en-US" dirty="0">
                <a:latin typeface="Courier"/>
                <a:cs typeface="Courier"/>
              </a:rPr>
              <a:t>(root</a:t>
            </a:r>
            <a:r>
              <a:rPr lang="en-US" dirty="0" smtClean="0">
                <a:latin typeface="Courier"/>
                <a:cs typeface="Courier"/>
              </a:rPr>
              <a:t>);</a:t>
            </a:r>
            <a:endParaRPr lang="en-US" dirty="0">
              <a:latin typeface="Courier"/>
              <a:cs typeface="Courier"/>
            </a:endParaRPr>
          </a:p>
          <a:p>
            <a:pPr algn="l"/>
            <a:r>
              <a:rPr lang="en-US" dirty="0">
                <a:latin typeface="Courier"/>
                <a:cs typeface="Courier"/>
              </a:rPr>
              <a:t>while (</a:t>
            </a:r>
            <a:r>
              <a:rPr lang="en-US" dirty="0" smtClean="0">
                <a:latin typeface="Courier"/>
                <a:cs typeface="Courier"/>
              </a:rPr>
              <a:t>! </a:t>
            </a:r>
            <a:r>
              <a:rPr lang="en-US" dirty="0" err="1" smtClean="0">
                <a:latin typeface="Courier"/>
                <a:cs typeface="Courier"/>
              </a:rPr>
              <a:t>Q.empty</a:t>
            </a:r>
            <a:r>
              <a:rPr lang="en-US" dirty="0">
                <a:latin typeface="Courier"/>
                <a:cs typeface="Courier"/>
              </a:rPr>
              <a:t>()) {</a:t>
            </a:r>
          </a:p>
          <a:p>
            <a:pPr algn="l"/>
            <a:r>
              <a:rPr lang="en-US" dirty="0">
                <a:latin typeface="Courier"/>
                <a:cs typeface="Courier"/>
              </a:rPr>
              <a:t>    </a:t>
            </a:r>
            <a:r>
              <a:rPr lang="en-US" dirty="0" err="1">
                <a:latin typeface="Courier"/>
                <a:cs typeface="Courier"/>
              </a:rPr>
              <a:t>Treenode</a:t>
            </a:r>
            <a:r>
              <a:rPr lang="en-US" dirty="0">
                <a:latin typeface="Courier"/>
                <a:cs typeface="Courier"/>
              </a:rPr>
              <a:t>&lt;T&gt; n = </a:t>
            </a:r>
            <a:r>
              <a:rPr lang="en-US" dirty="0" err="1">
                <a:latin typeface="Courier"/>
                <a:cs typeface="Courier"/>
              </a:rPr>
              <a:t>Q.dequeue</a:t>
            </a:r>
            <a:r>
              <a:rPr lang="en-US" dirty="0">
                <a:latin typeface="Courier"/>
                <a:cs typeface="Courier"/>
              </a:rPr>
              <a:t>();</a:t>
            </a:r>
          </a:p>
          <a:p>
            <a:pPr algn="l"/>
            <a:r>
              <a:rPr lang="en-US" dirty="0">
                <a:latin typeface="Courier"/>
                <a:cs typeface="Courier"/>
              </a:rPr>
              <a:t>    </a:t>
            </a:r>
            <a:r>
              <a:rPr lang="en-US" dirty="0" err="1">
                <a:latin typeface="Courier"/>
                <a:cs typeface="Courier"/>
              </a:rPr>
              <a:t>System.out.print</a:t>
            </a:r>
            <a:r>
              <a:rPr lang="en-US" dirty="0">
                <a:latin typeface="Courier"/>
                <a:cs typeface="Courier"/>
              </a:rPr>
              <a:t>(</a:t>
            </a:r>
            <a:r>
              <a:rPr lang="en-US" dirty="0" err="1">
                <a:latin typeface="Courier"/>
                <a:cs typeface="Courier"/>
              </a:rPr>
              <a:t>n.getData</a:t>
            </a:r>
            <a:r>
              <a:rPr lang="en-US" dirty="0">
                <a:latin typeface="Courier"/>
                <a:cs typeface="Courier"/>
              </a:rPr>
              <a:t>());</a:t>
            </a:r>
          </a:p>
          <a:p>
            <a:pPr algn="l"/>
            <a:r>
              <a:rPr lang="en-US" dirty="0">
                <a:latin typeface="Courier"/>
                <a:cs typeface="Courier"/>
              </a:rPr>
              <a:t>    </a:t>
            </a:r>
            <a:r>
              <a:rPr lang="en-US" dirty="0" err="1">
                <a:latin typeface="Courier"/>
                <a:cs typeface="Courier"/>
              </a:rPr>
              <a:t>ListADT</a:t>
            </a:r>
            <a:r>
              <a:rPr lang="en-US" dirty="0">
                <a:latin typeface="Courier"/>
                <a:cs typeface="Courier"/>
              </a:rPr>
              <a:t>&lt;</a:t>
            </a:r>
            <a:r>
              <a:rPr lang="en-US" dirty="0" err="1">
                <a:latin typeface="Courier"/>
                <a:cs typeface="Courier"/>
              </a:rPr>
              <a:t>Treenode</a:t>
            </a:r>
            <a:r>
              <a:rPr lang="en-US" dirty="0">
                <a:latin typeface="Courier"/>
                <a:cs typeface="Courier"/>
              </a:rPr>
              <a:t>&lt;T&gt;&gt; kids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n.getChildren</a:t>
            </a:r>
            <a:r>
              <a:rPr lang="en-US" dirty="0">
                <a:latin typeface="Courier"/>
                <a:cs typeface="Courier"/>
              </a:rPr>
              <a:t>();</a:t>
            </a:r>
          </a:p>
          <a:p>
            <a:pPr algn="l"/>
            <a:r>
              <a:rPr lang="en-US" dirty="0">
                <a:latin typeface="Courier"/>
                <a:cs typeface="Courier"/>
              </a:rPr>
              <a:t>    Iterator&lt;</a:t>
            </a:r>
            <a:r>
              <a:rPr lang="en-US" dirty="0" err="1">
                <a:latin typeface="Courier"/>
                <a:cs typeface="Courier"/>
              </a:rPr>
              <a:t>Treenode</a:t>
            </a:r>
            <a:r>
              <a:rPr lang="en-US" dirty="0">
                <a:latin typeface="Courier"/>
                <a:cs typeface="Courier"/>
              </a:rPr>
              <a:t>&lt;T&gt;&gt; it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kids.iterator</a:t>
            </a:r>
            <a:r>
              <a:rPr lang="en-US" dirty="0">
                <a:latin typeface="Courier"/>
                <a:cs typeface="Courier"/>
              </a:rPr>
              <a:t>();</a:t>
            </a:r>
          </a:p>
          <a:p>
            <a:pPr algn="l"/>
            <a:r>
              <a:rPr lang="en-US" dirty="0">
                <a:latin typeface="Courier"/>
                <a:cs typeface="Courier"/>
              </a:rPr>
              <a:t>    while (</a:t>
            </a:r>
            <a:r>
              <a:rPr lang="en-US" dirty="0" err="1">
                <a:latin typeface="Courier"/>
                <a:cs typeface="Courier"/>
              </a:rPr>
              <a:t>it.hasNext</a:t>
            </a:r>
            <a:r>
              <a:rPr lang="en-US" dirty="0">
                <a:latin typeface="Courier"/>
                <a:cs typeface="Courier"/>
              </a:rPr>
              <a:t>()) {</a:t>
            </a:r>
          </a:p>
          <a:p>
            <a:pPr algn="l"/>
            <a:r>
              <a:rPr lang="de-DE" dirty="0">
                <a:latin typeface="Courier"/>
                <a:cs typeface="Courier"/>
              </a:rPr>
              <a:t>        </a:t>
            </a:r>
            <a:r>
              <a:rPr lang="de-DE" dirty="0" err="1">
                <a:latin typeface="Courier"/>
                <a:cs typeface="Courier"/>
              </a:rPr>
              <a:t>Q.enqueue</a:t>
            </a:r>
            <a:r>
              <a:rPr lang="de-DE" dirty="0">
                <a:latin typeface="Courier"/>
                <a:cs typeface="Courier"/>
              </a:rPr>
              <a:t>(</a:t>
            </a:r>
            <a:r>
              <a:rPr lang="de-DE" dirty="0" err="1">
                <a:latin typeface="Courier"/>
                <a:cs typeface="Courier"/>
              </a:rPr>
              <a:t>it.next</a:t>
            </a:r>
            <a:r>
              <a:rPr lang="de-DE" dirty="0">
                <a:latin typeface="Courier"/>
                <a:cs typeface="Courier"/>
              </a:rPr>
              <a:t>());</a:t>
            </a:r>
          </a:p>
          <a:p>
            <a:pPr algn="l"/>
            <a:r>
              <a:rPr lang="de-DE" dirty="0">
                <a:latin typeface="Courier"/>
                <a:cs typeface="Courier"/>
              </a:rPr>
              <a:t>    }</a:t>
            </a:r>
          </a:p>
          <a:p>
            <a:pPr algn="l"/>
            <a:r>
              <a:rPr lang="de-DE" dirty="0">
                <a:latin typeface="Courier"/>
                <a:cs typeface="Courier"/>
              </a:rPr>
              <a:t>}</a:t>
            </a:r>
            <a:endParaRPr lang="en-US" dirty="0" smtClean="0">
              <a:latin typeface="Courier"/>
              <a:cs typeface="Courier"/>
            </a:endParaRPr>
          </a:p>
          <a:p>
            <a:pPr algn="l"/>
            <a:endParaRPr lang="en-US" dirty="0"/>
          </a:p>
        </p:txBody>
      </p:sp>
    </p:spTree>
    <p:extLst>
      <p:ext uri="{BB962C8B-B14F-4D97-AF65-F5344CB8AC3E}">
        <p14:creationId xmlns:p14="http://schemas.microsoft.com/office/powerpoint/2010/main" val="139336624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93889"/>
            <a:ext cx="6400800" cy="4909961"/>
          </a:xfrm>
        </p:spPr>
        <p:txBody>
          <a:bodyPr/>
          <a:lstStyle/>
          <a:p>
            <a:endParaRPr lang="en-US" dirty="0"/>
          </a:p>
        </p:txBody>
      </p:sp>
      <p:pic>
        <p:nvPicPr>
          <p:cNvPr id="4" name="Picture 3"/>
          <p:cNvPicPr>
            <a:picLocks noChangeAspect="1"/>
          </p:cNvPicPr>
          <p:nvPr/>
        </p:nvPicPr>
        <p:blipFill>
          <a:blip r:embed="rId2"/>
          <a:stretch>
            <a:fillRect/>
          </a:stretch>
        </p:blipFill>
        <p:spPr>
          <a:xfrm>
            <a:off x="3421239" y="658284"/>
            <a:ext cx="1531620" cy="4749580"/>
          </a:xfrm>
          <a:prstGeom prst="rect">
            <a:avLst/>
          </a:prstGeom>
        </p:spPr>
      </p:pic>
    </p:spTree>
    <p:extLst>
      <p:ext uri="{BB962C8B-B14F-4D97-AF65-F5344CB8AC3E}">
        <p14:creationId xmlns:p14="http://schemas.microsoft.com/office/powerpoint/2010/main" val="112520724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4"/>
            <a:ext cx="7772400" cy="889000"/>
          </a:xfrm>
        </p:spPr>
        <p:txBody>
          <a:bodyPr/>
          <a:lstStyle/>
          <a:p>
            <a:r>
              <a:rPr lang="en-US" dirty="0" smtClean="0"/>
              <a:t>In-order</a:t>
            </a:r>
            <a:endParaRPr lang="en-US" dirty="0"/>
          </a:p>
        </p:txBody>
      </p:sp>
      <p:sp>
        <p:nvSpPr>
          <p:cNvPr id="3" name="Subtitle 2"/>
          <p:cNvSpPr>
            <a:spLocks noGrp="1"/>
          </p:cNvSpPr>
          <p:nvPr>
            <p:ph type="subTitle" idx="1"/>
          </p:nvPr>
        </p:nvSpPr>
        <p:spPr>
          <a:xfrm>
            <a:off x="832556" y="1763889"/>
            <a:ext cx="7625644" cy="4332111"/>
          </a:xfrm>
        </p:spPr>
        <p:txBody>
          <a:bodyPr>
            <a:normAutofit fontScale="92500" lnSpcReduction="10000"/>
          </a:bodyPr>
          <a:lstStyle/>
          <a:p>
            <a:pPr algn="l"/>
            <a:r>
              <a:rPr lang="en-US" dirty="0" smtClean="0"/>
              <a:t>For binary trees, we can specify a traversal order that visits the root “in between.” visiting children:</a:t>
            </a:r>
          </a:p>
          <a:p>
            <a:pPr marL="514350" indent="-514350" algn="l">
              <a:buFont typeface="+mj-lt"/>
              <a:buAutoNum type="arabicPeriod"/>
            </a:pPr>
            <a:r>
              <a:rPr lang="en-US" dirty="0"/>
              <a:t>perform an in-order traversal of the left </a:t>
            </a:r>
            <a:r>
              <a:rPr lang="en-US" dirty="0" err="1"/>
              <a:t>subtree</a:t>
            </a:r>
            <a:r>
              <a:rPr lang="en-US" dirty="0"/>
              <a:t> of the root</a:t>
            </a:r>
          </a:p>
          <a:p>
            <a:pPr marL="514350" indent="-514350" algn="l">
              <a:buFont typeface="+mj-lt"/>
              <a:buAutoNum type="arabicPeriod"/>
            </a:pPr>
            <a:r>
              <a:rPr lang="en-US" b="1" i="1" dirty="0"/>
              <a:t>visit the root</a:t>
            </a:r>
            <a:endParaRPr lang="en-US" dirty="0"/>
          </a:p>
          <a:p>
            <a:pPr marL="514350" indent="-514350" algn="l">
              <a:buFont typeface="+mj-lt"/>
              <a:buAutoNum type="arabicPeriod"/>
            </a:pPr>
            <a:r>
              <a:rPr lang="en-US" dirty="0"/>
              <a:t>perform an in-order traversal of the right </a:t>
            </a:r>
            <a:r>
              <a:rPr lang="en-US" dirty="0" err="1"/>
              <a:t>subtree</a:t>
            </a:r>
            <a:r>
              <a:rPr lang="en-US" dirty="0"/>
              <a:t> of the </a:t>
            </a:r>
            <a:r>
              <a:rPr lang="en-US" dirty="0" smtClean="0"/>
              <a:t>root</a:t>
            </a:r>
          </a:p>
          <a:p>
            <a:pPr marL="514350" indent="-514350" algn="l">
              <a:buFont typeface="+mj-lt"/>
              <a:buAutoNum type="arabicPeriod"/>
            </a:pPr>
            <a:endParaRPr lang="en-US" dirty="0"/>
          </a:p>
          <a:p>
            <a:pPr algn="l"/>
            <a:r>
              <a:rPr lang="en-US" dirty="0" smtClean="0"/>
              <a:t>For our </a:t>
            </a:r>
            <a:r>
              <a:rPr lang="en-US" dirty="0"/>
              <a:t>example tree </a:t>
            </a:r>
            <a:r>
              <a:rPr lang="en-US" dirty="0" smtClean="0"/>
              <a:t>we get:</a:t>
            </a:r>
          </a:p>
          <a:p>
            <a:pPr algn="l"/>
            <a:r>
              <a:rPr lang="en-US" dirty="0" smtClean="0"/>
              <a:t>       D </a:t>
            </a:r>
            <a:r>
              <a:rPr lang="en-US" dirty="0"/>
              <a:t>B A E G C H F I</a:t>
            </a:r>
            <a:endParaRPr lang="en-US" dirty="0" smtClean="0"/>
          </a:p>
          <a:p>
            <a:pPr algn="l"/>
            <a:endParaRPr lang="en-US" dirty="0"/>
          </a:p>
        </p:txBody>
      </p:sp>
    </p:spTree>
    <p:extLst>
      <p:ext uri="{BB962C8B-B14F-4D97-AF65-F5344CB8AC3E}">
        <p14:creationId xmlns:p14="http://schemas.microsoft.com/office/powerpoint/2010/main" val="2462172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4578" y="660400"/>
            <a:ext cx="7772400" cy="849489"/>
          </a:xfrm>
        </p:spPr>
        <p:txBody>
          <a:bodyPr/>
          <a:lstStyle/>
          <a:p>
            <a:r>
              <a:rPr lang="en-US" dirty="0" smtClean="0"/>
              <a:t>Binary Search Trees</a:t>
            </a:r>
            <a:endParaRPr lang="en-US" dirty="0"/>
          </a:p>
        </p:txBody>
      </p:sp>
      <p:sp>
        <p:nvSpPr>
          <p:cNvPr id="3" name="Subtitle 2"/>
          <p:cNvSpPr>
            <a:spLocks noGrp="1"/>
          </p:cNvSpPr>
          <p:nvPr>
            <p:ph type="subTitle" idx="1"/>
          </p:nvPr>
        </p:nvSpPr>
        <p:spPr>
          <a:xfrm>
            <a:off x="1484489" y="1735666"/>
            <a:ext cx="6400800" cy="4289777"/>
          </a:xfrm>
        </p:spPr>
        <p:txBody>
          <a:bodyPr/>
          <a:lstStyle/>
          <a:p>
            <a:pPr algn="l"/>
            <a:r>
              <a:rPr lang="en-US" dirty="0" smtClean="0"/>
              <a:t>A binary search tree (</a:t>
            </a:r>
            <a:r>
              <a:rPr lang="en-US" dirty="0" smtClean="0">
                <a:solidFill>
                  <a:srgbClr val="FF0000"/>
                </a:solidFill>
              </a:rPr>
              <a:t>BST</a:t>
            </a:r>
            <a:r>
              <a:rPr lang="en-US" dirty="0" smtClean="0"/>
              <a:t>) is a special kind of binary tree designed to facilitate searching.</a:t>
            </a:r>
          </a:p>
          <a:p>
            <a:pPr algn="l"/>
            <a:r>
              <a:rPr lang="en-US" dirty="0" smtClean="0"/>
              <a:t>Each node contains a </a:t>
            </a:r>
            <a:r>
              <a:rPr lang="en-US" dirty="0" smtClean="0">
                <a:solidFill>
                  <a:srgbClr val="FF0000"/>
                </a:solidFill>
              </a:rPr>
              <a:t>key </a:t>
            </a:r>
            <a:r>
              <a:rPr lang="en-US" dirty="0" smtClean="0"/>
              <a:t>(and maybe some data). For each node n is the BST:</a:t>
            </a:r>
          </a:p>
          <a:p>
            <a:pPr marL="457200" indent="-457200" algn="l">
              <a:buFont typeface="Arial"/>
              <a:buChar char="•"/>
            </a:pPr>
            <a:r>
              <a:rPr lang="en-US" dirty="0"/>
              <a:t>All keys in n's left </a:t>
            </a:r>
            <a:r>
              <a:rPr lang="en-US" dirty="0" err="1"/>
              <a:t>subtree</a:t>
            </a:r>
            <a:r>
              <a:rPr lang="en-US" dirty="0"/>
              <a:t> are </a:t>
            </a:r>
            <a:r>
              <a:rPr lang="en-US" i="1" dirty="0"/>
              <a:t>less</a:t>
            </a:r>
            <a:r>
              <a:rPr lang="en-US" dirty="0"/>
              <a:t> than the key in n, and</a:t>
            </a:r>
          </a:p>
          <a:p>
            <a:pPr marL="457200" indent="-457200" algn="l">
              <a:buFont typeface="Arial"/>
              <a:buChar char="•"/>
            </a:pPr>
            <a:r>
              <a:rPr lang="en-US" dirty="0" smtClean="0"/>
              <a:t>All </a:t>
            </a:r>
            <a:r>
              <a:rPr lang="en-US" dirty="0"/>
              <a:t>keys in n's right </a:t>
            </a:r>
            <a:r>
              <a:rPr lang="en-US" dirty="0" err="1"/>
              <a:t>subtree</a:t>
            </a:r>
            <a:r>
              <a:rPr lang="en-US" dirty="0"/>
              <a:t> are </a:t>
            </a:r>
            <a:r>
              <a:rPr lang="en-US" i="1" dirty="0"/>
              <a:t>greater</a:t>
            </a:r>
            <a:r>
              <a:rPr lang="en-US" dirty="0"/>
              <a:t> than the key in n.</a:t>
            </a:r>
          </a:p>
          <a:p>
            <a:pPr algn="l"/>
            <a:endParaRPr lang="en-US" dirty="0" smtClean="0"/>
          </a:p>
        </p:txBody>
      </p:sp>
    </p:spTree>
    <p:extLst>
      <p:ext uri="{BB962C8B-B14F-4D97-AF65-F5344CB8AC3E}">
        <p14:creationId xmlns:p14="http://schemas.microsoft.com/office/powerpoint/2010/main" val="3987901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210528"/>
          </a:xfrm>
        </p:spPr>
        <p:txBody>
          <a:bodyPr/>
          <a:lstStyle/>
          <a:p>
            <a:pPr algn="l"/>
            <a:r>
              <a:rPr lang="en-US" dirty="0" smtClean="0"/>
              <a:t>We normally assume that keys are unique. Here are some BSTs:</a:t>
            </a:r>
          </a:p>
          <a:p>
            <a:pPr algn="l"/>
            <a:endParaRPr lang="en-US" dirty="0"/>
          </a:p>
        </p:txBody>
      </p:sp>
      <p:pic>
        <p:nvPicPr>
          <p:cNvPr id="4" name="Picture 3"/>
          <p:cNvPicPr>
            <a:picLocks noChangeAspect="1"/>
          </p:cNvPicPr>
          <p:nvPr/>
        </p:nvPicPr>
        <p:blipFill>
          <a:blip r:embed="rId2"/>
          <a:stretch>
            <a:fillRect/>
          </a:stretch>
        </p:blipFill>
        <p:spPr>
          <a:xfrm>
            <a:off x="1246011" y="1919112"/>
            <a:ext cx="7442200" cy="1947333"/>
          </a:xfrm>
          <a:prstGeom prst="rect">
            <a:avLst/>
          </a:prstGeom>
        </p:spPr>
      </p:pic>
    </p:spTree>
    <p:extLst>
      <p:ext uri="{BB962C8B-B14F-4D97-AF65-F5344CB8AC3E}">
        <p14:creationId xmlns:p14="http://schemas.microsoft.com/office/powerpoint/2010/main" val="23246288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3250"/>
            <a:ext cx="6400800" cy="5210528"/>
          </a:xfrm>
        </p:spPr>
        <p:txBody>
          <a:bodyPr/>
          <a:lstStyle/>
          <a:p>
            <a:pPr algn="l"/>
            <a:r>
              <a:rPr lang="en-US" dirty="0" smtClean="0"/>
              <a:t>These are invalid BSTs:</a:t>
            </a:r>
          </a:p>
          <a:p>
            <a:pPr algn="l"/>
            <a:endParaRPr lang="en-US" dirty="0"/>
          </a:p>
          <a:p>
            <a:pPr algn="l"/>
            <a:endParaRPr lang="en-US" dirty="0" smtClean="0"/>
          </a:p>
          <a:p>
            <a:pPr algn="l"/>
            <a:endParaRPr lang="en-US" dirty="0"/>
          </a:p>
          <a:p>
            <a:pPr algn="l"/>
            <a:endParaRPr lang="en-US" dirty="0" smtClean="0"/>
          </a:p>
          <a:p>
            <a:pPr algn="l"/>
            <a:endParaRPr lang="en-US" dirty="0"/>
          </a:p>
          <a:p>
            <a:pPr algn="l"/>
            <a:r>
              <a:rPr lang="en-US" dirty="0" smtClean="0"/>
              <a:t>Why?</a:t>
            </a:r>
          </a:p>
          <a:p>
            <a:pPr algn="l"/>
            <a:endParaRPr lang="en-US" dirty="0"/>
          </a:p>
        </p:txBody>
      </p:sp>
      <p:pic>
        <p:nvPicPr>
          <p:cNvPr id="4" name="Picture 3"/>
          <p:cNvPicPr>
            <a:picLocks noChangeAspect="1"/>
          </p:cNvPicPr>
          <p:nvPr/>
        </p:nvPicPr>
        <p:blipFill>
          <a:blip r:embed="rId2"/>
          <a:stretch>
            <a:fillRect/>
          </a:stretch>
        </p:blipFill>
        <p:spPr>
          <a:xfrm>
            <a:off x="1048456" y="1326444"/>
            <a:ext cx="7442200" cy="1524000"/>
          </a:xfrm>
          <a:prstGeom prst="rect">
            <a:avLst/>
          </a:prstGeom>
        </p:spPr>
      </p:pic>
    </p:spTree>
    <p:extLst>
      <p:ext uri="{BB962C8B-B14F-4D97-AF65-F5344CB8AC3E}">
        <p14:creationId xmlns:p14="http://schemas.microsoft.com/office/powerpoint/2010/main" val="2733375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911" y="660401"/>
            <a:ext cx="7772400" cy="891822"/>
          </a:xfrm>
        </p:spPr>
        <p:txBody>
          <a:bodyPr/>
          <a:lstStyle/>
          <a:p>
            <a:r>
              <a:rPr lang="en-US" dirty="0" smtClean="0"/>
              <a:t>BSTs need not be unique</a:t>
            </a:r>
            <a:endParaRPr lang="en-US" dirty="0"/>
          </a:p>
        </p:txBody>
      </p:sp>
      <p:sp>
        <p:nvSpPr>
          <p:cNvPr id="3" name="Subtitle 2"/>
          <p:cNvSpPr>
            <a:spLocks noGrp="1"/>
          </p:cNvSpPr>
          <p:nvPr>
            <p:ph type="subTitle" idx="1"/>
          </p:nvPr>
        </p:nvSpPr>
        <p:spPr>
          <a:xfrm>
            <a:off x="1371600" y="1453444"/>
            <a:ext cx="6400800" cy="3950406"/>
          </a:xfrm>
        </p:spPr>
        <p:txBody>
          <a:bodyPr/>
          <a:lstStyle/>
          <a:p>
            <a:pPr algn="l"/>
            <a:r>
              <a:rPr lang="en-US" dirty="0" smtClean="0"/>
              <a:t>Both of the BSTs below store the same set of keys:</a:t>
            </a:r>
          </a:p>
          <a:p>
            <a:pPr algn="l"/>
            <a:endParaRPr lang="en-US" dirty="0"/>
          </a:p>
        </p:txBody>
      </p:sp>
      <p:pic>
        <p:nvPicPr>
          <p:cNvPr id="4" name="Picture 3"/>
          <p:cNvPicPr>
            <a:picLocks noChangeAspect="1"/>
          </p:cNvPicPr>
          <p:nvPr/>
        </p:nvPicPr>
        <p:blipFill>
          <a:blip r:embed="rId2"/>
          <a:stretch>
            <a:fillRect/>
          </a:stretch>
        </p:blipFill>
        <p:spPr>
          <a:xfrm>
            <a:off x="903111" y="2469444"/>
            <a:ext cx="7442200" cy="1524000"/>
          </a:xfrm>
          <a:prstGeom prst="rect">
            <a:avLst/>
          </a:prstGeom>
        </p:spPr>
      </p:pic>
    </p:spTree>
    <p:extLst>
      <p:ext uri="{BB962C8B-B14F-4D97-AF65-F5344CB8AC3E}">
        <p14:creationId xmlns:p14="http://schemas.microsoft.com/office/powerpoint/2010/main" val="3174508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890"/>
            <a:ext cx="7772400" cy="1044222"/>
          </a:xfrm>
        </p:spPr>
        <p:txBody>
          <a:bodyPr/>
          <a:lstStyle/>
          <a:p>
            <a:r>
              <a:rPr lang="en-US" dirty="0" smtClean="0"/>
              <a:t>Searching an Array</a:t>
            </a:r>
            <a:endParaRPr lang="en-US" dirty="0"/>
          </a:p>
        </p:txBody>
      </p:sp>
      <p:sp>
        <p:nvSpPr>
          <p:cNvPr id="3" name="Subtitle 2"/>
          <p:cNvSpPr>
            <a:spLocks noGrp="1"/>
          </p:cNvSpPr>
          <p:nvPr>
            <p:ph type="subTitle" idx="1"/>
          </p:nvPr>
        </p:nvSpPr>
        <p:spPr>
          <a:xfrm>
            <a:off x="1371600" y="1665112"/>
            <a:ext cx="6400800" cy="3738738"/>
          </a:xfrm>
        </p:spPr>
        <p:txBody>
          <a:bodyPr>
            <a:normAutofit/>
          </a:bodyPr>
          <a:lstStyle/>
          <a:p>
            <a:r>
              <a:rPr lang="en-US" dirty="0" smtClean="0"/>
              <a:t>	</a:t>
            </a:r>
            <a:r>
              <a:rPr lang="en-US" b="1" dirty="0" smtClean="0"/>
              <a:t>Sequential Search</a:t>
            </a:r>
          </a:p>
          <a:p>
            <a:endParaRPr lang="en-US" dirty="0" smtClean="0"/>
          </a:p>
          <a:p>
            <a:pPr algn="l"/>
            <a:r>
              <a:rPr lang="en-US" dirty="0"/>
              <a:t>	</a:t>
            </a:r>
            <a:r>
              <a:rPr lang="en-US" dirty="0" smtClean="0"/>
              <a:t>You examine each element in the</a:t>
            </a:r>
          </a:p>
          <a:p>
            <a:pPr algn="l"/>
            <a:r>
              <a:rPr lang="en-US" dirty="0"/>
              <a:t>	</a:t>
            </a:r>
            <a:r>
              <a:rPr lang="en-US" dirty="0" smtClean="0"/>
              <a:t>array until a match is found. </a:t>
            </a:r>
            <a:endParaRPr lang="en-US" dirty="0"/>
          </a:p>
          <a:p>
            <a:pPr algn="l"/>
            <a:r>
              <a:rPr lang="en-US" dirty="0" smtClean="0"/>
              <a:t>	If the array has N elements, you need,</a:t>
            </a:r>
          </a:p>
          <a:p>
            <a:pPr algn="l"/>
            <a:r>
              <a:rPr lang="en-US" dirty="0"/>
              <a:t>	</a:t>
            </a:r>
            <a:r>
              <a:rPr lang="en-US" dirty="0" smtClean="0"/>
              <a:t>on average, N/2 tests. The search is</a:t>
            </a:r>
          </a:p>
          <a:p>
            <a:pPr algn="l"/>
            <a:r>
              <a:rPr lang="en-US" dirty="0"/>
              <a:t>	</a:t>
            </a:r>
            <a:r>
              <a:rPr lang="en-US" dirty="0" smtClean="0"/>
              <a:t>O(N).</a:t>
            </a:r>
            <a:endParaRPr lang="en-US" dirty="0"/>
          </a:p>
        </p:txBody>
      </p:sp>
    </p:spTree>
    <p:extLst>
      <p:ext uri="{BB962C8B-B14F-4D97-AF65-F5344CB8AC3E}">
        <p14:creationId xmlns:p14="http://schemas.microsoft.com/office/powerpoint/2010/main" val="2518253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6492"/>
            <a:ext cx="7772400" cy="1103841"/>
          </a:xfrm>
        </p:spPr>
        <p:txBody>
          <a:bodyPr/>
          <a:lstStyle/>
          <a:p>
            <a:r>
              <a:rPr lang="en-US" dirty="0" smtClean="0"/>
              <a:t>Operations supported by BSTs</a:t>
            </a:r>
            <a:endParaRPr lang="en-US" dirty="0"/>
          </a:p>
        </p:txBody>
      </p:sp>
      <p:sp>
        <p:nvSpPr>
          <p:cNvPr id="3" name="Subtitle 2"/>
          <p:cNvSpPr>
            <a:spLocks noGrp="1"/>
          </p:cNvSpPr>
          <p:nvPr>
            <p:ph type="subTitle" idx="1"/>
          </p:nvPr>
        </p:nvSpPr>
        <p:spPr>
          <a:xfrm>
            <a:off x="1371600" y="1820333"/>
            <a:ext cx="6400800" cy="4064000"/>
          </a:xfrm>
        </p:spPr>
        <p:txBody>
          <a:bodyPr>
            <a:normAutofit/>
          </a:bodyPr>
          <a:lstStyle/>
          <a:p>
            <a:pPr algn="l"/>
            <a:r>
              <a:rPr lang="en-US" dirty="0"/>
              <a:t>The </a:t>
            </a:r>
            <a:r>
              <a:rPr lang="en-US" dirty="0" smtClean="0"/>
              <a:t>following </a:t>
            </a:r>
            <a:r>
              <a:rPr lang="en-US" dirty="0"/>
              <a:t>operations can be implemented </a:t>
            </a:r>
            <a:r>
              <a:rPr lang="en-US" i="1" dirty="0"/>
              <a:t>efficiently</a:t>
            </a:r>
            <a:r>
              <a:rPr lang="en-US" dirty="0"/>
              <a:t> using a BST:</a:t>
            </a:r>
          </a:p>
          <a:p>
            <a:pPr marL="457200" indent="-457200" algn="l">
              <a:buFont typeface="Arial"/>
              <a:buChar char="•"/>
            </a:pPr>
            <a:r>
              <a:rPr lang="en-US" dirty="0"/>
              <a:t>insert a key value</a:t>
            </a:r>
          </a:p>
          <a:p>
            <a:pPr marL="457200" indent="-457200" algn="l">
              <a:buFont typeface="Arial"/>
              <a:buChar char="•"/>
            </a:pPr>
            <a:r>
              <a:rPr lang="en-US" dirty="0"/>
              <a:t>determine whether a key value is in the tree</a:t>
            </a:r>
          </a:p>
          <a:p>
            <a:pPr marL="457200" indent="-457200" algn="l">
              <a:buFont typeface="Arial"/>
              <a:buChar char="•"/>
            </a:pPr>
            <a:r>
              <a:rPr lang="en-US" dirty="0"/>
              <a:t>remove a key value from the tree</a:t>
            </a:r>
          </a:p>
          <a:p>
            <a:pPr marL="457200" indent="-457200" algn="l">
              <a:buFont typeface="Arial"/>
              <a:buChar char="•"/>
            </a:pPr>
            <a:r>
              <a:rPr lang="en-US" dirty="0"/>
              <a:t>print all of the key values in sorted order</a:t>
            </a:r>
          </a:p>
        </p:txBody>
      </p:sp>
    </p:spTree>
    <p:extLst>
      <p:ext uri="{BB962C8B-B14F-4D97-AF65-F5344CB8AC3E}">
        <p14:creationId xmlns:p14="http://schemas.microsoft.com/office/powerpoint/2010/main" val="1945081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3"/>
            <a:ext cx="7772400" cy="1030111"/>
          </a:xfrm>
        </p:spPr>
        <p:txBody>
          <a:bodyPr/>
          <a:lstStyle/>
          <a:p>
            <a:r>
              <a:rPr lang="en-US" dirty="0" smtClean="0"/>
              <a:t>Implementing BSTs in Java</a:t>
            </a:r>
            <a:endParaRPr lang="en-US" dirty="0"/>
          </a:p>
        </p:txBody>
      </p:sp>
      <p:sp>
        <p:nvSpPr>
          <p:cNvPr id="3" name="Subtitle 2"/>
          <p:cNvSpPr>
            <a:spLocks noGrp="1"/>
          </p:cNvSpPr>
          <p:nvPr>
            <p:ph type="subTitle" idx="1"/>
          </p:nvPr>
        </p:nvSpPr>
        <p:spPr>
          <a:xfrm>
            <a:off x="1371600" y="1707444"/>
            <a:ext cx="6400800" cy="3696406"/>
          </a:xfrm>
        </p:spPr>
        <p:txBody>
          <a:bodyPr/>
          <a:lstStyle/>
          <a:p>
            <a:pPr algn="l"/>
            <a:r>
              <a:rPr lang="en-US" dirty="0" smtClean="0"/>
              <a:t>We define a class for one tree node (</a:t>
            </a:r>
            <a:r>
              <a:rPr lang="en-US" dirty="0" err="1" smtClean="0">
                <a:latin typeface="Courier"/>
                <a:cs typeface="Courier"/>
              </a:rPr>
              <a:t>BSTNode</a:t>
            </a:r>
            <a:r>
              <a:rPr lang="en-US" dirty="0" smtClean="0"/>
              <a:t>) and another for the entire tree (</a:t>
            </a:r>
            <a:r>
              <a:rPr lang="en-US" dirty="0" smtClean="0">
                <a:latin typeface="Courier"/>
                <a:cs typeface="Courier"/>
              </a:rPr>
              <a:t>BST</a:t>
            </a:r>
            <a:r>
              <a:rPr lang="en-US" dirty="0" smtClean="0"/>
              <a:t>):</a:t>
            </a:r>
            <a:endParaRPr lang="en-US" dirty="0"/>
          </a:p>
        </p:txBody>
      </p:sp>
    </p:spTree>
    <p:extLst>
      <p:ext uri="{BB962C8B-B14F-4D97-AF65-F5344CB8AC3E}">
        <p14:creationId xmlns:p14="http://schemas.microsoft.com/office/powerpoint/2010/main" val="129740501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606778"/>
            <a:ext cx="6671733" cy="5051778"/>
          </a:xfrm>
        </p:spPr>
        <p:txBody>
          <a:bodyPr>
            <a:normAutofit fontScale="92500" lnSpcReduction="20000"/>
          </a:bodyPr>
          <a:lstStyle/>
          <a:p>
            <a:pPr algn="l"/>
            <a:r>
              <a:rPr lang="en-US" dirty="0">
                <a:latin typeface="Courier"/>
                <a:cs typeface="Courier"/>
              </a:rPr>
              <a:t>class </a:t>
            </a:r>
            <a:r>
              <a:rPr lang="en-US" dirty="0" err="1">
                <a:latin typeface="Courier"/>
                <a:cs typeface="Courier"/>
              </a:rPr>
              <a:t>BSTnode</a:t>
            </a:r>
            <a:r>
              <a:rPr lang="en-US" dirty="0">
                <a:latin typeface="Courier"/>
                <a:cs typeface="Courier"/>
              </a:rPr>
              <a:t>&lt;K&gt; {</a:t>
            </a:r>
          </a:p>
          <a:p>
            <a:pPr algn="l"/>
            <a:r>
              <a:rPr lang="en-US" dirty="0">
                <a:latin typeface="Courier"/>
                <a:cs typeface="Courier"/>
              </a:rPr>
              <a:t>  </a:t>
            </a:r>
            <a:r>
              <a:rPr lang="en-US" dirty="0" smtClean="0">
                <a:latin typeface="Courier"/>
                <a:cs typeface="Courier"/>
              </a:rPr>
              <a:t>/</a:t>
            </a:r>
            <a:r>
              <a:rPr lang="en-US" dirty="0">
                <a:latin typeface="Courier"/>
                <a:cs typeface="Courier"/>
              </a:rPr>
              <a:t>/ *** fields ***</a:t>
            </a:r>
          </a:p>
          <a:p>
            <a:pPr algn="l"/>
            <a:r>
              <a:rPr lang="en-US" dirty="0">
                <a:latin typeface="Courier"/>
                <a:cs typeface="Courier"/>
              </a:rPr>
              <a:t>  </a:t>
            </a:r>
            <a:r>
              <a:rPr lang="en-US" dirty="0" smtClean="0">
                <a:latin typeface="Courier"/>
                <a:cs typeface="Courier"/>
              </a:rPr>
              <a:t>private </a:t>
            </a:r>
            <a:r>
              <a:rPr lang="en-US" dirty="0">
                <a:latin typeface="Courier"/>
                <a:cs typeface="Courier"/>
              </a:rPr>
              <a:t>K key;</a:t>
            </a:r>
          </a:p>
          <a:p>
            <a:pPr algn="l"/>
            <a:r>
              <a:rPr lang="en-US" dirty="0">
                <a:latin typeface="Courier"/>
                <a:cs typeface="Courier"/>
              </a:rPr>
              <a:t>  </a:t>
            </a:r>
            <a:r>
              <a:rPr lang="en-US" dirty="0" smtClean="0">
                <a:latin typeface="Courier"/>
                <a:cs typeface="Courier"/>
              </a:rPr>
              <a:t>private </a:t>
            </a:r>
            <a:r>
              <a:rPr lang="en-US" dirty="0" err="1">
                <a:latin typeface="Courier"/>
                <a:cs typeface="Courier"/>
              </a:rPr>
              <a:t>BSTnode</a:t>
            </a:r>
            <a:r>
              <a:rPr lang="en-US" dirty="0">
                <a:latin typeface="Courier"/>
                <a:cs typeface="Courier"/>
              </a:rPr>
              <a:t>&lt;K&gt; left, right;</a:t>
            </a:r>
          </a:p>
          <a:p>
            <a:pPr algn="l"/>
            <a:r>
              <a:rPr lang="en-US" dirty="0">
                <a:latin typeface="Courier"/>
                <a:cs typeface="Courier"/>
              </a:rPr>
              <a:t> </a:t>
            </a:r>
          </a:p>
          <a:p>
            <a:pPr algn="l"/>
            <a:r>
              <a:rPr lang="es-ES_tradnl" dirty="0">
                <a:latin typeface="Courier"/>
                <a:cs typeface="Courier"/>
              </a:rPr>
              <a:t>  </a:t>
            </a:r>
            <a:r>
              <a:rPr lang="es-ES_tradnl" dirty="0" smtClean="0">
                <a:latin typeface="Courier"/>
                <a:cs typeface="Courier"/>
              </a:rPr>
              <a:t>/</a:t>
            </a:r>
            <a:r>
              <a:rPr lang="es-ES_tradnl" dirty="0">
                <a:latin typeface="Courier"/>
                <a:cs typeface="Courier"/>
              </a:rPr>
              <a:t>/ *** constructor ***</a:t>
            </a:r>
          </a:p>
          <a:p>
            <a:pPr algn="l"/>
            <a:r>
              <a:rPr lang="es-ES_tradnl" dirty="0">
                <a:latin typeface="Courier"/>
                <a:cs typeface="Courier"/>
              </a:rPr>
              <a:t>  </a:t>
            </a:r>
            <a:r>
              <a:rPr lang="es-ES_tradnl" dirty="0" err="1" smtClean="0">
                <a:latin typeface="Courier"/>
                <a:cs typeface="Courier"/>
              </a:rPr>
              <a:t>public</a:t>
            </a:r>
            <a:r>
              <a:rPr lang="es-ES_tradnl" dirty="0" smtClean="0">
                <a:latin typeface="Courier"/>
                <a:cs typeface="Courier"/>
              </a:rPr>
              <a:t> </a:t>
            </a:r>
            <a:r>
              <a:rPr lang="es-ES_tradnl" dirty="0" err="1">
                <a:latin typeface="Courier"/>
                <a:cs typeface="Courier"/>
              </a:rPr>
              <a:t>BSTnode</a:t>
            </a:r>
            <a:r>
              <a:rPr lang="es-ES_tradnl" dirty="0">
                <a:latin typeface="Courier"/>
                <a:cs typeface="Courier"/>
              </a:rPr>
              <a:t>(K </a:t>
            </a:r>
            <a:r>
              <a:rPr lang="es-ES_tradnl" dirty="0" err="1">
                <a:latin typeface="Courier"/>
                <a:cs typeface="Courier"/>
              </a:rPr>
              <a:t>key</a:t>
            </a:r>
            <a:r>
              <a:rPr lang="es-ES_tradnl" dirty="0" smtClean="0">
                <a:latin typeface="Courier"/>
                <a:cs typeface="Courier"/>
              </a:rPr>
              <a:t>,</a:t>
            </a:r>
          </a:p>
          <a:p>
            <a:pPr algn="l"/>
            <a:r>
              <a:rPr lang="es-ES_tradnl" dirty="0">
                <a:latin typeface="Courier"/>
                <a:cs typeface="Courier"/>
              </a:rPr>
              <a:t> </a:t>
            </a:r>
            <a:r>
              <a:rPr lang="es-ES_tradnl" dirty="0" smtClean="0">
                <a:latin typeface="Courier"/>
                <a:cs typeface="Courier"/>
              </a:rPr>
              <a:t>        </a:t>
            </a:r>
            <a:r>
              <a:rPr lang="es-ES_tradnl" dirty="0" err="1">
                <a:latin typeface="Courier"/>
                <a:cs typeface="Courier"/>
              </a:rPr>
              <a:t>BSTnode</a:t>
            </a:r>
            <a:r>
              <a:rPr lang="es-ES_tradnl" dirty="0">
                <a:latin typeface="Courier"/>
                <a:cs typeface="Courier"/>
              </a:rPr>
              <a:t>&lt;K&gt; </a:t>
            </a:r>
            <a:r>
              <a:rPr lang="es-ES_tradnl" dirty="0" err="1">
                <a:latin typeface="Courier"/>
                <a:cs typeface="Courier"/>
              </a:rPr>
              <a:t>left</a:t>
            </a:r>
            <a:r>
              <a:rPr lang="es-ES_tradnl" dirty="0" smtClean="0">
                <a:latin typeface="Courier"/>
                <a:cs typeface="Courier"/>
              </a:rPr>
              <a:t>,  </a:t>
            </a:r>
          </a:p>
          <a:p>
            <a:pPr algn="l"/>
            <a:r>
              <a:rPr lang="es-ES_tradnl" dirty="0" smtClean="0">
                <a:latin typeface="Courier"/>
                <a:cs typeface="Courier"/>
              </a:rPr>
              <a:t>         </a:t>
            </a:r>
            <a:r>
              <a:rPr lang="es-ES_tradnl" dirty="0" err="1" smtClean="0">
                <a:latin typeface="Courier"/>
                <a:cs typeface="Courier"/>
              </a:rPr>
              <a:t>BSTnode</a:t>
            </a:r>
            <a:r>
              <a:rPr lang="es-ES_tradnl" dirty="0">
                <a:latin typeface="Courier"/>
                <a:cs typeface="Courier"/>
              </a:rPr>
              <a:t>&lt;K&gt; </a:t>
            </a:r>
            <a:r>
              <a:rPr lang="es-ES_tradnl" dirty="0" err="1">
                <a:latin typeface="Courier"/>
                <a:cs typeface="Courier"/>
              </a:rPr>
              <a:t>right</a:t>
            </a:r>
            <a:r>
              <a:rPr lang="es-ES_tradnl" dirty="0">
                <a:latin typeface="Courier"/>
                <a:cs typeface="Courier"/>
              </a:rPr>
              <a:t>) {</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this.key</a:t>
            </a:r>
            <a:r>
              <a:rPr lang="en-US" dirty="0" smtClean="0">
                <a:latin typeface="Courier"/>
                <a:cs typeface="Courier"/>
              </a:rPr>
              <a:t> </a:t>
            </a:r>
            <a:r>
              <a:rPr lang="en-US" dirty="0">
                <a:latin typeface="Courier"/>
                <a:cs typeface="Courier"/>
              </a:rPr>
              <a:t>= key;</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this.left</a:t>
            </a:r>
            <a:r>
              <a:rPr lang="en-US" dirty="0" smtClean="0">
                <a:latin typeface="Courier"/>
                <a:cs typeface="Courier"/>
              </a:rPr>
              <a:t> </a:t>
            </a:r>
            <a:r>
              <a:rPr lang="en-US" dirty="0">
                <a:latin typeface="Courier"/>
                <a:cs typeface="Courier"/>
              </a:rPr>
              <a:t>= left;</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this.right</a:t>
            </a:r>
            <a:r>
              <a:rPr lang="en-US" dirty="0" smtClean="0">
                <a:latin typeface="Courier"/>
                <a:cs typeface="Courier"/>
              </a:rPr>
              <a:t> </a:t>
            </a:r>
            <a:r>
              <a:rPr lang="en-US" dirty="0">
                <a:latin typeface="Courier"/>
                <a:cs typeface="Courier"/>
              </a:rPr>
              <a:t>= right</a:t>
            </a:r>
            <a:r>
              <a:rPr lang="en-US" dirty="0" smtClean="0">
                <a:latin typeface="Courier"/>
                <a:cs typeface="Courier"/>
              </a:rPr>
              <a:t>; }</a:t>
            </a:r>
            <a:endParaRPr lang="en-US" dirty="0">
              <a:latin typeface="Courier"/>
              <a:cs typeface="Courier"/>
            </a:endParaRPr>
          </a:p>
        </p:txBody>
      </p:sp>
    </p:spTree>
    <p:extLst>
      <p:ext uri="{BB962C8B-B14F-4D97-AF65-F5344CB8AC3E}">
        <p14:creationId xmlns:p14="http://schemas.microsoft.com/office/powerpoint/2010/main" val="1197296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dissolve">
                                      <p:cBhvr>
                                        <p:cTn id="30" dur="500"/>
                                        <p:tgtEl>
                                          <p:spTgt spid="3">
                                            <p:txEl>
                                              <p:pRg st="9" end="9"/>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dissolve">
                                      <p:cBhvr>
                                        <p:cTn id="33" dur="500"/>
                                        <p:tgtEl>
                                          <p:spTgt spid="3">
                                            <p:txEl>
                                              <p:pRg st="10" end="1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dissolve">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223" y="649111"/>
            <a:ext cx="8085666" cy="4754739"/>
          </a:xfrm>
        </p:spPr>
        <p:txBody>
          <a:bodyPr>
            <a:normAutofit fontScale="77500" lnSpcReduction="20000"/>
          </a:bodyPr>
          <a:lstStyle/>
          <a:p>
            <a:pPr algn="l"/>
            <a:r>
              <a:rPr lang="en-US" dirty="0">
                <a:latin typeface="Courier"/>
                <a:cs typeface="Courier"/>
              </a:rPr>
              <a:t> </a:t>
            </a:r>
            <a:r>
              <a:rPr lang="en-US" dirty="0" smtClean="0">
                <a:latin typeface="Courier"/>
                <a:cs typeface="Courier"/>
              </a:rPr>
              <a:t> /</a:t>
            </a:r>
            <a:r>
              <a:rPr lang="en-US" dirty="0">
                <a:latin typeface="Courier"/>
                <a:cs typeface="Courier"/>
              </a:rPr>
              <a:t>/ </a:t>
            </a:r>
            <a:r>
              <a:rPr lang="en-US" dirty="0" err="1">
                <a:latin typeface="Courier"/>
                <a:cs typeface="Courier"/>
              </a:rPr>
              <a:t>accessors</a:t>
            </a:r>
            <a:r>
              <a:rPr lang="en-US" dirty="0">
                <a:latin typeface="Courier"/>
                <a:cs typeface="Courier"/>
              </a:rPr>
              <a:t> (access to fields)</a:t>
            </a:r>
          </a:p>
          <a:p>
            <a:pPr algn="l"/>
            <a:r>
              <a:rPr lang="en-US" dirty="0">
                <a:latin typeface="Courier"/>
                <a:cs typeface="Courier"/>
              </a:rPr>
              <a:t> </a:t>
            </a:r>
            <a:r>
              <a:rPr lang="en-US" dirty="0" smtClean="0">
                <a:latin typeface="Courier"/>
                <a:cs typeface="Courier"/>
              </a:rPr>
              <a:t> </a:t>
            </a:r>
            <a:r>
              <a:rPr lang="en-US" dirty="0">
                <a:latin typeface="Courier"/>
                <a:cs typeface="Courier"/>
              </a:rPr>
              <a:t>public K </a:t>
            </a:r>
            <a:r>
              <a:rPr lang="en-US" dirty="0" err="1">
                <a:latin typeface="Courier"/>
                <a:cs typeface="Courier"/>
              </a:rPr>
              <a:t>getKey</a:t>
            </a:r>
            <a:r>
              <a:rPr lang="en-US" dirty="0">
                <a:latin typeface="Courier"/>
                <a:cs typeface="Courier"/>
              </a:rPr>
              <a:t>() { return key; }</a:t>
            </a:r>
          </a:p>
          <a:p>
            <a:pPr algn="l"/>
            <a:r>
              <a:rPr lang="en-US" dirty="0">
                <a:latin typeface="Courier"/>
                <a:cs typeface="Courier"/>
              </a:rPr>
              <a:t>  </a:t>
            </a:r>
            <a:r>
              <a:rPr lang="en-US" dirty="0" smtClean="0">
                <a:latin typeface="Courier"/>
                <a:cs typeface="Courier"/>
              </a:rPr>
              <a:t>public </a:t>
            </a:r>
            <a:r>
              <a:rPr lang="en-US" dirty="0" err="1">
                <a:latin typeface="Courier"/>
                <a:cs typeface="Courier"/>
              </a:rPr>
              <a:t>BSTnode</a:t>
            </a:r>
            <a:r>
              <a:rPr lang="en-US" dirty="0">
                <a:latin typeface="Courier"/>
                <a:cs typeface="Courier"/>
              </a:rPr>
              <a:t>&lt;K&gt; </a:t>
            </a:r>
            <a:r>
              <a:rPr lang="en-US" dirty="0" err="1">
                <a:latin typeface="Courier"/>
                <a:cs typeface="Courier"/>
              </a:rPr>
              <a:t>getLeft</a:t>
            </a:r>
            <a:r>
              <a:rPr lang="en-US" dirty="0">
                <a:latin typeface="Courier"/>
                <a:cs typeface="Courier"/>
              </a:rPr>
              <a:t>() { return left; }</a:t>
            </a:r>
          </a:p>
          <a:p>
            <a:pPr algn="l"/>
            <a:r>
              <a:rPr lang="en-US" dirty="0">
                <a:latin typeface="Courier"/>
                <a:cs typeface="Courier"/>
              </a:rPr>
              <a:t>  </a:t>
            </a:r>
            <a:r>
              <a:rPr lang="en-US" dirty="0" smtClean="0">
                <a:latin typeface="Courier"/>
                <a:cs typeface="Courier"/>
              </a:rPr>
              <a:t>public </a:t>
            </a:r>
            <a:r>
              <a:rPr lang="en-US" dirty="0" err="1">
                <a:latin typeface="Courier"/>
                <a:cs typeface="Courier"/>
              </a:rPr>
              <a:t>BSTnode</a:t>
            </a:r>
            <a:r>
              <a:rPr lang="en-US" dirty="0">
                <a:latin typeface="Courier"/>
                <a:cs typeface="Courier"/>
              </a:rPr>
              <a:t>&lt;K&gt; </a:t>
            </a:r>
            <a:r>
              <a:rPr lang="en-US" dirty="0" err="1">
                <a:latin typeface="Courier"/>
                <a:cs typeface="Courier"/>
              </a:rPr>
              <a:t>getRight</a:t>
            </a:r>
            <a:r>
              <a:rPr lang="en-US" dirty="0">
                <a:latin typeface="Courier"/>
                <a:cs typeface="Courier"/>
              </a:rPr>
              <a:t>() { return right; </a:t>
            </a:r>
            <a:r>
              <a:rPr lang="en-US" dirty="0" smtClean="0">
                <a:latin typeface="Courier"/>
                <a:cs typeface="Courier"/>
              </a:rPr>
              <a:t>}</a:t>
            </a:r>
          </a:p>
          <a:p>
            <a:pPr algn="l"/>
            <a:endParaRPr lang="en-US" dirty="0" smtClean="0">
              <a:latin typeface="Courier"/>
              <a:cs typeface="Courier"/>
            </a:endParaRPr>
          </a:p>
          <a:p>
            <a:pPr algn="l"/>
            <a:r>
              <a:rPr lang="en-US" dirty="0" smtClean="0">
                <a:latin typeface="Courier"/>
                <a:cs typeface="Courier"/>
              </a:rPr>
              <a:t>  /</a:t>
            </a:r>
            <a:r>
              <a:rPr lang="en-US" dirty="0">
                <a:latin typeface="Courier"/>
                <a:cs typeface="Courier"/>
              </a:rPr>
              <a:t>/ </a:t>
            </a:r>
            <a:r>
              <a:rPr lang="en-US" dirty="0" err="1">
                <a:latin typeface="Courier"/>
                <a:cs typeface="Courier"/>
              </a:rPr>
              <a:t>mutators</a:t>
            </a:r>
            <a:r>
              <a:rPr lang="en-US" dirty="0">
                <a:latin typeface="Courier"/>
                <a:cs typeface="Courier"/>
              </a:rPr>
              <a:t> (change fields)</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a:t>
            </a:r>
            <a:r>
              <a:rPr lang="en-US" dirty="0" err="1">
                <a:latin typeface="Courier"/>
                <a:cs typeface="Courier"/>
              </a:rPr>
              <a:t>setKey</a:t>
            </a:r>
            <a:r>
              <a:rPr lang="en-US" dirty="0">
                <a:latin typeface="Courier"/>
                <a:cs typeface="Courier"/>
              </a:rPr>
              <a:t>(K </a:t>
            </a:r>
            <a:r>
              <a:rPr lang="en-US" dirty="0" err="1">
                <a:latin typeface="Courier"/>
                <a:cs typeface="Courier"/>
              </a:rPr>
              <a:t>newK</a:t>
            </a:r>
            <a:r>
              <a:rPr lang="en-US" dirty="0">
                <a:latin typeface="Courier"/>
                <a:cs typeface="Courier"/>
              </a:rPr>
              <a:t>) { key = </a:t>
            </a:r>
            <a:r>
              <a:rPr lang="en-US" dirty="0" err="1">
                <a:latin typeface="Courier"/>
                <a:cs typeface="Courier"/>
              </a:rPr>
              <a:t>newK</a:t>
            </a:r>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a:t>
            </a:r>
            <a:r>
              <a:rPr lang="en-US" dirty="0" err="1">
                <a:latin typeface="Courier"/>
                <a:cs typeface="Courier"/>
              </a:rPr>
              <a:t>setLeft</a:t>
            </a:r>
            <a:r>
              <a:rPr lang="en-US" dirty="0">
                <a:latin typeface="Courier"/>
                <a:cs typeface="Courier"/>
              </a:rPr>
              <a:t>(</a:t>
            </a:r>
            <a:r>
              <a:rPr lang="en-US" dirty="0" err="1">
                <a:latin typeface="Courier"/>
                <a:cs typeface="Courier"/>
              </a:rPr>
              <a:t>BSTnode</a:t>
            </a:r>
            <a:r>
              <a:rPr lang="en-US" dirty="0">
                <a:latin typeface="Courier"/>
                <a:cs typeface="Courier"/>
              </a:rPr>
              <a:t>&lt;K&gt; </a:t>
            </a:r>
            <a:r>
              <a:rPr lang="en-US" dirty="0" err="1">
                <a:latin typeface="Courier"/>
                <a:cs typeface="Courier"/>
              </a:rPr>
              <a:t>newL</a:t>
            </a:r>
            <a:r>
              <a:rPr lang="en-US" dirty="0">
                <a:latin typeface="Courier"/>
                <a:cs typeface="Courier"/>
              </a:rPr>
              <a:t>) </a:t>
            </a:r>
            <a:r>
              <a:rPr lang="en-US" dirty="0" smtClean="0">
                <a:latin typeface="Courier"/>
                <a:cs typeface="Courier"/>
              </a:rPr>
              <a:t>{</a:t>
            </a:r>
          </a:p>
          <a:p>
            <a:pPr algn="l"/>
            <a:r>
              <a:rPr lang="en-US" dirty="0" smtClean="0">
                <a:latin typeface="Courier"/>
                <a:cs typeface="Courier"/>
              </a:rPr>
              <a:t>       left </a:t>
            </a:r>
            <a:r>
              <a:rPr lang="en-US" dirty="0">
                <a:latin typeface="Courier"/>
                <a:cs typeface="Courier"/>
              </a:rPr>
              <a:t>= </a:t>
            </a:r>
            <a:r>
              <a:rPr lang="en-US" dirty="0" err="1">
                <a:latin typeface="Courier"/>
                <a:cs typeface="Courier"/>
              </a:rPr>
              <a:t>newL</a:t>
            </a:r>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a:t>
            </a:r>
            <a:r>
              <a:rPr lang="en-US" dirty="0" err="1">
                <a:latin typeface="Courier"/>
                <a:cs typeface="Courier"/>
              </a:rPr>
              <a:t>setRight</a:t>
            </a:r>
            <a:r>
              <a:rPr lang="en-US" dirty="0">
                <a:latin typeface="Courier"/>
                <a:cs typeface="Courier"/>
              </a:rPr>
              <a:t>(</a:t>
            </a:r>
            <a:r>
              <a:rPr lang="en-US" dirty="0" err="1">
                <a:latin typeface="Courier"/>
                <a:cs typeface="Courier"/>
              </a:rPr>
              <a:t>BSTnode</a:t>
            </a:r>
            <a:r>
              <a:rPr lang="en-US" dirty="0">
                <a:latin typeface="Courier"/>
                <a:cs typeface="Courier"/>
              </a:rPr>
              <a:t>&lt;K&gt; </a:t>
            </a:r>
            <a:r>
              <a:rPr lang="en-US" dirty="0" err="1">
                <a:latin typeface="Courier"/>
                <a:cs typeface="Courier"/>
              </a:rPr>
              <a:t>newR</a:t>
            </a:r>
            <a:r>
              <a:rPr lang="en-US" dirty="0">
                <a:latin typeface="Courier"/>
                <a:cs typeface="Courier"/>
              </a:rPr>
              <a:t>) { </a:t>
            </a:r>
            <a:endParaRPr lang="en-US" dirty="0" smtClean="0">
              <a:latin typeface="Courier"/>
              <a:cs typeface="Courier"/>
            </a:endParaRPr>
          </a:p>
          <a:p>
            <a:pPr algn="l"/>
            <a:r>
              <a:rPr lang="en-US" dirty="0" smtClean="0">
                <a:latin typeface="Courier"/>
                <a:cs typeface="Courier"/>
              </a:rPr>
              <a:t>       right </a:t>
            </a:r>
            <a:r>
              <a:rPr lang="en-US" dirty="0">
                <a:latin typeface="Courier"/>
                <a:cs typeface="Courier"/>
              </a:rPr>
              <a:t>= </a:t>
            </a:r>
            <a:r>
              <a:rPr lang="en-US" dirty="0" err="1">
                <a:latin typeface="Courier"/>
                <a:cs typeface="Courier"/>
              </a:rPr>
              <a:t>newR</a:t>
            </a:r>
            <a:r>
              <a:rPr lang="en-US" dirty="0">
                <a:latin typeface="Courier"/>
                <a:cs typeface="Courier"/>
              </a:rPr>
              <a:t>; }</a:t>
            </a:r>
          </a:p>
          <a:p>
            <a:pPr algn="l"/>
            <a:r>
              <a:rPr lang="en-US" dirty="0">
                <a:latin typeface="Courier"/>
                <a:cs typeface="Courier"/>
              </a:rPr>
              <a:t>}</a:t>
            </a:r>
          </a:p>
        </p:txBody>
      </p:sp>
    </p:spTree>
    <p:extLst>
      <p:ext uri="{BB962C8B-B14F-4D97-AF65-F5344CB8AC3E}">
        <p14:creationId xmlns:p14="http://schemas.microsoft.com/office/powerpoint/2010/main" val="1619765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dissolve">
                                      <p:cBhvr>
                                        <p:cTn id="16" dur="500"/>
                                        <p:tgtEl>
                                          <p:spTgt spid="3">
                                            <p:txEl>
                                              <p:pRg st="8" end="8"/>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dissolve">
                                      <p:cBhvr>
                                        <p:cTn id="19" dur="500"/>
                                        <p:tgtEl>
                                          <p:spTgt spid="3">
                                            <p:txEl>
                                              <p:pRg st="9" end="9"/>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dissolve">
                                      <p:cBhvr>
                                        <p:cTn id="22" dur="500"/>
                                        <p:tgtEl>
                                          <p:spTgt spid="3">
                                            <p:txEl>
                                              <p:pRg st="10" end="1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dissolve">
                                      <p:cBhvr>
                                        <p:cTn id="2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4444" y="758471"/>
            <a:ext cx="8099778" cy="5379861"/>
          </a:xfrm>
        </p:spPr>
        <p:txBody>
          <a:bodyPr>
            <a:normAutofit/>
          </a:bodyPr>
          <a:lstStyle/>
          <a:p>
            <a:pPr algn="l"/>
            <a:r>
              <a:rPr lang="en-US" dirty="0">
                <a:latin typeface="Courier"/>
                <a:cs typeface="Courier"/>
              </a:rPr>
              <a:t>public class BST</a:t>
            </a:r>
            <a:r>
              <a:rPr lang="en-US" dirty="0">
                <a:solidFill>
                  <a:srgbClr val="FF0000"/>
                </a:solidFill>
                <a:latin typeface="Courier"/>
                <a:cs typeface="Courier"/>
              </a:rPr>
              <a:t>&lt;K </a:t>
            </a:r>
            <a:r>
              <a:rPr lang="en-US" dirty="0" smtClean="0">
                <a:solidFill>
                  <a:srgbClr val="FF0000"/>
                </a:solidFill>
                <a:latin typeface="Courier"/>
                <a:cs typeface="Courier"/>
              </a:rPr>
              <a:t>extends</a:t>
            </a:r>
          </a:p>
          <a:p>
            <a:pPr algn="l"/>
            <a:r>
              <a:rPr lang="en-US" dirty="0">
                <a:solidFill>
                  <a:srgbClr val="FF0000"/>
                </a:solidFill>
                <a:latin typeface="Courier"/>
                <a:cs typeface="Courier"/>
              </a:rPr>
              <a:t> </a:t>
            </a:r>
            <a:r>
              <a:rPr lang="en-US" dirty="0" smtClean="0">
                <a:solidFill>
                  <a:srgbClr val="FF0000"/>
                </a:solidFill>
                <a:latin typeface="Courier"/>
                <a:cs typeface="Courier"/>
              </a:rPr>
              <a:t>                </a:t>
            </a:r>
            <a:r>
              <a:rPr lang="en-US" dirty="0">
                <a:solidFill>
                  <a:srgbClr val="FF0000"/>
                </a:solidFill>
                <a:latin typeface="Courier"/>
                <a:cs typeface="Courier"/>
              </a:rPr>
              <a:t>Comparable&lt;K&gt;</a:t>
            </a:r>
            <a:r>
              <a:rPr lang="en-US" dirty="0">
                <a:latin typeface="Courier"/>
                <a:cs typeface="Courier"/>
              </a:rPr>
              <a:t>&gt; {</a:t>
            </a:r>
          </a:p>
          <a:p>
            <a:pPr algn="l"/>
            <a:r>
              <a:rPr lang="en-US" dirty="0">
                <a:latin typeface="Courier"/>
                <a:cs typeface="Courier"/>
              </a:rPr>
              <a:t> </a:t>
            </a:r>
            <a:r>
              <a:rPr lang="en-US" dirty="0" smtClean="0">
                <a:latin typeface="Courier"/>
                <a:cs typeface="Courier"/>
              </a:rPr>
              <a:t>/</a:t>
            </a:r>
            <a:r>
              <a:rPr lang="en-US" dirty="0">
                <a:latin typeface="Courier"/>
                <a:cs typeface="Courier"/>
              </a:rPr>
              <a:t>/ *** fields ***</a:t>
            </a:r>
          </a:p>
          <a:p>
            <a:pPr algn="l"/>
            <a:r>
              <a:rPr lang="en-US" dirty="0">
                <a:latin typeface="Courier"/>
                <a:cs typeface="Courier"/>
              </a:rPr>
              <a:t>  </a:t>
            </a:r>
            <a:r>
              <a:rPr lang="en-US" dirty="0" smtClean="0">
                <a:latin typeface="Courier"/>
                <a:cs typeface="Courier"/>
              </a:rPr>
              <a:t>private </a:t>
            </a:r>
            <a:r>
              <a:rPr lang="en-US" dirty="0" err="1">
                <a:latin typeface="Courier"/>
                <a:cs typeface="Courier"/>
              </a:rPr>
              <a:t>BSTnode</a:t>
            </a:r>
            <a:r>
              <a:rPr lang="en-US" dirty="0">
                <a:latin typeface="Courier"/>
                <a:cs typeface="Courier"/>
              </a:rPr>
              <a:t>&lt;K&gt; root</a:t>
            </a:r>
            <a:r>
              <a:rPr lang="en-US" dirty="0" smtClean="0">
                <a:latin typeface="Courier"/>
                <a:cs typeface="Courier"/>
              </a:rPr>
              <a:t>;</a:t>
            </a:r>
          </a:p>
          <a:p>
            <a:pPr algn="l"/>
            <a:r>
              <a:rPr lang="en-US" dirty="0" smtClean="0">
                <a:latin typeface="Courier"/>
                <a:cs typeface="Courier"/>
              </a:rPr>
              <a:t>  /</a:t>
            </a:r>
            <a:r>
              <a:rPr lang="en-US" dirty="0">
                <a:latin typeface="Courier"/>
                <a:cs typeface="Courier"/>
              </a:rPr>
              <a:t>/ </a:t>
            </a:r>
            <a:r>
              <a:rPr lang="en-US" dirty="0" err="1">
                <a:latin typeface="Courier"/>
                <a:cs typeface="Courier"/>
              </a:rPr>
              <a:t>ptr</a:t>
            </a:r>
            <a:r>
              <a:rPr lang="en-US" dirty="0">
                <a:latin typeface="Courier"/>
                <a:cs typeface="Courier"/>
              </a:rPr>
              <a:t> to the root of the BST</a:t>
            </a:r>
          </a:p>
          <a:p>
            <a:pPr algn="l"/>
            <a:r>
              <a:rPr lang="en-US" dirty="0">
                <a:latin typeface="Courier"/>
                <a:cs typeface="Courier"/>
              </a:rPr>
              <a:t> </a:t>
            </a:r>
          </a:p>
          <a:p>
            <a:pPr algn="l"/>
            <a:r>
              <a:rPr lang="es-ES_tradnl" dirty="0">
                <a:latin typeface="Courier"/>
                <a:cs typeface="Courier"/>
              </a:rPr>
              <a:t>  </a:t>
            </a:r>
            <a:r>
              <a:rPr lang="es-ES_tradnl" dirty="0" smtClean="0">
                <a:latin typeface="Courier"/>
                <a:cs typeface="Courier"/>
              </a:rPr>
              <a:t>/</a:t>
            </a:r>
            <a:r>
              <a:rPr lang="es-ES_tradnl" dirty="0">
                <a:latin typeface="Courier"/>
                <a:cs typeface="Courier"/>
              </a:rPr>
              <a:t>/ *** constructor ***</a:t>
            </a:r>
          </a:p>
          <a:p>
            <a:pPr algn="l"/>
            <a:r>
              <a:rPr lang="nl-NL" dirty="0">
                <a:latin typeface="Courier"/>
                <a:cs typeface="Courier"/>
              </a:rPr>
              <a:t>    public BST() { root = </a:t>
            </a:r>
            <a:r>
              <a:rPr lang="nl-NL" dirty="0" err="1">
                <a:latin typeface="Courier"/>
                <a:cs typeface="Courier"/>
              </a:rPr>
              <a:t>null</a:t>
            </a:r>
            <a:r>
              <a:rPr lang="nl-NL" dirty="0">
                <a:latin typeface="Courier"/>
                <a:cs typeface="Courier"/>
              </a:rPr>
              <a:t>; } </a:t>
            </a:r>
          </a:p>
          <a:p>
            <a:endParaRPr lang="nl-NL" dirty="0"/>
          </a:p>
          <a:p>
            <a:r>
              <a:rPr lang="nl-NL" dirty="0"/>
              <a:t>  </a:t>
            </a:r>
            <a:endParaRPr lang="en-US" dirty="0"/>
          </a:p>
        </p:txBody>
      </p:sp>
    </p:spTree>
    <p:extLst>
      <p:ext uri="{BB962C8B-B14F-4D97-AF65-F5344CB8AC3E}">
        <p14:creationId xmlns:p14="http://schemas.microsoft.com/office/powerpoint/2010/main" val="4208273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6333" y="578556"/>
            <a:ext cx="8269111" cy="5588000"/>
          </a:xfrm>
        </p:spPr>
        <p:txBody>
          <a:bodyPr>
            <a:normAutofit fontScale="70000" lnSpcReduction="20000"/>
          </a:bodyPr>
          <a:lstStyle/>
          <a:p>
            <a:pPr algn="l"/>
            <a:r>
              <a:rPr lang="en-US" dirty="0">
                <a:latin typeface="Courier"/>
                <a:cs typeface="Courier"/>
              </a:rPr>
              <a:t> public void insert(K key) throws </a:t>
            </a:r>
            <a:r>
              <a:rPr lang="en-US" dirty="0" err="1" smtClean="0">
                <a:latin typeface="Courier"/>
                <a:cs typeface="Courier"/>
              </a:rPr>
              <a:t>DuplicateException</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a:latin typeface="Courier"/>
                <a:cs typeface="Courier"/>
              </a:rPr>
              <a:t>{ ... }</a:t>
            </a:r>
          </a:p>
          <a:p>
            <a:pPr algn="l"/>
            <a:r>
              <a:rPr lang="en-US" dirty="0">
                <a:latin typeface="Courier"/>
                <a:cs typeface="Courier"/>
              </a:rPr>
              <a:t>  </a:t>
            </a:r>
            <a:r>
              <a:rPr lang="en-US" dirty="0" smtClean="0">
                <a:latin typeface="Courier"/>
                <a:cs typeface="Courier"/>
              </a:rPr>
              <a:t>/</a:t>
            </a:r>
            <a:r>
              <a:rPr lang="en-US" dirty="0">
                <a:latin typeface="Courier"/>
                <a:cs typeface="Courier"/>
              </a:rPr>
              <a:t>/ add key to this BST; error if it is already there</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delete(K key) { ... }</a:t>
            </a:r>
          </a:p>
          <a:p>
            <a:pPr algn="l"/>
            <a:r>
              <a:rPr lang="en-US" dirty="0">
                <a:latin typeface="Courier"/>
                <a:cs typeface="Courier"/>
              </a:rPr>
              <a:t>  </a:t>
            </a:r>
            <a:r>
              <a:rPr lang="en-US" dirty="0" smtClean="0">
                <a:latin typeface="Courier"/>
                <a:cs typeface="Courier"/>
              </a:rPr>
              <a:t>/</a:t>
            </a:r>
            <a:r>
              <a:rPr lang="en-US" dirty="0">
                <a:latin typeface="Courier"/>
                <a:cs typeface="Courier"/>
              </a:rPr>
              <a:t>/ remove </a:t>
            </a:r>
            <a:r>
              <a:rPr lang="en-US" dirty="0" smtClean="0">
                <a:latin typeface="Courier"/>
                <a:cs typeface="Courier"/>
              </a:rPr>
              <a:t>node </a:t>
            </a:r>
            <a:r>
              <a:rPr lang="en-US" dirty="0">
                <a:latin typeface="Courier"/>
                <a:cs typeface="Courier"/>
              </a:rPr>
              <a:t>containing key from </a:t>
            </a:r>
            <a:r>
              <a:rPr lang="en-US" dirty="0" smtClean="0">
                <a:latin typeface="Courier"/>
                <a:cs typeface="Courier"/>
              </a:rPr>
              <a:t>BST </a:t>
            </a:r>
            <a:r>
              <a:rPr lang="en-US" dirty="0">
                <a:latin typeface="Courier"/>
                <a:cs typeface="Courier"/>
              </a:rPr>
              <a:t>if </a:t>
            </a:r>
            <a:r>
              <a:rPr lang="en-US" dirty="0" smtClean="0">
                <a:latin typeface="Courier"/>
                <a:cs typeface="Courier"/>
              </a:rPr>
              <a:t>there</a:t>
            </a:r>
            <a:r>
              <a:rPr lang="en-US" dirty="0">
                <a:latin typeface="Courier"/>
                <a:cs typeface="Courier"/>
              </a:rPr>
              <a:t>;</a:t>
            </a:r>
          </a:p>
          <a:p>
            <a:pPr algn="l"/>
            <a:r>
              <a:rPr lang="en-US" dirty="0">
                <a:latin typeface="Courier"/>
                <a:cs typeface="Courier"/>
              </a:rPr>
              <a:t>  </a:t>
            </a:r>
            <a:r>
              <a:rPr lang="en-US" dirty="0" smtClean="0">
                <a:latin typeface="Courier"/>
                <a:cs typeface="Courier"/>
              </a:rPr>
              <a:t>/</a:t>
            </a:r>
            <a:r>
              <a:rPr lang="en-US" dirty="0">
                <a:latin typeface="Courier"/>
                <a:cs typeface="Courier"/>
              </a:rPr>
              <a:t>/ otherwise, do nothing</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err="1">
                <a:latin typeface="Courier"/>
                <a:cs typeface="Courier"/>
              </a:rPr>
              <a:t>boolean</a:t>
            </a:r>
            <a:r>
              <a:rPr lang="en-US" dirty="0">
                <a:latin typeface="Courier"/>
                <a:cs typeface="Courier"/>
              </a:rPr>
              <a:t> lookup(K key) { ... }</a:t>
            </a:r>
          </a:p>
          <a:p>
            <a:pPr algn="l"/>
            <a:r>
              <a:rPr lang="en-US" dirty="0">
                <a:latin typeface="Courier"/>
                <a:cs typeface="Courier"/>
              </a:rPr>
              <a:t>  </a:t>
            </a:r>
            <a:r>
              <a:rPr lang="en-US" dirty="0" smtClean="0">
                <a:latin typeface="Courier"/>
                <a:cs typeface="Courier"/>
              </a:rPr>
              <a:t>/</a:t>
            </a:r>
            <a:r>
              <a:rPr lang="en-US" dirty="0">
                <a:latin typeface="Courier"/>
                <a:cs typeface="Courier"/>
              </a:rPr>
              <a:t>/ if key is in </a:t>
            </a:r>
            <a:r>
              <a:rPr lang="en-US" dirty="0" smtClean="0">
                <a:latin typeface="Courier"/>
                <a:cs typeface="Courier"/>
              </a:rPr>
              <a:t>BST</a:t>
            </a:r>
            <a:r>
              <a:rPr lang="en-US" dirty="0">
                <a:latin typeface="Courier"/>
                <a:cs typeface="Courier"/>
              </a:rPr>
              <a:t>, return true; </a:t>
            </a:r>
            <a:r>
              <a:rPr lang="en-US" dirty="0" smtClean="0">
                <a:latin typeface="Courier"/>
                <a:cs typeface="Courier"/>
              </a:rPr>
              <a:t>else, </a:t>
            </a:r>
            <a:r>
              <a:rPr lang="en-US" dirty="0">
                <a:latin typeface="Courier"/>
                <a:cs typeface="Courier"/>
              </a:rPr>
              <a:t>return false</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print(</a:t>
            </a:r>
            <a:r>
              <a:rPr lang="en-US" dirty="0" err="1">
                <a:latin typeface="Courier"/>
                <a:cs typeface="Courier"/>
              </a:rPr>
              <a:t>PrintStream</a:t>
            </a:r>
            <a:r>
              <a:rPr lang="en-US" dirty="0">
                <a:latin typeface="Courier"/>
                <a:cs typeface="Courier"/>
              </a:rPr>
              <a:t> p) { ... }</a:t>
            </a:r>
          </a:p>
          <a:p>
            <a:pPr algn="l"/>
            <a:r>
              <a:rPr lang="en-US" dirty="0">
                <a:latin typeface="Courier"/>
                <a:cs typeface="Courier"/>
              </a:rPr>
              <a:t>  </a:t>
            </a:r>
            <a:r>
              <a:rPr lang="en-US" dirty="0" smtClean="0">
                <a:latin typeface="Courier"/>
                <a:cs typeface="Courier"/>
              </a:rPr>
              <a:t>/</a:t>
            </a:r>
            <a:r>
              <a:rPr lang="en-US" dirty="0">
                <a:latin typeface="Courier"/>
                <a:cs typeface="Courier"/>
              </a:rPr>
              <a:t>/ print the values in </a:t>
            </a:r>
            <a:r>
              <a:rPr lang="en-US" dirty="0" smtClean="0">
                <a:latin typeface="Courier"/>
                <a:cs typeface="Courier"/>
              </a:rPr>
              <a:t>BST </a:t>
            </a:r>
            <a:r>
              <a:rPr lang="en-US" dirty="0">
                <a:latin typeface="Courier"/>
                <a:cs typeface="Courier"/>
              </a:rPr>
              <a:t>in sorted order (to p)</a:t>
            </a:r>
          </a:p>
          <a:p>
            <a:pPr algn="l"/>
            <a:r>
              <a:rPr lang="en-US" dirty="0">
                <a:latin typeface="Courier"/>
                <a:cs typeface="Courier"/>
              </a:rPr>
              <a:t>}</a:t>
            </a:r>
          </a:p>
        </p:txBody>
      </p:sp>
    </p:spTree>
    <p:extLst>
      <p:ext uri="{BB962C8B-B14F-4D97-AF65-F5344CB8AC3E}">
        <p14:creationId xmlns:p14="http://schemas.microsoft.com/office/powerpoint/2010/main" val="2547467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dissolv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dissolve">
                                      <p:cBhvr>
                                        <p:cTn id="21" dur="500"/>
                                        <p:tgtEl>
                                          <p:spTgt spid="3">
                                            <p:txEl>
                                              <p:pRg st="8" end="8"/>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dissolve">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dissolve">
                                      <p:cBhvr>
                                        <p:cTn id="29" dur="500"/>
                                        <p:tgtEl>
                                          <p:spTgt spid="3">
                                            <p:txEl>
                                              <p:pRg st="11" end="1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dissolve">
                                      <p:cBhvr>
                                        <p:cTn id="32" dur="500"/>
                                        <p:tgtEl>
                                          <p:spTgt spid="3">
                                            <p:txEl>
                                              <p:pRg st="12" end="1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dissolve">
                                      <p:cBhvr>
                                        <p:cTn id="3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0334"/>
            <a:ext cx="7772400" cy="733778"/>
          </a:xfrm>
        </p:spPr>
        <p:txBody>
          <a:bodyPr/>
          <a:lstStyle/>
          <a:p>
            <a:r>
              <a:rPr lang="en-US" dirty="0" smtClean="0"/>
              <a:t>Key-Value Pairs in BSTs</a:t>
            </a:r>
            <a:endParaRPr lang="en-US" dirty="0"/>
          </a:p>
        </p:txBody>
      </p:sp>
      <p:sp>
        <p:nvSpPr>
          <p:cNvPr id="3" name="Subtitle 2"/>
          <p:cNvSpPr>
            <a:spLocks noGrp="1"/>
          </p:cNvSpPr>
          <p:nvPr>
            <p:ph type="subTitle" idx="1"/>
          </p:nvPr>
        </p:nvSpPr>
        <p:spPr>
          <a:xfrm>
            <a:off x="917222" y="1594556"/>
            <a:ext cx="7540978" cy="3809294"/>
          </a:xfrm>
        </p:spPr>
        <p:txBody>
          <a:bodyPr>
            <a:normAutofit fontScale="92500" lnSpcReduction="10000"/>
          </a:bodyPr>
          <a:lstStyle/>
          <a:p>
            <a:pPr algn="l"/>
            <a:r>
              <a:rPr lang="en-US" dirty="0" smtClean="0"/>
              <a:t>We add a </a:t>
            </a:r>
            <a:r>
              <a:rPr lang="en-US" i="1" dirty="0" smtClean="0"/>
              <a:t>value</a:t>
            </a:r>
            <a:r>
              <a:rPr lang="en-US" dirty="0" smtClean="0"/>
              <a:t> field to the </a:t>
            </a:r>
            <a:r>
              <a:rPr lang="en-US" dirty="0" err="1" smtClean="0">
                <a:latin typeface="Courier"/>
                <a:cs typeface="Courier"/>
              </a:rPr>
              <a:t>BSTnode</a:t>
            </a:r>
            <a:r>
              <a:rPr lang="en-US" dirty="0" smtClean="0"/>
              <a:t> and </a:t>
            </a:r>
            <a:r>
              <a:rPr lang="en-US" dirty="0" smtClean="0">
                <a:latin typeface="Courier"/>
                <a:cs typeface="Courier"/>
              </a:rPr>
              <a:t>BST</a:t>
            </a:r>
            <a:r>
              <a:rPr lang="en-US" dirty="0" smtClean="0"/>
              <a:t> classes:</a:t>
            </a:r>
          </a:p>
          <a:p>
            <a:pPr algn="l"/>
            <a:endParaRPr lang="en-US" dirty="0" smtClean="0"/>
          </a:p>
          <a:p>
            <a:pPr algn="l"/>
            <a:r>
              <a:rPr lang="en-US" dirty="0">
                <a:latin typeface="Courier"/>
                <a:cs typeface="Courier"/>
              </a:rPr>
              <a:t>class </a:t>
            </a:r>
            <a:r>
              <a:rPr lang="en-US" dirty="0" err="1">
                <a:latin typeface="Courier"/>
                <a:cs typeface="Courier"/>
              </a:rPr>
              <a:t>BSTnode</a:t>
            </a:r>
            <a:r>
              <a:rPr lang="en-US" dirty="0">
                <a:latin typeface="Courier"/>
                <a:cs typeface="Courier"/>
              </a:rPr>
              <a:t>&lt;</a:t>
            </a:r>
            <a:r>
              <a:rPr lang="en-US" dirty="0" smtClean="0">
                <a:latin typeface="Courier"/>
                <a:cs typeface="Courier"/>
              </a:rPr>
              <a:t>K</a:t>
            </a:r>
            <a:r>
              <a:rPr lang="en-US" dirty="0" smtClean="0">
                <a:solidFill>
                  <a:srgbClr val="FF0000"/>
                </a:solidFill>
                <a:latin typeface="Courier"/>
                <a:cs typeface="Courier"/>
              </a:rPr>
              <a:t>, V</a:t>
            </a:r>
            <a:r>
              <a:rPr lang="en-US" dirty="0" smtClean="0">
                <a:latin typeface="Courier"/>
                <a:cs typeface="Courier"/>
              </a:rPr>
              <a:t>&gt; </a:t>
            </a:r>
            <a:r>
              <a:rPr lang="en-US" dirty="0">
                <a:latin typeface="Courier"/>
                <a:cs typeface="Courier"/>
              </a:rPr>
              <a:t>{</a:t>
            </a:r>
          </a:p>
          <a:p>
            <a:pPr algn="l"/>
            <a:r>
              <a:rPr lang="en-US" dirty="0" smtClean="0">
                <a:latin typeface="Courier"/>
                <a:cs typeface="Courier"/>
              </a:rPr>
              <a:t>   private </a:t>
            </a:r>
            <a:r>
              <a:rPr lang="en-US" dirty="0">
                <a:latin typeface="Courier"/>
                <a:cs typeface="Courier"/>
              </a:rPr>
              <a:t>K key</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r>
              <a:rPr lang="en-US" dirty="0" smtClean="0">
                <a:solidFill>
                  <a:srgbClr val="FF0000"/>
                </a:solidFill>
                <a:latin typeface="Courier"/>
                <a:cs typeface="Courier"/>
              </a:rPr>
              <a:t>private V value;</a:t>
            </a:r>
            <a:endParaRPr lang="en-US" dirty="0">
              <a:solidFill>
                <a:srgbClr val="FF0000"/>
              </a:solidFill>
              <a:latin typeface="Courier"/>
              <a:cs typeface="Courier"/>
            </a:endParaRPr>
          </a:p>
          <a:p>
            <a:pPr algn="l"/>
            <a:r>
              <a:rPr lang="en-US" dirty="0">
                <a:latin typeface="Courier"/>
                <a:cs typeface="Courier"/>
              </a:rPr>
              <a:t>  </a:t>
            </a:r>
            <a:r>
              <a:rPr lang="en-US" dirty="0" smtClean="0">
                <a:latin typeface="Courier"/>
                <a:cs typeface="Courier"/>
              </a:rPr>
              <a:t> private </a:t>
            </a:r>
            <a:r>
              <a:rPr lang="en-US" dirty="0" err="1">
                <a:latin typeface="Courier"/>
                <a:cs typeface="Courier"/>
              </a:rPr>
              <a:t>BSTnode</a:t>
            </a:r>
            <a:r>
              <a:rPr lang="en-US" dirty="0">
                <a:latin typeface="Courier"/>
                <a:cs typeface="Courier"/>
              </a:rPr>
              <a:t>&lt;</a:t>
            </a:r>
            <a:r>
              <a:rPr lang="en-US" dirty="0" smtClean="0">
                <a:latin typeface="Courier"/>
                <a:cs typeface="Courier"/>
              </a:rPr>
              <a:t>K, </a:t>
            </a:r>
            <a:r>
              <a:rPr lang="en-US" dirty="0" smtClean="0">
                <a:solidFill>
                  <a:srgbClr val="FF0000"/>
                </a:solidFill>
                <a:latin typeface="Courier"/>
                <a:cs typeface="Courier"/>
              </a:rPr>
              <a:t>V</a:t>
            </a:r>
            <a:r>
              <a:rPr lang="en-US" dirty="0" smtClean="0">
                <a:latin typeface="Courier"/>
                <a:cs typeface="Courier"/>
              </a:rPr>
              <a:t>&gt; </a:t>
            </a:r>
            <a:r>
              <a:rPr lang="en-US" dirty="0">
                <a:latin typeface="Courier"/>
                <a:cs typeface="Courier"/>
              </a:rPr>
              <a:t>left, right;</a:t>
            </a:r>
          </a:p>
          <a:p>
            <a:pPr algn="l"/>
            <a:r>
              <a:rPr lang="en-US" dirty="0">
                <a:latin typeface="Courier"/>
                <a:cs typeface="Courier"/>
              </a:rPr>
              <a:t> </a:t>
            </a:r>
          </a:p>
          <a:p>
            <a:pPr algn="l"/>
            <a:r>
              <a:rPr lang="es-ES_tradnl" dirty="0">
                <a:latin typeface="Courier"/>
                <a:cs typeface="Courier"/>
              </a:rPr>
              <a:t> </a:t>
            </a:r>
            <a:endParaRPr lang="en-US" dirty="0"/>
          </a:p>
        </p:txBody>
      </p:sp>
    </p:spTree>
    <p:extLst>
      <p:ext uri="{BB962C8B-B14F-4D97-AF65-F5344CB8AC3E}">
        <p14:creationId xmlns:p14="http://schemas.microsoft.com/office/powerpoint/2010/main" val="4080436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3889" y="606777"/>
            <a:ext cx="7902221" cy="5122333"/>
          </a:xfrm>
        </p:spPr>
        <p:txBody>
          <a:bodyPr>
            <a:normAutofit/>
          </a:bodyPr>
          <a:lstStyle/>
          <a:p>
            <a:pPr algn="l"/>
            <a:r>
              <a:rPr lang="es-ES_tradnl" dirty="0">
                <a:latin typeface="Courier"/>
                <a:cs typeface="Courier"/>
              </a:rPr>
              <a:t> // *** constructor ***</a:t>
            </a:r>
          </a:p>
          <a:p>
            <a:pPr algn="l"/>
            <a:r>
              <a:rPr lang="es-ES_tradnl" dirty="0">
                <a:latin typeface="Courier"/>
                <a:cs typeface="Courier"/>
              </a:rPr>
              <a:t>  </a:t>
            </a:r>
            <a:r>
              <a:rPr lang="es-ES_tradnl" dirty="0" err="1">
                <a:latin typeface="Courier"/>
                <a:cs typeface="Courier"/>
              </a:rPr>
              <a:t>public</a:t>
            </a:r>
            <a:r>
              <a:rPr lang="es-ES_tradnl" dirty="0">
                <a:latin typeface="Courier"/>
                <a:cs typeface="Courier"/>
              </a:rPr>
              <a:t> </a:t>
            </a:r>
            <a:r>
              <a:rPr lang="es-ES_tradnl" dirty="0" err="1">
                <a:latin typeface="Courier"/>
                <a:cs typeface="Courier"/>
              </a:rPr>
              <a:t>BSTnode</a:t>
            </a:r>
            <a:r>
              <a:rPr lang="es-ES_tradnl" dirty="0">
                <a:latin typeface="Courier"/>
                <a:cs typeface="Courier"/>
              </a:rPr>
              <a:t>(K </a:t>
            </a:r>
            <a:r>
              <a:rPr lang="es-ES_tradnl" dirty="0" err="1">
                <a:latin typeface="Courier"/>
                <a:cs typeface="Courier"/>
              </a:rPr>
              <a:t>key</a:t>
            </a:r>
            <a:r>
              <a:rPr lang="es-ES_tradnl" dirty="0" smtClean="0">
                <a:latin typeface="Courier"/>
                <a:cs typeface="Courier"/>
              </a:rPr>
              <a:t>, </a:t>
            </a:r>
            <a:r>
              <a:rPr lang="es-ES_tradnl" dirty="0" smtClean="0">
                <a:solidFill>
                  <a:srgbClr val="FF0000"/>
                </a:solidFill>
                <a:latin typeface="Courier"/>
                <a:cs typeface="Courier"/>
              </a:rPr>
              <a:t>V </a:t>
            </a:r>
            <a:r>
              <a:rPr lang="es-ES_tradnl" dirty="0" err="1" smtClean="0">
                <a:solidFill>
                  <a:srgbClr val="FF0000"/>
                </a:solidFill>
                <a:latin typeface="Courier"/>
                <a:cs typeface="Courier"/>
              </a:rPr>
              <a:t>value</a:t>
            </a:r>
            <a:r>
              <a:rPr lang="es-ES_tradnl" dirty="0" smtClean="0">
                <a:latin typeface="Courier"/>
                <a:cs typeface="Courier"/>
              </a:rPr>
              <a:t>,</a:t>
            </a:r>
            <a:endParaRPr lang="es-ES_tradnl" dirty="0">
              <a:latin typeface="Courier"/>
              <a:cs typeface="Courier"/>
            </a:endParaRPr>
          </a:p>
          <a:p>
            <a:pPr algn="l"/>
            <a:r>
              <a:rPr lang="es-ES_tradnl" dirty="0">
                <a:latin typeface="Courier"/>
                <a:cs typeface="Courier"/>
              </a:rPr>
              <a:t>         </a:t>
            </a:r>
            <a:r>
              <a:rPr lang="es-ES_tradnl" dirty="0" err="1">
                <a:latin typeface="Courier"/>
                <a:cs typeface="Courier"/>
              </a:rPr>
              <a:t>BSTnode</a:t>
            </a:r>
            <a:r>
              <a:rPr lang="es-ES_tradnl" dirty="0">
                <a:latin typeface="Courier"/>
                <a:cs typeface="Courier"/>
              </a:rPr>
              <a:t>&lt;</a:t>
            </a:r>
            <a:r>
              <a:rPr lang="es-ES_tradnl" dirty="0" smtClean="0">
                <a:latin typeface="Courier"/>
                <a:cs typeface="Courier"/>
              </a:rPr>
              <a:t>K, </a:t>
            </a:r>
            <a:r>
              <a:rPr lang="es-ES_tradnl" dirty="0" smtClean="0">
                <a:solidFill>
                  <a:srgbClr val="FF0000"/>
                </a:solidFill>
                <a:latin typeface="Courier"/>
                <a:cs typeface="Courier"/>
              </a:rPr>
              <a:t>V</a:t>
            </a:r>
            <a:r>
              <a:rPr lang="es-ES_tradnl" dirty="0" smtClean="0">
                <a:latin typeface="Courier"/>
                <a:cs typeface="Courier"/>
              </a:rPr>
              <a:t>&gt; </a:t>
            </a:r>
            <a:r>
              <a:rPr lang="es-ES_tradnl" dirty="0" err="1">
                <a:latin typeface="Courier"/>
                <a:cs typeface="Courier"/>
              </a:rPr>
              <a:t>left</a:t>
            </a:r>
            <a:r>
              <a:rPr lang="es-ES_tradnl" dirty="0">
                <a:latin typeface="Courier"/>
                <a:cs typeface="Courier"/>
              </a:rPr>
              <a:t>,  </a:t>
            </a:r>
          </a:p>
          <a:p>
            <a:pPr algn="l"/>
            <a:r>
              <a:rPr lang="es-ES_tradnl" dirty="0">
                <a:latin typeface="Courier"/>
                <a:cs typeface="Courier"/>
              </a:rPr>
              <a:t>         </a:t>
            </a:r>
            <a:r>
              <a:rPr lang="es-ES_tradnl" dirty="0" err="1">
                <a:latin typeface="Courier"/>
                <a:cs typeface="Courier"/>
              </a:rPr>
              <a:t>BSTnode</a:t>
            </a:r>
            <a:r>
              <a:rPr lang="es-ES_tradnl" dirty="0">
                <a:latin typeface="Courier"/>
                <a:cs typeface="Courier"/>
              </a:rPr>
              <a:t>&lt;</a:t>
            </a:r>
            <a:r>
              <a:rPr lang="es-ES_tradnl" dirty="0" smtClean="0">
                <a:latin typeface="Courier"/>
                <a:cs typeface="Courier"/>
              </a:rPr>
              <a:t>K, </a:t>
            </a:r>
            <a:r>
              <a:rPr lang="es-ES_tradnl" dirty="0" smtClean="0">
                <a:solidFill>
                  <a:srgbClr val="FF0000"/>
                </a:solidFill>
                <a:latin typeface="Courier"/>
                <a:cs typeface="Courier"/>
              </a:rPr>
              <a:t>V</a:t>
            </a:r>
            <a:r>
              <a:rPr lang="es-ES_tradnl" dirty="0" smtClean="0">
                <a:latin typeface="Courier"/>
                <a:cs typeface="Courier"/>
              </a:rPr>
              <a:t>&gt; </a:t>
            </a:r>
            <a:r>
              <a:rPr lang="es-ES_tradnl" dirty="0" err="1">
                <a:latin typeface="Courier"/>
                <a:cs typeface="Courier"/>
              </a:rPr>
              <a:t>right</a:t>
            </a:r>
            <a:r>
              <a:rPr lang="es-ES_tradnl" dirty="0">
                <a:latin typeface="Courier"/>
                <a:cs typeface="Courier"/>
              </a:rPr>
              <a:t>) {</a:t>
            </a:r>
          </a:p>
          <a:p>
            <a:pPr algn="l"/>
            <a:r>
              <a:rPr lang="en-US" dirty="0">
                <a:latin typeface="Courier"/>
                <a:cs typeface="Courier"/>
              </a:rPr>
              <a:t>           </a:t>
            </a:r>
            <a:r>
              <a:rPr lang="en-US" dirty="0" err="1">
                <a:latin typeface="Courier"/>
                <a:cs typeface="Courier"/>
              </a:rPr>
              <a:t>this.key</a:t>
            </a:r>
            <a:r>
              <a:rPr lang="en-US" dirty="0">
                <a:latin typeface="Courier"/>
                <a:cs typeface="Courier"/>
              </a:rPr>
              <a:t> = key</a:t>
            </a:r>
            <a:r>
              <a:rPr lang="en-US" dirty="0" smtClean="0">
                <a:latin typeface="Courier"/>
                <a:cs typeface="Courier"/>
              </a:rPr>
              <a:t>;</a:t>
            </a:r>
          </a:p>
          <a:p>
            <a:pPr algn="l"/>
            <a:r>
              <a:rPr lang="en-US" dirty="0" smtClean="0">
                <a:latin typeface="Courier"/>
                <a:cs typeface="Courier"/>
              </a:rPr>
              <a:t>           </a:t>
            </a:r>
            <a:r>
              <a:rPr lang="en-US" dirty="0" err="1" smtClean="0">
                <a:solidFill>
                  <a:srgbClr val="FF0000"/>
                </a:solidFill>
                <a:latin typeface="Courier"/>
                <a:cs typeface="Courier"/>
              </a:rPr>
              <a:t>this.value</a:t>
            </a:r>
            <a:r>
              <a:rPr lang="en-US" dirty="0" smtClean="0">
                <a:solidFill>
                  <a:srgbClr val="FF0000"/>
                </a:solidFill>
                <a:latin typeface="Courier"/>
                <a:cs typeface="Courier"/>
              </a:rPr>
              <a:t> </a:t>
            </a:r>
            <a:r>
              <a:rPr lang="en-US" dirty="0">
                <a:solidFill>
                  <a:srgbClr val="FF0000"/>
                </a:solidFill>
                <a:latin typeface="Courier"/>
                <a:cs typeface="Courier"/>
              </a:rPr>
              <a:t>= </a:t>
            </a:r>
            <a:r>
              <a:rPr lang="en-US" dirty="0" smtClean="0">
                <a:solidFill>
                  <a:srgbClr val="FF0000"/>
                </a:solidFill>
                <a:latin typeface="Courier"/>
                <a:cs typeface="Courier"/>
              </a:rPr>
              <a:t>value;</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this.left</a:t>
            </a:r>
            <a:r>
              <a:rPr lang="en-US" dirty="0" smtClean="0">
                <a:latin typeface="Courier"/>
                <a:cs typeface="Courier"/>
              </a:rPr>
              <a:t> </a:t>
            </a:r>
            <a:r>
              <a:rPr lang="en-US" dirty="0">
                <a:latin typeface="Courier"/>
                <a:cs typeface="Courier"/>
              </a:rPr>
              <a:t>= left;</a:t>
            </a:r>
          </a:p>
          <a:p>
            <a:pPr algn="l"/>
            <a:r>
              <a:rPr lang="en-US" dirty="0">
                <a:latin typeface="Courier"/>
                <a:cs typeface="Courier"/>
              </a:rPr>
              <a:t>           </a:t>
            </a:r>
            <a:r>
              <a:rPr lang="en-US" dirty="0" err="1">
                <a:latin typeface="Courier"/>
                <a:cs typeface="Courier"/>
              </a:rPr>
              <a:t>this.right</a:t>
            </a:r>
            <a:r>
              <a:rPr lang="en-US" dirty="0">
                <a:latin typeface="Courier"/>
                <a:cs typeface="Courier"/>
              </a:rPr>
              <a:t> = right; }</a:t>
            </a:r>
          </a:p>
          <a:p>
            <a:endParaRPr lang="en-US" dirty="0"/>
          </a:p>
        </p:txBody>
      </p:sp>
    </p:spTree>
    <p:extLst>
      <p:ext uri="{BB962C8B-B14F-4D97-AF65-F5344CB8AC3E}">
        <p14:creationId xmlns:p14="http://schemas.microsoft.com/office/powerpoint/2010/main" val="230728971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1222" y="800804"/>
            <a:ext cx="7055556" cy="4758973"/>
          </a:xfrm>
        </p:spPr>
        <p:txBody>
          <a:bodyPr/>
          <a:lstStyle/>
          <a:p>
            <a:pPr algn="l"/>
            <a:r>
              <a:rPr lang="en-US" dirty="0">
                <a:latin typeface="Courier"/>
                <a:cs typeface="Courier"/>
              </a:rPr>
              <a:t>// *** methods ***</a:t>
            </a:r>
          </a:p>
          <a:p>
            <a:pPr algn="l"/>
            <a:r>
              <a:rPr lang="en-US" dirty="0">
                <a:latin typeface="Courier"/>
                <a:cs typeface="Courier"/>
              </a:rPr>
              <a:t> </a:t>
            </a:r>
          </a:p>
          <a:p>
            <a:pPr algn="l"/>
            <a:r>
              <a:rPr lang="en-US" dirty="0">
                <a:latin typeface="Courier"/>
                <a:cs typeface="Courier"/>
              </a:rPr>
              <a:t>    ...</a:t>
            </a:r>
          </a:p>
          <a:p>
            <a:pPr algn="l"/>
            <a:r>
              <a:rPr lang="en-US" dirty="0">
                <a:latin typeface="Courier"/>
                <a:cs typeface="Courier"/>
              </a:rPr>
              <a:t>    public V </a:t>
            </a:r>
            <a:r>
              <a:rPr lang="en-US" dirty="0" err="1">
                <a:latin typeface="Courier"/>
                <a:cs typeface="Courier"/>
              </a:rPr>
              <a:t>getValue</a:t>
            </a:r>
            <a:r>
              <a:rPr lang="en-US" dirty="0">
                <a:latin typeface="Courier"/>
                <a:cs typeface="Courier"/>
              </a:rPr>
              <a:t>() </a:t>
            </a:r>
            <a:r>
              <a:rPr lang="en-US" dirty="0" smtClean="0">
                <a:latin typeface="Courier"/>
                <a:cs typeface="Courier"/>
              </a:rPr>
              <a:t>    			{ </a:t>
            </a:r>
            <a:r>
              <a:rPr lang="en-US" dirty="0">
                <a:latin typeface="Courier"/>
                <a:cs typeface="Courier"/>
              </a:rPr>
              <a:t>return value; }</a:t>
            </a:r>
          </a:p>
          <a:p>
            <a:pPr algn="l"/>
            <a:r>
              <a:rPr lang="en-US" dirty="0">
                <a:latin typeface="Courier"/>
                <a:cs typeface="Courier"/>
              </a:rPr>
              <a:t>    public void </a:t>
            </a:r>
            <a:r>
              <a:rPr lang="en-US" dirty="0" err="1">
                <a:latin typeface="Courier"/>
                <a:cs typeface="Courier"/>
              </a:rPr>
              <a:t>setValue</a:t>
            </a:r>
            <a:r>
              <a:rPr lang="en-US" dirty="0">
                <a:latin typeface="Courier"/>
                <a:cs typeface="Courier"/>
              </a:rPr>
              <a:t>(V </a:t>
            </a:r>
            <a:r>
              <a:rPr lang="en-US" dirty="0" err="1">
                <a:latin typeface="Courier"/>
                <a:cs typeface="Courier"/>
              </a:rPr>
              <a:t>newV</a:t>
            </a:r>
            <a:r>
              <a:rPr lang="en-US" dirty="0">
                <a:latin typeface="Courier"/>
                <a:cs typeface="Courier"/>
              </a:rPr>
              <a:t>) </a:t>
            </a:r>
            <a:r>
              <a:rPr lang="en-US" dirty="0" smtClean="0">
                <a:latin typeface="Courier"/>
                <a:cs typeface="Courier"/>
              </a:rPr>
              <a:t>			{ </a:t>
            </a:r>
            <a:r>
              <a:rPr lang="en-US" dirty="0">
                <a:latin typeface="Courier"/>
                <a:cs typeface="Courier"/>
              </a:rPr>
              <a:t>value = </a:t>
            </a:r>
            <a:r>
              <a:rPr lang="en-US" dirty="0" err="1">
                <a:latin typeface="Courier"/>
                <a:cs typeface="Courier"/>
              </a:rPr>
              <a:t>newV</a:t>
            </a:r>
            <a:r>
              <a:rPr lang="en-US" dirty="0">
                <a:latin typeface="Courier"/>
                <a:cs typeface="Courier"/>
              </a:rPr>
              <a:t>; }</a:t>
            </a:r>
          </a:p>
          <a:p>
            <a:pPr algn="l"/>
            <a:r>
              <a:rPr lang="en-US" dirty="0">
                <a:latin typeface="Courier"/>
                <a:cs typeface="Courier"/>
              </a:rPr>
              <a:t>    ...</a:t>
            </a:r>
          </a:p>
          <a:p>
            <a:endParaRPr lang="en-US" dirty="0"/>
          </a:p>
          <a:p>
            <a:pPr algn="l"/>
            <a:endParaRPr lang="en-US" dirty="0"/>
          </a:p>
        </p:txBody>
      </p:sp>
    </p:spTree>
    <p:extLst>
      <p:ext uri="{BB962C8B-B14F-4D97-AF65-F5344CB8AC3E}">
        <p14:creationId xmlns:p14="http://schemas.microsoft.com/office/powerpoint/2010/main" val="16173535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111" y="1425222"/>
            <a:ext cx="6869289" cy="3978628"/>
          </a:xfrm>
        </p:spPr>
        <p:txBody>
          <a:bodyPr>
            <a:normAutofit/>
          </a:bodyPr>
          <a:lstStyle/>
          <a:p>
            <a:pPr algn="l"/>
            <a:r>
              <a:rPr lang="en-US" dirty="0">
                <a:latin typeface="Courier"/>
                <a:cs typeface="Courier"/>
              </a:rPr>
              <a:t> public class BST&lt;K extends </a:t>
            </a:r>
            <a:r>
              <a:rPr lang="en-US" dirty="0" smtClean="0">
                <a:latin typeface="Courier"/>
                <a:cs typeface="Courier"/>
              </a:rPr>
              <a:t>  		Comparable</a:t>
            </a:r>
            <a:r>
              <a:rPr lang="en-US" dirty="0">
                <a:latin typeface="Courier"/>
                <a:cs typeface="Courier"/>
              </a:rPr>
              <a:t>&lt;K&gt;, </a:t>
            </a:r>
            <a:r>
              <a:rPr lang="en-US" dirty="0">
                <a:solidFill>
                  <a:srgbClr val="FF0000"/>
                </a:solidFill>
                <a:latin typeface="Courier"/>
                <a:cs typeface="Courier"/>
              </a:rPr>
              <a:t>V</a:t>
            </a:r>
            <a:r>
              <a:rPr lang="en-US" dirty="0">
                <a:latin typeface="Courier"/>
                <a:cs typeface="Courier"/>
              </a:rPr>
              <a:t>&gt; {</a:t>
            </a:r>
          </a:p>
          <a:p>
            <a:pPr algn="l"/>
            <a:r>
              <a:rPr lang="en-US" dirty="0">
                <a:latin typeface="Courier"/>
                <a:cs typeface="Courier"/>
              </a:rPr>
              <a:t>  </a:t>
            </a:r>
            <a:r>
              <a:rPr lang="en-US" dirty="0" smtClean="0">
                <a:latin typeface="Courier"/>
                <a:cs typeface="Courier"/>
              </a:rPr>
              <a:t>/</a:t>
            </a:r>
            <a:r>
              <a:rPr lang="en-US" dirty="0">
                <a:latin typeface="Courier"/>
                <a:cs typeface="Courier"/>
              </a:rPr>
              <a:t>/ *** fields ***</a:t>
            </a:r>
          </a:p>
          <a:p>
            <a:pPr algn="l"/>
            <a:r>
              <a:rPr lang="en-US" dirty="0">
                <a:latin typeface="Courier"/>
                <a:cs typeface="Courier"/>
              </a:rPr>
              <a:t>  </a:t>
            </a:r>
            <a:r>
              <a:rPr lang="en-US" dirty="0" smtClean="0">
                <a:latin typeface="Courier"/>
                <a:cs typeface="Courier"/>
              </a:rPr>
              <a:t>private </a:t>
            </a:r>
            <a:r>
              <a:rPr lang="en-US" dirty="0" err="1">
                <a:latin typeface="Courier"/>
                <a:cs typeface="Courier"/>
              </a:rPr>
              <a:t>BSTnode</a:t>
            </a:r>
            <a:r>
              <a:rPr lang="en-US" dirty="0">
                <a:latin typeface="Courier"/>
                <a:cs typeface="Courier"/>
              </a:rPr>
              <a:t>&lt;K, </a:t>
            </a:r>
            <a:r>
              <a:rPr lang="en-US" dirty="0">
                <a:solidFill>
                  <a:srgbClr val="FF0000"/>
                </a:solidFill>
                <a:latin typeface="Courier"/>
                <a:cs typeface="Courier"/>
              </a:rPr>
              <a:t>V</a:t>
            </a:r>
            <a:r>
              <a:rPr lang="en-US" dirty="0">
                <a:latin typeface="Courier"/>
                <a:cs typeface="Courier"/>
              </a:rPr>
              <a:t>&gt; root</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r>
              <a:rPr lang="en-US" dirty="0">
                <a:latin typeface="Courier"/>
                <a:cs typeface="Courier"/>
              </a:rPr>
              <a:t>// </a:t>
            </a:r>
            <a:r>
              <a:rPr lang="en-US" dirty="0" err="1">
                <a:latin typeface="Courier"/>
                <a:cs typeface="Courier"/>
              </a:rPr>
              <a:t>ptr</a:t>
            </a:r>
            <a:r>
              <a:rPr lang="en-US" dirty="0">
                <a:latin typeface="Courier"/>
                <a:cs typeface="Courier"/>
              </a:rPr>
              <a:t> to the root of the BST</a:t>
            </a:r>
          </a:p>
          <a:p>
            <a:pPr algn="l"/>
            <a:r>
              <a:rPr lang="en-US" dirty="0">
                <a:latin typeface="Courier"/>
                <a:cs typeface="Courier"/>
              </a:rPr>
              <a:t> </a:t>
            </a:r>
          </a:p>
          <a:p>
            <a:pPr algn="l"/>
            <a:r>
              <a:rPr lang="es-ES_tradnl" dirty="0">
                <a:latin typeface="Courier"/>
                <a:cs typeface="Courier"/>
              </a:rPr>
              <a:t>  </a:t>
            </a:r>
            <a:r>
              <a:rPr lang="es-ES_tradnl" dirty="0" smtClean="0">
                <a:latin typeface="Courier"/>
                <a:cs typeface="Courier"/>
              </a:rPr>
              <a:t>/</a:t>
            </a:r>
            <a:r>
              <a:rPr lang="es-ES_tradnl" dirty="0">
                <a:latin typeface="Courier"/>
                <a:cs typeface="Courier"/>
              </a:rPr>
              <a:t>/ *** constructor ***</a:t>
            </a:r>
          </a:p>
          <a:p>
            <a:pPr algn="l"/>
            <a:r>
              <a:rPr lang="nl-NL" dirty="0">
                <a:latin typeface="Courier"/>
                <a:cs typeface="Courier"/>
              </a:rPr>
              <a:t>  </a:t>
            </a:r>
            <a:r>
              <a:rPr lang="nl-NL" dirty="0" smtClean="0">
                <a:latin typeface="Courier"/>
                <a:cs typeface="Courier"/>
              </a:rPr>
              <a:t>public </a:t>
            </a:r>
            <a:r>
              <a:rPr lang="nl-NL" dirty="0">
                <a:latin typeface="Courier"/>
                <a:cs typeface="Courier"/>
              </a:rPr>
              <a:t>BST() { root = </a:t>
            </a:r>
            <a:r>
              <a:rPr lang="nl-NL" dirty="0" err="1">
                <a:latin typeface="Courier"/>
                <a:cs typeface="Courier"/>
              </a:rPr>
              <a:t>null</a:t>
            </a:r>
            <a:r>
              <a:rPr lang="nl-NL" dirty="0">
                <a:latin typeface="Courier"/>
                <a:cs typeface="Courier"/>
              </a:rPr>
              <a:t>; } </a:t>
            </a:r>
            <a:endParaRPr lang="en-US" dirty="0">
              <a:latin typeface="Courier"/>
              <a:cs typeface="Courier"/>
            </a:endParaRPr>
          </a:p>
        </p:txBody>
      </p:sp>
    </p:spTree>
    <p:extLst>
      <p:ext uri="{BB962C8B-B14F-4D97-AF65-F5344CB8AC3E}">
        <p14:creationId xmlns:p14="http://schemas.microsoft.com/office/powerpoint/2010/main" val="12806493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660400"/>
            <a:ext cx="7772400" cy="821267"/>
          </a:xfrm>
        </p:spPr>
        <p:txBody>
          <a:bodyPr/>
          <a:lstStyle/>
          <a:p>
            <a:r>
              <a:rPr lang="en-US" dirty="0" smtClean="0"/>
              <a:t>Binary Search</a:t>
            </a:r>
            <a:endParaRPr lang="en-US" dirty="0"/>
          </a:p>
        </p:txBody>
      </p:sp>
      <p:sp>
        <p:nvSpPr>
          <p:cNvPr id="3" name="Subtitle 2"/>
          <p:cNvSpPr>
            <a:spLocks noGrp="1"/>
          </p:cNvSpPr>
          <p:nvPr>
            <p:ph type="subTitle" idx="1"/>
          </p:nvPr>
        </p:nvSpPr>
        <p:spPr>
          <a:xfrm>
            <a:off x="1371600" y="1834444"/>
            <a:ext cx="6911622" cy="4162778"/>
          </a:xfrm>
        </p:spPr>
        <p:txBody>
          <a:bodyPr>
            <a:normAutofit/>
          </a:bodyPr>
          <a:lstStyle/>
          <a:p>
            <a:pPr algn="l"/>
            <a:r>
              <a:rPr lang="en-US" dirty="0" smtClean="0"/>
              <a:t>If the array holds values in sorted order a much faster search strategy exists. It is called </a:t>
            </a:r>
            <a:r>
              <a:rPr lang="en-US" i="1" dirty="0" smtClean="0"/>
              <a:t>binary search</a:t>
            </a:r>
            <a:r>
              <a:rPr lang="en-US" dirty="0" smtClean="0"/>
              <a:t>. It is simple and </a:t>
            </a:r>
            <a:r>
              <a:rPr lang="en-US" i="1" dirty="0" smtClean="0"/>
              <a:t>recursive</a:t>
            </a:r>
            <a:r>
              <a:rPr lang="en-US" dirty="0" smtClean="0"/>
              <a:t>. </a:t>
            </a:r>
          </a:p>
          <a:p>
            <a:pPr algn="l"/>
            <a:endParaRPr lang="en-US" dirty="0"/>
          </a:p>
        </p:txBody>
      </p:sp>
    </p:spTree>
    <p:extLst>
      <p:ext uri="{BB962C8B-B14F-4D97-AF65-F5344CB8AC3E}">
        <p14:creationId xmlns:p14="http://schemas.microsoft.com/office/powerpoint/2010/main" val="60153182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4444" y="649111"/>
            <a:ext cx="7591778" cy="5065889"/>
          </a:xfrm>
        </p:spPr>
        <p:txBody>
          <a:bodyPr>
            <a:normAutofit fontScale="85000" lnSpcReduction="10000"/>
          </a:bodyPr>
          <a:lstStyle/>
          <a:p>
            <a:pPr algn="l"/>
            <a:r>
              <a:rPr lang="en-US" dirty="0">
                <a:latin typeface="Courier"/>
                <a:cs typeface="Courier"/>
              </a:rPr>
              <a:t>public void insert(K key, </a:t>
            </a:r>
            <a:r>
              <a:rPr lang="en-US" dirty="0">
                <a:solidFill>
                  <a:srgbClr val="FF0000"/>
                </a:solidFill>
                <a:latin typeface="Courier"/>
                <a:cs typeface="Courier"/>
              </a:rPr>
              <a:t>V value</a:t>
            </a:r>
            <a:r>
              <a:rPr lang="en-US" dirty="0">
                <a:latin typeface="Courier"/>
                <a:cs typeface="Courier"/>
              </a:rPr>
              <a:t>) </a:t>
            </a:r>
            <a:r>
              <a:rPr lang="en-US" dirty="0" smtClean="0">
                <a:latin typeface="Courier"/>
                <a:cs typeface="Courier"/>
              </a:rPr>
              <a:t>		throws </a:t>
            </a:r>
            <a:r>
              <a:rPr lang="en-US" dirty="0" err="1">
                <a:latin typeface="Courier"/>
                <a:cs typeface="Courier"/>
              </a:rPr>
              <a:t>DuplicateException</a:t>
            </a:r>
            <a:r>
              <a:rPr lang="en-US" dirty="0">
                <a:latin typeface="Courier"/>
                <a:cs typeface="Courier"/>
              </a:rPr>
              <a:t> {...}</a:t>
            </a:r>
          </a:p>
          <a:p>
            <a:pPr algn="l"/>
            <a:r>
              <a:rPr lang="en-US" dirty="0">
                <a:latin typeface="Courier"/>
                <a:cs typeface="Courier"/>
              </a:rPr>
              <a:t>  </a:t>
            </a:r>
            <a:r>
              <a:rPr lang="en-US" dirty="0" smtClean="0">
                <a:latin typeface="Courier"/>
                <a:cs typeface="Courier"/>
              </a:rPr>
              <a:t>/</a:t>
            </a:r>
            <a:r>
              <a:rPr lang="en-US" dirty="0">
                <a:latin typeface="Courier"/>
                <a:cs typeface="Courier"/>
              </a:rPr>
              <a:t>/ add key and </a:t>
            </a:r>
            <a:r>
              <a:rPr lang="en-US" dirty="0" smtClean="0">
                <a:latin typeface="Courier"/>
                <a:cs typeface="Courier"/>
              </a:rPr>
              <a:t>value </a:t>
            </a:r>
            <a:r>
              <a:rPr lang="en-US" dirty="0">
                <a:latin typeface="Courier"/>
                <a:cs typeface="Courier"/>
              </a:rPr>
              <a:t>to this BST;</a:t>
            </a:r>
          </a:p>
          <a:p>
            <a:pPr algn="l"/>
            <a:r>
              <a:rPr lang="en-US" dirty="0">
                <a:latin typeface="Courier"/>
                <a:cs typeface="Courier"/>
              </a:rPr>
              <a:t>  </a:t>
            </a:r>
            <a:r>
              <a:rPr lang="en-US" dirty="0" smtClean="0">
                <a:latin typeface="Courier"/>
                <a:cs typeface="Courier"/>
              </a:rPr>
              <a:t>/</a:t>
            </a:r>
            <a:r>
              <a:rPr lang="en-US" dirty="0">
                <a:latin typeface="Courier"/>
                <a:cs typeface="Courier"/>
              </a:rPr>
              <a:t>/ error if key is already there</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delete(K key) {...}</a:t>
            </a:r>
          </a:p>
          <a:p>
            <a:pPr algn="l"/>
            <a:r>
              <a:rPr lang="en-US" dirty="0">
                <a:latin typeface="Courier"/>
                <a:cs typeface="Courier"/>
              </a:rPr>
              <a:t>  </a:t>
            </a:r>
            <a:r>
              <a:rPr lang="en-US" dirty="0" smtClean="0">
                <a:latin typeface="Courier"/>
                <a:cs typeface="Courier"/>
              </a:rPr>
              <a:t>// remove node </a:t>
            </a:r>
            <a:r>
              <a:rPr lang="en-US" dirty="0">
                <a:latin typeface="Courier"/>
                <a:cs typeface="Courier"/>
              </a:rPr>
              <a:t>containing key </a:t>
            </a:r>
            <a:r>
              <a:rPr lang="en-US" dirty="0" smtClean="0">
                <a:latin typeface="Courier"/>
                <a:cs typeface="Courier"/>
              </a:rPr>
              <a:t>if there     </a:t>
            </a:r>
          </a:p>
          <a:p>
            <a:pPr algn="l"/>
            <a:r>
              <a:rPr lang="en-US" dirty="0" smtClean="0">
                <a:latin typeface="Courier"/>
                <a:cs typeface="Courier"/>
              </a:rPr>
              <a:t>  /</a:t>
            </a:r>
            <a:r>
              <a:rPr lang="en-US" dirty="0">
                <a:latin typeface="Courier"/>
                <a:cs typeface="Courier"/>
              </a:rPr>
              <a:t>/ otherwise, do nothing</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solidFill>
                  <a:srgbClr val="FF0000"/>
                </a:solidFill>
                <a:latin typeface="Courier"/>
                <a:cs typeface="Courier"/>
              </a:rPr>
              <a:t>V</a:t>
            </a:r>
            <a:r>
              <a:rPr lang="en-US" dirty="0">
                <a:latin typeface="Courier"/>
                <a:cs typeface="Courier"/>
              </a:rPr>
              <a:t> lookup(K key) {...}</a:t>
            </a:r>
          </a:p>
          <a:p>
            <a:pPr algn="l"/>
            <a:r>
              <a:rPr lang="en-US" dirty="0">
                <a:latin typeface="Courier"/>
                <a:cs typeface="Courier"/>
              </a:rPr>
              <a:t>  </a:t>
            </a:r>
            <a:r>
              <a:rPr lang="en-US" dirty="0" smtClean="0">
                <a:latin typeface="Courier"/>
                <a:cs typeface="Courier"/>
              </a:rPr>
              <a:t>/</a:t>
            </a:r>
            <a:r>
              <a:rPr lang="en-US" dirty="0">
                <a:latin typeface="Courier"/>
                <a:cs typeface="Courier"/>
              </a:rPr>
              <a:t>/ if key is in </a:t>
            </a:r>
            <a:r>
              <a:rPr lang="en-US" dirty="0" smtClean="0">
                <a:latin typeface="Courier"/>
                <a:cs typeface="Courier"/>
              </a:rPr>
              <a:t>BST</a:t>
            </a:r>
            <a:r>
              <a:rPr lang="en-US" dirty="0">
                <a:latin typeface="Courier"/>
                <a:cs typeface="Courier"/>
              </a:rPr>
              <a:t>, return </a:t>
            </a:r>
            <a:r>
              <a:rPr lang="en-US" dirty="0" smtClean="0">
                <a:latin typeface="Courier"/>
                <a:cs typeface="Courier"/>
              </a:rPr>
              <a:t>associated</a:t>
            </a:r>
          </a:p>
          <a:p>
            <a:pPr algn="l"/>
            <a:r>
              <a:rPr lang="en-US" dirty="0">
                <a:latin typeface="Courier"/>
                <a:cs typeface="Courier"/>
              </a:rPr>
              <a:t> </a:t>
            </a:r>
            <a:r>
              <a:rPr lang="en-US" dirty="0" smtClean="0">
                <a:latin typeface="Courier"/>
                <a:cs typeface="Courier"/>
              </a:rPr>
              <a:t> //  </a:t>
            </a:r>
            <a:r>
              <a:rPr lang="en-US" dirty="0">
                <a:latin typeface="Courier"/>
                <a:cs typeface="Courier"/>
              </a:rPr>
              <a:t>value; otherwise, return null</a:t>
            </a:r>
          </a:p>
          <a:p>
            <a:endParaRPr lang="en-US" dirty="0"/>
          </a:p>
        </p:txBody>
      </p:sp>
    </p:spTree>
    <p:extLst>
      <p:ext uri="{BB962C8B-B14F-4D97-AF65-F5344CB8AC3E}">
        <p14:creationId xmlns:p14="http://schemas.microsoft.com/office/powerpoint/2010/main" val="3441344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dissolve">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889"/>
            <a:ext cx="7772400" cy="903111"/>
          </a:xfrm>
        </p:spPr>
        <p:txBody>
          <a:bodyPr/>
          <a:lstStyle/>
          <a:p>
            <a:r>
              <a:rPr lang="en-US" dirty="0" smtClean="0"/>
              <a:t>The lookup Method</a:t>
            </a:r>
            <a:endParaRPr lang="en-US" dirty="0"/>
          </a:p>
        </p:txBody>
      </p:sp>
      <p:sp>
        <p:nvSpPr>
          <p:cNvPr id="3" name="Subtitle 2"/>
          <p:cNvSpPr>
            <a:spLocks noGrp="1"/>
          </p:cNvSpPr>
          <p:nvPr>
            <p:ph type="subTitle" idx="1"/>
          </p:nvPr>
        </p:nvSpPr>
        <p:spPr>
          <a:xfrm>
            <a:off x="1371600" y="1548694"/>
            <a:ext cx="6400800" cy="4363862"/>
          </a:xfrm>
        </p:spPr>
        <p:txBody>
          <a:bodyPr/>
          <a:lstStyle/>
          <a:p>
            <a:pPr algn="l"/>
            <a:r>
              <a:rPr lang="en-US" dirty="0" smtClean="0"/>
              <a:t>Given a BST and a key, the node we want may be:</a:t>
            </a:r>
          </a:p>
          <a:p>
            <a:pPr marL="457200" indent="-457200" algn="l">
              <a:buFont typeface="Arial"/>
              <a:buChar char="•"/>
            </a:pPr>
            <a:r>
              <a:rPr lang="en-US" dirty="0" smtClean="0"/>
              <a:t>In the root</a:t>
            </a:r>
          </a:p>
          <a:p>
            <a:pPr marL="457200" indent="-457200" algn="l">
              <a:buFont typeface="Arial"/>
              <a:buChar char="•"/>
            </a:pPr>
            <a:r>
              <a:rPr lang="en-US" dirty="0" smtClean="0"/>
              <a:t>In the left </a:t>
            </a:r>
            <a:r>
              <a:rPr lang="en-US" dirty="0" err="1" smtClean="0"/>
              <a:t>subtree</a:t>
            </a:r>
            <a:endParaRPr lang="en-US" dirty="0" smtClean="0"/>
          </a:p>
          <a:p>
            <a:pPr marL="457200" indent="-457200" algn="l">
              <a:buFont typeface="Arial"/>
              <a:buChar char="•"/>
            </a:pPr>
            <a:r>
              <a:rPr lang="en-US" dirty="0" smtClean="0"/>
              <a:t>In the right </a:t>
            </a:r>
            <a:r>
              <a:rPr lang="en-US" dirty="0" err="1" smtClean="0"/>
              <a:t>subtree</a:t>
            </a:r>
            <a:endParaRPr lang="en-US" dirty="0"/>
          </a:p>
        </p:txBody>
      </p:sp>
    </p:spTree>
    <p:extLst>
      <p:ext uri="{BB962C8B-B14F-4D97-AF65-F5344CB8AC3E}">
        <p14:creationId xmlns:p14="http://schemas.microsoft.com/office/powerpoint/2010/main" val="2140498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776111"/>
            <a:ext cx="6841067" cy="4627739"/>
          </a:xfrm>
        </p:spPr>
        <p:txBody>
          <a:bodyPr>
            <a:normAutofit/>
          </a:bodyPr>
          <a:lstStyle/>
          <a:p>
            <a:pPr algn="l"/>
            <a:r>
              <a:rPr lang="en-US" dirty="0" smtClean="0"/>
              <a:t>There are </a:t>
            </a:r>
            <a:r>
              <a:rPr lang="en-US" i="1" dirty="0" smtClean="0"/>
              <a:t>two</a:t>
            </a:r>
            <a:r>
              <a:rPr lang="en-US" dirty="0" smtClean="0"/>
              <a:t> base cases:</a:t>
            </a:r>
          </a:p>
          <a:p>
            <a:pPr marL="457200" indent="-457200" algn="l">
              <a:buFont typeface="Arial"/>
              <a:buChar char="•"/>
            </a:pPr>
            <a:r>
              <a:rPr lang="en-US" dirty="0" smtClean="0"/>
              <a:t>Tree is empty – return </a:t>
            </a:r>
            <a:r>
              <a:rPr lang="en-US" i="1" dirty="0" smtClean="0"/>
              <a:t>false</a:t>
            </a:r>
          </a:p>
          <a:p>
            <a:pPr marL="457200" indent="-457200" algn="l">
              <a:buFont typeface="Arial"/>
              <a:buChar char="•"/>
            </a:pPr>
            <a:r>
              <a:rPr lang="en-US" dirty="0" smtClean="0"/>
              <a:t>Key is in root node – return </a:t>
            </a:r>
            <a:r>
              <a:rPr lang="en-US" i="1" dirty="0" smtClean="0"/>
              <a:t>true</a:t>
            </a:r>
          </a:p>
          <a:p>
            <a:pPr algn="l"/>
            <a:endParaRPr lang="en-US" dirty="0" smtClean="0"/>
          </a:p>
          <a:p>
            <a:pPr algn="l"/>
            <a:r>
              <a:rPr lang="en-US" dirty="0" smtClean="0"/>
              <a:t>Otherwise, we search the left </a:t>
            </a:r>
            <a:r>
              <a:rPr lang="en-US" dirty="0" err="1" smtClean="0"/>
              <a:t>subtree</a:t>
            </a:r>
            <a:r>
              <a:rPr lang="en-US" dirty="0" smtClean="0"/>
              <a:t> or the right </a:t>
            </a:r>
            <a:r>
              <a:rPr lang="en-US" dirty="0" err="1" smtClean="0"/>
              <a:t>subtree</a:t>
            </a:r>
            <a:r>
              <a:rPr lang="en-US" dirty="0" smtClean="0"/>
              <a:t>, but </a:t>
            </a:r>
            <a:r>
              <a:rPr lang="en-US" i="1" dirty="0" smtClean="0"/>
              <a:t>not both</a:t>
            </a:r>
            <a:r>
              <a:rPr lang="en-US" dirty="0" smtClean="0"/>
              <a:t>!</a:t>
            </a:r>
          </a:p>
          <a:p>
            <a:pPr algn="l"/>
            <a:r>
              <a:rPr lang="en-US" dirty="0" smtClean="0"/>
              <a:t>Why?</a:t>
            </a:r>
          </a:p>
          <a:p>
            <a:pPr algn="l"/>
            <a:r>
              <a:rPr lang="en-US" dirty="0" smtClean="0"/>
              <a:t>All values </a:t>
            </a:r>
            <a:r>
              <a:rPr lang="en-US" i="1" dirty="0" smtClean="0"/>
              <a:t>less than </a:t>
            </a:r>
            <a:r>
              <a:rPr lang="en-US" dirty="0" smtClean="0"/>
              <a:t>key are in left </a:t>
            </a:r>
            <a:r>
              <a:rPr lang="en-US" dirty="0" err="1" smtClean="0"/>
              <a:t>subtree</a:t>
            </a:r>
            <a:r>
              <a:rPr lang="en-US" dirty="0" smtClean="0"/>
              <a:t>; all values </a:t>
            </a:r>
            <a:r>
              <a:rPr lang="en-US" i="1" dirty="0" smtClean="0"/>
              <a:t>greater</a:t>
            </a:r>
            <a:r>
              <a:rPr lang="en-US" dirty="0" smtClean="0"/>
              <a:t> are in right </a:t>
            </a:r>
            <a:r>
              <a:rPr lang="en-US" dirty="0" err="1" smtClean="0"/>
              <a:t>subtree</a:t>
            </a:r>
            <a:endParaRPr lang="en-US" dirty="0" smtClean="0"/>
          </a:p>
        </p:txBody>
      </p:sp>
    </p:spTree>
    <p:extLst>
      <p:ext uri="{BB962C8B-B14F-4D97-AF65-F5344CB8AC3E}">
        <p14:creationId xmlns:p14="http://schemas.microsoft.com/office/powerpoint/2010/main" val="339524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818444"/>
            <a:ext cx="6742289" cy="4585406"/>
          </a:xfrm>
        </p:spPr>
        <p:txBody>
          <a:bodyPr/>
          <a:lstStyle/>
          <a:p>
            <a:pPr algn="l"/>
            <a:r>
              <a:rPr lang="en-US" dirty="0" smtClean="0"/>
              <a:t>We start the lookup at the root of the BST (note use of auxiliary method also named lookup):</a:t>
            </a:r>
          </a:p>
          <a:p>
            <a:pPr algn="l"/>
            <a:endParaRPr lang="en-US" dirty="0"/>
          </a:p>
          <a:p>
            <a:pPr algn="l"/>
            <a:r>
              <a:rPr lang="en-US" dirty="0">
                <a:latin typeface="Courier"/>
                <a:cs typeface="Courier"/>
              </a:rPr>
              <a:t> public </a:t>
            </a:r>
            <a:r>
              <a:rPr lang="en-US" dirty="0" err="1">
                <a:latin typeface="Courier"/>
                <a:cs typeface="Courier"/>
              </a:rPr>
              <a:t>boolean</a:t>
            </a:r>
            <a:r>
              <a:rPr lang="en-US" dirty="0">
                <a:latin typeface="Courier"/>
                <a:cs typeface="Courier"/>
              </a:rPr>
              <a:t> lookup(K key) {</a:t>
            </a:r>
          </a:p>
          <a:p>
            <a:pPr algn="l"/>
            <a:r>
              <a:rPr lang="en-US" dirty="0">
                <a:latin typeface="Courier"/>
                <a:cs typeface="Courier"/>
              </a:rPr>
              <a:t>    return lookup(root, key);</a:t>
            </a:r>
          </a:p>
          <a:p>
            <a:pPr algn="l"/>
            <a:r>
              <a:rPr lang="en-US" dirty="0" smtClean="0">
                <a:latin typeface="Courier"/>
                <a:cs typeface="Courier"/>
              </a:rPr>
              <a:t> }</a:t>
            </a:r>
          </a:p>
          <a:p>
            <a:pPr algn="l"/>
            <a:endParaRPr lang="en-US" dirty="0"/>
          </a:p>
          <a:p>
            <a:pPr algn="l"/>
            <a:endParaRPr lang="en-US" dirty="0"/>
          </a:p>
        </p:txBody>
      </p:sp>
    </p:spTree>
    <p:extLst>
      <p:ext uri="{BB962C8B-B14F-4D97-AF65-F5344CB8AC3E}">
        <p14:creationId xmlns:p14="http://schemas.microsoft.com/office/powerpoint/2010/main" val="404272344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6222" y="620888"/>
            <a:ext cx="8029221" cy="5503333"/>
          </a:xfrm>
        </p:spPr>
        <p:txBody>
          <a:bodyPr>
            <a:normAutofit fontScale="77500" lnSpcReduction="20000"/>
          </a:bodyPr>
          <a:lstStyle/>
          <a:p>
            <a:pPr algn="l"/>
            <a:r>
              <a:rPr lang="en-US" dirty="0">
                <a:latin typeface="Courier"/>
                <a:cs typeface="Courier"/>
              </a:rPr>
              <a:t>private </a:t>
            </a:r>
            <a:r>
              <a:rPr lang="en-US" dirty="0" err="1">
                <a:latin typeface="Courier"/>
                <a:cs typeface="Courier"/>
              </a:rPr>
              <a:t>boolean</a:t>
            </a:r>
            <a:r>
              <a:rPr lang="en-US" dirty="0">
                <a:latin typeface="Courier"/>
                <a:cs typeface="Courier"/>
              </a:rPr>
              <a:t> lookup(</a:t>
            </a:r>
            <a:r>
              <a:rPr lang="en-US" dirty="0" err="1">
                <a:latin typeface="Courier"/>
                <a:cs typeface="Courier"/>
              </a:rPr>
              <a:t>BSTnode</a:t>
            </a:r>
            <a:r>
              <a:rPr lang="en-US" dirty="0">
                <a:latin typeface="Courier"/>
                <a:cs typeface="Courier"/>
              </a:rPr>
              <a:t>&lt;K&gt; n, K key) {</a:t>
            </a:r>
          </a:p>
          <a:p>
            <a:pPr algn="l"/>
            <a:r>
              <a:rPr lang="en-US" dirty="0">
                <a:latin typeface="Courier"/>
                <a:cs typeface="Courier"/>
              </a:rPr>
              <a:t>    if (n == null) {</a:t>
            </a:r>
          </a:p>
          <a:p>
            <a:pPr algn="l"/>
            <a:r>
              <a:rPr lang="nb-NO" dirty="0">
                <a:latin typeface="Courier"/>
                <a:cs typeface="Courier"/>
              </a:rPr>
              <a:t>        </a:t>
            </a:r>
            <a:r>
              <a:rPr lang="nb-NO" dirty="0" err="1">
                <a:latin typeface="Courier"/>
                <a:cs typeface="Courier"/>
              </a:rPr>
              <a:t>return</a:t>
            </a:r>
            <a:r>
              <a:rPr lang="nb-NO" dirty="0">
                <a:latin typeface="Courier"/>
                <a:cs typeface="Courier"/>
              </a:rPr>
              <a:t> false</a:t>
            </a:r>
            <a:r>
              <a:rPr lang="nb-NO" dirty="0" smtClean="0">
                <a:latin typeface="Courier"/>
                <a:cs typeface="Courier"/>
              </a:rPr>
              <a:t>; }</a:t>
            </a:r>
            <a:endParaRPr lang="nb-NO" dirty="0">
              <a:latin typeface="Courier"/>
              <a:cs typeface="Courier"/>
            </a:endParaRPr>
          </a:p>
          <a:p>
            <a:pPr algn="l"/>
            <a:r>
              <a:rPr lang="nb-NO" dirty="0">
                <a:latin typeface="Courier"/>
                <a:cs typeface="Courier"/>
              </a:rPr>
              <a:t>    </a:t>
            </a:r>
            <a:r>
              <a:rPr lang="nb-NO" dirty="0" smtClean="0">
                <a:latin typeface="Courier"/>
                <a:cs typeface="Courier"/>
              </a:rPr>
              <a:t>    </a:t>
            </a:r>
            <a:endParaRPr lang="nb-NO" dirty="0">
              <a:latin typeface="Courier"/>
              <a:cs typeface="Courier"/>
            </a:endParaRPr>
          </a:p>
          <a:p>
            <a:pPr algn="l"/>
            <a:r>
              <a:rPr lang="nb-NO" dirty="0">
                <a:latin typeface="Courier"/>
                <a:cs typeface="Courier"/>
              </a:rPr>
              <a:t>    </a:t>
            </a:r>
            <a:r>
              <a:rPr lang="nb-NO" dirty="0" err="1">
                <a:latin typeface="Courier"/>
                <a:cs typeface="Courier"/>
              </a:rPr>
              <a:t>if</a:t>
            </a:r>
            <a:r>
              <a:rPr lang="nb-NO" dirty="0">
                <a:latin typeface="Courier"/>
                <a:cs typeface="Courier"/>
              </a:rPr>
              <a:t> (</a:t>
            </a:r>
            <a:r>
              <a:rPr lang="nb-NO" dirty="0" err="1">
                <a:latin typeface="Courier"/>
                <a:cs typeface="Courier"/>
              </a:rPr>
              <a:t>n.getKey</a:t>
            </a:r>
            <a:r>
              <a:rPr lang="nb-NO" dirty="0">
                <a:latin typeface="Courier"/>
                <a:cs typeface="Courier"/>
              </a:rPr>
              <a:t>().</a:t>
            </a:r>
            <a:r>
              <a:rPr lang="nb-NO" dirty="0" err="1">
                <a:latin typeface="Courier"/>
                <a:cs typeface="Courier"/>
              </a:rPr>
              <a:t>equals</a:t>
            </a:r>
            <a:r>
              <a:rPr lang="nb-NO" dirty="0">
                <a:latin typeface="Courier"/>
                <a:cs typeface="Courier"/>
              </a:rPr>
              <a:t>(</a:t>
            </a:r>
            <a:r>
              <a:rPr lang="nb-NO" dirty="0" err="1">
                <a:latin typeface="Courier"/>
                <a:cs typeface="Courier"/>
              </a:rPr>
              <a:t>key</a:t>
            </a:r>
            <a:r>
              <a:rPr lang="nb-NO" dirty="0">
                <a:latin typeface="Courier"/>
                <a:cs typeface="Courier"/>
              </a:rPr>
              <a:t>)) {</a:t>
            </a:r>
          </a:p>
          <a:p>
            <a:pPr algn="l"/>
            <a:r>
              <a:rPr lang="is-IS" dirty="0">
                <a:latin typeface="Courier"/>
                <a:cs typeface="Courier"/>
              </a:rPr>
              <a:t>        return true</a:t>
            </a:r>
            <a:r>
              <a:rPr lang="is-IS" dirty="0" smtClean="0">
                <a:latin typeface="Courier"/>
                <a:cs typeface="Courier"/>
              </a:rPr>
              <a:t>; }</a:t>
            </a:r>
            <a:endParaRPr lang="is-IS" dirty="0">
              <a:latin typeface="Courier"/>
              <a:cs typeface="Courier"/>
            </a:endParaRPr>
          </a:p>
          <a:p>
            <a:pPr algn="l"/>
            <a:r>
              <a:rPr lang="is-IS" dirty="0">
                <a:latin typeface="Courier"/>
                <a:cs typeface="Courier"/>
              </a:rPr>
              <a:t>   </a:t>
            </a:r>
            <a:r>
              <a:rPr lang="is-IS" dirty="0" smtClean="0">
                <a:latin typeface="Courier"/>
                <a:cs typeface="Courier"/>
              </a:rPr>
              <a:t>    </a:t>
            </a:r>
            <a:endParaRPr lang="is-IS" dirty="0">
              <a:latin typeface="Courier"/>
              <a:cs typeface="Courier"/>
            </a:endParaRPr>
          </a:p>
          <a:p>
            <a:pPr algn="l"/>
            <a:r>
              <a:rPr lang="en-US" dirty="0">
                <a:latin typeface="Courier"/>
                <a:cs typeface="Courier"/>
              </a:rPr>
              <a:t>    if (</a:t>
            </a:r>
            <a:r>
              <a:rPr lang="en-US" dirty="0" err="1">
                <a:latin typeface="Courier"/>
                <a:cs typeface="Courier"/>
              </a:rPr>
              <a:t>key.compareTo</a:t>
            </a:r>
            <a:r>
              <a:rPr lang="en-US" dirty="0">
                <a:latin typeface="Courier"/>
                <a:cs typeface="Courier"/>
              </a:rPr>
              <a:t>(</a:t>
            </a:r>
            <a:r>
              <a:rPr lang="en-US" dirty="0" err="1">
                <a:latin typeface="Courier"/>
                <a:cs typeface="Courier"/>
              </a:rPr>
              <a:t>n.getKey</a:t>
            </a:r>
            <a:r>
              <a:rPr lang="en-US" dirty="0">
                <a:latin typeface="Courier"/>
                <a:cs typeface="Courier"/>
              </a:rPr>
              <a:t>()) &lt; 0) {</a:t>
            </a:r>
          </a:p>
          <a:p>
            <a:pPr algn="l"/>
            <a:r>
              <a:rPr lang="en-US" dirty="0">
                <a:latin typeface="Courier"/>
                <a:cs typeface="Courier"/>
              </a:rPr>
              <a:t>      </a:t>
            </a:r>
            <a:r>
              <a:rPr lang="en-US" dirty="0" smtClean="0">
                <a:latin typeface="Courier"/>
                <a:cs typeface="Courier"/>
              </a:rPr>
              <a:t>/</a:t>
            </a:r>
            <a:r>
              <a:rPr lang="en-US" dirty="0">
                <a:latin typeface="Courier"/>
                <a:cs typeface="Courier"/>
              </a:rPr>
              <a:t>/ key &lt; </a:t>
            </a:r>
            <a:r>
              <a:rPr lang="en-US" dirty="0" smtClean="0">
                <a:latin typeface="Courier"/>
                <a:cs typeface="Courier"/>
              </a:rPr>
              <a:t>node's </a:t>
            </a:r>
            <a:r>
              <a:rPr lang="en-US" dirty="0">
                <a:latin typeface="Courier"/>
                <a:cs typeface="Courier"/>
              </a:rPr>
              <a:t>key; look in left </a:t>
            </a:r>
            <a:r>
              <a:rPr lang="en-US" dirty="0" err="1">
                <a:latin typeface="Courier"/>
                <a:cs typeface="Courier"/>
              </a:rPr>
              <a:t>subtree</a:t>
            </a:r>
            <a:endParaRPr lang="en-US" dirty="0">
              <a:latin typeface="Courier"/>
              <a:cs typeface="Courier"/>
            </a:endParaRPr>
          </a:p>
          <a:p>
            <a:pPr algn="l"/>
            <a:r>
              <a:rPr lang="en-US" dirty="0">
                <a:latin typeface="Courier"/>
                <a:cs typeface="Courier"/>
              </a:rPr>
              <a:t>        return lookup(</a:t>
            </a:r>
            <a:r>
              <a:rPr lang="en-US" dirty="0" err="1">
                <a:latin typeface="Courier"/>
                <a:cs typeface="Courier"/>
              </a:rPr>
              <a:t>n.getLeft</a:t>
            </a:r>
            <a:r>
              <a:rPr lang="en-US" dirty="0">
                <a:latin typeface="Courier"/>
                <a:cs typeface="Courier"/>
              </a:rPr>
              <a:t>(), key)</a:t>
            </a:r>
            <a:r>
              <a:rPr lang="en-US" dirty="0" smtClean="0">
                <a:latin typeface="Courier"/>
                <a:cs typeface="Courier"/>
              </a:rPr>
              <a:t>; }</a:t>
            </a:r>
            <a:endParaRPr lang="en-US" dirty="0">
              <a:latin typeface="Courier"/>
              <a:cs typeface="Courier"/>
            </a:endParaRPr>
          </a:p>
          <a:p>
            <a:pPr algn="l"/>
            <a:r>
              <a:rPr lang="da-DK" dirty="0">
                <a:latin typeface="Courier"/>
                <a:cs typeface="Courier"/>
              </a:rPr>
              <a:t>    </a:t>
            </a:r>
            <a:r>
              <a:rPr lang="da-DK" dirty="0" err="1">
                <a:latin typeface="Courier"/>
                <a:cs typeface="Courier"/>
              </a:rPr>
              <a:t>else</a:t>
            </a:r>
            <a:r>
              <a:rPr lang="da-DK" dirty="0">
                <a:latin typeface="Courier"/>
                <a:cs typeface="Courier"/>
              </a:rPr>
              <a:t> {</a:t>
            </a:r>
          </a:p>
          <a:p>
            <a:pPr algn="l"/>
            <a:r>
              <a:rPr lang="da-DK" dirty="0">
                <a:latin typeface="Courier"/>
                <a:cs typeface="Courier"/>
              </a:rPr>
              <a:t>     </a:t>
            </a:r>
            <a:r>
              <a:rPr lang="da-DK" dirty="0" smtClean="0">
                <a:latin typeface="Courier"/>
                <a:cs typeface="Courier"/>
              </a:rPr>
              <a:t>/</a:t>
            </a:r>
            <a:r>
              <a:rPr lang="da-DK" dirty="0">
                <a:latin typeface="Courier"/>
                <a:cs typeface="Courier"/>
              </a:rPr>
              <a:t>/ </a:t>
            </a:r>
            <a:r>
              <a:rPr lang="da-DK" dirty="0" err="1">
                <a:latin typeface="Courier"/>
                <a:cs typeface="Courier"/>
              </a:rPr>
              <a:t>key</a:t>
            </a:r>
            <a:r>
              <a:rPr lang="da-DK" dirty="0">
                <a:latin typeface="Courier"/>
                <a:cs typeface="Courier"/>
              </a:rPr>
              <a:t> &gt; </a:t>
            </a:r>
            <a:r>
              <a:rPr lang="da-DK" dirty="0" err="1" smtClean="0">
                <a:latin typeface="Courier"/>
                <a:cs typeface="Courier"/>
              </a:rPr>
              <a:t>node's</a:t>
            </a:r>
            <a:r>
              <a:rPr lang="da-DK" dirty="0" smtClean="0">
                <a:latin typeface="Courier"/>
                <a:cs typeface="Courier"/>
              </a:rPr>
              <a:t> </a:t>
            </a:r>
            <a:r>
              <a:rPr lang="da-DK" dirty="0" err="1">
                <a:latin typeface="Courier"/>
                <a:cs typeface="Courier"/>
              </a:rPr>
              <a:t>key</a:t>
            </a:r>
            <a:r>
              <a:rPr lang="da-DK" dirty="0">
                <a:latin typeface="Courier"/>
                <a:cs typeface="Courier"/>
              </a:rPr>
              <a:t>; look in right </a:t>
            </a:r>
            <a:r>
              <a:rPr lang="da-DK" dirty="0" err="1">
                <a:latin typeface="Courier"/>
                <a:cs typeface="Courier"/>
              </a:rPr>
              <a:t>subtree</a:t>
            </a:r>
            <a:endParaRPr lang="da-DK" dirty="0">
              <a:latin typeface="Courier"/>
              <a:cs typeface="Courier"/>
            </a:endParaRPr>
          </a:p>
          <a:p>
            <a:pPr algn="l"/>
            <a:r>
              <a:rPr lang="da-DK" dirty="0">
                <a:latin typeface="Courier"/>
                <a:cs typeface="Courier"/>
              </a:rPr>
              <a:t>        </a:t>
            </a:r>
            <a:r>
              <a:rPr lang="da-DK" dirty="0" err="1">
                <a:latin typeface="Courier"/>
                <a:cs typeface="Courier"/>
              </a:rPr>
              <a:t>return</a:t>
            </a:r>
            <a:r>
              <a:rPr lang="da-DK" dirty="0">
                <a:latin typeface="Courier"/>
                <a:cs typeface="Courier"/>
              </a:rPr>
              <a:t> </a:t>
            </a:r>
            <a:r>
              <a:rPr lang="da-DK" dirty="0" err="1">
                <a:latin typeface="Courier"/>
                <a:cs typeface="Courier"/>
              </a:rPr>
              <a:t>lookup</a:t>
            </a:r>
            <a:r>
              <a:rPr lang="da-DK" dirty="0">
                <a:latin typeface="Courier"/>
                <a:cs typeface="Courier"/>
              </a:rPr>
              <a:t>(</a:t>
            </a:r>
            <a:r>
              <a:rPr lang="da-DK" dirty="0" err="1">
                <a:latin typeface="Courier"/>
                <a:cs typeface="Courier"/>
              </a:rPr>
              <a:t>n.getRight</a:t>
            </a:r>
            <a:r>
              <a:rPr lang="da-DK" dirty="0">
                <a:latin typeface="Courier"/>
                <a:cs typeface="Courier"/>
              </a:rPr>
              <a:t>(), </a:t>
            </a:r>
            <a:r>
              <a:rPr lang="da-DK" dirty="0" err="1">
                <a:latin typeface="Courier"/>
                <a:cs typeface="Courier"/>
              </a:rPr>
              <a:t>key</a:t>
            </a:r>
            <a:r>
              <a:rPr lang="da-DK" dirty="0">
                <a:latin typeface="Courier"/>
                <a:cs typeface="Courier"/>
              </a:rPr>
              <a:t>);</a:t>
            </a:r>
          </a:p>
          <a:p>
            <a:pPr algn="l"/>
            <a:r>
              <a:rPr lang="da-DK" dirty="0">
                <a:latin typeface="Courier"/>
                <a:cs typeface="Courier"/>
              </a:rPr>
              <a:t>    }</a:t>
            </a:r>
          </a:p>
          <a:p>
            <a:pPr algn="l"/>
            <a:r>
              <a:rPr lang="da-DK" dirty="0"/>
              <a:t>}</a:t>
            </a:r>
            <a:endParaRPr lang="en-US" dirty="0"/>
          </a:p>
        </p:txBody>
      </p:sp>
    </p:spTree>
    <p:extLst>
      <p:ext uri="{BB962C8B-B14F-4D97-AF65-F5344CB8AC3E}">
        <p14:creationId xmlns:p14="http://schemas.microsoft.com/office/powerpoint/2010/main" val="2381351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dissolve">
                                      <p:cBhvr>
                                        <p:cTn id="15" dur="500"/>
                                        <p:tgtEl>
                                          <p:spTgt spid="3">
                                            <p:txEl>
                                              <p:pRg st="7" end="7"/>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dissolve">
                                      <p:cBhvr>
                                        <p:cTn id="26" dur="500"/>
                                        <p:tgtEl>
                                          <p:spTgt spid="3">
                                            <p:txEl>
                                              <p:pRg st="10" end="10"/>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dissolve">
                                      <p:cBhvr>
                                        <p:cTn id="29" dur="500"/>
                                        <p:tgtEl>
                                          <p:spTgt spid="3">
                                            <p:txEl>
                                              <p:pRg st="11" end="1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dissolve">
                                      <p:cBhvr>
                                        <p:cTn id="32" dur="500"/>
                                        <p:tgtEl>
                                          <p:spTgt spid="3">
                                            <p:txEl>
                                              <p:pRg st="12" end="1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dissolve">
                                      <p:cBhvr>
                                        <p:cTn id="35" dur="500"/>
                                        <p:tgtEl>
                                          <p:spTgt spid="3">
                                            <p:txEl>
                                              <p:pRg st="13" end="13"/>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
                                            <p:txEl>
                                              <p:pRg st="14" end="14"/>
                                            </p:txEl>
                                          </p:spTgt>
                                        </p:tgtEl>
                                        <p:attrNameLst>
                                          <p:attrName>style.visibility</p:attrName>
                                        </p:attrNameLst>
                                      </p:cBhvr>
                                      <p:to>
                                        <p:strVal val="visible"/>
                                      </p:to>
                                    </p:set>
                                    <p:animEffect transition="in" filter="dissolve">
                                      <p:cBhvr>
                                        <p:cTn id="3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60779"/>
            <a:ext cx="7772400" cy="846665"/>
          </a:xfrm>
        </p:spPr>
        <p:txBody>
          <a:bodyPr/>
          <a:lstStyle/>
          <a:p>
            <a:r>
              <a:rPr lang="en-US" dirty="0" smtClean="0"/>
              <a:t>An Example</a:t>
            </a:r>
            <a:endParaRPr lang="en-US" dirty="0"/>
          </a:p>
        </p:txBody>
      </p:sp>
      <p:sp>
        <p:nvSpPr>
          <p:cNvPr id="3" name="Subtitle 2"/>
          <p:cNvSpPr>
            <a:spLocks noGrp="1"/>
          </p:cNvSpPr>
          <p:nvPr>
            <p:ph type="subTitle" idx="1"/>
          </p:nvPr>
        </p:nvSpPr>
        <p:spPr>
          <a:xfrm>
            <a:off x="1371600" y="1905000"/>
            <a:ext cx="6400800" cy="3498850"/>
          </a:xfrm>
        </p:spPr>
        <p:txBody>
          <a:bodyPr/>
          <a:lstStyle/>
          <a:p>
            <a:pPr algn="l"/>
            <a:r>
              <a:rPr lang="en-US" dirty="0" smtClean="0"/>
              <a:t>We’ll search for 12 in:</a:t>
            </a:r>
          </a:p>
          <a:p>
            <a:pPr algn="l"/>
            <a:endParaRPr lang="en-US" dirty="0"/>
          </a:p>
        </p:txBody>
      </p:sp>
      <p:pic>
        <p:nvPicPr>
          <p:cNvPr id="4" name="Picture 3"/>
          <p:cNvPicPr>
            <a:picLocks noChangeAspect="1"/>
          </p:cNvPicPr>
          <p:nvPr/>
        </p:nvPicPr>
        <p:blipFill>
          <a:blip r:embed="rId2"/>
          <a:stretch>
            <a:fillRect/>
          </a:stretch>
        </p:blipFill>
        <p:spPr>
          <a:xfrm>
            <a:off x="2984500" y="2667000"/>
            <a:ext cx="3175000" cy="1524000"/>
          </a:xfrm>
          <a:prstGeom prst="rect">
            <a:avLst/>
          </a:prstGeom>
        </p:spPr>
      </p:pic>
    </p:spTree>
    <p:extLst>
      <p:ext uri="{BB962C8B-B14F-4D97-AF65-F5344CB8AC3E}">
        <p14:creationId xmlns:p14="http://schemas.microsoft.com/office/powerpoint/2010/main" val="266611284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33778"/>
            <a:ext cx="6400800" cy="4670072"/>
          </a:xfrm>
        </p:spPr>
        <p:txBody>
          <a:bodyPr/>
          <a:lstStyle/>
          <a:p>
            <a:endParaRPr lang="en-US" dirty="0"/>
          </a:p>
        </p:txBody>
      </p:sp>
      <p:pic>
        <p:nvPicPr>
          <p:cNvPr id="4" name="Picture 3"/>
          <p:cNvPicPr>
            <a:picLocks noChangeAspect="1"/>
          </p:cNvPicPr>
          <p:nvPr/>
        </p:nvPicPr>
        <p:blipFill rotWithShape="1">
          <a:blip r:embed="rId2"/>
          <a:srcRect b="66274"/>
          <a:stretch/>
        </p:blipFill>
        <p:spPr>
          <a:xfrm>
            <a:off x="1906411" y="2029177"/>
            <a:ext cx="5092700" cy="1696156"/>
          </a:xfrm>
          <a:prstGeom prst="rect">
            <a:avLst/>
          </a:prstGeom>
        </p:spPr>
      </p:pic>
    </p:spTree>
    <p:extLst>
      <p:ext uri="{BB962C8B-B14F-4D97-AF65-F5344CB8AC3E}">
        <p14:creationId xmlns:p14="http://schemas.microsoft.com/office/powerpoint/2010/main" val="308682340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33778"/>
            <a:ext cx="6400800" cy="4670072"/>
          </a:xfrm>
        </p:spPr>
        <p:txBody>
          <a:bodyPr/>
          <a:lstStyle/>
          <a:p>
            <a:endParaRPr lang="en-US" dirty="0"/>
          </a:p>
        </p:txBody>
      </p:sp>
      <p:pic>
        <p:nvPicPr>
          <p:cNvPr id="2" name="Picture 1"/>
          <p:cNvPicPr>
            <a:picLocks noChangeAspect="1"/>
          </p:cNvPicPr>
          <p:nvPr/>
        </p:nvPicPr>
        <p:blipFill rotWithShape="1">
          <a:blip r:embed="rId2"/>
          <a:srcRect t="32043" b="31481"/>
          <a:stretch/>
        </p:blipFill>
        <p:spPr>
          <a:xfrm>
            <a:off x="1906411" y="2060221"/>
            <a:ext cx="5092700" cy="1834445"/>
          </a:xfrm>
          <a:prstGeom prst="rect">
            <a:avLst/>
          </a:prstGeom>
        </p:spPr>
      </p:pic>
    </p:spTree>
    <p:extLst>
      <p:ext uri="{BB962C8B-B14F-4D97-AF65-F5344CB8AC3E}">
        <p14:creationId xmlns:p14="http://schemas.microsoft.com/office/powerpoint/2010/main" val="16613046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33778"/>
            <a:ext cx="6400800" cy="4670072"/>
          </a:xfrm>
        </p:spPr>
        <p:txBody>
          <a:bodyPr/>
          <a:lstStyle/>
          <a:p>
            <a:endParaRPr lang="en-US" dirty="0"/>
          </a:p>
        </p:txBody>
      </p:sp>
      <p:pic>
        <p:nvPicPr>
          <p:cNvPr id="2" name="Picture 1"/>
          <p:cNvPicPr>
            <a:picLocks noChangeAspect="1"/>
          </p:cNvPicPr>
          <p:nvPr/>
        </p:nvPicPr>
        <p:blipFill rotWithShape="1">
          <a:blip r:embed="rId2"/>
          <a:srcRect t="68238"/>
          <a:stretch/>
        </p:blipFill>
        <p:spPr>
          <a:xfrm>
            <a:off x="1878189" y="1933222"/>
            <a:ext cx="5092700" cy="1597378"/>
          </a:xfrm>
          <a:prstGeom prst="rect">
            <a:avLst/>
          </a:prstGeom>
        </p:spPr>
      </p:pic>
    </p:spTree>
    <p:extLst>
      <p:ext uri="{BB962C8B-B14F-4D97-AF65-F5344CB8AC3E}">
        <p14:creationId xmlns:p14="http://schemas.microsoft.com/office/powerpoint/2010/main" val="428645298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90"/>
            <a:ext cx="7772400" cy="1143000"/>
          </a:xfrm>
        </p:spPr>
        <p:txBody>
          <a:bodyPr/>
          <a:lstStyle/>
          <a:p>
            <a:r>
              <a:rPr lang="en-US" dirty="0" smtClean="0"/>
              <a:t>What if the key isn’t in the BST?</a:t>
            </a:r>
            <a:endParaRPr lang="en-US" dirty="0"/>
          </a:p>
        </p:txBody>
      </p:sp>
      <p:sp>
        <p:nvSpPr>
          <p:cNvPr id="3" name="Subtitle 2"/>
          <p:cNvSpPr>
            <a:spLocks noGrp="1"/>
          </p:cNvSpPr>
          <p:nvPr>
            <p:ph type="subTitle" idx="1"/>
          </p:nvPr>
        </p:nvSpPr>
        <p:spPr>
          <a:xfrm>
            <a:off x="1371600" y="1890890"/>
            <a:ext cx="6400800" cy="4148666"/>
          </a:xfrm>
        </p:spPr>
        <p:txBody>
          <a:bodyPr/>
          <a:lstStyle/>
          <a:p>
            <a:pPr algn="l"/>
            <a:r>
              <a:rPr lang="en-US" dirty="0" smtClean="0"/>
              <a:t>Search for 15:</a:t>
            </a:r>
          </a:p>
          <a:p>
            <a:pPr algn="l"/>
            <a:endParaRPr lang="en-US" dirty="0"/>
          </a:p>
        </p:txBody>
      </p:sp>
      <p:pic>
        <p:nvPicPr>
          <p:cNvPr id="4" name="Picture 3"/>
          <p:cNvPicPr>
            <a:picLocks noChangeAspect="1"/>
          </p:cNvPicPr>
          <p:nvPr/>
        </p:nvPicPr>
        <p:blipFill rotWithShape="1">
          <a:blip r:embed="rId2"/>
          <a:srcRect b="50655"/>
          <a:stretch/>
        </p:blipFill>
        <p:spPr>
          <a:xfrm>
            <a:off x="2044700" y="2839156"/>
            <a:ext cx="5041900" cy="1648178"/>
          </a:xfrm>
          <a:prstGeom prst="rect">
            <a:avLst/>
          </a:prstGeom>
        </p:spPr>
      </p:pic>
    </p:spTree>
    <p:extLst>
      <p:ext uri="{BB962C8B-B14F-4D97-AF65-F5344CB8AC3E}">
        <p14:creationId xmlns:p14="http://schemas.microsoft.com/office/powerpoint/2010/main" val="6993795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167694"/>
            <a:ext cx="6400800" cy="4547306"/>
          </a:xfrm>
        </p:spPr>
        <p:txBody>
          <a:bodyPr>
            <a:normAutofit/>
          </a:bodyPr>
          <a:lstStyle/>
          <a:p>
            <a:pPr algn="l"/>
            <a:r>
              <a:rPr lang="en-US" dirty="0"/>
              <a:t>Say we want to find a value </a:t>
            </a:r>
            <a:r>
              <a:rPr lang="en-US" dirty="0" smtClean="0"/>
              <a:t>v:</a:t>
            </a:r>
            <a:endParaRPr lang="en-US" dirty="0"/>
          </a:p>
          <a:p>
            <a:pPr marL="514350" indent="-514350" algn="l">
              <a:buFont typeface="+mj-lt"/>
              <a:buAutoNum type="arabicPeriod"/>
            </a:pPr>
            <a:r>
              <a:rPr lang="en-US" dirty="0"/>
              <a:t>If the midpoint entry, at position N/2 matches, we are done.</a:t>
            </a:r>
          </a:p>
          <a:p>
            <a:pPr marL="514350" indent="-514350" algn="l">
              <a:buFont typeface="+mj-lt"/>
              <a:buAutoNum type="arabicPeriod"/>
            </a:pPr>
            <a:r>
              <a:rPr lang="en-US" dirty="0"/>
              <a:t>If the midpoint entry is </a:t>
            </a:r>
            <a:r>
              <a:rPr lang="en-US" dirty="0" smtClean="0"/>
              <a:t>smaller than </a:t>
            </a:r>
            <a:r>
              <a:rPr lang="en-US" dirty="0"/>
              <a:t>v do a binary search on the </a:t>
            </a:r>
            <a:r>
              <a:rPr lang="en-US" i="1" dirty="0" smtClean="0"/>
              <a:t>upper half </a:t>
            </a:r>
            <a:r>
              <a:rPr lang="en-US" dirty="0"/>
              <a:t>of the array (positions( N/2)+1 to N-1</a:t>
            </a:r>
            <a:r>
              <a:rPr lang="en-US" dirty="0" smtClean="0"/>
              <a:t>.</a:t>
            </a:r>
          </a:p>
          <a:p>
            <a:pPr marL="514350" indent="-514350" algn="l">
              <a:buFont typeface="+mj-lt"/>
              <a:buAutoNum type="arabicPeriod"/>
            </a:pPr>
            <a:r>
              <a:rPr lang="en-US" dirty="0" smtClean="0"/>
              <a:t>Otherwise do a binary search on the </a:t>
            </a:r>
            <a:r>
              <a:rPr lang="en-US" i="1" dirty="0" smtClean="0"/>
              <a:t>lower half </a:t>
            </a:r>
            <a:r>
              <a:rPr lang="en-US" dirty="0" smtClean="0"/>
              <a:t>of the array (positions 0 to (N/2) -1.</a:t>
            </a:r>
            <a:endParaRPr lang="en-US" dirty="0"/>
          </a:p>
          <a:p>
            <a:pPr algn="l"/>
            <a:endParaRPr lang="en-US" dirty="0"/>
          </a:p>
        </p:txBody>
      </p:sp>
    </p:spTree>
    <p:extLst>
      <p:ext uri="{BB962C8B-B14F-4D97-AF65-F5344CB8AC3E}">
        <p14:creationId xmlns:p14="http://schemas.microsoft.com/office/powerpoint/2010/main" val="2360862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45444"/>
            <a:ext cx="6400800" cy="4458406"/>
          </a:xfrm>
        </p:spPr>
        <p:txBody>
          <a:bodyPr/>
          <a:lstStyle/>
          <a:p>
            <a:endParaRPr lang="en-US" dirty="0"/>
          </a:p>
        </p:txBody>
      </p:sp>
      <p:pic>
        <p:nvPicPr>
          <p:cNvPr id="4" name="Picture 3"/>
          <p:cNvPicPr>
            <a:picLocks noChangeAspect="1"/>
          </p:cNvPicPr>
          <p:nvPr/>
        </p:nvPicPr>
        <p:blipFill rotWithShape="1">
          <a:blip r:embed="rId2"/>
          <a:srcRect t="48078"/>
          <a:stretch/>
        </p:blipFill>
        <p:spPr>
          <a:xfrm>
            <a:off x="2044700" y="2074333"/>
            <a:ext cx="5041900" cy="1734256"/>
          </a:xfrm>
          <a:prstGeom prst="rect">
            <a:avLst/>
          </a:prstGeom>
        </p:spPr>
      </p:pic>
    </p:spTree>
    <p:extLst>
      <p:ext uri="{BB962C8B-B14F-4D97-AF65-F5344CB8AC3E}">
        <p14:creationId xmlns:p14="http://schemas.microsoft.com/office/powerpoint/2010/main" val="26334047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022" y="787399"/>
            <a:ext cx="7772400" cy="1470025"/>
          </a:xfrm>
        </p:spPr>
        <p:txBody>
          <a:bodyPr/>
          <a:lstStyle/>
          <a:p>
            <a:r>
              <a:rPr lang="en-US" dirty="0" smtClean="0"/>
              <a:t>How fast is insertion into a BST?</a:t>
            </a:r>
            <a:endParaRPr lang="en-US" dirty="0"/>
          </a:p>
        </p:txBody>
      </p:sp>
      <p:sp>
        <p:nvSpPr>
          <p:cNvPr id="3" name="Subtitle 2"/>
          <p:cNvSpPr>
            <a:spLocks noGrp="1"/>
          </p:cNvSpPr>
          <p:nvPr>
            <p:ph type="subTitle" idx="1"/>
          </p:nvPr>
        </p:nvSpPr>
        <p:spPr>
          <a:xfrm>
            <a:off x="1371600" y="2003778"/>
            <a:ext cx="6400800" cy="3400072"/>
          </a:xfrm>
        </p:spPr>
        <p:txBody>
          <a:bodyPr/>
          <a:lstStyle/>
          <a:p>
            <a:pPr algn="l"/>
            <a:r>
              <a:rPr lang="en-US" dirty="0" smtClean="0"/>
              <a:t>Depends on the “shape” of the tree!</a:t>
            </a:r>
          </a:p>
          <a:p>
            <a:pPr algn="l"/>
            <a:endParaRPr lang="en-US" dirty="0"/>
          </a:p>
          <a:p>
            <a:pPr algn="l"/>
            <a:r>
              <a:rPr lang="en-US" dirty="0" smtClean="0"/>
              <a:t>We always trace a path from the root to a node (or where the node would have been). So the lookup time is limited by the </a:t>
            </a:r>
            <a:r>
              <a:rPr lang="en-US" i="1" dirty="0" smtClean="0"/>
              <a:t>longest path </a:t>
            </a:r>
            <a:r>
              <a:rPr lang="en-US" dirty="0" smtClean="0"/>
              <a:t>from a root to a leaf.</a:t>
            </a:r>
          </a:p>
          <a:p>
            <a:pPr algn="l"/>
            <a:r>
              <a:rPr lang="en-US" dirty="0" smtClean="0"/>
              <a:t>This is the tree’s </a:t>
            </a:r>
            <a:r>
              <a:rPr lang="en-US" i="1" dirty="0" smtClean="0"/>
              <a:t>height</a:t>
            </a:r>
            <a:r>
              <a:rPr lang="en-US" dirty="0" smtClean="0"/>
              <a:t>.</a:t>
            </a:r>
            <a:endParaRPr lang="en-US" dirty="0"/>
          </a:p>
        </p:txBody>
      </p:sp>
    </p:spTree>
    <p:extLst>
      <p:ext uri="{BB962C8B-B14F-4D97-AF65-F5344CB8AC3E}">
        <p14:creationId xmlns:p14="http://schemas.microsoft.com/office/powerpoint/2010/main" val="3287216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677333"/>
            <a:ext cx="6587067" cy="5390445"/>
          </a:xfrm>
        </p:spPr>
        <p:txBody>
          <a:bodyPr>
            <a:normAutofit lnSpcReduction="10000"/>
          </a:bodyPr>
          <a:lstStyle/>
          <a:p>
            <a:pPr algn="l"/>
            <a:r>
              <a:rPr lang="en-US" dirty="0" smtClean="0"/>
              <a:t>Sometimes a tree is just a linked list, with each node having only one child:</a:t>
            </a:r>
          </a:p>
          <a:p>
            <a:r>
              <a:rPr lang="en-US" dirty="0" smtClean="0"/>
              <a:t>            </a:t>
            </a:r>
            <a:r>
              <a:rPr lang="en-US" dirty="0"/>
              <a:t>50</a:t>
            </a:r>
          </a:p>
          <a:p>
            <a:r>
              <a:rPr lang="en-US" dirty="0"/>
              <a:t>            /  </a:t>
            </a:r>
          </a:p>
          <a:p>
            <a:r>
              <a:rPr lang="en-US" dirty="0"/>
              <a:t>          10</a:t>
            </a:r>
          </a:p>
          <a:p>
            <a:r>
              <a:rPr lang="en-US" dirty="0"/>
              <a:t>            \</a:t>
            </a:r>
          </a:p>
          <a:p>
            <a:r>
              <a:rPr lang="en-US" dirty="0"/>
              <a:t>             15</a:t>
            </a:r>
          </a:p>
          <a:p>
            <a:r>
              <a:rPr lang="en-US" dirty="0"/>
              <a:t>               \</a:t>
            </a:r>
          </a:p>
          <a:p>
            <a:r>
              <a:rPr lang="en-US" dirty="0"/>
              <a:t>                30</a:t>
            </a:r>
          </a:p>
          <a:p>
            <a:r>
              <a:rPr lang="en-US" dirty="0"/>
              <a:t>               /</a:t>
            </a:r>
          </a:p>
          <a:p>
            <a:r>
              <a:rPr lang="en-US" dirty="0"/>
              <a:t>             20</a:t>
            </a:r>
          </a:p>
          <a:p>
            <a:endParaRPr lang="en-US" dirty="0"/>
          </a:p>
          <a:p>
            <a:pPr algn="l"/>
            <a:endParaRPr lang="en-US" dirty="0"/>
          </a:p>
        </p:txBody>
      </p:sp>
    </p:spTree>
    <p:extLst>
      <p:ext uri="{BB962C8B-B14F-4D97-AF65-F5344CB8AC3E}">
        <p14:creationId xmlns:p14="http://schemas.microsoft.com/office/powerpoint/2010/main" val="285302249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89" y="860777"/>
            <a:ext cx="6400800" cy="5037667"/>
          </a:xfrm>
        </p:spPr>
        <p:txBody>
          <a:bodyPr/>
          <a:lstStyle/>
          <a:p>
            <a:pPr algn="l"/>
            <a:r>
              <a:rPr lang="en-US" dirty="0" smtClean="0"/>
              <a:t>In these cases lookup time is linear (O(N)), just like linked lists.</a:t>
            </a:r>
          </a:p>
          <a:p>
            <a:pPr algn="l"/>
            <a:r>
              <a:rPr lang="en-US" dirty="0" smtClean="0"/>
              <a:t>In the best case, all leaves have the same depth:</a:t>
            </a:r>
          </a:p>
          <a:p>
            <a:pPr algn="l"/>
            <a:endParaRPr lang="en-US" dirty="0" smtClean="0"/>
          </a:p>
          <a:p>
            <a:pPr algn="l"/>
            <a:endParaRPr lang="en-US" dirty="0"/>
          </a:p>
          <a:p>
            <a:pPr algn="l"/>
            <a:endParaRPr lang="en-US" dirty="0" smtClean="0"/>
          </a:p>
          <a:p>
            <a:pPr algn="l"/>
            <a:endParaRPr lang="en-US" dirty="0"/>
          </a:p>
          <a:p>
            <a:pPr algn="l"/>
            <a:r>
              <a:rPr lang="en-US" dirty="0" smtClean="0"/>
              <a:t>This is a </a:t>
            </a:r>
            <a:r>
              <a:rPr lang="en-US" i="1" dirty="0" smtClean="0"/>
              <a:t>full tree</a:t>
            </a:r>
            <a:r>
              <a:rPr lang="en-US" dirty="0" smtClean="0"/>
              <a:t>.</a:t>
            </a:r>
            <a:endParaRPr lang="en-US" dirty="0"/>
          </a:p>
        </p:txBody>
      </p:sp>
      <p:pic>
        <p:nvPicPr>
          <p:cNvPr id="4" name="Picture 3"/>
          <p:cNvPicPr>
            <a:picLocks noChangeAspect="1"/>
          </p:cNvPicPr>
          <p:nvPr/>
        </p:nvPicPr>
        <p:blipFill>
          <a:blip r:embed="rId2"/>
          <a:stretch>
            <a:fillRect/>
          </a:stretch>
        </p:blipFill>
        <p:spPr>
          <a:xfrm>
            <a:off x="2933700" y="2667000"/>
            <a:ext cx="3263900" cy="1511300"/>
          </a:xfrm>
          <a:prstGeom prst="rect">
            <a:avLst/>
          </a:prstGeom>
        </p:spPr>
      </p:pic>
    </p:spTree>
    <p:extLst>
      <p:ext uri="{BB962C8B-B14F-4D97-AF65-F5344CB8AC3E}">
        <p14:creationId xmlns:p14="http://schemas.microsoft.com/office/powerpoint/2010/main" val="1097876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9667"/>
            <a:ext cx="6400800" cy="4684183"/>
          </a:xfrm>
        </p:spPr>
        <p:txBody>
          <a:bodyPr/>
          <a:lstStyle/>
          <a:p>
            <a:pPr algn="l"/>
            <a:r>
              <a:rPr lang="en-US" dirty="0" smtClean="0"/>
              <a:t>A full tree with N nodes has a height equal to log</a:t>
            </a:r>
            <a:r>
              <a:rPr lang="en-US" baseline="-25000" dirty="0" smtClean="0"/>
              <a:t>2</a:t>
            </a:r>
            <a:r>
              <a:rPr lang="en-US" dirty="0" smtClean="0"/>
              <a:t>(N).</a:t>
            </a:r>
          </a:p>
          <a:p>
            <a:pPr algn="l"/>
            <a:r>
              <a:rPr lang="en-US" dirty="0" smtClean="0"/>
              <a:t>In the tree above, there are 7 nodes, and</a:t>
            </a:r>
          </a:p>
          <a:p>
            <a:pPr algn="l"/>
            <a:r>
              <a:rPr lang="en-US" dirty="0" smtClean="0"/>
              <a:t>we never visit more than 3 nodes.</a:t>
            </a:r>
          </a:p>
          <a:p>
            <a:pPr algn="l"/>
            <a:r>
              <a:rPr lang="en-US" dirty="0" smtClean="0"/>
              <a:t>log</a:t>
            </a:r>
            <a:r>
              <a:rPr lang="en-US" baseline="-25000" dirty="0" smtClean="0"/>
              <a:t>2</a:t>
            </a:r>
            <a:r>
              <a:rPr lang="en-US" dirty="0" smtClean="0"/>
              <a:t>(7) is essentially 3 (2.807).</a:t>
            </a:r>
          </a:p>
          <a:p>
            <a:pPr algn="l"/>
            <a:endParaRPr lang="en-US" dirty="0"/>
          </a:p>
          <a:p>
            <a:pPr algn="l"/>
            <a:r>
              <a:rPr lang="en-US" dirty="0" smtClean="0"/>
              <a:t>We aim to keep BSTs </a:t>
            </a:r>
            <a:r>
              <a:rPr lang="en-US" i="1" dirty="0" smtClean="0"/>
              <a:t>well balanced</a:t>
            </a:r>
            <a:r>
              <a:rPr lang="en-US" dirty="0" smtClean="0"/>
              <a:t>, so a lookup time of O(log(N)) is the norm.</a:t>
            </a:r>
            <a:endParaRPr lang="en-US" dirty="0"/>
          </a:p>
        </p:txBody>
      </p:sp>
    </p:spTree>
    <p:extLst>
      <p:ext uri="{BB962C8B-B14F-4D97-AF65-F5344CB8AC3E}">
        <p14:creationId xmlns:p14="http://schemas.microsoft.com/office/powerpoint/2010/main" val="2584663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9667"/>
            <a:ext cx="7772400" cy="1157111"/>
          </a:xfrm>
        </p:spPr>
        <p:txBody>
          <a:bodyPr/>
          <a:lstStyle/>
          <a:p>
            <a:r>
              <a:rPr lang="en-US" dirty="0" smtClean="0"/>
              <a:t>Inserting into a BST</a:t>
            </a:r>
            <a:endParaRPr lang="en-US" dirty="0"/>
          </a:p>
        </p:txBody>
      </p:sp>
      <p:sp>
        <p:nvSpPr>
          <p:cNvPr id="3" name="Subtitle 2"/>
          <p:cNvSpPr>
            <a:spLocks noGrp="1"/>
          </p:cNvSpPr>
          <p:nvPr>
            <p:ph type="subTitle" idx="1"/>
          </p:nvPr>
        </p:nvSpPr>
        <p:spPr>
          <a:xfrm>
            <a:off x="1371600" y="1778000"/>
            <a:ext cx="6400800" cy="3625850"/>
          </a:xfrm>
        </p:spPr>
        <p:txBody>
          <a:bodyPr>
            <a:normAutofit/>
          </a:bodyPr>
          <a:lstStyle/>
          <a:p>
            <a:pPr algn="l"/>
            <a:r>
              <a:rPr lang="en-US" dirty="0" smtClean="0"/>
              <a:t>Where does the new node go?</a:t>
            </a:r>
            <a:endParaRPr lang="en-US" dirty="0"/>
          </a:p>
          <a:p>
            <a:pPr algn="l"/>
            <a:r>
              <a:rPr lang="en-US" dirty="0" smtClean="0"/>
              <a:t>Just where our lookup routine will expect to find it!</a:t>
            </a:r>
          </a:p>
          <a:p>
            <a:pPr algn="l"/>
            <a:r>
              <a:rPr lang="en-US" dirty="0" smtClean="0">
                <a:latin typeface="Courier"/>
                <a:cs typeface="Courier"/>
              </a:rPr>
              <a:t> </a:t>
            </a:r>
            <a:r>
              <a:rPr lang="en-US" dirty="0">
                <a:latin typeface="Courier"/>
                <a:cs typeface="Courier"/>
              </a:rPr>
              <a:t>public void insert(K key) </a:t>
            </a:r>
            <a:r>
              <a:rPr lang="en-US" dirty="0" smtClean="0">
                <a:latin typeface="Courier"/>
                <a:cs typeface="Courier"/>
              </a:rPr>
              <a:t>  	throws </a:t>
            </a:r>
            <a:r>
              <a:rPr lang="en-US" dirty="0" err="1">
                <a:latin typeface="Courier"/>
                <a:cs typeface="Courier"/>
              </a:rPr>
              <a:t>DuplicateException</a:t>
            </a:r>
            <a:r>
              <a:rPr lang="en-US" dirty="0">
                <a:latin typeface="Courier"/>
                <a:cs typeface="Courier"/>
              </a:rPr>
              <a:t> {</a:t>
            </a:r>
          </a:p>
          <a:p>
            <a:pPr algn="l"/>
            <a:r>
              <a:rPr lang="en-US" dirty="0">
                <a:latin typeface="Courier"/>
                <a:cs typeface="Courier"/>
              </a:rPr>
              <a:t>    root = insert(root, key);</a:t>
            </a:r>
          </a:p>
          <a:p>
            <a:pPr algn="l"/>
            <a:r>
              <a:rPr lang="en-US" dirty="0" smtClean="0">
                <a:latin typeface="Courier"/>
                <a:cs typeface="Courier"/>
              </a:rPr>
              <a:t> }</a:t>
            </a:r>
            <a:endParaRPr lang="en-US" dirty="0">
              <a:latin typeface="Courier"/>
              <a:cs typeface="Courier"/>
            </a:endParaRPr>
          </a:p>
          <a:p>
            <a:pPr algn="l"/>
            <a:endParaRPr lang="en-US" dirty="0" smtClean="0"/>
          </a:p>
          <a:p>
            <a:pPr algn="l"/>
            <a:endParaRPr lang="en-US" dirty="0"/>
          </a:p>
          <a:p>
            <a:pPr algn="l"/>
            <a:endParaRPr lang="en-US" dirty="0" smtClean="0"/>
          </a:p>
          <a:p>
            <a:pPr algn="l"/>
            <a:endParaRPr lang="en-US" dirty="0"/>
          </a:p>
        </p:txBody>
      </p:sp>
    </p:spTree>
    <p:extLst>
      <p:ext uri="{BB962C8B-B14F-4D97-AF65-F5344CB8AC3E}">
        <p14:creationId xmlns:p14="http://schemas.microsoft.com/office/powerpoint/2010/main" val="269463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76111"/>
            <a:ext cx="6400800" cy="4627739"/>
          </a:xfrm>
        </p:spPr>
        <p:txBody>
          <a:bodyPr/>
          <a:lstStyle/>
          <a:p>
            <a:pPr algn="l"/>
            <a:r>
              <a:rPr lang="en-US" dirty="0" smtClean="0"/>
              <a:t>We use a helper routine also named insert that returns a BST (rather than void). This covers the case in which we insert into an empty BST (denoted by null).</a:t>
            </a:r>
          </a:p>
          <a:p>
            <a:pPr algn="l"/>
            <a:r>
              <a:rPr lang="en-US" dirty="0" smtClean="0"/>
              <a:t>Duplicate keys may not be inserted (an exception is thrown).</a:t>
            </a:r>
            <a:endParaRPr lang="en-US" dirty="0"/>
          </a:p>
        </p:txBody>
      </p:sp>
    </p:spTree>
    <p:extLst>
      <p:ext uri="{BB962C8B-B14F-4D97-AF65-F5344CB8AC3E}">
        <p14:creationId xmlns:p14="http://schemas.microsoft.com/office/powerpoint/2010/main" val="2986787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1" y="575027"/>
            <a:ext cx="7732888" cy="5478639"/>
          </a:xfrm>
        </p:spPr>
        <p:txBody>
          <a:bodyPr>
            <a:normAutofit fontScale="92500"/>
          </a:bodyPr>
          <a:lstStyle/>
          <a:p>
            <a:pPr algn="l"/>
            <a:r>
              <a:rPr lang="en-US" dirty="0">
                <a:latin typeface="Courier"/>
                <a:cs typeface="Courier"/>
              </a:rPr>
              <a:t>private </a:t>
            </a:r>
            <a:r>
              <a:rPr lang="en-US" dirty="0" err="1">
                <a:latin typeface="Courier"/>
                <a:cs typeface="Courier"/>
              </a:rPr>
              <a:t>BSTnode</a:t>
            </a:r>
            <a:r>
              <a:rPr lang="en-US" dirty="0">
                <a:latin typeface="Courier"/>
                <a:cs typeface="Courier"/>
              </a:rPr>
              <a:t>&lt;K&gt; </a:t>
            </a:r>
            <a:r>
              <a:rPr lang="en-US" dirty="0" smtClean="0">
                <a:latin typeface="Courier"/>
                <a:cs typeface="Courier"/>
              </a:rPr>
              <a:t> </a:t>
            </a:r>
          </a:p>
          <a:p>
            <a:pPr algn="l"/>
            <a:r>
              <a:rPr lang="en-US" dirty="0" smtClean="0">
                <a:latin typeface="Courier"/>
                <a:cs typeface="Courier"/>
              </a:rPr>
              <a:t> insert</a:t>
            </a:r>
            <a:r>
              <a:rPr lang="en-US" dirty="0">
                <a:latin typeface="Courier"/>
                <a:cs typeface="Courier"/>
              </a:rPr>
              <a:t>(</a:t>
            </a:r>
            <a:r>
              <a:rPr lang="en-US" dirty="0" err="1">
                <a:latin typeface="Courier"/>
                <a:cs typeface="Courier"/>
              </a:rPr>
              <a:t>BSTnode</a:t>
            </a:r>
            <a:r>
              <a:rPr lang="en-US" dirty="0">
                <a:latin typeface="Courier"/>
                <a:cs typeface="Courier"/>
              </a:rPr>
              <a:t>&lt;K&gt; n, K key) throws </a:t>
            </a:r>
            <a:r>
              <a:rPr lang="en-US" dirty="0" smtClean="0">
                <a:latin typeface="Courier"/>
                <a:cs typeface="Courier"/>
              </a:rPr>
              <a:t>  		</a:t>
            </a:r>
            <a:r>
              <a:rPr lang="en-US" dirty="0" err="1" smtClean="0">
                <a:latin typeface="Courier"/>
                <a:cs typeface="Courier"/>
              </a:rPr>
              <a:t>DuplicateException</a:t>
            </a:r>
            <a:r>
              <a:rPr lang="en-US" dirty="0" smtClean="0">
                <a:latin typeface="Courier"/>
                <a:cs typeface="Courier"/>
              </a:rPr>
              <a:t> </a:t>
            </a:r>
            <a:r>
              <a:rPr lang="en-US" dirty="0">
                <a:latin typeface="Courier"/>
                <a:cs typeface="Courier"/>
              </a:rPr>
              <a:t>{</a:t>
            </a:r>
          </a:p>
          <a:p>
            <a:pPr algn="l"/>
            <a:r>
              <a:rPr lang="en-US" dirty="0">
                <a:latin typeface="Courier"/>
                <a:cs typeface="Courier"/>
              </a:rPr>
              <a:t>  </a:t>
            </a:r>
            <a:r>
              <a:rPr lang="en-US" dirty="0" smtClean="0">
                <a:latin typeface="Courier"/>
                <a:cs typeface="Courier"/>
              </a:rPr>
              <a:t>if </a:t>
            </a:r>
            <a:r>
              <a:rPr lang="en-US" dirty="0">
                <a:latin typeface="Courier"/>
                <a:cs typeface="Courier"/>
              </a:rPr>
              <a:t>(n == null) {</a:t>
            </a:r>
          </a:p>
          <a:p>
            <a:pPr algn="l"/>
            <a:r>
              <a:rPr lang="en-US" dirty="0">
                <a:latin typeface="Courier"/>
                <a:cs typeface="Courier"/>
              </a:rPr>
              <a:t>     </a:t>
            </a:r>
            <a:r>
              <a:rPr lang="en-US" dirty="0" smtClean="0">
                <a:latin typeface="Courier"/>
                <a:cs typeface="Courier"/>
              </a:rPr>
              <a:t>return </a:t>
            </a:r>
          </a:p>
          <a:p>
            <a:pPr algn="l"/>
            <a:r>
              <a:rPr lang="en-US" dirty="0">
                <a:latin typeface="Courier"/>
                <a:cs typeface="Courier"/>
              </a:rPr>
              <a:t> </a:t>
            </a:r>
            <a:r>
              <a:rPr lang="en-US" dirty="0" smtClean="0">
                <a:latin typeface="Courier"/>
                <a:cs typeface="Courier"/>
              </a:rPr>
              <a:t>     new </a:t>
            </a:r>
            <a:r>
              <a:rPr lang="en-US" dirty="0" err="1">
                <a:latin typeface="Courier"/>
                <a:cs typeface="Courier"/>
              </a:rPr>
              <a:t>BSTnode</a:t>
            </a:r>
            <a:r>
              <a:rPr lang="en-US" dirty="0">
                <a:latin typeface="Courier"/>
                <a:cs typeface="Courier"/>
              </a:rPr>
              <a:t>&lt;K&gt;(key, null, null);</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if </a:t>
            </a:r>
            <a:r>
              <a:rPr lang="en-US" dirty="0">
                <a:latin typeface="Courier"/>
                <a:cs typeface="Courier"/>
              </a:rPr>
              <a:t>(</a:t>
            </a:r>
            <a:r>
              <a:rPr lang="en-US" dirty="0" err="1">
                <a:latin typeface="Courier"/>
                <a:cs typeface="Courier"/>
              </a:rPr>
              <a:t>n.getKey</a:t>
            </a:r>
            <a:r>
              <a:rPr lang="en-US" dirty="0">
                <a:latin typeface="Courier"/>
                <a:cs typeface="Courier"/>
              </a:rPr>
              <a:t>().equals(key)) {</a:t>
            </a:r>
          </a:p>
          <a:p>
            <a:pPr algn="l"/>
            <a:r>
              <a:rPr lang="en-US" dirty="0">
                <a:latin typeface="Courier"/>
                <a:cs typeface="Courier"/>
              </a:rPr>
              <a:t>        throw new </a:t>
            </a:r>
            <a:r>
              <a:rPr lang="en-US" dirty="0" err="1">
                <a:latin typeface="Courier"/>
                <a:cs typeface="Courier"/>
              </a:rPr>
              <a:t>DuplicateException</a:t>
            </a:r>
            <a:r>
              <a:rPr lang="en-US" dirty="0">
                <a:latin typeface="Courier"/>
                <a:cs typeface="Courier"/>
              </a:rPr>
              <a:t>();</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2962101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500"/>
                                        <p:tgtEl>
                                          <p:spTgt spid="3">
                                            <p:txEl>
                                              <p:pRg st="8" end="8"/>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0889" y="790222"/>
            <a:ext cx="7591777" cy="4727222"/>
          </a:xfrm>
        </p:spPr>
        <p:txBody>
          <a:bodyPr>
            <a:normAutofit fontScale="77500" lnSpcReduction="20000"/>
          </a:bodyPr>
          <a:lstStyle/>
          <a:p>
            <a:pPr algn="l"/>
            <a:r>
              <a:rPr lang="en-US" dirty="0">
                <a:latin typeface="Courier"/>
                <a:cs typeface="Courier"/>
              </a:rPr>
              <a:t> if (</a:t>
            </a:r>
            <a:r>
              <a:rPr lang="en-US" dirty="0" err="1">
                <a:latin typeface="Courier"/>
                <a:cs typeface="Courier"/>
              </a:rPr>
              <a:t>key.compareTo</a:t>
            </a:r>
            <a:r>
              <a:rPr lang="en-US" dirty="0">
                <a:latin typeface="Courier"/>
                <a:cs typeface="Courier"/>
              </a:rPr>
              <a:t>(</a:t>
            </a:r>
            <a:r>
              <a:rPr lang="en-US" dirty="0" err="1">
                <a:latin typeface="Courier"/>
                <a:cs typeface="Courier"/>
              </a:rPr>
              <a:t>n.getKey</a:t>
            </a:r>
            <a:r>
              <a:rPr lang="en-US" dirty="0">
                <a:latin typeface="Courier"/>
                <a:cs typeface="Courier"/>
              </a:rPr>
              <a:t>()) &lt; 0) {</a:t>
            </a:r>
          </a:p>
          <a:p>
            <a:pPr algn="l"/>
            <a:r>
              <a:rPr lang="en-US" dirty="0">
                <a:latin typeface="Courier"/>
                <a:cs typeface="Courier"/>
              </a:rPr>
              <a:t>    </a:t>
            </a:r>
            <a:r>
              <a:rPr lang="en-US" dirty="0" smtClean="0">
                <a:latin typeface="Courier"/>
                <a:cs typeface="Courier"/>
              </a:rPr>
              <a:t>/</a:t>
            </a:r>
            <a:r>
              <a:rPr lang="en-US" dirty="0">
                <a:latin typeface="Courier"/>
                <a:cs typeface="Courier"/>
              </a:rPr>
              <a:t>/ add key to the left </a:t>
            </a:r>
            <a:r>
              <a:rPr lang="en-US" dirty="0" err="1">
                <a:latin typeface="Courier"/>
                <a:cs typeface="Courier"/>
              </a:rPr>
              <a:t>subtree</a:t>
            </a:r>
            <a:endParaRPr lang="en-US" dirty="0">
              <a:latin typeface="Courier"/>
              <a:cs typeface="Courier"/>
            </a:endParaRPr>
          </a:p>
          <a:p>
            <a:pPr algn="l"/>
            <a:r>
              <a:rPr lang="en-US" dirty="0">
                <a:latin typeface="Courier"/>
                <a:cs typeface="Courier"/>
              </a:rPr>
              <a:t>    </a:t>
            </a:r>
            <a:r>
              <a:rPr lang="en-US" dirty="0" err="1" smtClean="0">
                <a:latin typeface="Courier"/>
                <a:cs typeface="Courier"/>
              </a:rPr>
              <a:t>n.setLeft</a:t>
            </a:r>
            <a:r>
              <a:rPr lang="en-US" dirty="0">
                <a:latin typeface="Courier"/>
                <a:cs typeface="Courier"/>
              </a:rPr>
              <a:t>( insert(</a:t>
            </a:r>
            <a:r>
              <a:rPr lang="en-US" dirty="0" err="1">
                <a:latin typeface="Courier"/>
                <a:cs typeface="Courier"/>
              </a:rPr>
              <a:t>n.getLeft</a:t>
            </a:r>
            <a:r>
              <a:rPr lang="en-US" dirty="0">
                <a:latin typeface="Courier"/>
                <a:cs typeface="Courier"/>
              </a:rPr>
              <a:t>(), key) );</a:t>
            </a:r>
          </a:p>
          <a:p>
            <a:pPr algn="l"/>
            <a:r>
              <a:rPr lang="is-IS" dirty="0">
                <a:latin typeface="Courier"/>
                <a:cs typeface="Courier"/>
              </a:rPr>
              <a:t>    </a:t>
            </a:r>
            <a:r>
              <a:rPr lang="is-IS" dirty="0" smtClean="0">
                <a:latin typeface="Courier"/>
                <a:cs typeface="Courier"/>
              </a:rPr>
              <a:t>return </a:t>
            </a:r>
            <a:r>
              <a:rPr lang="is-IS" dirty="0">
                <a:latin typeface="Courier"/>
                <a:cs typeface="Courier"/>
              </a:rPr>
              <a:t>n;</a:t>
            </a:r>
          </a:p>
          <a:p>
            <a:pPr algn="l"/>
            <a:r>
              <a:rPr lang="is-IS" dirty="0">
                <a:latin typeface="Courier"/>
                <a:cs typeface="Courier"/>
              </a:rPr>
              <a:t>  </a:t>
            </a:r>
            <a:r>
              <a:rPr lang="is-IS" dirty="0" smtClean="0">
                <a:latin typeface="Courier"/>
                <a:cs typeface="Courier"/>
              </a:rPr>
              <a:t>}</a:t>
            </a:r>
            <a:endParaRPr lang="is-IS" dirty="0">
              <a:latin typeface="Courier"/>
              <a:cs typeface="Courier"/>
            </a:endParaRPr>
          </a:p>
          <a:p>
            <a:pPr algn="l"/>
            <a:r>
              <a:rPr lang="is-IS" dirty="0">
                <a:latin typeface="Courier"/>
                <a:cs typeface="Courier"/>
              </a:rPr>
              <a:t>    </a:t>
            </a:r>
          </a:p>
          <a:p>
            <a:pPr algn="l"/>
            <a:r>
              <a:rPr lang="da-DK" dirty="0">
                <a:latin typeface="Courier"/>
                <a:cs typeface="Courier"/>
              </a:rPr>
              <a:t>  </a:t>
            </a:r>
            <a:r>
              <a:rPr lang="da-DK" dirty="0" err="1" smtClean="0">
                <a:latin typeface="Courier"/>
                <a:cs typeface="Courier"/>
              </a:rPr>
              <a:t>else</a:t>
            </a:r>
            <a:r>
              <a:rPr lang="da-DK" dirty="0" smtClean="0">
                <a:latin typeface="Courier"/>
                <a:cs typeface="Courier"/>
              </a:rPr>
              <a:t> </a:t>
            </a:r>
            <a:r>
              <a:rPr lang="da-DK" dirty="0">
                <a:latin typeface="Courier"/>
                <a:cs typeface="Courier"/>
              </a:rPr>
              <a:t>{</a:t>
            </a:r>
          </a:p>
          <a:p>
            <a:pPr algn="l"/>
            <a:r>
              <a:rPr lang="da-DK" dirty="0">
                <a:latin typeface="Courier"/>
                <a:cs typeface="Courier"/>
              </a:rPr>
              <a:t>    </a:t>
            </a:r>
            <a:r>
              <a:rPr lang="da-DK" dirty="0" smtClean="0">
                <a:latin typeface="Courier"/>
                <a:cs typeface="Courier"/>
              </a:rPr>
              <a:t>/</a:t>
            </a:r>
            <a:r>
              <a:rPr lang="da-DK" dirty="0">
                <a:latin typeface="Courier"/>
                <a:cs typeface="Courier"/>
              </a:rPr>
              <a:t>/ </a:t>
            </a:r>
            <a:r>
              <a:rPr lang="da-DK" dirty="0" err="1">
                <a:latin typeface="Courier"/>
                <a:cs typeface="Courier"/>
              </a:rPr>
              <a:t>add</a:t>
            </a:r>
            <a:r>
              <a:rPr lang="da-DK" dirty="0">
                <a:latin typeface="Courier"/>
                <a:cs typeface="Courier"/>
              </a:rPr>
              <a:t> </a:t>
            </a:r>
            <a:r>
              <a:rPr lang="da-DK" dirty="0" err="1">
                <a:latin typeface="Courier"/>
                <a:cs typeface="Courier"/>
              </a:rPr>
              <a:t>key</a:t>
            </a:r>
            <a:r>
              <a:rPr lang="da-DK" dirty="0">
                <a:latin typeface="Courier"/>
                <a:cs typeface="Courier"/>
              </a:rPr>
              <a:t> to the right </a:t>
            </a:r>
            <a:r>
              <a:rPr lang="da-DK" dirty="0" err="1">
                <a:latin typeface="Courier"/>
                <a:cs typeface="Courier"/>
              </a:rPr>
              <a:t>subtree</a:t>
            </a:r>
            <a:endParaRPr lang="da-DK" dirty="0">
              <a:latin typeface="Courier"/>
              <a:cs typeface="Courier"/>
            </a:endParaRPr>
          </a:p>
          <a:p>
            <a:pPr algn="l"/>
            <a:r>
              <a:rPr lang="da-DK" dirty="0">
                <a:latin typeface="Courier"/>
                <a:cs typeface="Courier"/>
              </a:rPr>
              <a:t>    </a:t>
            </a:r>
            <a:r>
              <a:rPr lang="da-DK" dirty="0" err="1" smtClean="0">
                <a:latin typeface="Courier"/>
                <a:cs typeface="Courier"/>
              </a:rPr>
              <a:t>n.setRight</a:t>
            </a:r>
            <a:r>
              <a:rPr lang="da-DK" dirty="0">
                <a:latin typeface="Courier"/>
                <a:cs typeface="Courier"/>
              </a:rPr>
              <a:t>( </a:t>
            </a:r>
            <a:r>
              <a:rPr lang="da-DK" dirty="0" err="1">
                <a:latin typeface="Courier"/>
                <a:cs typeface="Courier"/>
              </a:rPr>
              <a:t>insert</a:t>
            </a:r>
            <a:r>
              <a:rPr lang="da-DK" dirty="0">
                <a:latin typeface="Courier"/>
                <a:cs typeface="Courier"/>
              </a:rPr>
              <a:t>(</a:t>
            </a:r>
            <a:r>
              <a:rPr lang="da-DK" dirty="0" err="1">
                <a:latin typeface="Courier"/>
                <a:cs typeface="Courier"/>
              </a:rPr>
              <a:t>n.getRight</a:t>
            </a:r>
            <a:r>
              <a:rPr lang="da-DK" dirty="0">
                <a:latin typeface="Courier"/>
                <a:cs typeface="Courier"/>
              </a:rPr>
              <a:t>(), </a:t>
            </a:r>
            <a:r>
              <a:rPr lang="da-DK" dirty="0" err="1">
                <a:latin typeface="Courier"/>
                <a:cs typeface="Courier"/>
              </a:rPr>
              <a:t>key</a:t>
            </a:r>
            <a:r>
              <a:rPr lang="da-DK" dirty="0">
                <a:latin typeface="Courier"/>
                <a:cs typeface="Courier"/>
              </a:rPr>
              <a:t>) );</a:t>
            </a:r>
          </a:p>
          <a:p>
            <a:pPr algn="l"/>
            <a:r>
              <a:rPr lang="is-IS" dirty="0">
                <a:latin typeface="Courier"/>
                <a:cs typeface="Courier"/>
              </a:rPr>
              <a:t>    </a:t>
            </a:r>
            <a:r>
              <a:rPr lang="is-IS" dirty="0" smtClean="0">
                <a:latin typeface="Courier"/>
                <a:cs typeface="Courier"/>
              </a:rPr>
              <a:t>return </a:t>
            </a:r>
            <a:r>
              <a:rPr lang="is-IS" dirty="0">
                <a:latin typeface="Courier"/>
                <a:cs typeface="Courier"/>
              </a:rPr>
              <a:t>n;</a:t>
            </a:r>
          </a:p>
          <a:p>
            <a:pPr algn="l"/>
            <a:r>
              <a:rPr lang="is-IS" dirty="0">
                <a:latin typeface="Courier"/>
                <a:cs typeface="Courier"/>
              </a:rPr>
              <a:t>    }</a:t>
            </a:r>
          </a:p>
          <a:p>
            <a:pPr algn="l"/>
            <a:r>
              <a:rPr lang="is-IS" dirty="0">
                <a:latin typeface="Courier"/>
                <a:cs typeface="Courier"/>
              </a:rPr>
              <a:t>}</a:t>
            </a:r>
          </a:p>
          <a:p>
            <a:endParaRPr lang="en-US" dirty="0"/>
          </a:p>
        </p:txBody>
      </p:sp>
    </p:spTree>
    <p:extLst>
      <p:ext uri="{BB962C8B-B14F-4D97-AF65-F5344CB8AC3E}">
        <p14:creationId xmlns:p14="http://schemas.microsoft.com/office/powerpoint/2010/main" val="460642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dissolve">
                                      <p:cBhvr>
                                        <p:cTn id="10" dur="500"/>
                                        <p:tgtEl>
                                          <p:spTgt spid="3">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dissolve">
                                      <p:cBhvr>
                                        <p:cTn id="13" dur="500"/>
                                        <p:tgtEl>
                                          <p:spTgt spid="3">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dissolve">
                                      <p:cBhvr>
                                        <p:cTn id="16" dur="500"/>
                                        <p:tgtEl>
                                          <p:spTgt spid="3">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dissolve">
                                      <p:cBhvr>
                                        <p:cTn id="19" dur="500"/>
                                        <p:tgtEl>
                                          <p:spTgt spid="3">
                                            <p:txEl>
                                              <p:pRg st="10" end="1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dissolve">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2557"/>
            <a:ext cx="7772400" cy="888999"/>
          </a:xfrm>
        </p:spPr>
        <p:txBody>
          <a:bodyPr/>
          <a:lstStyle/>
          <a:p>
            <a:r>
              <a:rPr lang="en-US" dirty="0" smtClean="0"/>
              <a:t>Example of insertion</a:t>
            </a:r>
            <a:endParaRPr lang="en-US" dirty="0"/>
          </a:p>
        </p:txBody>
      </p:sp>
      <p:sp>
        <p:nvSpPr>
          <p:cNvPr id="3" name="Subtitle 2"/>
          <p:cNvSpPr>
            <a:spLocks noGrp="1"/>
          </p:cNvSpPr>
          <p:nvPr>
            <p:ph type="subTitle" idx="1"/>
          </p:nvPr>
        </p:nvSpPr>
        <p:spPr>
          <a:xfrm>
            <a:off x="1371600" y="1721556"/>
            <a:ext cx="6400800" cy="3682294"/>
          </a:xfrm>
        </p:spPr>
        <p:txBody>
          <a:bodyPr/>
          <a:lstStyle/>
          <a:p>
            <a:pPr algn="l"/>
            <a:r>
              <a:rPr lang="en-US" dirty="0" smtClean="0"/>
              <a:t>We insert 15 into the BST we used earlier:</a:t>
            </a:r>
          </a:p>
          <a:p>
            <a:pPr algn="l"/>
            <a:endParaRPr lang="en-US" dirty="0"/>
          </a:p>
        </p:txBody>
      </p:sp>
      <p:pic>
        <p:nvPicPr>
          <p:cNvPr id="4" name="Picture 3"/>
          <p:cNvPicPr>
            <a:picLocks noChangeAspect="1"/>
          </p:cNvPicPr>
          <p:nvPr/>
        </p:nvPicPr>
        <p:blipFill rotWithShape="1">
          <a:blip r:embed="rId2"/>
          <a:srcRect b="67564"/>
          <a:stretch/>
        </p:blipFill>
        <p:spPr>
          <a:xfrm>
            <a:off x="2171700" y="2823634"/>
            <a:ext cx="5041900" cy="1734256"/>
          </a:xfrm>
          <a:prstGeom prst="rect">
            <a:avLst/>
          </a:prstGeom>
        </p:spPr>
      </p:pic>
    </p:spTree>
    <p:extLst>
      <p:ext uri="{BB962C8B-B14F-4D97-AF65-F5344CB8AC3E}">
        <p14:creationId xmlns:p14="http://schemas.microsoft.com/office/powerpoint/2010/main" val="38533728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05556"/>
            <a:ext cx="6400800" cy="4698294"/>
          </a:xfrm>
        </p:spPr>
        <p:txBody>
          <a:bodyPr/>
          <a:lstStyle/>
          <a:p>
            <a:pPr algn="l"/>
            <a:r>
              <a:rPr lang="en-US" dirty="0" smtClean="0"/>
              <a:t>We do at most log</a:t>
            </a:r>
            <a:r>
              <a:rPr lang="en-US" baseline="-25000" dirty="0" smtClean="0"/>
              <a:t>2</a:t>
            </a:r>
            <a:r>
              <a:rPr lang="en-US" dirty="0" smtClean="0"/>
              <a:t>(N) matches, so binary search is </a:t>
            </a:r>
            <a:r>
              <a:rPr lang="en-US" i="1" dirty="0" smtClean="0"/>
              <a:t>much faster </a:t>
            </a:r>
            <a:r>
              <a:rPr lang="en-US" dirty="0" smtClean="0"/>
              <a:t>than sequential search.</a:t>
            </a:r>
          </a:p>
          <a:p>
            <a:pPr algn="l"/>
            <a:r>
              <a:rPr lang="en-US" dirty="0" smtClean="0"/>
              <a:t>For example, if N = 1024, we do at most 10 matches (log</a:t>
            </a:r>
            <a:r>
              <a:rPr lang="en-US" baseline="-25000" dirty="0" smtClean="0"/>
              <a:t>2</a:t>
            </a:r>
            <a:r>
              <a:rPr lang="en-US" dirty="0" smtClean="0"/>
              <a:t>(1024) = 10).</a:t>
            </a:r>
            <a:endParaRPr lang="en-US" dirty="0"/>
          </a:p>
        </p:txBody>
      </p:sp>
    </p:spTree>
    <p:extLst>
      <p:ext uri="{BB962C8B-B14F-4D97-AF65-F5344CB8AC3E}">
        <p14:creationId xmlns:p14="http://schemas.microsoft.com/office/powerpoint/2010/main" val="1623054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9111"/>
            <a:ext cx="6400800" cy="4754739"/>
          </a:xfrm>
        </p:spPr>
        <p:txBody>
          <a:bodyPr/>
          <a:lstStyle/>
          <a:p>
            <a:endParaRPr lang="en-US" dirty="0"/>
          </a:p>
        </p:txBody>
      </p:sp>
      <p:pic>
        <p:nvPicPr>
          <p:cNvPr id="4" name="Picture 3"/>
          <p:cNvPicPr>
            <a:picLocks noChangeAspect="1"/>
          </p:cNvPicPr>
          <p:nvPr/>
        </p:nvPicPr>
        <p:blipFill rotWithShape="1">
          <a:blip r:embed="rId2"/>
          <a:srcRect t="31644"/>
          <a:stretch/>
        </p:blipFill>
        <p:spPr>
          <a:xfrm>
            <a:off x="1649589" y="1241778"/>
            <a:ext cx="5041900" cy="3654778"/>
          </a:xfrm>
          <a:prstGeom prst="rect">
            <a:avLst/>
          </a:prstGeom>
        </p:spPr>
      </p:pic>
    </p:spTree>
    <p:extLst>
      <p:ext uri="{BB962C8B-B14F-4D97-AF65-F5344CB8AC3E}">
        <p14:creationId xmlns:p14="http://schemas.microsoft.com/office/powerpoint/2010/main" val="52141377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7044" y="744361"/>
            <a:ext cx="6400800" cy="4504971"/>
          </a:xfrm>
        </p:spPr>
        <p:txBody>
          <a:bodyPr/>
          <a:lstStyle/>
          <a:p>
            <a:pPr algn="l"/>
            <a:r>
              <a:rPr lang="en-US" dirty="0" smtClean="0"/>
              <a:t>Insert has the same complexity as lookup – it is bounded by the longest path in the tree (usually O(log(N)).</a:t>
            </a:r>
            <a:endParaRPr lang="en-US" dirty="0"/>
          </a:p>
        </p:txBody>
      </p:sp>
    </p:spTree>
    <p:extLst>
      <p:ext uri="{BB962C8B-B14F-4D97-AF65-F5344CB8AC3E}">
        <p14:creationId xmlns:p14="http://schemas.microsoft.com/office/powerpoint/2010/main" val="192781011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9667"/>
            <a:ext cx="7772400" cy="959555"/>
          </a:xfrm>
        </p:spPr>
        <p:txBody>
          <a:bodyPr/>
          <a:lstStyle/>
          <a:p>
            <a:r>
              <a:rPr lang="en-US" dirty="0" smtClean="0"/>
              <a:t>Deleting from a BST</a:t>
            </a:r>
            <a:endParaRPr lang="en-US" dirty="0"/>
          </a:p>
        </p:txBody>
      </p:sp>
      <p:sp>
        <p:nvSpPr>
          <p:cNvPr id="3" name="Subtitle 2"/>
          <p:cNvSpPr>
            <a:spLocks noGrp="1"/>
          </p:cNvSpPr>
          <p:nvPr>
            <p:ph type="subTitle" idx="1"/>
          </p:nvPr>
        </p:nvSpPr>
        <p:spPr>
          <a:xfrm>
            <a:off x="1371600" y="1679222"/>
            <a:ext cx="6400800" cy="3724628"/>
          </a:xfrm>
        </p:spPr>
        <p:txBody>
          <a:bodyPr/>
          <a:lstStyle/>
          <a:p>
            <a:pPr algn="l"/>
            <a:r>
              <a:rPr lang="en-US" dirty="0" smtClean="0"/>
              <a:t>Before we can delete a node, we must first find it! Hence, our delete routine will behave like a lookup until the deletion target is found.</a:t>
            </a:r>
            <a:endParaRPr lang="en-US" dirty="0"/>
          </a:p>
        </p:txBody>
      </p:sp>
    </p:spTree>
    <p:extLst>
      <p:ext uri="{BB962C8B-B14F-4D97-AF65-F5344CB8AC3E}">
        <p14:creationId xmlns:p14="http://schemas.microsoft.com/office/powerpoint/2010/main" val="260317718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normAutofit fontScale="70000" lnSpcReduction="20000"/>
          </a:bodyPr>
          <a:lstStyle/>
          <a:p>
            <a:pPr algn="l"/>
            <a:r>
              <a:rPr lang="en-US" dirty="0">
                <a:latin typeface="Courier"/>
                <a:cs typeface="Courier"/>
              </a:rPr>
              <a:t>public void delete(K key) {</a:t>
            </a:r>
          </a:p>
          <a:p>
            <a:pPr algn="l"/>
            <a:r>
              <a:rPr lang="en-US" dirty="0">
                <a:latin typeface="Courier"/>
                <a:cs typeface="Courier"/>
              </a:rPr>
              <a:t>    root = delete(root, key);</a:t>
            </a:r>
          </a:p>
          <a:p>
            <a:pPr algn="l"/>
            <a:r>
              <a:rPr lang="en-US" dirty="0">
                <a:latin typeface="Courier"/>
                <a:cs typeface="Courier"/>
              </a:rPr>
              <a:t>}</a:t>
            </a:r>
          </a:p>
          <a:p>
            <a:pPr algn="l"/>
            <a:r>
              <a:rPr lang="en-US" dirty="0">
                <a:latin typeface="Courier"/>
                <a:cs typeface="Courier"/>
              </a:rPr>
              <a:t> </a:t>
            </a:r>
          </a:p>
          <a:p>
            <a:pPr algn="l"/>
            <a:r>
              <a:rPr lang="en-US" dirty="0">
                <a:latin typeface="Courier"/>
                <a:cs typeface="Courier"/>
              </a:rPr>
              <a:t>private </a:t>
            </a:r>
            <a:r>
              <a:rPr lang="en-US" dirty="0" err="1">
                <a:latin typeface="Courier"/>
                <a:cs typeface="Courier"/>
              </a:rPr>
              <a:t>BSTnode</a:t>
            </a:r>
            <a:r>
              <a:rPr lang="en-US" dirty="0">
                <a:latin typeface="Courier"/>
                <a:cs typeface="Courier"/>
              </a:rPr>
              <a:t>&lt;K&gt; </a:t>
            </a:r>
            <a:r>
              <a:rPr lang="en-US" dirty="0" smtClean="0">
                <a:latin typeface="Courier"/>
                <a:cs typeface="Courier"/>
              </a:rPr>
              <a:t>  </a:t>
            </a:r>
          </a:p>
          <a:p>
            <a:pPr algn="l"/>
            <a:r>
              <a:rPr lang="en-US" dirty="0" smtClean="0">
                <a:latin typeface="Courier"/>
                <a:cs typeface="Courier"/>
              </a:rPr>
              <a:t>	delete</a:t>
            </a:r>
            <a:r>
              <a:rPr lang="en-US" dirty="0">
                <a:latin typeface="Courier"/>
                <a:cs typeface="Courier"/>
              </a:rPr>
              <a:t>(</a:t>
            </a:r>
            <a:r>
              <a:rPr lang="en-US" dirty="0" err="1">
                <a:latin typeface="Courier"/>
                <a:cs typeface="Courier"/>
              </a:rPr>
              <a:t>BSTnode</a:t>
            </a:r>
            <a:r>
              <a:rPr lang="en-US" dirty="0">
                <a:latin typeface="Courier"/>
                <a:cs typeface="Courier"/>
              </a:rPr>
              <a:t>&lt;K&gt; n, K key) {</a:t>
            </a:r>
          </a:p>
          <a:p>
            <a:pPr algn="l"/>
            <a:r>
              <a:rPr lang="en-US" dirty="0">
                <a:latin typeface="Courier"/>
                <a:cs typeface="Courier"/>
              </a:rPr>
              <a:t>    </a:t>
            </a:r>
            <a:r>
              <a:rPr lang="en-US" dirty="0" smtClean="0">
                <a:latin typeface="Courier"/>
                <a:cs typeface="Courier"/>
              </a:rPr>
              <a:t>	if </a:t>
            </a:r>
            <a:r>
              <a:rPr lang="en-US" dirty="0">
                <a:latin typeface="Courier"/>
                <a:cs typeface="Courier"/>
              </a:rPr>
              <a:t>(n == null) {</a:t>
            </a:r>
          </a:p>
          <a:p>
            <a:pPr algn="l"/>
            <a:r>
              <a:rPr lang="is-IS" dirty="0">
                <a:latin typeface="Courier"/>
                <a:cs typeface="Courier"/>
              </a:rPr>
              <a:t>        return null;</a:t>
            </a:r>
          </a:p>
          <a:p>
            <a:pPr algn="l"/>
            <a:r>
              <a:rPr lang="is-IS" dirty="0">
                <a:latin typeface="Courier"/>
                <a:cs typeface="Courier"/>
              </a:rPr>
              <a:t>    </a:t>
            </a:r>
            <a:r>
              <a:rPr lang="is-IS" dirty="0" smtClean="0">
                <a:latin typeface="Courier"/>
                <a:cs typeface="Courier"/>
              </a:rPr>
              <a:t>	}</a:t>
            </a:r>
            <a:endParaRPr lang="is-IS" dirty="0">
              <a:latin typeface="Courier"/>
              <a:cs typeface="Courier"/>
            </a:endParaRPr>
          </a:p>
          <a:p>
            <a:pPr algn="l"/>
            <a:r>
              <a:rPr lang="is-IS" dirty="0">
                <a:latin typeface="Courier"/>
                <a:cs typeface="Courier"/>
              </a:rPr>
              <a:t>    </a:t>
            </a:r>
          </a:p>
          <a:p>
            <a:pPr algn="l"/>
            <a:r>
              <a:rPr lang="en-US" dirty="0">
                <a:latin typeface="Courier"/>
                <a:cs typeface="Courier"/>
              </a:rPr>
              <a:t>    if (</a:t>
            </a:r>
            <a:r>
              <a:rPr lang="en-US" dirty="0" err="1">
                <a:latin typeface="Courier"/>
                <a:cs typeface="Courier"/>
              </a:rPr>
              <a:t>key.equals</a:t>
            </a:r>
            <a:r>
              <a:rPr lang="en-US" dirty="0">
                <a:latin typeface="Courier"/>
                <a:cs typeface="Courier"/>
              </a:rPr>
              <a:t>(</a:t>
            </a:r>
            <a:r>
              <a:rPr lang="en-US" dirty="0" err="1">
                <a:latin typeface="Courier"/>
                <a:cs typeface="Courier"/>
              </a:rPr>
              <a:t>n.getKey</a:t>
            </a:r>
            <a:r>
              <a:rPr lang="en-US" dirty="0">
                <a:latin typeface="Courier"/>
                <a:cs typeface="Courier"/>
              </a:rPr>
              <a:t>())) {</a:t>
            </a:r>
          </a:p>
          <a:p>
            <a:pPr algn="l"/>
            <a:r>
              <a:rPr lang="en-US" dirty="0">
                <a:latin typeface="Courier"/>
                <a:cs typeface="Courier"/>
              </a:rPr>
              <a:t>       // n is the node to be removed</a:t>
            </a:r>
          </a:p>
          <a:p>
            <a:pPr algn="l"/>
            <a:r>
              <a:rPr lang="en-US" dirty="0">
                <a:latin typeface="Courier"/>
                <a:cs typeface="Courier"/>
              </a:rPr>
              <a:t>       </a:t>
            </a:r>
            <a:r>
              <a:rPr lang="en-US" dirty="0">
                <a:solidFill>
                  <a:srgbClr val="FF0000"/>
                </a:solidFill>
                <a:latin typeface="Courier"/>
                <a:cs typeface="Courier"/>
              </a:rPr>
              <a:t>// code must be added here</a:t>
            </a:r>
          </a:p>
          <a:p>
            <a:pPr algn="l"/>
            <a:r>
              <a:rPr lang="en-US" dirty="0">
                <a:latin typeface="Courier"/>
                <a:cs typeface="Courier"/>
              </a:rPr>
              <a:t>    </a:t>
            </a:r>
            <a:r>
              <a:rPr lang="en-US" dirty="0" smtClean="0">
                <a:latin typeface="Courier"/>
                <a:cs typeface="Courier"/>
              </a:rPr>
              <a:t>    </a:t>
            </a:r>
            <a:endParaRPr lang="en-US" dirty="0">
              <a:latin typeface="Courier"/>
              <a:cs typeface="Courier"/>
            </a:endParaRPr>
          </a:p>
          <a:p>
            <a:r>
              <a:rPr lang="en-US" dirty="0"/>
              <a:t>  </a:t>
            </a:r>
          </a:p>
        </p:txBody>
      </p:sp>
    </p:spTree>
    <p:extLst>
      <p:ext uri="{BB962C8B-B14F-4D97-AF65-F5344CB8AC3E}">
        <p14:creationId xmlns:p14="http://schemas.microsoft.com/office/powerpoint/2010/main" val="39223495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dissolve">
                                      <p:cBhvr>
                                        <p:cTn id="16" dur="500"/>
                                        <p:tgtEl>
                                          <p:spTgt spid="3">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dissolve">
                                      <p:cBhvr>
                                        <p:cTn id="19" dur="500"/>
                                        <p:tgtEl>
                                          <p:spTgt spid="3">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dissolv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dissolve">
                                      <p:cBhvr>
                                        <p:cTn id="27" dur="500"/>
                                        <p:tgtEl>
                                          <p:spTgt spid="3">
                                            <p:txEl>
                                              <p:pRg st="10" end="1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dissolve">
                                      <p:cBhvr>
                                        <p:cTn id="30" dur="500"/>
                                        <p:tgtEl>
                                          <p:spTgt spid="3">
                                            <p:txEl>
                                              <p:pRg st="11" end="11"/>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dissolve">
                                      <p:cBhvr>
                                        <p:cTn id="3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5666" y="634294"/>
            <a:ext cx="8043333" cy="4726517"/>
          </a:xfrm>
        </p:spPr>
        <p:txBody>
          <a:bodyPr>
            <a:normAutofit fontScale="85000" lnSpcReduction="10000"/>
          </a:bodyPr>
          <a:lstStyle/>
          <a:p>
            <a:pPr algn="l"/>
            <a:r>
              <a:rPr lang="en-US" dirty="0" smtClean="0">
                <a:latin typeface="Courier"/>
                <a:cs typeface="Courier"/>
              </a:rPr>
              <a:t>    </a:t>
            </a:r>
            <a:endParaRPr lang="en-US" dirty="0">
              <a:latin typeface="Courier"/>
              <a:cs typeface="Courier"/>
            </a:endParaRPr>
          </a:p>
          <a:p>
            <a:pPr algn="l"/>
            <a:r>
              <a:rPr lang="en-US" sz="2600" dirty="0">
                <a:latin typeface="Courier"/>
                <a:cs typeface="Courier"/>
              </a:rPr>
              <a:t>    else if (</a:t>
            </a:r>
            <a:r>
              <a:rPr lang="en-US" sz="2600" dirty="0" err="1">
                <a:latin typeface="Courier"/>
                <a:cs typeface="Courier"/>
              </a:rPr>
              <a:t>key.compareTo</a:t>
            </a:r>
            <a:r>
              <a:rPr lang="en-US" sz="2600" dirty="0">
                <a:latin typeface="Courier"/>
                <a:cs typeface="Courier"/>
              </a:rPr>
              <a:t>(</a:t>
            </a:r>
            <a:r>
              <a:rPr lang="en-US" sz="2600" dirty="0" err="1">
                <a:latin typeface="Courier"/>
                <a:cs typeface="Courier"/>
              </a:rPr>
              <a:t>n.getKey</a:t>
            </a:r>
            <a:r>
              <a:rPr lang="en-US" sz="2600" dirty="0">
                <a:latin typeface="Courier"/>
                <a:cs typeface="Courier"/>
              </a:rPr>
              <a:t>()) &lt; 0) {</a:t>
            </a:r>
          </a:p>
          <a:p>
            <a:pPr algn="l"/>
            <a:r>
              <a:rPr lang="en-US" sz="2600" dirty="0">
                <a:latin typeface="Courier"/>
                <a:cs typeface="Courier"/>
              </a:rPr>
              <a:t>        </a:t>
            </a:r>
            <a:r>
              <a:rPr lang="en-US" sz="2600" dirty="0" err="1">
                <a:latin typeface="Courier"/>
                <a:cs typeface="Courier"/>
              </a:rPr>
              <a:t>n.setLeft</a:t>
            </a:r>
            <a:r>
              <a:rPr lang="en-US" sz="2600" dirty="0">
                <a:latin typeface="Courier"/>
                <a:cs typeface="Courier"/>
              </a:rPr>
              <a:t>( delete(</a:t>
            </a:r>
            <a:r>
              <a:rPr lang="en-US" sz="2600" dirty="0" err="1">
                <a:latin typeface="Courier"/>
                <a:cs typeface="Courier"/>
              </a:rPr>
              <a:t>n.getLeft</a:t>
            </a:r>
            <a:r>
              <a:rPr lang="en-US" sz="2600" dirty="0">
                <a:latin typeface="Courier"/>
                <a:cs typeface="Courier"/>
              </a:rPr>
              <a:t>(), key) );</a:t>
            </a:r>
          </a:p>
          <a:p>
            <a:pPr algn="l"/>
            <a:r>
              <a:rPr lang="is-IS" sz="2600" dirty="0">
                <a:latin typeface="Courier"/>
                <a:cs typeface="Courier"/>
              </a:rPr>
              <a:t>        return n;</a:t>
            </a:r>
          </a:p>
          <a:p>
            <a:pPr algn="l"/>
            <a:r>
              <a:rPr lang="is-IS" sz="2600" dirty="0">
                <a:latin typeface="Courier"/>
                <a:cs typeface="Courier"/>
              </a:rPr>
              <a:t>    }</a:t>
            </a:r>
          </a:p>
          <a:p>
            <a:pPr algn="l"/>
            <a:r>
              <a:rPr lang="is-IS" sz="2600" dirty="0">
                <a:latin typeface="Courier"/>
                <a:cs typeface="Courier"/>
              </a:rPr>
              <a:t>    </a:t>
            </a:r>
          </a:p>
          <a:p>
            <a:pPr algn="l"/>
            <a:r>
              <a:rPr lang="da-DK" sz="2600" dirty="0">
                <a:latin typeface="Courier"/>
                <a:cs typeface="Courier"/>
              </a:rPr>
              <a:t>    </a:t>
            </a:r>
            <a:r>
              <a:rPr lang="da-DK" sz="2600" dirty="0" err="1">
                <a:latin typeface="Courier"/>
                <a:cs typeface="Courier"/>
              </a:rPr>
              <a:t>else</a:t>
            </a:r>
            <a:r>
              <a:rPr lang="da-DK" sz="2600" dirty="0">
                <a:latin typeface="Courier"/>
                <a:cs typeface="Courier"/>
              </a:rPr>
              <a:t> {</a:t>
            </a:r>
          </a:p>
          <a:p>
            <a:pPr algn="l"/>
            <a:r>
              <a:rPr lang="da-DK" sz="2600" dirty="0">
                <a:latin typeface="Courier"/>
                <a:cs typeface="Courier"/>
              </a:rPr>
              <a:t>        </a:t>
            </a:r>
            <a:r>
              <a:rPr lang="da-DK" sz="2600" dirty="0" err="1">
                <a:latin typeface="Courier"/>
                <a:cs typeface="Courier"/>
              </a:rPr>
              <a:t>n.setRight</a:t>
            </a:r>
            <a:r>
              <a:rPr lang="da-DK" sz="2600" dirty="0">
                <a:latin typeface="Courier"/>
                <a:cs typeface="Courier"/>
              </a:rPr>
              <a:t>( </a:t>
            </a:r>
            <a:r>
              <a:rPr lang="da-DK" sz="2600" dirty="0" err="1">
                <a:latin typeface="Courier"/>
                <a:cs typeface="Courier"/>
              </a:rPr>
              <a:t>delete</a:t>
            </a:r>
            <a:r>
              <a:rPr lang="da-DK" sz="2600" dirty="0">
                <a:latin typeface="Courier"/>
                <a:cs typeface="Courier"/>
              </a:rPr>
              <a:t>(</a:t>
            </a:r>
            <a:r>
              <a:rPr lang="da-DK" sz="2600" dirty="0" err="1">
                <a:latin typeface="Courier"/>
                <a:cs typeface="Courier"/>
              </a:rPr>
              <a:t>n.getRight</a:t>
            </a:r>
            <a:r>
              <a:rPr lang="da-DK" sz="2600" dirty="0">
                <a:latin typeface="Courier"/>
                <a:cs typeface="Courier"/>
              </a:rPr>
              <a:t>(), </a:t>
            </a:r>
            <a:r>
              <a:rPr lang="da-DK" sz="2600" dirty="0" err="1">
                <a:latin typeface="Courier"/>
                <a:cs typeface="Courier"/>
              </a:rPr>
              <a:t>key</a:t>
            </a:r>
            <a:r>
              <a:rPr lang="da-DK" sz="2600" dirty="0">
                <a:latin typeface="Courier"/>
                <a:cs typeface="Courier"/>
              </a:rPr>
              <a:t>) );</a:t>
            </a:r>
          </a:p>
          <a:p>
            <a:pPr algn="l"/>
            <a:r>
              <a:rPr lang="is-IS" sz="2600" dirty="0">
                <a:latin typeface="Courier"/>
                <a:cs typeface="Courier"/>
              </a:rPr>
              <a:t>        return n;</a:t>
            </a:r>
          </a:p>
          <a:p>
            <a:pPr algn="l"/>
            <a:r>
              <a:rPr lang="is-IS" sz="2600" dirty="0">
                <a:latin typeface="Courier"/>
                <a:cs typeface="Courier"/>
              </a:rPr>
              <a:t>    }</a:t>
            </a:r>
          </a:p>
          <a:p>
            <a:pPr algn="l"/>
            <a:r>
              <a:rPr lang="is-IS" sz="2600" dirty="0">
                <a:latin typeface="Courier"/>
                <a:cs typeface="Courier"/>
              </a:rPr>
              <a:t>}</a:t>
            </a:r>
            <a:endParaRPr lang="en-US" sz="2600" dirty="0">
              <a:latin typeface="Courier"/>
              <a:cs typeface="Courier"/>
            </a:endParaRPr>
          </a:p>
        </p:txBody>
      </p:sp>
    </p:spTree>
    <p:extLst>
      <p:ext uri="{BB962C8B-B14F-4D97-AF65-F5344CB8AC3E}">
        <p14:creationId xmlns:p14="http://schemas.microsoft.com/office/powerpoint/2010/main" val="2176015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dissolve">
                                      <p:cBhvr>
                                        <p:cTn id="10" dur="500"/>
                                        <p:tgtEl>
                                          <p:spTgt spid="3">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dissolve">
                                      <p:cBhvr>
                                        <p:cTn id="13" dur="500"/>
                                        <p:tgtEl>
                                          <p:spTgt spid="3">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dissolv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dissolve">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What happens if we delete a key not in the BST?</a:t>
            </a:r>
          </a:p>
          <a:p>
            <a:pPr algn="l"/>
            <a:endParaRPr lang="en-US" dirty="0"/>
          </a:p>
          <a:p>
            <a:pPr algn="l"/>
            <a:r>
              <a:rPr lang="en-US" i="1" dirty="0" smtClean="0"/>
              <a:t>Nothing</a:t>
            </a:r>
            <a:r>
              <a:rPr lang="en-US" dirty="0" smtClean="0"/>
              <a:t>!</a:t>
            </a:r>
          </a:p>
          <a:p>
            <a:pPr algn="l"/>
            <a:endParaRPr lang="en-US" dirty="0"/>
          </a:p>
          <a:p>
            <a:pPr algn="l"/>
            <a:r>
              <a:rPr lang="en-US" dirty="0" smtClean="0"/>
              <a:t>We find where the node would have been (a </a:t>
            </a:r>
            <a:r>
              <a:rPr lang="en-US" dirty="0" err="1" smtClean="0"/>
              <a:t>subtree</a:t>
            </a:r>
            <a:r>
              <a:rPr lang="en-US" dirty="0" smtClean="0"/>
              <a:t> is null) and leave it null.</a:t>
            </a:r>
          </a:p>
          <a:p>
            <a:pPr algn="l"/>
            <a:endParaRPr lang="en-US" dirty="0"/>
          </a:p>
        </p:txBody>
      </p:sp>
    </p:spTree>
    <p:extLst>
      <p:ext uri="{BB962C8B-B14F-4D97-AF65-F5344CB8AC3E}">
        <p14:creationId xmlns:p14="http://schemas.microsoft.com/office/powerpoint/2010/main" val="4008039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If the key is in the BST we have 3 possibilities:</a:t>
            </a:r>
          </a:p>
          <a:p>
            <a:pPr marL="514350" indent="-514350" algn="l">
              <a:buFont typeface="+mj-lt"/>
              <a:buAutoNum type="arabicPeriod"/>
            </a:pPr>
            <a:r>
              <a:rPr lang="en-US" dirty="0" smtClean="0"/>
              <a:t>The key is in a leaf node</a:t>
            </a:r>
          </a:p>
          <a:p>
            <a:pPr marL="514350" indent="-514350" algn="l">
              <a:buFont typeface="+mj-lt"/>
              <a:buAutoNum type="arabicPeriod"/>
            </a:pPr>
            <a:r>
              <a:rPr lang="en-US" dirty="0" smtClean="0"/>
              <a:t>The key is in a node with one child</a:t>
            </a:r>
          </a:p>
          <a:p>
            <a:pPr marL="514350" indent="-514350" algn="l">
              <a:buFont typeface="+mj-lt"/>
              <a:buAutoNum type="arabicPeriod"/>
            </a:pPr>
            <a:r>
              <a:rPr lang="en-US" dirty="0" smtClean="0"/>
              <a:t>The key is in a node with two children</a:t>
            </a:r>
            <a:endParaRPr lang="en-US" dirty="0"/>
          </a:p>
        </p:txBody>
      </p:sp>
    </p:spTree>
    <p:extLst>
      <p:ext uri="{BB962C8B-B14F-4D97-AF65-F5344CB8AC3E}">
        <p14:creationId xmlns:p14="http://schemas.microsoft.com/office/powerpoint/2010/main" val="904038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0889" y="677333"/>
            <a:ext cx="7874000" cy="4726517"/>
          </a:xfrm>
        </p:spPr>
        <p:txBody>
          <a:bodyPr/>
          <a:lstStyle/>
          <a:p>
            <a:pPr algn="l"/>
            <a:r>
              <a:rPr lang="en-US" dirty="0" smtClean="0"/>
              <a:t>If the node is a leaf, deletion is easy – we set the link to the deleted node to null. This can happen in 3 places:</a:t>
            </a:r>
          </a:p>
          <a:p>
            <a:pPr marL="457200" indent="-457200" algn="l">
              <a:buFont typeface="Arial"/>
              <a:buChar char="•"/>
            </a:pPr>
            <a:r>
              <a:rPr lang="en-US" sz="2400" dirty="0" smtClean="0">
                <a:latin typeface="Courier"/>
                <a:cs typeface="Courier"/>
              </a:rPr>
              <a:t>root </a:t>
            </a:r>
            <a:r>
              <a:rPr lang="en-US" sz="2400" dirty="0">
                <a:latin typeface="Courier"/>
                <a:cs typeface="Courier"/>
              </a:rPr>
              <a:t>= delete(root, key);</a:t>
            </a:r>
          </a:p>
          <a:p>
            <a:pPr marL="457200" indent="-457200" algn="l">
              <a:buFont typeface="Arial"/>
              <a:buChar char="•"/>
            </a:pPr>
            <a:r>
              <a:rPr lang="en-US" sz="2400" dirty="0" err="1">
                <a:latin typeface="Courier"/>
                <a:cs typeface="Courier"/>
              </a:rPr>
              <a:t>n.setLeft</a:t>
            </a:r>
            <a:r>
              <a:rPr lang="en-US" sz="2400" dirty="0">
                <a:latin typeface="Courier"/>
                <a:cs typeface="Courier"/>
              </a:rPr>
              <a:t>( delete(</a:t>
            </a:r>
            <a:r>
              <a:rPr lang="en-US" sz="2400" dirty="0" err="1">
                <a:latin typeface="Courier"/>
                <a:cs typeface="Courier"/>
              </a:rPr>
              <a:t>n.getLeft</a:t>
            </a:r>
            <a:r>
              <a:rPr lang="en-US" sz="2400" dirty="0">
                <a:latin typeface="Courier"/>
                <a:cs typeface="Courier"/>
              </a:rPr>
              <a:t>(), key) );</a:t>
            </a:r>
          </a:p>
          <a:p>
            <a:pPr marL="457200" indent="-457200" algn="l">
              <a:buFont typeface="Arial"/>
              <a:buChar char="•"/>
            </a:pPr>
            <a:r>
              <a:rPr lang="en-US" sz="2400" dirty="0" err="1">
                <a:latin typeface="Courier"/>
                <a:cs typeface="Courier"/>
              </a:rPr>
              <a:t>n.setRight</a:t>
            </a:r>
            <a:r>
              <a:rPr lang="en-US" sz="2400" dirty="0">
                <a:latin typeface="Courier"/>
                <a:cs typeface="Courier"/>
              </a:rPr>
              <a:t>( delete(</a:t>
            </a:r>
            <a:r>
              <a:rPr lang="en-US" sz="2400" dirty="0" err="1">
                <a:latin typeface="Courier"/>
                <a:cs typeface="Courier"/>
              </a:rPr>
              <a:t>n.getRight</a:t>
            </a:r>
            <a:r>
              <a:rPr lang="en-US" sz="2400" dirty="0">
                <a:latin typeface="Courier"/>
                <a:cs typeface="Courier"/>
              </a:rPr>
              <a:t>(), key) );</a:t>
            </a:r>
            <a:endParaRPr lang="en-US" sz="2400" dirty="0" smtClean="0">
              <a:latin typeface="Courier"/>
              <a:cs typeface="Courier"/>
            </a:endParaRPr>
          </a:p>
          <a:p>
            <a:pPr algn="l"/>
            <a:endParaRPr lang="en-US" dirty="0" smtClean="0"/>
          </a:p>
          <a:p>
            <a:pPr algn="l"/>
            <a:r>
              <a:rPr lang="en-US" dirty="0" smtClean="0"/>
              <a:t>At the deleted node, we return </a:t>
            </a:r>
            <a:r>
              <a:rPr lang="en-US" dirty="0" smtClean="0">
                <a:latin typeface="Courier"/>
                <a:cs typeface="Courier"/>
              </a:rPr>
              <a:t>null</a:t>
            </a:r>
            <a:r>
              <a:rPr lang="en-US" dirty="0" smtClean="0"/>
              <a:t>, which replaces the leaf node with </a:t>
            </a:r>
            <a:r>
              <a:rPr lang="en-US" i="1" dirty="0" smtClean="0"/>
              <a:t>nothing</a:t>
            </a:r>
            <a:r>
              <a:rPr lang="en-US" dirty="0" smtClean="0"/>
              <a:t>.</a:t>
            </a:r>
            <a:endParaRPr lang="en-US" dirty="0"/>
          </a:p>
        </p:txBody>
      </p:sp>
    </p:spTree>
    <p:extLst>
      <p:ext uri="{BB962C8B-B14F-4D97-AF65-F5344CB8AC3E}">
        <p14:creationId xmlns:p14="http://schemas.microsoft.com/office/powerpoint/2010/main" val="9078508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If we remove 15 from the example BST:</a:t>
            </a:r>
          </a:p>
          <a:p>
            <a:pPr algn="l"/>
            <a:endParaRPr lang="en-US" dirty="0"/>
          </a:p>
        </p:txBody>
      </p:sp>
      <p:pic>
        <p:nvPicPr>
          <p:cNvPr id="2" name="Picture 1"/>
          <p:cNvPicPr>
            <a:picLocks noChangeAspect="1"/>
          </p:cNvPicPr>
          <p:nvPr/>
        </p:nvPicPr>
        <p:blipFill>
          <a:blip r:embed="rId2"/>
          <a:stretch>
            <a:fillRect/>
          </a:stretch>
        </p:blipFill>
        <p:spPr>
          <a:xfrm>
            <a:off x="584200" y="1879600"/>
            <a:ext cx="7975600" cy="1549400"/>
          </a:xfrm>
          <a:prstGeom prst="rect">
            <a:avLst/>
          </a:prstGeom>
        </p:spPr>
      </p:pic>
    </p:spTree>
    <p:extLst>
      <p:ext uri="{BB962C8B-B14F-4D97-AF65-F5344CB8AC3E}">
        <p14:creationId xmlns:p14="http://schemas.microsoft.com/office/powerpoint/2010/main" val="333309785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The case where a node has only one </a:t>
            </a:r>
            <a:r>
              <a:rPr lang="en-US" dirty="0" err="1" smtClean="0"/>
              <a:t>subtree</a:t>
            </a:r>
            <a:r>
              <a:rPr lang="en-US" dirty="0" smtClean="0"/>
              <a:t> is pretty easy too – you replace the node with its </a:t>
            </a:r>
            <a:r>
              <a:rPr lang="en-US" i="1" dirty="0" smtClean="0"/>
              <a:t>sole </a:t>
            </a:r>
            <a:r>
              <a:rPr lang="en-US" i="1" dirty="0" err="1" smtClean="0"/>
              <a:t>subtree</a:t>
            </a:r>
            <a:r>
              <a:rPr lang="en-US" dirty="0" smtClean="0"/>
              <a:t>:</a:t>
            </a:r>
          </a:p>
          <a:p>
            <a:pPr algn="l"/>
            <a:endParaRPr lang="en-US" dirty="0"/>
          </a:p>
        </p:txBody>
      </p:sp>
      <p:pic>
        <p:nvPicPr>
          <p:cNvPr id="2" name="Picture 1"/>
          <p:cNvPicPr>
            <a:picLocks noChangeAspect="1"/>
          </p:cNvPicPr>
          <p:nvPr/>
        </p:nvPicPr>
        <p:blipFill>
          <a:blip r:embed="rId2"/>
          <a:stretch>
            <a:fillRect/>
          </a:stretch>
        </p:blipFill>
        <p:spPr>
          <a:xfrm>
            <a:off x="812800" y="2479322"/>
            <a:ext cx="7505700" cy="1689100"/>
          </a:xfrm>
          <a:prstGeom prst="rect">
            <a:avLst/>
          </a:prstGeom>
        </p:spPr>
      </p:pic>
    </p:spTree>
    <p:extLst>
      <p:ext uri="{BB962C8B-B14F-4D97-AF65-F5344CB8AC3E}">
        <p14:creationId xmlns:p14="http://schemas.microsoft.com/office/powerpoint/2010/main" val="2004097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917221"/>
          </a:xfrm>
        </p:spPr>
        <p:txBody>
          <a:bodyPr/>
          <a:lstStyle/>
          <a:p>
            <a:r>
              <a:rPr lang="en-US" dirty="0" smtClean="0"/>
              <a:t>The Comparable Interface</a:t>
            </a:r>
            <a:endParaRPr lang="en-US" dirty="0"/>
          </a:p>
        </p:txBody>
      </p:sp>
      <p:sp>
        <p:nvSpPr>
          <p:cNvPr id="3" name="Subtitle 2"/>
          <p:cNvSpPr>
            <a:spLocks noGrp="1"/>
          </p:cNvSpPr>
          <p:nvPr>
            <p:ph type="subTitle" idx="1"/>
          </p:nvPr>
        </p:nvSpPr>
        <p:spPr>
          <a:xfrm>
            <a:off x="1371600" y="1721556"/>
            <a:ext cx="6400800" cy="3682294"/>
          </a:xfrm>
        </p:spPr>
        <p:txBody>
          <a:bodyPr/>
          <a:lstStyle/>
          <a:p>
            <a:pPr algn="l"/>
            <a:r>
              <a:rPr lang="en-US" dirty="0" smtClean="0"/>
              <a:t>Binary searching is much faster than sequential searching. We already know how to compare numbers or strings, but what about other objects?</a:t>
            </a:r>
          </a:p>
          <a:p>
            <a:pPr algn="l"/>
            <a:r>
              <a:rPr lang="en-US" dirty="0" smtClean="0"/>
              <a:t>Java provide the</a:t>
            </a:r>
          </a:p>
          <a:p>
            <a:pPr algn="l"/>
            <a:r>
              <a:rPr lang="en-US" dirty="0"/>
              <a:t> </a:t>
            </a:r>
            <a:r>
              <a:rPr lang="en-US" dirty="0" smtClean="0"/>
              <a:t>  </a:t>
            </a:r>
            <a:r>
              <a:rPr lang="en-US" dirty="0" smtClean="0">
                <a:latin typeface="Courier"/>
                <a:cs typeface="Courier"/>
              </a:rPr>
              <a:t>Comparable&lt;C&gt;</a:t>
            </a:r>
          </a:p>
          <a:p>
            <a:pPr algn="l"/>
            <a:r>
              <a:rPr lang="en-US" dirty="0" smtClean="0"/>
              <a:t>interface.</a:t>
            </a:r>
            <a:endParaRPr lang="en-US" dirty="0"/>
          </a:p>
        </p:txBody>
      </p:sp>
    </p:spTree>
    <p:extLst>
      <p:ext uri="{BB962C8B-B14F-4D97-AF65-F5344CB8AC3E}">
        <p14:creationId xmlns:p14="http://schemas.microsoft.com/office/powerpoint/2010/main" val="3138194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2111" y="606778"/>
            <a:ext cx="8057445" cy="5545667"/>
          </a:xfrm>
        </p:spPr>
        <p:txBody>
          <a:bodyPr>
            <a:normAutofit fontScale="70000" lnSpcReduction="20000"/>
          </a:bodyPr>
          <a:lstStyle/>
          <a:p>
            <a:pPr algn="l"/>
            <a:r>
              <a:rPr lang="en-US" sz="3400" dirty="0" smtClean="0"/>
              <a:t>Here is the code for these first two cases:</a:t>
            </a:r>
          </a:p>
          <a:p>
            <a:pPr algn="l"/>
            <a:endParaRPr lang="en-US" dirty="0" smtClean="0"/>
          </a:p>
          <a:p>
            <a:pPr algn="l"/>
            <a:r>
              <a:rPr lang="en-US" dirty="0" smtClean="0">
                <a:latin typeface="Courier"/>
                <a:cs typeface="Courier"/>
              </a:rPr>
              <a:t>if </a:t>
            </a:r>
            <a:r>
              <a:rPr lang="en-US" dirty="0">
                <a:latin typeface="Courier"/>
                <a:cs typeface="Courier"/>
              </a:rPr>
              <a:t>(</a:t>
            </a:r>
            <a:r>
              <a:rPr lang="en-US" dirty="0" err="1">
                <a:latin typeface="Courier"/>
                <a:cs typeface="Courier"/>
              </a:rPr>
              <a:t>key.equals</a:t>
            </a:r>
            <a:r>
              <a:rPr lang="en-US" dirty="0">
                <a:latin typeface="Courier"/>
                <a:cs typeface="Courier"/>
              </a:rPr>
              <a:t>(</a:t>
            </a:r>
            <a:r>
              <a:rPr lang="en-US" dirty="0" err="1">
                <a:latin typeface="Courier"/>
                <a:cs typeface="Courier"/>
              </a:rPr>
              <a:t>n.getKey</a:t>
            </a:r>
            <a:r>
              <a:rPr lang="en-US" dirty="0">
                <a:latin typeface="Courier"/>
                <a:cs typeface="Courier"/>
              </a:rPr>
              <a:t>())) {</a:t>
            </a:r>
          </a:p>
          <a:p>
            <a:pPr algn="l"/>
            <a:r>
              <a:rPr lang="en-US" dirty="0">
                <a:latin typeface="Courier"/>
                <a:cs typeface="Courier"/>
              </a:rPr>
              <a:t>   </a:t>
            </a:r>
            <a:r>
              <a:rPr lang="en-US" dirty="0" smtClean="0">
                <a:latin typeface="Courier"/>
                <a:cs typeface="Courier"/>
              </a:rPr>
              <a:t>/</a:t>
            </a:r>
            <a:r>
              <a:rPr lang="en-US" dirty="0">
                <a:latin typeface="Courier"/>
                <a:cs typeface="Courier"/>
              </a:rPr>
              <a:t>/ n is the node to be removed</a:t>
            </a:r>
          </a:p>
          <a:p>
            <a:pPr algn="l"/>
            <a:r>
              <a:rPr lang="en-US" dirty="0">
                <a:latin typeface="Courier"/>
                <a:cs typeface="Courier"/>
              </a:rPr>
              <a:t>   </a:t>
            </a:r>
            <a:r>
              <a:rPr lang="en-US" dirty="0" smtClean="0">
                <a:latin typeface="Courier"/>
                <a:cs typeface="Courier"/>
              </a:rPr>
              <a:t>if </a:t>
            </a:r>
            <a:r>
              <a:rPr lang="en-US" dirty="0">
                <a:latin typeface="Courier"/>
                <a:cs typeface="Courier"/>
              </a:rPr>
              <a:t>(</a:t>
            </a:r>
            <a:r>
              <a:rPr lang="en-US" dirty="0" err="1">
                <a:latin typeface="Courier"/>
                <a:cs typeface="Courier"/>
              </a:rPr>
              <a:t>n.getLeft</a:t>
            </a:r>
            <a:r>
              <a:rPr lang="en-US" dirty="0">
                <a:latin typeface="Courier"/>
                <a:cs typeface="Courier"/>
              </a:rPr>
              <a:t>() == null &amp;&amp; </a:t>
            </a:r>
            <a:r>
              <a:rPr lang="en-US" dirty="0" err="1">
                <a:latin typeface="Courier"/>
                <a:cs typeface="Courier"/>
              </a:rPr>
              <a:t>n.getRight</a:t>
            </a:r>
            <a:r>
              <a:rPr lang="en-US" dirty="0">
                <a:latin typeface="Courier"/>
                <a:cs typeface="Courier"/>
              </a:rPr>
              <a:t>() == null</a:t>
            </a:r>
            <a:r>
              <a:rPr lang="en-US" dirty="0" smtClean="0">
                <a:latin typeface="Courier"/>
                <a:cs typeface="Courier"/>
              </a:rPr>
              <a:t>){</a:t>
            </a:r>
            <a:endParaRPr lang="en-US" dirty="0">
              <a:latin typeface="Courier"/>
              <a:cs typeface="Courier"/>
            </a:endParaRPr>
          </a:p>
          <a:p>
            <a:pPr algn="l"/>
            <a:r>
              <a:rPr lang="is-IS" dirty="0">
                <a:latin typeface="Courier"/>
                <a:cs typeface="Courier"/>
              </a:rPr>
              <a:t>     </a:t>
            </a:r>
            <a:r>
              <a:rPr lang="is-IS" dirty="0" smtClean="0">
                <a:latin typeface="Courier"/>
                <a:cs typeface="Courier"/>
              </a:rPr>
              <a:t> </a:t>
            </a:r>
            <a:r>
              <a:rPr lang="is-IS" dirty="0">
                <a:latin typeface="Courier"/>
                <a:cs typeface="Courier"/>
              </a:rPr>
              <a:t>return null;</a:t>
            </a:r>
          </a:p>
          <a:p>
            <a:pPr algn="l"/>
            <a:r>
              <a:rPr lang="is-IS" dirty="0">
                <a:latin typeface="Courier"/>
                <a:cs typeface="Courier"/>
              </a:rPr>
              <a:t>   </a:t>
            </a:r>
            <a:r>
              <a:rPr lang="is-IS" dirty="0" smtClean="0">
                <a:latin typeface="Courier"/>
                <a:cs typeface="Courier"/>
              </a:rPr>
              <a:t>}</a:t>
            </a:r>
            <a:endParaRPr lang="is-IS" dirty="0">
              <a:latin typeface="Courier"/>
              <a:cs typeface="Courier"/>
            </a:endParaRPr>
          </a:p>
          <a:p>
            <a:pPr algn="l"/>
            <a:r>
              <a:rPr lang="en-US" dirty="0">
                <a:latin typeface="Courier"/>
                <a:cs typeface="Courier"/>
              </a:rPr>
              <a:t>   </a:t>
            </a:r>
            <a:r>
              <a:rPr lang="en-US" dirty="0" smtClean="0">
                <a:latin typeface="Courier"/>
                <a:cs typeface="Courier"/>
              </a:rPr>
              <a:t>if </a:t>
            </a:r>
            <a:r>
              <a:rPr lang="en-US" dirty="0">
                <a:latin typeface="Courier"/>
                <a:cs typeface="Courier"/>
              </a:rPr>
              <a:t>(</a:t>
            </a:r>
            <a:r>
              <a:rPr lang="en-US" dirty="0" err="1">
                <a:latin typeface="Courier"/>
                <a:cs typeface="Courier"/>
              </a:rPr>
              <a:t>n.getLeft</a:t>
            </a:r>
            <a:r>
              <a:rPr lang="en-US" dirty="0">
                <a:latin typeface="Courier"/>
                <a:cs typeface="Courier"/>
              </a:rPr>
              <a:t>() == null) {</a:t>
            </a:r>
          </a:p>
          <a:p>
            <a:pPr algn="l"/>
            <a:r>
              <a:rPr lang="en-US" dirty="0">
                <a:latin typeface="Courier"/>
                <a:cs typeface="Courier"/>
              </a:rPr>
              <a:t>        </a:t>
            </a:r>
            <a:r>
              <a:rPr lang="en-US" dirty="0" smtClean="0">
                <a:latin typeface="Courier"/>
                <a:cs typeface="Courier"/>
              </a:rPr>
              <a:t> </a:t>
            </a:r>
            <a:r>
              <a:rPr lang="en-US" dirty="0">
                <a:latin typeface="Courier"/>
                <a:cs typeface="Courier"/>
              </a:rPr>
              <a:t>return </a:t>
            </a:r>
            <a:r>
              <a:rPr lang="en-US" dirty="0" err="1">
                <a:latin typeface="Courier"/>
                <a:cs typeface="Courier"/>
              </a:rPr>
              <a:t>n.getRight</a:t>
            </a:r>
            <a:r>
              <a:rPr lang="en-US" dirty="0">
                <a:latin typeface="Courier"/>
                <a:cs typeface="Courier"/>
              </a:rPr>
              <a:t>()</a:t>
            </a:r>
            <a:r>
              <a:rPr lang="en-US" dirty="0" smtClean="0">
                <a:latin typeface="Courier"/>
                <a:cs typeface="Courier"/>
              </a:rPr>
              <a:t>; }</a:t>
            </a:r>
            <a:endParaRPr lang="en-US" dirty="0">
              <a:latin typeface="Courier"/>
              <a:cs typeface="Courier"/>
            </a:endParaRPr>
          </a:p>
          <a:p>
            <a:pPr algn="l"/>
            <a:r>
              <a:rPr lang="en-US" dirty="0">
                <a:latin typeface="Courier"/>
                <a:cs typeface="Courier"/>
              </a:rPr>
              <a:t>        </a:t>
            </a:r>
          </a:p>
          <a:p>
            <a:pPr algn="l"/>
            <a:r>
              <a:rPr lang="en-US" dirty="0" smtClean="0">
                <a:latin typeface="Courier"/>
                <a:cs typeface="Courier"/>
              </a:rPr>
              <a:t>   if </a:t>
            </a:r>
            <a:r>
              <a:rPr lang="en-US" dirty="0">
                <a:latin typeface="Courier"/>
                <a:cs typeface="Courier"/>
              </a:rPr>
              <a:t>(</a:t>
            </a:r>
            <a:r>
              <a:rPr lang="en-US" dirty="0" err="1">
                <a:latin typeface="Courier"/>
                <a:cs typeface="Courier"/>
              </a:rPr>
              <a:t>n.getRight</a:t>
            </a:r>
            <a:r>
              <a:rPr lang="en-US" dirty="0">
                <a:latin typeface="Courier"/>
                <a:cs typeface="Courier"/>
              </a:rPr>
              <a:t>() == null) {</a:t>
            </a:r>
          </a:p>
          <a:p>
            <a:pPr algn="l"/>
            <a:r>
              <a:rPr lang="is-IS" dirty="0">
                <a:latin typeface="Courier"/>
                <a:cs typeface="Courier"/>
              </a:rPr>
              <a:t>            return n.getLeft()</a:t>
            </a:r>
            <a:r>
              <a:rPr lang="is-IS" dirty="0" smtClean="0">
                <a:latin typeface="Courier"/>
                <a:cs typeface="Courier"/>
              </a:rPr>
              <a:t>;}</a:t>
            </a:r>
            <a:endParaRPr lang="is-IS" dirty="0">
              <a:latin typeface="Courier"/>
              <a:cs typeface="Courier"/>
            </a:endParaRPr>
          </a:p>
          <a:p>
            <a:pPr algn="l"/>
            <a:r>
              <a:rPr lang="is-IS" dirty="0">
                <a:latin typeface="Courier"/>
                <a:cs typeface="Courier"/>
              </a:rPr>
              <a:t>       </a:t>
            </a:r>
            <a:r>
              <a:rPr lang="is-IS" dirty="0" smtClean="0">
                <a:latin typeface="Courier"/>
                <a:cs typeface="Courier"/>
              </a:rPr>
              <a:t>       </a:t>
            </a:r>
            <a:endParaRPr lang="is-IS" dirty="0">
              <a:latin typeface="Courier"/>
              <a:cs typeface="Courier"/>
            </a:endParaRPr>
          </a:p>
          <a:p>
            <a:pPr algn="l"/>
            <a:r>
              <a:rPr lang="en-US" dirty="0">
                <a:latin typeface="Courier"/>
                <a:cs typeface="Courier"/>
              </a:rPr>
              <a:t>   </a:t>
            </a:r>
            <a:r>
              <a:rPr lang="en-US" dirty="0" smtClean="0">
                <a:latin typeface="Courier"/>
                <a:cs typeface="Courier"/>
              </a:rPr>
              <a:t> </a:t>
            </a:r>
            <a:r>
              <a:rPr lang="en-US" dirty="0">
                <a:latin typeface="Courier"/>
                <a:cs typeface="Courier"/>
              </a:rPr>
              <a:t>// if we get here, then n has 2 children</a:t>
            </a:r>
          </a:p>
          <a:p>
            <a:pPr algn="l"/>
            <a:r>
              <a:rPr lang="en-US" dirty="0">
                <a:latin typeface="Courier"/>
                <a:cs typeface="Courier"/>
              </a:rPr>
              <a:t>    </a:t>
            </a:r>
            <a:r>
              <a:rPr lang="en-US" dirty="0" smtClean="0">
                <a:latin typeface="Courier"/>
                <a:cs typeface="Courier"/>
              </a:rPr>
              <a:t>/</a:t>
            </a:r>
            <a:r>
              <a:rPr lang="en-US" dirty="0">
                <a:latin typeface="Courier"/>
                <a:cs typeface="Courier"/>
              </a:rPr>
              <a:t>/ code still needs to be added here...</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a:p>
            <a:pPr algn="l"/>
            <a:endParaRPr lang="en-US" dirty="0"/>
          </a:p>
        </p:txBody>
      </p:sp>
    </p:spTree>
    <p:extLst>
      <p:ext uri="{BB962C8B-B14F-4D97-AF65-F5344CB8AC3E}">
        <p14:creationId xmlns:p14="http://schemas.microsoft.com/office/powerpoint/2010/main" val="2383971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ssolve">
                                      <p:cBhvr>
                                        <p:cTn id="32" dur="500"/>
                                        <p:tgtEl>
                                          <p:spTgt spid="3">
                                            <p:txEl>
                                              <p:pRg st="10" end="1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dissolve">
                                      <p:cBhvr>
                                        <p:cTn id="35" dur="500"/>
                                        <p:tgtEl>
                                          <p:spTgt spid="3">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dissolve">
                                      <p:cBhvr>
                                        <p:cTn id="40" dur="500"/>
                                        <p:tgtEl>
                                          <p:spTgt spid="3">
                                            <p:txEl>
                                              <p:pRg st="13" end="13"/>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dissolve">
                                      <p:cBhvr>
                                        <p:cTn id="43" dur="500"/>
                                        <p:tgtEl>
                                          <p:spTgt spid="3">
                                            <p:txEl>
                                              <p:pRg st="14" end="14"/>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3">
                                            <p:txEl>
                                              <p:pRg st="15" end="15"/>
                                            </p:txEl>
                                          </p:spTgt>
                                        </p:tgtEl>
                                        <p:attrNameLst>
                                          <p:attrName>style.visibility</p:attrName>
                                        </p:attrNameLst>
                                      </p:cBhvr>
                                      <p:to>
                                        <p:strVal val="visible"/>
                                      </p:to>
                                    </p:set>
                                    <p:animEffect transition="in" filter="dissolve">
                                      <p:cBhvr>
                                        <p:cTn id="4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The case in which a node has two </a:t>
            </a:r>
            <a:r>
              <a:rPr lang="en-US" dirty="0" err="1" smtClean="0"/>
              <a:t>subtrees</a:t>
            </a:r>
            <a:r>
              <a:rPr lang="en-US" dirty="0" smtClean="0"/>
              <a:t> is the hardest – we can’t just replace the node with one tree and ignore the other!</a:t>
            </a:r>
          </a:p>
          <a:p>
            <a:pPr algn="l"/>
            <a:endParaRPr lang="en-US" dirty="0"/>
          </a:p>
          <a:p>
            <a:pPr algn="l"/>
            <a:r>
              <a:rPr lang="en-US" dirty="0" smtClean="0"/>
              <a:t>Instead we look for a key in one of the </a:t>
            </a:r>
            <a:r>
              <a:rPr lang="en-US" dirty="0" err="1" smtClean="0"/>
              <a:t>subtrees</a:t>
            </a:r>
            <a:r>
              <a:rPr lang="en-US" dirty="0" smtClean="0"/>
              <a:t> we can put in the node and then remove that key from the </a:t>
            </a:r>
            <a:r>
              <a:rPr lang="en-US" dirty="0" err="1" smtClean="0"/>
              <a:t>subtree</a:t>
            </a:r>
            <a:r>
              <a:rPr lang="en-US" dirty="0" smtClean="0"/>
              <a:t>.</a:t>
            </a:r>
          </a:p>
          <a:p>
            <a:pPr algn="l"/>
            <a:r>
              <a:rPr lang="en-US" i="1" dirty="0" smtClean="0"/>
              <a:t>But</a:t>
            </a:r>
            <a:r>
              <a:rPr lang="en-US" dirty="0" smtClean="0"/>
              <a:t> we must preserve the ordering required in a BST.</a:t>
            </a:r>
            <a:endParaRPr lang="en-US" dirty="0"/>
          </a:p>
        </p:txBody>
      </p:sp>
    </p:spTree>
    <p:extLst>
      <p:ext uri="{BB962C8B-B14F-4D97-AF65-F5344CB8AC3E}">
        <p14:creationId xmlns:p14="http://schemas.microsoft.com/office/powerpoint/2010/main" val="14350709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Two possibilities come to mind – the largest key in the left </a:t>
            </a:r>
            <a:r>
              <a:rPr lang="en-US" dirty="0" err="1" smtClean="0"/>
              <a:t>subtree</a:t>
            </a:r>
            <a:r>
              <a:rPr lang="en-US" dirty="0" smtClean="0"/>
              <a:t> or the smallest key in the right </a:t>
            </a:r>
            <a:r>
              <a:rPr lang="en-US" dirty="0" err="1" smtClean="0"/>
              <a:t>subtree</a:t>
            </a:r>
            <a:r>
              <a:rPr lang="en-US" dirty="0" smtClean="0"/>
              <a:t>. Both are “closer” to the deleted key than any other </a:t>
            </a:r>
            <a:r>
              <a:rPr lang="en-US" dirty="0" err="1" smtClean="0"/>
              <a:t>subtree</a:t>
            </a:r>
            <a:r>
              <a:rPr lang="en-US" dirty="0" smtClean="0"/>
              <a:t> value.</a:t>
            </a:r>
            <a:endParaRPr lang="en-US" dirty="0"/>
          </a:p>
        </p:txBody>
      </p:sp>
    </p:spTree>
    <p:extLst>
      <p:ext uri="{BB962C8B-B14F-4D97-AF65-F5344CB8AC3E}">
        <p14:creationId xmlns:p14="http://schemas.microsoft.com/office/powerpoint/2010/main" val="1069442560"/>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For example, in</a:t>
            </a:r>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r>
              <a:rPr lang="en-US" dirty="0" smtClean="0"/>
              <a:t>node 13  could be overwritten with either 12 or 14.</a:t>
            </a:r>
          </a:p>
          <a:p>
            <a:pPr algn="l"/>
            <a:endParaRPr lang="en-US" dirty="0"/>
          </a:p>
        </p:txBody>
      </p:sp>
      <p:pic>
        <p:nvPicPr>
          <p:cNvPr id="2" name="Picture 1"/>
          <p:cNvPicPr>
            <a:picLocks noChangeAspect="1"/>
          </p:cNvPicPr>
          <p:nvPr/>
        </p:nvPicPr>
        <p:blipFill rotWithShape="1">
          <a:blip r:embed="rId2"/>
          <a:srcRect l="38053" t="-1062" r="-38053" b="84189"/>
          <a:stretch/>
        </p:blipFill>
        <p:spPr>
          <a:xfrm>
            <a:off x="2271968" y="1580443"/>
            <a:ext cx="4995254" cy="2017889"/>
          </a:xfrm>
          <a:prstGeom prst="rect">
            <a:avLst/>
          </a:prstGeom>
        </p:spPr>
      </p:pic>
    </p:spTree>
    <p:extLst>
      <p:ext uri="{BB962C8B-B14F-4D97-AF65-F5344CB8AC3E}">
        <p14:creationId xmlns:p14="http://schemas.microsoft.com/office/powerpoint/2010/main" val="378938733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We’ll arbitrarily select the </a:t>
            </a:r>
            <a:r>
              <a:rPr lang="en-US" i="1" dirty="0" smtClean="0"/>
              <a:t>smallest</a:t>
            </a:r>
            <a:r>
              <a:rPr lang="en-US" dirty="0" smtClean="0"/>
              <a:t> value in the </a:t>
            </a:r>
            <a:r>
              <a:rPr lang="en-US" i="1" dirty="0" smtClean="0"/>
              <a:t>right</a:t>
            </a:r>
            <a:r>
              <a:rPr lang="en-US" dirty="0" smtClean="0"/>
              <a:t> </a:t>
            </a:r>
            <a:r>
              <a:rPr lang="en-US" dirty="0" err="1" smtClean="0"/>
              <a:t>subtree</a:t>
            </a:r>
            <a:r>
              <a:rPr lang="en-US" dirty="0" smtClean="0"/>
              <a:t>. We replace the key to be deleted with this smallest right </a:t>
            </a:r>
            <a:r>
              <a:rPr lang="en-US" dirty="0" err="1" smtClean="0"/>
              <a:t>subtree</a:t>
            </a:r>
            <a:r>
              <a:rPr lang="en-US" dirty="0" smtClean="0"/>
              <a:t> value.</a:t>
            </a:r>
          </a:p>
          <a:p>
            <a:pPr algn="l"/>
            <a:endParaRPr lang="en-US" dirty="0"/>
          </a:p>
          <a:p>
            <a:pPr algn="l"/>
            <a:r>
              <a:rPr lang="en-US" dirty="0" smtClean="0"/>
              <a:t>We next find the duplicate value in the right </a:t>
            </a:r>
            <a:r>
              <a:rPr lang="en-US" dirty="0" err="1" smtClean="0"/>
              <a:t>subtree</a:t>
            </a:r>
            <a:r>
              <a:rPr lang="en-US" dirty="0" smtClean="0"/>
              <a:t> and remove it.</a:t>
            </a:r>
            <a:endParaRPr lang="en-US" dirty="0"/>
          </a:p>
        </p:txBody>
      </p:sp>
    </p:spTree>
    <p:extLst>
      <p:ext uri="{BB962C8B-B14F-4D97-AF65-F5344CB8AC3E}">
        <p14:creationId xmlns:p14="http://schemas.microsoft.com/office/powerpoint/2010/main" val="962702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normAutofit fontScale="62500" lnSpcReduction="20000"/>
          </a:bodyPr>
          <a:lstStyle/>
          <a:p>
            <a:pPr algn="l"/>
            <a:r>
              <a:rPr lang="en-US" dirty="0" smtClean="0"/>
              <a:t>Here is a method that finds the smallest value in a non-null BST:</a:t>
            </a:r>
          </a:p>
          <a:p>
            <a:pPr algn="l"/>
            <a:endParaRPr lang="en-US" dirty="0" smtClean="0"/>
          </a:p>
          <a:p>
            <a:pPr algn="l"/>
            <a:r>
              <a:rPr lang="en-US" dirty="0">
                <a:latin typeface="Courier"/>
                <a:cs typeface="Courier"/>
              </a:rPr>
              <a:t>private K smallest(</a:t>
            </a:r>
            <a:r>
              <a:rPr lang="en-US" dirty="0" err="1">
                <a:latin typeface="Courier"/>
                <a:cs typeface="Courier"/>
              </a:rPr>
              <a:t>BSTnode</a:t>
            </a:r>
            <a:r>
              <a:rPr lang="en-US" dirty="0">
                <a:latin typeface="Courier"/>
                <a:cs typeface="Courier"/>
              </a:rPr>
              <a:t>&lt;K&gt; n</a:t>
            </a:r>
            <a:r>
              <a:rPr lang="en-US" dirty="0" smtClean="0">
                <a:latin typeface="Courier"/>
                <a:cs typeface="Courier"/>
              </a:rPr>
              <a:t>)</a:t>
            </a:r>
          </a:p>
          <a:p>
            <a:pPr algn="l"/>
            <a:endParaRPr lang="en-US" dirty="0">
              <a:latin typeface="Courier"/>
              <a:cs typeface="Courier"/>
            </a:endParaRPr>
          </a:p>
          <a:p>
            <a:pPr algn="l"/>
            <a:r>
              <a:rPr lang="en-US" dirty="0">
                <a:latin typeface="Courier"/>
                <a:cs typeface="Courier"/>
              </a:rPr>
              <a:t>// precondition: n is not null</a:t>
            </a:r>
          </a:p>
          <a:p>
            <a:pPr algn="l"/>
            <a:r>
              <a:rPr lang="en-US" dirty="0">
                <a:latin typeface="Courier"/>
                <a:cs typeface="Courier"/>
              </a:rPr>
              <a:t>// </a:t>
            </a:r>
            <a:r>
              <a:rPr lang="en-US" dirty="0" err="1">
                <a:latin typeface="Courier"/>
                <a:cs typeface="Courier"/>
              </a:rPr>
              <a:t>postcondition</a:t>
            </a:r>
            <a:r>
              <a:rPr lang="en-US" dirty="0">
                <a:latin typeface="Courier"/>
                <a:cs typeface="Courier"/>
              </a:rPr>
              <a:t>: return the </a:t>
            </a:r>
            <a:r>
              <a:rPr lang="en-US" dirty="0" smtClean="0">
                <a:latin typeface="Courier"/>
                <a:cs typeface="Courier"/>
              </a:rPr>
              <a:t>smallest</a:t>
            </a:r>
          </a:p>
          <a:p>
            <a:pPr algn="l"/>
            <a:r>
              <a:rPr lang="en-US" dirty="0" smtClean="0">
                <a:latin typeface="Courier"/>
                <a:cs typeface="Courier"/>
              </a:rPr>
              <a:t>// value </a:t>
            </a:r>
            <a:r>
              <a:rPr lang="en-US" dirty="0">
                <a:latin typeface="Courier"/>
                <a:cs typeface="Courier"/>
              </a:rPr>
              <a:t>in the </a:t>
            </a:r>
            <a:r>
              <a:rPr lang="en-US" dirty="0" err="1">
                <a:latin typeface="Courier"/>
                <a:cs typeface="Courier"/>
              </a:rPr>
              <a:t>subtree</a:t>
            </a:r>
            <a:r>
              <a:rPr lang="en-US" dirty="0">
                <a:latin typeface="Courier"/>
                <a:cs typeface="Courier"/>
              </a:rPr>
              <a:t> rooted at n</a:t>
            </a:r>
          </a:p>
          <a:p>
            <a:pPr algn="l"/>
            <a:endParaRPr lang="en-US" dirty="0">
              <a:latin typeface="Courier"/>
              <a:cs typeface="Courier"/>
            </a:endParaRPr>
          </a:p>
          <a:p>
            <a:pPr algn="l"/>
            <a:r>
              <a:rPr lang="en-US" dirty="0">
                <a:latin typeface="Courier"/>
                <a:cs typeface="Courier"/>
              </a:rPr>
              <a:t>{</a:t>
            </a:r>
          </a:p>
          <a:p>
            <a:pPr algn="l"/>
            <a:r>
              <a:rPr lang="en-US" dirty="0">
                <a:latin typeface="Courier"/>
                <a:cs typeface="Courier"/>
              </a:rPr>
              <a:t>    if (</a:t>
            </a:r>
            <a:r>
              <a:rPr lang="en-US" dirty="0" err="1">
                <a:latin typeface="Courier"/>
                <a:cs typeface="Courier"/>
              </a:rPr>
              <a:t>n.getLeft</a:t>
            </a:r>
            <a:r>
              <a:rPr lang="en-US" dirty="0">
                <a:latin typeface="Courier"/>
                <a:cs typeface="Courier"/>
              </a:rPr>
              <a:t>() == null) {</a:t>
            </a:r>
          </a:p>
          <a:p>
            <a:pPr algn="l"/>
            <a:r>
              <a:rPr lang="is-IS" dirty="0">
                <a:latin typeface="Courier"/>
                <a:cs typeface="Courier"/>
              </a:rPr>
              <a:t>        return n.getKey();</a:t>
            </a:r>
          </a:p>
          <a:p>
            <a:pPr algn="l"/>
            <a:r>
              <a:rPr lang="da-DK" dirty="0">
                <a:latin typeface="Courier"/>
                <a:cs typeface="Courier"/>
              </a:rPr>
              <a:t>    } </a:t>
            </a:r>
            <a:r>
              <a:rPr lang="da-DK" dirty="0" err="1">
                <a:latin typeface="Courier"/>
                <a:cs typeface="Courier"/>
              </a:rPr>
              <a:t>else</a:t>
            </a:r>
            <a:r>
              <a:rPr lang="da-DK" dirty="0">
                <a:latin typeface="Courier"/>
                <a:cs typeface="Courier"/>
              </a:rPr>
              <a:t> {</a:t>
            </a:r>
          </a:p>
          <a:p>
            <a:pPr algn="l"/>
            <a:r>
              <a:rPr lang="da-DK" dirty="0">
                <a:latin typeface="Courier"/>
                <a:cs typeface="Courier"/>
              </a:rPr>
              <a:t>        </a:t>
            </a:r>
            <a:r>
              <a:rPr lang="da-DK" dirty="0" err="1">
                <a:latin typeface="Courier"/>
                <a:cs typeface="Courier"/>
              </a:rPr>
              <a:t>return</a:t>
            </a:r>
            <a:r>
              <a:rPr lang="da-DK" dirty="0">
                <a:latin typeface="Courier"/>
                <a:cs typeface="Courier"/>
              </a:rPr>
              <a:t> smallest(</a:t>
            </a:r>
            <a:r>
              <a:rPr lang="da-DK" dirty="0" err="1">
                <a:latin typeface="Courier"/>
                <a:cs typeface="Courier"/>
              </a:rPr>
              <a:t>n.getLeft</a:t>
            </a:r>
            <a:r>
              <a:rPr lang="da-DK" dirty="0">
                <a:latin typeface="Courier"/>
                <a:cs typeface="Courier"/>
              </a:rPr>
              <a:t>());</a:t>
            </a:r>
          </a:p>
          <a:p>
            <a:pPr algn="l"/>
            <a:r>
              <a:rPr lang="da-DK" dirty="0">
                <a:latin typeface="Courier"/>
                <a:cs typeface="Courier"/>
              </a:rPr>
              <a:t>    }</a:t>
            </a:r>
          </a:p>
          <a:p>
            <a:pPr algn="l"/>
            <a:r>
              <a:rPr lang="da-DK" dirty="0">
                <a:latin typeface="Courier"/>
                <a:cs typeface="Courier"/>
              </a:rPr>
              <a:t>}</a:t>
            </a:r>
          </a:p>
          <a:p>
            <a:pPr algn="l"/>
            <a:endParaRPr lang="en-US" dirty="0"/>
          </a:p>
        </p:txBody>
      </p:sp>
    </p:spTree>
    <p:extLst>
      <p:ext uri="{BB962C8B-B14F-4D97-AF65-F5344CB8AC3E}">
        <p14:creationId xmlns:p14="http://schemas.microsoft.com/office/powerpoint/2010/main" val="1373559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dissolve">
                                      <p:cBhvr>
                                        <p:cTn id="24" dur="500"/>
                                        <p:tgtEl>
                                          <p:spTgt spid="3">
                                            <p:txEl>
                                              <p:pRg st="10" end="10"/>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dissolve">
                                      <p:cBhvr>
                                        <p:cTn id="27" dur="500"/>
                                        <p:tgtEl>
                                          <p:spTgt spid="3">
                                            <p:txEl>
                                              <p:pRg st="11" end="11"/>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dissolve">
                                      <p:cBhvr>
                                        <p:cTn id="30" dur="500"/>
                                        <p:tgtEl>
                                          <p:spTgt spid="3">
                                            <p:txEl>
                                              <p:pRg st="12" end="12"/>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Effect transition="in" filter="dissolve">
                                      <p:cBhvr>
                                        <p:cTn id="33" dur="500"/>
                                        <p:tgtEl>
                                          <p:spTgt spid="3">
                                            <p:txEl>
                                              <p:pRg st="13" end="13"/>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animEffect transition="in" filter="dissolve">
                                      <p:cBhvr>
                                        <p:cTn id="3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2111" y="677333"/>
            <a:ext cx="8071556" cy="4726517"/>
          </a:xfrm>
        </p:spPr>
        <p:txBody>
          <a:bodyPr>
            <a:normAutofit fontScale="92500"/>
          </a:bodyPr>
          <a:lstStyle/>
          <a:p>
            <a:pPr algn="l"/>
            <a:r>
              <a:rPr lang="en-US" dirty="0" smtClean="0"/>
              <a:t>The code for the two children case is now straightforward:</a:t>
            </a:r>
          </a:p>
          <a:p>
            <a:pPr algn="l"/>
            <a:endParaRPr lang="en-US" dirty="0"/>
          </a:p>
          <a:p>
            <a:pPr algn="l"/>
            <a:r>
              <a:rPr lang="en-US" dirty="0" smtClean="0">
                <a:latin typeface="Courier"/>
                <a:cs typeface="Courier"/>
              </a:rPr>
              <a:t>/</a:t>
            </a:r>
            <a:r>
              <a:rPr lang="en-US" dirty="0">
                <a:latin typeface="Courier"/>
                <a:cs typeface="Courier"/>
              </a:rPr>
              <a:t>/ if we get here, then n has 2 children</a:t>
            </a:r>
          </a:p>
          <a:p>
            <a:pPr algn="l"/>
            <a:r>
              <a:rPr lang="en-US" dirty="0">
                <a:latin typeface="Courier"/>
                <a:cs typeface="Courier"/>
              </a:rPr>
              <a:t>  </a:t>
            </a:r>
            <a:r>
              <a:rPr lang="en-US" dirty="0" smtClean="0">
                <a:latin typeface="Courier"/>
                <a:cs typeface="Courier"/>
              </a:rPr>
              <a:t>K </a:t>
            </a:r>
            <a:r>
              <a:rPr lang="en-US" dirty="0" err="1">
                <a:latin typeface="Courier"/>
                <a:cs typeface="Courier"/>
              </a:rPr>
              <a:t>smallVal</a:t>
            </a:r>
            <a:r>
              <a:rPr lang="en-US" dirty="0">
                <a:latin typeface="Courier"/>
                <a:cs typeface="Courier"/>
              </a:rPr>
              <a:t> = smallest(</a:t>
            </a:r>
            <a:r>
              <a:rPr lang="en-US" dirty="0" err="1">
                <a:latin typeface="Courier"/>
                <a:cs typeface="Courier"/>
              </a:rPr>
              <a:t>n.getRight</a:t>
            </a:r>
            <a:r>
              <a:rPr lang="en-US" dirty="0">
                <a:latin typeface="Courier"/>
                <a:cs typeface="Courier"/>
              </a:rPr>
              <a:t>());</a:t>
            </a:r>
          </a:p>
          <a:p>
            <a:pPr algn="l"/>
            <a:r>
              <a:rPr lang="en-US" dirty="0">
                <a:latin typeface="Courier"/>
                <a:cs typeface="Courier"/>
              </a:rPr>
              <a:t>  </a:t>
            </a:r>
            <a:r>
              <a:rPr lang="en-US" dirty="0" err="1" smtClean="0">
                <a:latin typeface="Courier"/>
                <a:cs typeface="Courier"/>
              </a:rPr>
              <a:t>n.setKey</a:t>
            </a:r>
            <a:r>
              <a:rPr lang="en-US" dirty="0">
                <a:latin typeface="Courier"/>
                <a:cs typeface="Courier"/>
              </a:rPr>
              <a:t>(</a:t>
            </a:r>
            <a:r>
              <a:rPr lang="en-US" dirty="0" err="1">
                <a:latin typeface="Courier"/>
                <a:cs typeface="Courier"/>
              </a:rPr>
              <a:t>smallVal</a:t>
            </a:r>
            <a:r>
              <a:rPr lang="en-US" dirty="0">
                <a:latin typeface="Courier"/>
                <a:cs typeface="Courier"/>
              </a:rPr>
              <a:t>);</a:t>
            </a:r>
          </a:p>
          <a:p>
            <a:pPr algn="l"/>
            <a:r>
              <a:rPr lang="en-US" dirty="0">
                <a:latin typeface="Courier"/>
                <a:cs typeface="Courier"/>
              </a:rPr>
              <a:t>  </a:t>
            </a:r>
            <a:r>
              <a:rPr lang="en-US" dirty="0" err="1" smtClean="0">
                <a:latin typeface="Courier"/>
                <a:cs typeface="Courier"/>
              </a:rPr>
              <a:t>n.setRight</a:t>
            </a:r>
            <a:r>
              <a:rPr lang="en-US" dirty="0">
                <a:latin typeface="Courier"/>
                <a:cs typeface="Courier"/>
              </a:rPr>
              <a:t>( </a:t>
            </a:r>
            <a:endParaRPr lang="en-US" dirty="0" smtClean="0">
              <a:latin typeface="Courier"/>
              <a:cs typeface="Courier"/>
            </a:endParaRPr>
          </a:p>
          <a:p>
            <a:pPr algn="l"/>
            <a:r>
              <a:rPr lang="en-US" dirty="0" smtClean="0">
                <a:latin typeface="Courier"/>
                <a:cs typeface="Courier"/>
              </a:rPr>
              <a:t>     delete</a:t>
            </a:r>
            <a:r>
              <a:rPr lang="en-US" dirty="0">
                <a:latin typeface="Courier"/>
                <a:cs typeface="Courier"/>
              </a:rPr>
              <a:t>(</a:t>
            </a:r>
            <a:r>
              <a:rPr lang="en-US" dirty="0" err="1">
                <a:latin typeface="Courier"/>
                <a:cs typeface="Courier"/>
              </a:rPr>
              <a:t>n.getRight</a:t>
            </a:r>
            <a:r>
              <a:rPr lang="en-US" dirty="0">
                <a:latin typeface="Courier"/>
                <a:cs typeface="Courier"/>
              </a:rPr>
              <a:t>(), </a:t>
            </a:r>
            <a:r>
              <a:rPr lang="en-US" dirty="0" err="1">
                <a:latin typeface="Courier"/>
                <a:cs typeface="Courier"/>
              </a:rPr>
              <a:t>smallVal</a:t>
            </a:r>
            <a:r>
              <a:rPr lang="en-US" dirty="0">
                <a:latin typeface="Courier"/>
                <a:cs typeface="Courier"/>
              </a:rPr>
              <a:t>) );</a:t>
            </a:r>
          </a:p>
          <a:p>
            <a:pPr algn="l"/>
            <a:r>
              <a:rPr lang="is-IS" dirty="0">
                <a:latin typeface="Courier"/>
                <a:cs typeface="Courier"/>
              </a:rPr>
              <a:t>  </a:t>
            </a:r>
            <a:r>
              <a:rPr lang="is-IS" dirty="0" smtClean="0">
                <a:latin typeface="Courier"/>
                <a:cs typeface="Courier"/>
              </a:rPr>
              <a:t>return </a:t>
            </a:r>
            <a:r>
              <a:rPr lang="is-IS" dirty="0">
                <a:latin typeface="Courier"/>
                <a:cs typeface="Courier"/>
              </a:rPr>
              <a:t>n; </a:t>
            </a:r>
            <a:endParaRPr lang="en-US" dirty="0" smtClean="0">
              <a:latin typeface="Courier"/>
              <a:cs typeface="Courier"/>
            </a:endParaRPr>
          </a:p>
          <a:p>
            <a:pPr algn="l"/>
            <a:endParaRPr lang="en-US" dirty="0" smtClean="0"/>
          </a:p>
          <a:p>
            <a:pPr algn="l"/>
            <a:endParaRPr lang="en-US" dirty="0"/>
          </a:p>
        </p:txBody>
      </p:sp>
    </p:spTree>
    <p:extLst>
      <p:ext uri="{BB962C8B-B14F-4D97-AF65-F5344CB8AC3E}">
        <p14:creationId xmlns:p14="http://schemas.microsoft.com/office/powerpoint/2010/main" val="28589841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dissolv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6112"/>
            <a:ext cx="7772400" cy="790222"/>
          </a:xfrm>
        </p:spPr>
        <p:txBody>
          <a:bodyPr/>
          <a:lstStyle/>
          <a:p>
            <a:r>
              <a:rPr lang="en-US" dirty="0" smtClean="0"/>
              <a:t>Example</a:t>
            </a:r>
            <a:endParaRPr lang="en-US" dirty="0"/>
          </a:p>
        </p:txBody>
      </p:sp>
      <p:sp>
        <p:nvSpPr>
          <p:cNvPr id="3" name="Subtitle 2"/>
          <p:cNvSpPr>
            <a:spLocks noGrp="1"/>
          </p:cNvSpPr>
          <p:nvPr>
            <p:ph type="subTitle" idx="1"/>
          </p:nvPr>
        </p:nvSpPr>
        <p:spPr>
          <a:xfrm>
            <a:off x="1371600" y="1566334"/>
            <a:ext cx="6400800" cy="4120444"/>
          </a:xfrm>
        </p:spPr>
        <p:txBody>
          <a:bodyPr/>
          <a:lstStyle/>
          <a:p>
            <a:pPr algn="l"/>
            <a:r>
              <a:rPr lang="en-US" dirty="0" smtClean="0"/>
              <a:t>We’ll delete 13 from the following BST:</a:t>
            </a:r>
          </a:p>
          <a:p>
            <a:pPr algn="l"/>
            <a:endParaRPr lang="en-US" dirty="0"/>
          </a:p>
        </p:txBody>
      </p:sp>
      <p:pic>
        <p:nvPicPr>
          <p:cNvPr id="4" name="Picture 3"/>
          <p:cNvPicPr>
            <a:picLocks noChangeAspect="1"/>
          </p:cNvPicPr>
          <p:nvPr/>
        </p:nvPicPr>
        <p:blipFill rotWithShape="1">
          <a:blip r:embed="rId2"/>
          <a:srcRect b="83127"/>
          <a:stretch/>
        </p:blipFill>
        <p:spPr>
          <a:xfrm>
            <a:off x="2106789" y="2271889"/>
            <a:ext cx="4572000" cy="1846911"/>
          </a:xfrm>
          <a:prstGeom prst="rect">
            <a:avLst/>
          </a:prstGeom>
        </p:spPr>
      </p:pic>
    </p:spTree>
    <p:extLst>
      <p:ext uri="{BB962C8B-B14F-4D97-AF65-F5344CB8AC3E}">
        <p14:creationId xmlns:p14="http://schemas.microsoft.com/office/powerpoint/2010/main" val="1489659332"/>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endParaRPr lang="en-US" dirty="0"/>
          </a:p>
        </p:txBody>
      </p:sp>
      <p:pic>
        <p:nvPicPr>
          <p:cNvPr id="2" name="Picture 1"/>
          <p:cNvPicPr>
            <a:picLocks noChangeAspect="1"/>
          </p:cNvPicPr>
          <p:nvPr/>
        </p:nvPicPr>
        <p:blipFill rotWithShape="1">
          <a:blip r:embed="rId2"/>
          <a:srcRect t="16051" b="30246"/>
          <a:stretch/>
        </p:blipFill>
        <p:spPr>
          <a:xfrm>
            <a:off x="2530121" y="804334"/>
            <a:ext cx="3657600" cy="4702865"/>
          </a:xfrm>
          <a:prstGeom prst="rect">
            <a:avLst/>
          </a:prstGeom>
        </p:spPr>
      </p:pic>
    </p:spTree>
    <p:extLst>
      <p:ext uri="{BB962C8B-B14F-4D97-AF65-F5344CB8AC3E}">
        <p14:creationId xmlns:p14="http://schemas.microsoft.com/office/powerpoint/2010/main" val="1044191685"/>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endParaRPr lang="en-US" dirty="0"/>
          </a:p>
        </p:txBody>
      </p:sp>
      <p:pic>
        <p:nvPicPr>
          <p:cNvPr id="2" name="Picture 1"/>
          <p:cNvPicPr>
            <a:picLocks noChangeAspect="1"/>
          </p:cNvPicPr>
          <p:nvPr/>
        </p:nvPicPr>
        <p:blipFill rotWithShape="1">
          <a:blip r:embed="rId2"/>
          <a:srcRect t="70165" b="-70165"/>
          <a:stretch/>
        </p:blipFill>
        <p:spPr>
          <a:xfrm>
            <a:off x="1937454" y="1072445"/>
            <a:ext cx="4572000" cy="10946326"/>
          </a:xfrm>
          <a:prstGeom prst="rect">
            <a:avLst/>
          </a:prstGeom>
        </p:spPr>
      </p:pic>
    </p:spTree>
    <p:extLst>
      <p:ext uri="{BB962C8B-B14F-4D97-AF65-F5344CB8AC3E}">
        <p14:creationId xmlns:p14="http://schemas.microsoft.com/office/powerpoint/2010/main" val="37260691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4222" y="733778"/>
            <a:ext cx="7210778" cy="4670072"/>
          </a:xfrm>
        </p:spPr>
        <p:txBody>
          <a:bodyPr>
            <a:normAutofit fontScale="92500" lnSpcReduction="10000"/>
          </a:bodyPr>
          <a:lstStyle/>
          <a:p>
            <a:pPr algn="l"/>
            <a:r>
              <a:rPr lang="en-US" dirty="0" smtClean="0"/>
              <a:t>This interface requires only one method:</a:t>
            </a:r>
          </a:p>
          <a:p>
            <a:pPr algn="l"/>
            <a:r>
              <a:rPr lang="en-US" dirty="0" err="1" smtClean="0">
                <a:latin typeface="Courier"/>
                <a:cs typeface="Courier"/>
              </a:rPr>
              <a:t>int</a:t>
            </a:r>
            <a:r>
              <a:rPr lang="en-US" dirty="0" smtClean="0">
                <a:latin typeface="Courier"/>
                <a:cs typeface="Courier"/>
              </a:rPr>
              <a:t> </a:t>
            </a:r>
            <a:r>
              <a:rPr lang="en-US" dirty="0" err="1" smtClean="0">
                <a:latin typeface="Courier"/>
                <a:cs typeface="Courier"/>
              </a:rPr>
              <a:t>compareTo</a:t>
            </a:r>
            <a:r>
              <a:rPr lang="en-US" dirty="0" smtClean="0">
                <a:latin typeface="Courier"/>
                <a:cs typeface="Courier"/>
              </a:rPr>
              <a:t>(C item)</a:t>
            </a:r>
          </a:p>
          <a:p>
            <a:pPr algn="l"/>
            <a:r>
              <a:rPr lang="en-US" dirty="0" smtClean="0"/>
              <a:t>Since </a:t>
            </a:r>
            <a:r>
              <a:rPr lang="en-US" dirty="0" err="1" smtClean="0"/>
              <a:t>compareTo</a:t>
            </a:r>
            <a:r>
              <a:rPr lang="en-US" dirty="0" smtClean="0"/>
              <a:t> is in an object (of class C)</a:t>
            </a:r>
          </a:p>
          <a:p>
            <a:pPr algn="l"/>
            <a:r>
              <a:rPr lang="en-US" dirty="0" smtClean="0"/>
              <a:t>We call it as</a:t>
            </a:r>
          </a:p>
          <a:p>
            <a:pPr algn="l"/>
            <a:r>
              <a:rPr lang="en-US" dirty="0"/>
              <a:t> </a:t>
            </a:r>
            <a:r>
              <a:rPr lang="en-US" dirty="0" smtClean="0"/>
              <a:t>  </a:t>
            </a:r>
            <a:r>
              <a:rPr lang="en-US" dirty="0" smtClean="0">
                <a:latin typeface="Courier"/>
                <a:cs typeface="Courier"/>
              </a:rPr>
              <a:t>S1.compareTo(S2)</a:t>
            </a:r>
          </a:p>
          <a:p>
            <a:pPr algn="l"/>
            <a:r>
              <a:rPr lang="en-US" dirty="0" smtClean="0"/>
              <a:t>It returns an integer value that is:</a:t>
            </a:r>
          </a:p>
          <a:p>
            <a:pPr marL="457200" indent="-457200" algn="l">
              <a:buFont typeface="Arial"/>
              <a:buChar char="•"/>
            </a:pPr>
            <a:r>
              <a:rPr lang="en-US" dirty="0"/>
              <a:t>negative if </a:t>
            </a:r>
            <a:r>
              <a:rPr lang="en-US" dirty="0">
                <a:latin typeface="Courier"/>
                <a:cs typeface="Courier"/>
              </a:rPr>
              <a:t>S1</a:t>
            </a:r>
            <a:r>
              <a:rPr lang="en-US" dirty="0" smtClean="0"/>
              <a:t> </a:t>
            </a:r>
            <a:r>
              <a:rPr lang="en-US" dirty="0"/>
              <a:t>is less than </a:t>
            </a:r>
            <a:r>
              <a:rPr lang="en-US" dirty="0">
                <a:latin typeface="Courier"/>
                <a:cs typeface="Courier"/>
              </a:rPr>
              <a:t>S2</a:t>
            </a:r>
            <a:r>
              <a:rPr lang="en-US" dirty="0" smtClean="0"/>
              <a:t>;</a:t>
            </a:r>
            <a:endParaRPr lang="en-US" dirty="0"/>
          </a:p>
          <a:p>
            <a:pPr marL="457200" indent="-457200" algn="l">
              <a:buFont typeface="Arial"/>
              <a:buChar char="•"/>
            </a:pPr>
            <a:r>
              <a:rPr lang="en-US" dirty="0"/>
              <a:t>zero if </a:t>
            </a:r>
            <a:r>
              <a:rPr lang="en-US" dirty="0">
                <a:latin typeface="Courier"/>
                <a:cs typeface="Courier"/>
              </a:rPr>
              <a:t>S1</a:t>
            </a:r>
            <a:r>
              <a:rPr lang="en-US" dirty="0" smtClean="0"/>
              <a:t> </a:t>
            </a:r>
            <a:r>
              <a:rPr lang="en-US" dirty="0"/>
              <a:t>is equal to </a:t>
            </a:r>
            <a:r>
              <a:rPr lang="en-US" dirty="0">
                <a:latin typeface="Courier"/>
                <a:cs typeface="Courier"/>
              </a:rPr>
              <a:t>S2</a:t>
            </a:r>
            <a:r>
              <a:rPr lang="en-US" dirty="0" smtClean="0"/>
              <a:t>;</a:t>
            </a:r>
            <a:endParaRPr lang="en-US" dirty="0"/>
          </a:p>
          <a:p>
            <a:pPr marL="457200" indent="-457200" algn="l">
              <a:buFont typeface="Arial"/>
              <a:buChar char="•"/>
            </a:pPr>
            <a:r>
              <a:rPr lang="en-US" dirty="0" smtClean="0"/>
              <a:t>positive  if </a:t>
            </a:r>
            <a:r>
              <a:rPr lang="en-US" dirty="0">
                <a:latin typeface="Courier"/>
                <a:cs typeface="Courier"/>
              </a:rPr>
              <a:t>S1</a:t>
            </a:r>
            <a:r>
              <a:rPr lang="en-US" dirty="0" smtClean="0"/>
              <a:t> </a:t>
            </a:r>
            <a:r>
              <a:rPr lang="en-US" dirty="0"/>
              <a:t>is greater than </a:t>
            </a:r>
            <a:r>
              <a:rPr lang="en-US" dirty="0">
                <a:latin typeface="Courier"/>
                <a:cs typeface="Courier"/>
              </a:rPr>
              <a:t>S2</a:t>
            </a:r>
            <a:r>
              <a:rPr lang="en-US" dirty="0" smtClean="0"/>
              <a:t>.</a:t>
            </a:r>
            <a:endParaRPr lang="en-US" dirty="0"/>
          </a:p>
          <a:p>
            <a:r>
              <a:rPr lang="en-US" dirty="0"/>
              <a:t> </a:t>
            </a:r>
            <a:endParaRPr lang="en-US" dirty="0" smtClean="0"/>
          </a:p>
          <a:p>
            <a:pPr algn="l"/>
            <a:endParaRPr lang="en-US" dirty="0"/>
          </a:p>
        </p:txBody>
      </p:sp>
    </p:spTree>
    <p:extLst>
      <p:ext uri="{BB962C8B-B14F-4D97-AF65-F5344CB8AC3E}">
        <p14:creationId xmlns:p14="http://schemas.microsoft.com/office/powerpoint/2010/main" val="3030188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ssolv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023" y="874537"/>
            <a:ext cx="7772400" cy="875241"/>
          </a:xfrm>
        </p:spPr>
        <p:txBody>
          <a:bodyPr/>
          <a:lstStyle/>
          <a:p>
            <a:r>
              <a:rPr lang="en-US" dirty="0" smtClean="0"/>
              <a:t>Maps and Sets</a:t>
            </a:r>
            <a:endParaRPr lang="en-US" dirty="0"/>
          </a:p>
        </p:txBody>
      </p:sp>
      <p:sp>
        <p:nvSpPr>
          <p:cNvPr id="3" name="Subtitle 2"/>
          <p:cNvSpPr>
            <a:spLocks noGrp="1"/>
          </p:cNvSpPr>
          <p:nvPr>
            <p:ph type="subTitle" idx="1"/>
          </p:nvPr>
        </p:nvSpPr>
        <p:spPr>
          <a:xfrm>
            <a:off x="1371600" y="1919111"/>
            <a:ext cx="6400800" cy="3484739"/>
          </a:xfrm>
        </p:spPr>
        <p:txBody>
          <a:bodyPr/>
          <a:lstStyle/>
          <a:p>
            <a:pPr algn="l"/>
            <a:r>
              <a:rPr lang="en-US" dirty="0" smtClean="0"/>
              <a:t>Java provides several “industrial-strength” implementations of </a:t>
            </a:r>
            <a:r>
              <a:rPr lang="en-US" i="1" dirty="0" smtClean="0"/>
              <a:t>maps</a:t>
            </a:r>
            <a:r>
              <a:rPr lang="en-US" dirty="0" smtClean="0"/>
              <a:t> and </a:t>
            </a:r>
            <a:r>
              <a:rPr lang="en-US" i="1" dirty="0" smtClean="0"/>
              <a:t>sets</a:t>
            </a:r>
            <a:r>
              <a:rPr lang="en-US" dirty="0" smtClean="0"/>
              <a:t>. Two of these, </a:t>
            </a:r>
            <a:r>
              <a:rPr lang="en-US" dirty="0" err="1" smtClean="0">
                <a:latin typeface="Courier"/>
                <a:cs typeface="Courier"/>
              </a:rPr>
              <a:t>TreeSet</a:t>
            </a:r>
            <a:r>
              <a:rPr lang="en-US" dirty="0" smtClean="0"/>
              <a:t> and </a:t>
            </a:r>
            <a:r>
              <a:rPr lang="en-US" dirty="0" err="1" smtClean="0">
                <a:latin typeface="Courier"/>
                <a:cs typeface="Courier"/>
              </a:rPr>
              <a:t>TreeMap</a:t>
            </a:r>
            <a:r>
              <a:rPr lang="en-US" dirty="0" smtClean="0"/>
              <a:t>, are implemented using BSTs.</a:t>
            </a:r>
            <a:endParaRPr lang="en-US" dirty="0"/>
          </a:p>
        </p:txBody>
      </p:sp>
    </p:spTree>
    <p:extLst>
      <p:ext uri="{BB962C8B-B14F-4D97-AF65-F5344CB8AC3E}">
        <p14:creationId xmlns:p14="http://schemas.microsoft.com/office/powerpoint/2010/main" val="2402654658"/>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5065889"/>
          </a:xfrm>
        </p:spPr>
        <p:txBody>
          <a:bodyPr>
            <a:normAutofit/>
          </a:bodyPr>
          <a:lstStyle/>
          <a:p>
            <a:pPr algn="l"/>
            <a:r>
              <a:rPr lang="en-US" dirty="0" smtClean="0"/>
              <a:t>A </a:t>
            </a:r>
            <a:r>
              <a:rPr lang="en-US" i="1" dirty="0" smtClean="0"/>
              <a:t>set</a:t>
            </a:r>
            <a:r>
              <a:rPr lang="en-US" dirty="0" smtClean="0"/>
              <a:t> simply keeps track of what values are in the set. In Java, the </a:t>
            </a:r>
            <a:r>
              <a:rPr lang="en-US" dirty="0" smtClean="0">
                <a:latin typeface="Courier"/>
                <a:cs typeface="Courier"/>
              </a:rPr>
              <a:t>Set</a:t>
            </a:r>
            <a:r>
              <a:rPr lang="en-US" dirty="0" smtClean="0"/>
              <a:t> interface is implemented (in several ways).</a:t>
            </a:r>
          </a:p>
          <a:p>
            <a:pPr algn="l"/>
            <a:endParaRPr lang="en-US" dirty="0"/>
          </a:p>
          <a:p>
            <a:pPr algn="l"/>
            <a:r>
              <a:rPr lang="en-US" dirty="0" smtClean="0"/>
              <a:t>One use of a set is a simple spell-checker. It loads valid words into a set and checks spelling by checking membership in the valid word set.</a:t>
            </a:r>
          </a:p>
          <a:p>
            <a:pPr algn="l"/>
            <a:r>
              <a:rPr lang="en-US" dirty="0" smtClean="0"/>
              <a:t>(More thorough checkers know about variations of a word, like plurals and tenses).</a:t>
            </a:r>
            <a:endParaRPr lang="en-US" dirty="0"/>
          </a:p>
        </p:txBody>
      </p:sp>
    </p:spTree>
    <p:extLst>
      <p:ext uri="{BB962C8B-B14F-4D97-AF65-F5344CB8AC3E}">
        <p14:creationId xmlns:p14="http://schemas.microsoft.com/office/powerpoint/2010/main" val="952738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572956" cy="5122334"/>
          </a:xfrm>
        </p:spPr>
        <p:txBody>
          <a:bodyPr>
            <a:normAutofit fontScale="62500" lnSpcReduction="20000"/>
          </a:bodyPr>
          <a:lstStyle/>
          <a:p>
            <a:pPr algn="l"/>
            <a:r>
              <a:rPr lang="en-US" dirty="0" smtClean="0">
                <a:latin typeface="Courier"/>
                <a:cs typeface="Courier"/>
              </a:rPr>
              <a:t>Set</a:t>
            </a:r>
            <a:r>
              <a:rPr lang="en-US" dirty="0">
                <a:latin typeface="Courier"/>
                <a:cs typeface="Courier"/>
              </a:rPr>
              <a:t>&lt;String&gt; dictionary = new </a:t>
            </a:r>
            <a:r>
              <a:rPr lang="en-US" dirty="0" err="1">
                <a:latin typeface="Courier"/>
                <a:cs typeface="Courier"/>
              </a:rPr>
              <a:t>TreeSet</a:t>
            </a:r>
            <a:r>
              <a:rPr lang="en-US" dirty="0">
                <a:latin typeface="Courier"/>
                <a:cs typeface="Courier"/>
              </a:rPr>
              <a:t>&lt;String&gt;();</a:t>
            </a:r>
          </a:p>
          <a:p>
            <a:pPr algn="l"/>
            <a:r>
              <a:rPr lang="en-US" dirty="0">
                <a:latin typeface="Courier"/>
                <a:cs typeface="Courier"/>
              </a:rPr>
              <a:t>Set&lt;String&gt; misspelled = new </a:t>
            </a:r>
            <a:r>
              <a:rPr lang="en-US" dirty="0" err="1">
                <a:latin typeface="Courier"/>
                <a:cs typeface="Courier"/>
              </a:rPr>
              <a:t>TreeSet</a:t>
            </a:r>
            <a:r>
              <a:rPr lang="en-US" dirty="0">
                <a:latin typeface="Courier"/>
                <a:cs typeface="Courier"/>
              </a:rPr>
              <a:t>&lt;String&gt;()</a:t>
            </a:r>
            <a:r>
              <a:rPr lang="en-US" dirty="0" smtClean="0">
                <a:latin typeface="Courier"/>
                <a:cs typeface="Courier"/>
              </a:rPr>
              <a:t>;</a:t>
            </a:r>
          </a:p>
          <a:p>
            <a:pPr algn="l"/>
            <a:endParaRPr lang="en-US" dirty="0">
              <a:latin typeface="Courier"/>
              <a:cs typeface="Courier"/>
            </a:endParaRPr>
          </a:p>
          <a:p>
            <a:pPr algn="l"/>
            <a:r>
              <a:rPr lang="en-US" dirty="0">
                <a:latin typeface="Courier"/>
                <a:cs typeface="Courier"/>
              </a:rPr>
              <a:t>// Create a set of "good" words.</a:t>
            </a:r>
          </a:p>
          <a:p>
            <a:pPr algn="l"/>
            <a:r>
              <a:rPr lang="en-US" dirty="0">
                <a:latin typeface="Courier"/>
                <a:cs typeface="Courier"/>
              </a:rPr>
              <a:t>while (...) {</a:t>
            </a:r>
          </a:p>
          <a:p>
            <a:pPr algn="l"/>
            <a:r>
              <a:rPr lang="en-US" dirty="0">
                <a:latin typeface="Courier"/>
                <a:cs typeface="Courier"/>
              </a:rPr>
              <a:t>    String </a:t>
            </a:r>
            <a:r>
              <a:rPr lang="en-US" dirty="0" err="1">
                <a:latin typeface="Courier"/>
                <a:cs typeface="Courier"/>
              </a:rPr>
              <a:t>goodWord</a:t>
            </a:r>
            <a:r>
              <a:rPr lang="en-US" dirty="0">
                <a:latin typeface="Courier"/>
                <a:cs typeface="Courier"/>
              </a:rPr>
              <a:t> = ...;</a:t>
            </a:r>
          </a:p>
          <a:p>
            <a:pPr algn="l"/>
            <a:r>
              <a:rPr lang="en-US" dirty="0">
                <a:latin typeface="Courier"/>
                <a:cs typeface="Courier"/>
              </a:rPr>
              <a:t>    </a:t>
            </a:r>
            <a:r>
              <a:rPr lang="en-US" dirty="0" err="1">
                <a:latin typeface="Courier"/>
                <a:cs typeface="Courier"/>
              </a:rPr>
              <a:t>dictionary.add</a:t>
            </a:r>
            <a:r>
              <a:rPr lang="en-US" dirty="0">
                <a:latin typeface="Courier"/>
                <a:cs typeface="Courier"/>
              </a:rPr>
              <a:t>(</a:t>
            </a:r>
            <a:r>
              <a:rPr lang="en-US" dirty="0" err="1">
                <a:latin typeface="Courier"/>
                <a:cs typeface="Courier"/>
              </a:rPr>
              <a:t>goodWord</a:t>
            </a:r>
            <a:r>
              <a:rPr lang="en-US" dirty="0">
                <a:latin typeface="Courier"/>
                <a:cs typeface="Courier"/>
              </a:rPr>
              <a:t>);</a:t>
            </a:r>
          </a:p>
          <a:p>
            <a:pPr algn="l"/>
            <a:r>
              <a:rPr lang="en-US" dirty="0">
                <a:latin typeface="Courier"/>
                <a:cs typeface="Courier"/>
              </a:rPr>
              <a:t>}</a:t>
            </a:r>
          </a:p>
          <a:p>
            <a:pPr algn="l"/>
            <a:endParaRPr lang="en-US" dirty="0">
              <a:latin typeface="Courier"/>
              <a:cs typeface="Courier"/>
            </a:endParaRPr>
          </a:p>
          <a:p>
            <a:pPr algn="l"/>
            <a:r>
              <a:rPr lang="en-US" dirty="0">
                <a:latin typeface="Courier"/>
                <a:cs typeface="Courier"/>
              </a:rPr>
              <a:t>// Look up various other words</a:t>
            </a:r>
          </a:p>
          <a:p>
            <a:pPr algn="l"/>
            <a:r>
              <a:rPr lang="en-US" dirty="0">
                <a:latin typeface="Courier"/>
                <a:cs typeface="Courier"/>
              </a:rPr>
              <a:t>while (...) {</a:t>
            </a:r>
          </a:p>
          <a:p>
            <a:pPr algn="l"/>
            <a:r>
              <a:rPr lang="nl-NL" dirty="0">
                <a:latin typeface="Courier"/>
                <a:cs typeface="Courier"/>
              </a:rPr>
              <a:t>    String word = ...;</a:t>
            </a:r>
          </a:p>
          <a:p>
            <a:pPr algn="l"/>
            <a:r>
              <a:rPr lang="nl-NL" dirty="0">
                <a:latin typeface="Courier"/>
                <a:cs typeface="Courier"/>
              </a:rPr>
              <a:t>    </a:t>
            </a:r>
            <a:r>
              <a:rPr lang="nl-NL" dirty="0" err="1">
                <a:latin typeface="Courier"/>
                <a:cs typeface="Courier"/>
              </a:rPr>
              <a:t>if</a:t>
            </a:r>
            <a:r>
              <a:rPr lang="nl-NL" dirty="0">
                <a:latin typeface="Courier"/>
                <a:cs typeface="Courier"/>
              </a:rPr>
              <a:t> (! </a:t>
            </a:r>
            <a:r>
              <a:rPr lang="nl-NL" dirty="0" err="1">
                <a:latin typeface="Courier"/>
                <a:cs typeface="Courier"/>
              </a:rPr>
              <a:t>dictionary.contains</a:t>
            </a:r>
            <a:r>
              <a:rPr lang="nl-NL" dirty="0">
                <a:latin typeface="Courier"/>
                <a:cs typeface="Courier"/>
              </a:rPr>
              <a:t>(word)) {</a:t>
            </a:r>
          </a:p>
          <a:p>
            <a:pPr algn="l"/>
            <a:r>
              <a:rPr lang="nl-NL" dirty="0">
                <a:latin typeface="Courier"/>
                <a:cs typeface="Courier"/>
              </a:rPr>
              <a:t>        </a:t>
            </a:r>
            <a:r>
              <a:rPr lang="nl-NL" dirty="0" err="1">
                <a:latin typeface="Courier"/>
                <a:cs typeface="Courier"/>
              </a:rPr>
              <a:t>misspelled.add</a:t>
            </a:r>
            <a:r>
              <a:rPr lang="nl-NL" dirty="0">
                <a:latin typeface="Courier"/>
                <a:cs typeface="Courier"/>
              </a:rPr>
              <a:t>(word);</a:t>
            </a:r>
          </a:p>
          <a:p>
            <a:pPr algn="l"/>
            <a:r>
              <a:rPr lang="nl-NL" dirty="0">
                <a:latin typeface="Courier"/>
                <a:cs typeface="Courier"/>
              </a:rPr>
              <a:t>    }</a:t>
            </a:r>
          </a:p>
          <a:p>
            <a:pPr algn="l"/>
            <a:r>
              <a:rPr lang="nl-NL" dirty="0">
                <a:latin typeface="Courier"/>
                <a:cs typeface="Courier"/>
              </a:rPr>
              <a:t>}</a:t>
            </a:r>
          </a:p>
          <a:p>
            <a:pPr algn="l"/>
            <a:endParaRPr lang="en-US" dirty="0"/>
          </a:p>
        </p:txBody>
      </p:sp>
    </p:spTree>
    <p:extLst>
      <p:ext uri="{BB962C8B-B14F-4D97-AF65-F5344CB8AC3E}">
        <p14:creationId xmlns:p14="http://schemas.microsoft.com/office/powerpoint/2010/main" val="1297228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dissolve">
                                      <p:cBhvr>
                                        <p:cTn id="16" dur="500"/>
                                        <p:tgtEl>
                                          <p:spTgt spid="3">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dissolv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dissolve">
                                      <p:cBhvr>
                                        <p:cTn id="24" dur="500"/>
                                        <p:tgtEl>
                                          <p:spTgt spid="3">
                                            <p:txEl>
                                              <p:pRg st="9" end="9"/>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dissolve">
                                      <p:cBhvr>
                                        <p:cTn id="27" dur="500"/>
                                        <p:tgtEl>
                                          <p:spTgt spid="3">
                                            <p:txEl>
                                              <p:pRg st="10" end="1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dissolve">
                                      <p:cBhvr>
                                        <p:cTn id="30" dur="500"/>
                                        <p:tgtEl>
                                          <p:spTgt spid="3">
                                            <p:txEl>
                                              <p:pRg st="11" end="11"/>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dissolve">
                                      <p:cBhvr>
                                        <p:cTn id="33" dur="500"/>
                                        <p:tgtEl>
                                          <p:spTgt spid="3">
                                            <p:txEl>
                                              <p:pRg st="12" end="12"/>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dissolve">
                                      <p:cBhvr>
                                        <p:cTn id="36" dur="500"/>
                                        <p:tgtEl>
                                          <p:spTgt spid="3">
                                            <p:txEl>
                                              <p:pRg st="13" end="13"/>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dissolve">
                                      <p:cBhvr>
                                        <p:cTn id="39" dur="500"/>
                                        <p:tgtEl>
                                          <p:spTgt spid="3">
                                            <p:txEl>
                                              <p:pRg st="14" end="14"/>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dissolv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i="1" dirty="0" smtClean="0"/>
              <a:t>Maps</a:t>
            </a:r>
            <a:r>
              <a:rPr lang="en-US" dirty="0" smtClean="0"/>
              <a:t> are used to store information relating to a key value. The structure “maps” a key into a result.</a:t>
            </a:r>
          </a:p>
          <a:p>
            <a:pPr algn="l"/>
            <a:r>
              <a:rPr lang="en-US" dirty="0" smtClean="0"/>
              <a:t>One application of a map is to count the number of times a word appears in a document.</a:t>
            </a:r>
          </a:p>
          <a:p>
            <a:pPr algn="l"/>
            <a:r>
              <a:rPr lang="en-US" dirty="0" smtClean="0"/>
              <a:t>(This is similar to the “word-cloud” of project 3.) </a:t>
            </a:r>
            <a:endParaRPr lang="en-US" dirty="0"/>
          </a:p>
        </p:txBody>
      </p:sp>
    </p:spTree>
    <p:extLst>
      <p:ext uri="{BB962C8B-B14F-4D97-AF65-F5344CB8AC3E}">
        <p14:creationId xmlns:p14="http://schemas.microsoft.com/office/powerpoint/2010/main" val="1624967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7333" y="677333"/>
            <a:ext cx="7690556" cy="4726517"/>
          </a:xfrm>
        </p:spPr>
        <p:txBody>
          <a:bodyPr>
            <a:normAutofit lnSpcReduction="10000"/>
          </a:bodyPr>
          <a:lstStyle/>
          <a:p>
            <a:pPr algn="l"/>
            <a:r>
              <a:rPr lang="en-US" dirty="0" smtClean="0">
                <a:latin typeface="Courier"/>
                <a:cs typeface="Courier"/>
              </a:rPr>
              <a:t>public </a:t>
            </a:r>
            <a:r>
              <a:rPr lang="en-US" dirty="0">
                <a:latin typeface="Courier"/>
                <a:cs typeface="Courier"/>
              </a:rPr>
              <a:t>class </a:t>
            </a:r>
            <a:r>
              <a:rPr lang="en-US" dirty="0" err="1">
                <a:latin typeface="Courier"/>
                <a:cs typeface="Courier"/>
              </a:rPr>
              <a:t>CountWords</a:t>
            </a:r>
            <a:r>
              <a:rPr lang="en-US" dirty="0">
                <a:latin typeface="Courier"/>
                <a:cs typeface="Courier"/>
              </a:rPr>
              <a:t> {</a:t>
            </a:r>
          </a:p>
          <a:p>
            <a:pPr algn="l"/>
            <a:r>
              <a:rPr lang="en-US" dirty="0">
                <a:latin typeface="Courier"/>
                <a:cs typeface="Courier"/>
              </a:rPr>
              <a:t>  </a:t>
            </a:r>
            <a:r>
              <a:rPr lang="en-US" dirty="0" smtClean="0">
                <a:latin typeface="Courier"/>
                <a:cs typeface="Courier"/>
              </a:rPr>
              <a:t>Map</a:t>
            </a:r>
            <a:r>
              <a:rPr lang="en-US" dirty="0">
                <a:latin typeface="Courier"/>
                <a:cs typeface="Courier"/>
              </a:rPr>
              <a:t>&lt;String, Integer&gt; </a:t>
            </a:r>
            <a:r>
              <a:rPr lang="en-US" dirty="0" err="1">
                <a:latin typeface="Courier"/>
                <a:cs typeface="Courier"/>
              </a:rPr>
              <a:t>wordCount</a:t>
            </a:r>
            <a:r>
              <a:rPr lang="en-US" dirty="0">
                <a:latin typeface="Courier"/>
                <a:cs typeface="Courier"/>
              </a:rPr>
              <a:t> </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r>
              <a:rPr lang="en-US" dirty="0">
                <a:latin typeface="Courier"/>
                <a:cs typeface="Courier"/>
              </a:rPr>
              <a:t>new </a:t>
            </a:r>
            <a:r>
              <a:rPr lang="en-US" dirty="0" err="1">
                <a:latin typeface="Courier"/>
                <a:cs typeface="Courier"/>
              </a:rPr>
              <a:t>TreeMap</a:t>
            </a:r>
            <a:r>
              <a:rPr lang="en-US" dirty="0">
                <a:latin typeface="Courier"/>
                <a:cs typeface="Courier"/>
              </a:rPr>
              <a:t>&lt;String, Integer&gt;()</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endParaRPr lang="en-US" dirty="0">
              <a:latin typeface="Courier"/>
              <a:cs typeface="Courier"/>
            </a:endParaRPr>
          </a:p>
          <a:p>
            <a:pPr algn="l"/>
            <a:r>
              <a:rPr lang="en-US" dirty="0">
                <a:latin typeface="Courier"/>
                <a:cs typeface="Courier"/>
              </a:rPr>
              <a:t>  </a:t>
            </a:r>
            <a:r>
              <a:rPr lang="en-US" dirty="0" smtClean="0">
                <a:latin typeface="Courier"/>
                <a:cs typeface="Courier"/>
              </a:rPr>
              <a:t>Scanner </a:t>
            </a:r>
            <a:r>
              <a:rPr lang="en-US" dirty="0">
                <a:latin typeface="Courier"/>
                <a:cs typeface="Courier"/>
              </a:rPr>
              <a:t>in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new </a:t>
            </a:r>
            <a:r>
              <a:rPr lang="en-US" dirty="0">
                <a:latin typeface="Courier"/>
                <a:cs typeface="Courier"/>
              </a:rPr>
              <a:t>Scanner(new File(</a:t>
            </a:r>
            <a:r>
              <a:rPr lang="en-US" dirty="0" err="1">
                <a:latin typeface="Courier"/>
                <a:cs typeface="Courier"/>
              </a:rPr>
              <a:t>args</a:t>
            </a:r>
            <a:r>
              <a:rPr lang="en-US" dirty="0">
                <a:latin typeface="Courier"/>
                <a:cs typeface="Courier"/>
              </a:rPr>
              <a:t>[0]));</a:t>
            </a:r>
          </a:p>
          <a:p>
            <a:pPr algn="l"/>
            <a:r>
              <a:rPr lang="en-US" dirty="0">
                <a:latin typeface="Courier"/>
                <a:cs typeface="Courier"/>
              </a:rPr>
              <a:t>  </a:t>
            </a:r>
            <a:r>
              <a:rPr lang="en-US" dirty="0" err="1" smtClean="0">
                <a:latin typeface="Courier"/>
                <a:cs typeface="Courier"/>
              </a:rPr>
              <a:t>in.useDelimiter</a:t>
            </a:r>
            <a:r>
              <a:rPr lang="en-US" dirty="0">
                <a:latin typeface="Courier"/>
                <a:cs typeface="Courier"/>
              </a:rPr>
              <a:t>("\\W+")</a:t>
            </a:r>
            <a:r>
              <a:rPr lang="en-US" dirty="0" smtClean="0">
                <a:latin typeface="Courier"/>
                <a:cs typeface="Courier"/>
              </a:rPr>
              <a:t>;</a:t>
            </a:r>
          </a:p>
          <a:p>
            <a:pPr algn="l"/>
            <a:endParaRPr lang="en-US" dirty="0">
              <a:latin typeface="Courier"/>
              <a:cs typeface="Courier"/>
            </a:endParaRPr>
          </a:p>
          <a:p>
            <a:pPr algn="l"/>
            <a:r>
              <a:rPr lang="en-US" dirty="0" smtClean="0">
                <a:latin typeface="Courier"/>
                <a:cs typeface="Courier"/>
              </a:rPr>
              <a:t>  ...</a:t>
            </a:r>
            <a:endParaRPr lang="en-US" dirty="0">
              <a:latin typeface="Courier"/>
              <a:cs typeface="Courier"/>
            </a:endParaRPr>
          </a:p>
          <a:p>
            <a:pPr algn="l"/>
            <a:r>
              <a:rPr lang="en-US" dirty="0">
                <a:latin typeface="Courier"/>
                <a:cs typeface="Courier"/>
              </a:rPr>
              <a:t>       </a:t>
            </a:r>
            <a:endParaRPr lang="en-US" dirty="0"/>
          </a:p>
        </p:txBody>
      </p:sp>
    </p:spTree>
    <p:extLst>
      <p:ext uri="{BB962C8B-B14F-4D97-AF65-F5344CB8AC3E}">
        <p14:creationId xmlns:p14="http://schemas.microsoft.com/office/powerpoint/2010/main" val="3018374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dissolv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9000" y="677333"/>
            <a:ext cx="7140222" cy="5122334"/>
          </a:xfrm>
        </p:spPr>
        <p:txBody>
          <a:bodyPr>
            <a:normAutofit fontScale="77500" lnSpcReduction="20000"/>
          </a:bodyPr>
          <a:lstStyle/>
          <a:p>
            <a:pPr algn="l"/>
            <a:r>
              <a:rPr lang="en-US" dirty="0">
                <a:latin typeface="Courier"/>
                <a:cs typeface="Courier"/>
              </a:rPr>
              <a:t> </a:t>
            </a:r>
            <a:r>
              <a:rPr lang="en-US" dirty="0" smtClean="0">
                <a:latin typeface="Courier"/>
                <a:cs typeface="Courier"/>
              </a:rPr>
              <a:t>while </a:t>
            </a:r>
            <a:r>
              <a:rPr lang="en-US" dirty="0">
                <a:latin typeface="Courier"/>
                <a:cs typeface="Courier"/>
              </a:rPr>
              <a:t>(</a:t>
            </a:r>
            <a:r>
              <a:rPr lang="en-US" dirty="0" err="1">
                <a:latin typeface="Courier"/>
                <a:cs typeface="Courier"/>
              </a:rPr>
              <a:t>in.hasNext</a:t>
            </a:r>
            <a:r>
              <a:rPr lang="en-US" dirty="0">
                <a:latin typeface="Courier"/>
                <a:cs typeface="Courier"/>
              </a:rPr>
              <a:t>()) {</a:t>
            </a:r>
          </a:p>
          <a:p>
            <a:pPr algn="l"/>
            <a:r>
              <a:rPr lang="nl-NL" dirty="0">
                <a:latin typeface="Courier"/>
                <a:cs typeface="Courier"/>
              </a:rPr>
              <a:t>    </a:t>
            </a:r>
            <a:r>
              <a:rPr lang="nl-NL" dirty="0" smtClean="0">
                <a:latin typeface="Courier"/>
                <a:cs typeface="Courier"/>
              </a:rPr>
              <a:t>String </a:t>
            </a:r>
            <a:r>
              <a:rPr lang="nl-NL" dirty="0">
                <a:latin typeface="Courier"/>
                <a:cs typeface="Courier"/>
              </a:rPr>
              <a:t>word = </a:t>
            </a:r>
            <a:r>
              <a:rPr lang="nl-NL" dirty="0" err="1">
                <a:latin typeface="Courier"/>
                <a:cs typeface="Courier"/>
              </a:rPr>
              <a:t>in.next</a:t>
            </a:r>
            <a:r>
              <a:rPr lang="nl-NL" dirty="0">
                <a:latin typeface="Courier"/>
                <a:cs typeface="Courier"/>
              </a:rPr>
              <a:t>();</a:t>
            </a:r>
          </a:p>
          <a:p>
            <a:pPr algn="l"/>
            <a:r>
              <a:rPr lang="nl-NL" dirty="0">
                <a:latin typeface="Courier"/>
                <a:cs typeface="Courier"/>
              </a:rPr>
              <a:t>    </a:t>
            </a:r>
            <a:r>
              <a:rPr lang="nl-NL" dirty="0" smtClean="0">
                <a:latin typeface="Courier"/>
                <a:cs typeface="Courier"/>
              </a:rPr>
              <a:t>Integer </a:t>
            </a:r>
            <a:r>
              <a:rPr lang="nl-NL" dirty="0" err="1">
                <a:latin typeface="Courier"/>
                <a:cs typeface="Courier"/>
              </a:rPr>
              <a:t>count</a:t>
            </a:r>
            <a:r>
              <a:rPr lang="nl-NL" dirty="0">
                <a:latin typeface="Courier"/>
                <a:cs typeface="Courier"/>
              </a:rPr>
              <a:t> = </a:t>
            </a:r>
            <a:r>
              <a:rPr lang="nl-NL" dirty="0" err="1">
                <a:latin typeface="Courier"/>
                <a:cs typeface="Courier"/>
              </a:rPr>
              <a:t>wordCount.get</a:t>
            </a:r>
            <a:r>
              <a:rPr lang="nl-NL" dirty="0">
                <a:latin typeface="Courier"/>
                <a:cs typeface="Courier"/>
              </a:rPr>
              <a:t>(word);</a:t>
            </a:r>
          </a:p>
          <a:p>
            <a:pPr algn="l"/>
            <a:r>
              <a:rPr lang="en-US" dirty="0">
                <a:latin typeface="Courier"/>
                <a:cs typeface="Courier"/>
              </a:rPr>
              <a:t>    </a:t>
            </a:r>
            <a:r>
              <a:rPr lang="en-US" dirty="0" smtClean="0">
                <a:latin typeface="Courier"/>
                <a:cs typeface="Courier"/>
              </a:rPr>
              <a:t>if </a:t>
            </a:r>
            <a:r>
              <a:rPr lang="en-US" dirty="0">
                <a:latin typeface="Courier"/>
                <a:cs typeface="Courier"/>
              </a:rPr>
              <a:t>(count == null) {</a:t>
            </a:r>
          </a:p>
          <a:p>
            <a:pPr algn="l"/>
            <a:r>
              <a:rPr lang="nl-NL" dirty="0">
                <a:latin typeface="Courier"/>
                <a:cs typeface="Courier"/>
              </a:rPr>
              <a:t>      </a:t>
            </a:r>
            <a:r>
              <a:rPr lang="nl-NL" dirty="0" smtClean="0">
                <a:latin typeface="Courier"/>
                <a:cs typeface="Courier"/>
              </a:rPr>
              <a:t> </a:t>
            </a:r>
            <a:r>
              <a:rPr lang="nl-NL" dirty="0" err="1">
                <a:latin typeface="Courier"/>
                <a:cs typeface="Courier"/>
              </a:rPr>
              <a:t>wordCount.put</a:t>
            </a:r>
            <a:r>
              <a:rPr lang="nl-NL" dirty="0">
                <a:latin typeface="Courier"/>
                <a:cs typeface="Courier"/>
              </a:rPr>
              <a:t>(word, 1);</a:t>
            </a:r>
          </a:p>
          <a:p>
            <a:pPr algn="l"/>
            <a:r>
              <a:rPr lang="da-DK" dirty="0">
                <a:latin typeface="Courier"/>
                <a:cs typeface="Courier"/>
              </a:rPr>
              <a:t>    </a:t>
            </a:r>
            <a:r>
              <a:rPr lang="da-DK" dirty="0" smtClean="0">
                <a:latin typeface="Courier"/>
                <a:cs typeface="Courier"/>
              </a:rPr>
              <a:t>} </a:t>
            </a:r>
            <a:r>
              <a:rPr lang="da-DK" dirty="0" err="1">
                <a:latin typeface="Courier"/>
                <a:cs typeface="Courier"/>
              </a:rPr>
              <a:t>else</a:t>
            </a:r>
            <a:r>
              <a:rPr lang="da-DK" dirty="0">
                <a:latin typeface="Courier"/>
                <a:cs typeface="Courier"/>
              </a:rPr>
              <a:t> {</a:t>
            </a:r>
          </a:p>
          <a:p>
            <a:pPr algn="l"/>
            <a:r>
              <a:rPr lang="en-US" dirty="0">
                <a:latin typeface="Courier"/>
                <a:cs typeface="Courier"/>
              </a:rPr>
              <a:t>       </a:t>
            </a:r>
            <a:r>
              <a:rPr lang="en-US" dirty="0" err="1" smtClean="0">
                <a:latin typeface="Courier"/>
                <a:cs typeface="Courier"/>
              </a:rPr>
              <a:t>wordCount.put</a:t>
            </a:r>
            <a:r>
              <a:rPr lang="en-US" dirty="0">
                <a:latin typeface="Courier"/>
                <a:cs typeface="Courier"/>
              </a:rPr>
              <a:t>(word, count + 1)</a:t>
            </a:r>
            <a:r>
              <a:rPr lang="en-US" dirty="0" smtClean="0">
                <a:latin typeface="Courier"/>
                <a:cs typeface="Courier"/>
              </a:rPr>
              <a:t>;}</a:t>
            </a:r>
            <a:endParaRPr lang="en-US" dirty="0">
              <a:latin typeface="Courier"/>
              <a:cs typeface="Courier"/>
            </a:endParaRPr>
          </a:p>
          <a:p>
            <a:pPr algn="l"/>
            <a:r>
              <a:rPr lang="en-US" dirty="0" smtClean="0">
                <a:latin typeface="Courier"/>
                <a:cs typeface="Courier"/>
              </a:rPr>
              <a:t>  }</a:t>
            </a:r>
          </a:p>
          <a:p>
            <a:pPr algn="l"/>
            <a:endParaRPr lang="en-US" dirty="0">
              <a:latin typeface="Courier"/>
              <a:cs typeface="Courier"/>
            </a:endParaRPr>
          </a:p>
          <a:p>
            <a:pPr algn="l"/>
            <a:r>
              <a:rPr lang="en-US" dirty="0">
                <a:latin typeface="Courier"/>
                <a:cs typeface="Courier"/>
              </a:rPr>
              <a:t>  </a:t>
            </a:r>
            <a:r>
              <a:rPr lang="en-US" dirty="0" smtClean="0">
                <a:latin typeface="Courier"/>
                <a:cs typeface="Courier"/>
              </a:rPr>
              <a:t>for </a:t>
            </a:r>
            <a:r>
              <a:rPr lang="en-US" dirty="0">
                <a:latin typeface="Courier"/>
                <a:cs typeface="Courier"/>
              </a:rPr>
              <a:t>(String word : </a:t>
            </a:r>
            <a:r>
              <a:rPr lang="en-US" dirty="0" err="1">
                <a:latin typeface="Courier"/>
                <a:cs typeface="Courier"/>
              </a:rPr>
              <a:t>wordCount.keySet</a:t>
            </a:r>
            <a:r>
              <a:rPr lang="en-US" dirty="0">
                <a:latin typeface="Courier"/>
                <a:cs typeface="Courier"/>
              </a:rPr>
              <a:t>()) {</a:t>
            </a:r>
          </a:p>
          <a:p>
            <a:pPr algn="l"/>
            <a:r>
              <a:rPr lang="en-US" dirty="0">
                <a:latin typeface="Courier"/>
                <a:cs typeface="Courier"/>
              </a:rPr>
              <a:t>     </a:t>
            </a:r>
            <a:r>
              <a:rPr lang="en-US" dirty="0" err="1" smtClean="0">
                <a:latin typeface="Courier"/>
                <a:cs typeface="Courier"/>
              </a:rPr>
              <a:t>System.out.println</a:t>
            </a:r>
            <a:r>
              <a:rPr lang="en-US" dirty="0">
                <a:latin typeface="Courier"/>
                <a:cs typeface="Courier"/>
              </a:rPr>
              <a:t>(word + " "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count.get</a:t>
            </a:r>
            <a:r>
              <a:rPr lang="en-US" dirty="0">
                <a:latin typeface="Courier"/>
                <a:cs typeface="Courier"/>
              </a:rPr>
              <a:t>(word));</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a:p>
            <a:pPr algn="l"/>
            <a:r>
              <a:rPr lang="en-US" dirty="0" smtClean="0">
                <a:latin typeface="Courier"/>
                <a:cs typeface="Courier"/>
              </a:rPr>
              <a:t>} </a:t>
            </a:r>
            <a:r>
              <a:rPr lang="en-US" dirty="0">
                <a:latin typeface="Courier"/>
                <a:cs typeface="Courier"/>
              </a:rPr>
              <a:t>// </a:t>
            </a:r>
            <a:r>
              <a:rPr lang="en-US" dirty="0" err="1" smtClean="0">
                <a:latin typeface="Courier"/>
                <a:cs typeface="Courier"/>
              </a:rPr>
              <a:t>CountWords</a:t>
            </a:r>
            <a:r>
              <a:rPr lang="nl-NL" dirty="0" smtClean="0"/>
              <a:t>}</a:t>
            </a:r>
            <a:endParaRPr lang="nl-NL" dirty="0"/>
          </a:p>
          <a:p>
            <a:endParaRPr lang="en-US" dirty="0"/>
          </a:p>
        </p:txBody>
      </p:sp>
    </p:spTree>
    <p:extLst>
      <p:ext uri="{BB962C8B-B14F-4D97-AF65-F5344CB8AC3E}">
        <p14:creationId xmlns:p14="http://schemas.microsoft.com/office/powerpoint/2010/main" val="497667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dissolve">
                                      <p:cBhvr>
                                        <p:cTn id="41" dur="500"/>
                                        <p:tgtEl>
                                          <p:spTgt spid="3">
                                            <p:txEl>
                                              <p:pRg st="9" end="9"/>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dissolve">
                                      <p:cBhvr>
                                        <p:cTn id="44" dur="500"/>
                                        <p:tgtEl>
                                          <p:spTgt spid="3">
                                            <p:txEl>
                                              <p:pRg st="10" end="10"/>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dissolve">
                                      <p:cBhvr>
                                        <p:cTn id="47" dur="500"/>
                                        <p:tgtEl>
                                          <p:spTgt spid="3">
                                            <p:txEl>
                                              <p:pRg st="11" end="11"/>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dissolve">
                                      <p:cBhvr>
                                        <p:cTn id="50" dur="500"/>
                                        <p:tgtEl>
                                          <p:spTgt spid="3">
                                            <p:txEl>
                                              <p:pRg st="12" end="12"/>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dissolve">
                                      <p:cBhvr>
                                        <p:cTn id="5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ogo_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logo_design.potx</Template>
  <TotalTime>122104</TotalTime>
  <Words>3796</Words>
  <Application>Microsoft Macintosh PowerPoint</Application>
  <PresentationFormat>On-screen Show (4:3)</PresentationFormat>
  <Paragraphs>547</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logo_design</vt:lpstr>
      <vt:lpstr>CS 367   Introduction to Data Structures   </vt:lpstr>
      <vt:lpstr>PowerPoint Presentation</vt:lpstr>
      <vt:lpstr>Searching</vt:lpstr>
      <vt:lpstr>Searching an Array</vt:lpstr>
      <vt:lpstr>Binary Search</vt:lpstr>
      <vt:lpstr>PowerPoint Presentation</vt:lpstr>
      <vt:lpstr>PowerPoint Presentation</vt:lpstr>
      <vt:lpstr>The Comparable Interface</vt:lpstr>
      <vt:lpstr>PowerPoint Presentation</vt:lpstr>
      <vt:lpstr>To make a Java object comparable</vt:lpstr>
      <vt:lpstr>PowerPoint Presentation</vt:lpstr>
      <vt:lpstr>Introduction to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Trees</vt:lpstr>
      <vt:lpstr>Two Binary Trees</vt:lpstr>
      <vt:lpstr>Representing Trees in Java</vt:lpstr>
      <vt:lpstr>General Trees in Java</vt:lpstr>
      <vt:lpstr>PowerPoint Presentation</vt:lpstr>
      <vt:lpstr>PowerPoint Presentation</vt:lpstr>
      <vt:lpstr>PowerPoint Presentation</vt:lpstr>
      <vt:lpstr>Tree Traversals</vt:lpstr>
      <vt:lpstr>PowerPoint Presentation</vt:lpstr>
      <vt:lpstr>Pre-order</vt:lpstr>
      <vt:lpstr>Post-order</vt:lpstr>
      <vt:lpstr>Level-order</vt:lpstr>
      <vt:lpstr>PowerPoint Presentation</vt:lpstr>
      <vt:lpstr>PowerPoint Presentation</vt:lpstr>
      <vt:lpstr>In-order</vt:lpstr>
      <vt:lpstr>Binary Search Trees</vt:lpstr>
      <vt:lpstr>PowerPoint Presentation</vt:lpstr>
      <vt:lpstr>PowerPoint Presentation</vt:lpstr>
      <vt:lpstr>BSTs need not be unique</vt:lpstr>
      <vt:lpstr>Operations supported by BSTs</vt:lpstr>
      <vt:lpstr>Implementing BSTs in Java</vt:lpstr>
      <vt:lpstr>PowerPoint Presentation</vt:lpstr>
      <vt:lpstr>PowerPoint Presentation</vt:lpstr>
      <vt:lpstr>PowerPoint Presentation</vt:lpstr>
      <vt:lpstr>PowerPoint Presentation</vt:lpstr>
      <vt:lpstr>Key-Value Pairs in BSTs</vt:lpstr>
      <vt:lpstr>PowerPoint Presentation</vt:lpstr>
      <vt:lpstr>PowerPoint Presentation</vt:lpstr>
      <vt:lpstr>PowerPoint Presentation</vt:lpstr>
      <vt:lpstr>PowerPoint Presentation</vt:lpstr>
      <vt:lpstr>The lookup Method</vt:lpstr>
      <vt:lpstr>PowerPoint Presentation</vt:lpstr>
      <vt:lpstr>PowerPoint Presentation</vt:lpstr>
      <vt:lpstr>PowerPoint Presentation</vt:lpstr>
      <vt:lpstr>An Example</vt:lpstr>
      <vt:lpstr>PowerPoint Presentation</vt:lpstr>
      <vt:lpstr>PowerPoint Presentation</vt:lpstr>
      <vt:lpstr>PowerPoint Presentation</vt:lpstr>
      <vt:lpstr>What if the key isn’t in the BST?</vt:lpstr>
      <vt:lpstr>PowerPoint Presentation</vt:lpstr>
      <vt:lpstr>How fast is insertion into a BST?</vt:lpstr>
      <vt:lpstr>PowerPoint Presentation</vt:lpstr>
      <vt:lpstr>PowerPoint Presentation</vt:lpstr>
      <vt:lpstr>PowerPoint Presentation</vt:lpstr>
      <vt:lpstr>Inserting into a BST</vt:lpstr>
      <vt:lpstr>PowerPoint Presentation</vt:lpstr>
      <vt:lpstr>PowerPoint Presentation</vt:lpstr>
      <vt:lpstr>PowerPoint Presentation</vt:lpstr>
      <vt:lpstr>Example of insertion</vt:lpstr>
      <vt:lpstr>PowerPoint Presentation</vt:lpstr>
      <vt:lpstr>PowerPoint Presentation</vt:lpstr>
      <vt:lpstr>Deleting from a BST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Maps and Sets</vt:lpstr>
      <vt:lpstr>PowerPoint Presentation</vt:lpstr>
      <vt:lpstr>PowerPoint Presentation</vt:lpstr>
      <vt:lpstr>PowerPoint Presentation</vt:lpstr>
      <vt:lpstr>PowerPoint Presentation</vt:lpstr>
      <vt:lpstr>PowerPoint Presentation</vt:lpstr>
    </vt:vector>
  </TitlesOfParts>
  <Company>U of Wisconsin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 Fischer</dc:creator>
  <cp:lastModifiedBy>Charles Fischer</cp:lastModifiedBy>
  <cp:revision>322</cp:revision>
  <cp:lastPrinted>2016-09-27T18:41:30Z</cp:lastPrinted>
  <dcterms:created xsi:type="dcterms:W3CDTF">2014-03-07T22:02:56Z</dcterms:created>
  <dcterms:modified xsi:type="dcterms:W3CDTF">2018-02-22T21:16:40Z</dcterms:modified>
</cp:coreProperties>
</file>