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77"/>
  </p:notesMasterIdLst>
  <p:sldIdLst>
    <p:sldId id="471" r:id="rId2"/>
    <p:sldId id="893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825" r:id="rId31"/>
    <p:sldId id="826" r:id="rId32"/>
    <p:sldId id="827" r:id="rId33"/>
    <p:sldId id="828" r:id="rId34"/>
    <p:sldId id="829" r:id="rId35"/>
    <p:sldId id="830" r:id="rId36"/>
    <p:sldId id="831" r:id="rId37"/>
    <p:sldId id="832" r:id="rId38"/>
    <p:sldId id="833" r:id="rId39"/>
    <p:sldId id="834" r:id="rId40"/>
    <p:sldId id="835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864" r:id="rId49"/>
    <p:sldId id="865" r:id="rId50"/>
    <p:sldId id="866" r:id="rId51"/>
    <p:sldId id="867" r:id="rId52"/>
    <p:sldId id="868" r:id="rId53"/>
    <p:sldId id="869" r:id="rId54"/>
    <p:sldId id="870" r:id="rId55"/>
    <p:sldId id="871" r:id="rId56"/>
    <p:sldId id="872" r:id="rId57"/>
    <p:sldId id="873" r:id="rId58"/>
    <p:sldId id="874" r:id="rId59"/>
    <p:sldId id="875" r:id="rId60"/>
    <p:sldId id="876" r:id="rId61"/>
    <p:sldId id="877" r:id="rId62"/>
    <p:sldId id="878" r:id="rId63"/>
    <p:sldId id="879" r:id="rId64"/>
    <p:sldId id="880" r:id="rId65"/>
    <p:sldId id="881" r:id="rId66"/>
    <p:sldId id="882" r:id="rId67"/>
    <p:sldId id="883" r:id="rId68"/>
    <p:sldId id="884" r:id="rId69"/>
    <p:sldId id="885" r:id="rId70"/>
    <p:sldId id="886" r:id="rId71"/>
    <p:sldId id="887" r:id="rId72"/>
    <p:sldId id="888" r:id="rId73"/>
    <p:sldId id="889" r:id="rId74"/>
    <p:sldId id="890" r:id="rId75"/>
    <p:sldId id="891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30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778"/>
            <a:ext cx="6400800" cy="4670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238"/>
          <a:stretch/>
        </p:blipFill>
        <p:spPr>
          <a:xfrm>
            <a:off x="1878189" y="1933222"/>
            <a:ext cx="5092700" cy="15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90"/>
            <a:ext cx="7772400" cy="1143000"/>
          </a:xfrm>
        </p:spPr>
        <p:txBody>
          <a:bodyPr/>
          <a:lstStyle/>
          <a:p>
            <a:r>
              <a:rPr lang="en-US" dirty="0" smtClean="0"/>
              <a:t>What if the key isn’t in the BST?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90"/>
            <a:ext cx="6400800" cy="4148666"/>
          </a:xfrm>
        </p:spPr>
        <p:txBody>
          <a:bodyPr/>
          <a:lstStyle/>
          <a:p>
            <a:pPr algn="l"/>
            <a:r>
              <a:rPr lang="en-US" dirty="0" smtClean="0"/>
              <a:t>Search for 15: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655"/>
          <a:stretch/>
        </p:blipFill>
        <p:spPr>
          <a:xfrm>
            <a:off x="2044700" y="2839156"/>
            <a:ext cx="5041900" cy="16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45444"/>
            <a:ext cx="6400800" cy="44584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78"/>
          <a:stretch/>
        </p:blipFill>
        <p:spPr>
          <a:xfrm>
            <a:off x="2044700" y="2074333"/>
            <a:ext cx="5041900" cy="17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22" y="787399"/>
            <a:ext cx="7772400" cy="1470025"/>
          </a:xfrm>
        </p:spPr>
        <p:txBody>
          <a:bodyPr/>
          <a:lstStyle/>
          <a:p>
            <a:r>
              <a:rPr lang="en-US" dirty="0" smtClean="0"/>
              <a:t>How fast is lookup in a BST?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3778"/>
            <a:ext cx="6400800" cy="3400072"/>
          </a:xfrm>
        </p:spPr>
        <p:txBody>
          <a:bodyPr/>
          <a:lstStyle/>
          <a:p>
            <a:pPr algn="l"/>
            <a:r>
              <a:rPr lang="en-US" dirty="0" smtClean="0"/>
              <a:t>Depends on the “shape” of the tree!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 always trace a path from the root to a node (or where the node would have been). So the lookup time is limited by the </a:t>
            </a:r>
            <a:r>
              <a:rPr lang="en-US" i="1" dirty="0" smtClean="0"/>
              <a:t>longest path </a:t>
            </a:r>
            <a:r>
              <a:rPr lang="en-US" dirty="0" smtClean="0"/>
              <a:t>from a root to a leaf.</a:t>
            </a:r>
          </a:p>
          <a:p>
            <a:pPr algn="l"/>
            <a:r>
              <a:rPr lang="en-US" dirty="0" smtClean="0"/>
              <a:t>This is the tree’s </a:t>
            </a:r>
            <a:r>
              <a:rPr lang="en-US" i="1" dirty="0" smtClean="0"/>
              <a:t>height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1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77333"/>
            <a:ext cx="6587067" cy="53904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Sometimes a tree is just a linked list, with each node having only one child:</a:t>
            </a:r>
          </a:p>
          <a:p>
            <a:r>
              <a:rPr lang="en-US" dirty="0" smtClean="0"/>
              <a:t>            </a:t>
            </a:r>
            <a:r>
              <a:rPr lang="en-US" dirty="0"/>
              <a:t>50</a:t>
            </a:r>
          </a:p>
          <a:p>
            <a:r>
              <a:rPr lang="en-US" dirty="0"/>
              <a:t>            /  </a:t>
            </a:r>
          </a:p>
          <a:p>
            <a:r>
              <a:rPr lang="en-US" dirty="0"/>
              <a:t>          10</a:t>
            </a:r>
          </a:p>
          <a:p>
            <a:r>
              <a:rPr lang="en-US" dirty="0"/>
              <a:t>            \</a:t>
            </a:r>
          </a:p>
          <a:p>
            <a:r>
              <a:rPr lang="en-US" dirty="0"/>
              <a:t>             15</a:t>
            </a:r>
          </a:p>
          <a:p>
            <a:r>
              <a:rPr lang="en-US" dirty="0"/>
              <a:t>               \</a:t>
            </a:r>
          </a:p>
          <a:p>
            <a:r>
              <a:rPr lang="en-US" dirty="0"/>
              <a:t>                30</a:t>
            </a:r>
          </a:p>
          <a:p>
            <a:r>
              <a:rPr lang="en-US" dirty="0"/>
              <a:t>               /</a:t>
            </a:r>
          </a:p>
          <a:p>
            <a:r>
              <a:rPr lang="en-US" dirty="0"/>
              <a:t>             20</a:t>
            </a:r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489" y="860777"/>
            <a:ext cx="6400800" cy="5037667"/>
          </a:xfrm>
        </p:spPr>
        <p:txBody>
          <a:bodyPr/>
          <a:lstStyle/>
          <a:p>
            <a:pPr algn="l"/>
            <a:r>
              <a:rPr lang="en-US" dirty="0" smtClean="0"/>
              <a:t>In these cases lookup time is linear (O(N)), just like linked lists.</a:t>
            </a:r>
          </a:p>
          <a:p>
            <a:pPr algn="l"/>
            <a:r>
              <a:rPr lang="en-US" dirty="0" smtClean="0"/>
              <a:t>In the best case, all leaves have the same depth: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This is a </a:t>
            </a:r>
            <a:r>
              <a:rPr lang="en-US" i="1" dirty="0" smtClean="0"/>
              <a:t>full 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67000"/>
            <a:ext cx="3263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7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9667"/>
            <a:ext cx="6400800" cy="4684183"/>
          </a:xfrm>
        </p:spPr>
        <p:txBody>
          <a:bodyPr/>
          <a:lstStyle/>
          <a:p>
            <a:pPr algn="l"/>
            <a:r>
              <a:rPr lang="en-US" dirty="0" smtClean="0"/>
              <a:t>A full tree with N nodes has a height equal to log</a:t>
            </a:r>
            <a:r>
              <a:rPr lang="en-US" baseline="-25000" dirty="0" smtClean="0"/>
              <a:t>2</a:t>
            </a:r>
            <a:r>
              <a:rPr lang="en-US" dirty="0" smtClean="0"/>
              <a:t>(N).</a:t>
            </a:r>
          </a:p>
          <a:p>
            <a:pPr algn="l"/>
            <a:r>
              <a:rPr lang="en-US" dirty="0" smtClean="0"/>
              <a:t>In the tree above, there are 7 nodes, and</a:t>
            </a:r>
          </a:p>
          <a:p>
            <a:pPr algn="l"/>
            <a:r>
              <a:rPr lang="en-US" dirty="0" smtClean="0"/>
              <a:t>we never visit more than 3 nodes.</a:t>
            </a:r>
          </a:p>
          <a:p>
            <a:pPr algn="l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(7) is essentially 3 (2.807).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 aim to keep BSTs </a:t>
            </a:r>
            <a:r>
              <a:rPr lang="en-US" i="1" dirty="0" smtClean="0"/>
              <a:t>well balanced</a:t>
            </a:r>
            <a:r>
              <a:rPr lang="en-US" dirty="0" smtClean="0"/>
              <a:t>, so a lookup time of O(log(N)) is the norm.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157111"/>
          </a:xfrm>
        </p:spPr>
        <p:txBody>
          <a:bodyPr/>
          <a:lstStyle/>
          <a:p>
            <a:r>
              <a:rPr lang="en-US" dirty="0" smtClean="0"/>
              <a:t>Inserting into a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8000"/>
            <a:ext cx="6400800" cy="3625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Where does the new node go?</a:t>
            </a:r>
            <a:endParaRPr lang="en-US" dirty="0"/>
          </a:p>
          <a:p>
            <a:pPr algn="l"/>
            <a:r>
              <a:rPr lang="en-US" dirty="0" smtClean="0"/>
              <a:t>Just where our lookup routine will expect to find it!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public void insert(K key) </a:t>
            </a:r>
            <a:r>
              <a:rPr lang="en-US" dirty="0" smtClean="0">
                <a:latin typeface="Courier"/>
                <a:cs typeface="Courier"/>
              </a:rPr>
              <a:t>  	throws </a:t>
            </a:r>
            <a:r>
              <a:rPr lang="en-US" dirty="0" err="1">
                <a:latin typeface="Courier"/>
                <a:cs typeface="Courier"/>
              </a:rPr>
              <a:t>DuplicateException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root = insert(root, key);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4627739"/>
          </a:xfrm>
        </p:spPr>
        <p:txBody>
          <a:bodyPr/>
          <a:lstStyle/>
          <a:p>
            <a:pPr algn="l"/>
            <a:r>
              <a:rPr lang="en-US" dirty="0" smtClean="0"/>
              <a:t>We use a helper routine also named insert that returns a BST (rather than void). This covers the case in which we insert into an empty BST (denoted by null).</a:t>
            </a:r>
          </a:p>
          <a:p>
            <a:pPr algn="l"/>
            <a:r>
              <a:rPr lang="en-US" dirty="0" smtClean="0"/>
              <a:t>Duplicate keys may not be inserted (an exception is thrown).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575027"/>
            <a:ext cx="7732888" cy="547863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private 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insert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 n, K key) throws </a:t>
            </a:r>
            <a:r>
              <a:rPr lang="en-US" dirty="0" smtClean="0">
                <a:latin typeface="Courier"/>
                <a:cs typeface="Courier"/>
              </a:rPr>
              <a:t>  		</a:t>
            </a:r>
            <a:r>
              <a:rPr lang="en-US" dirty="0" err="1" smtClean="0">
                <a:latin typeface="Courier"/>
                <a:cs typeface="Courier"/>
              </a:rPr>
              <a:t>DuplicateException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(n == null)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return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new 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&lt;K&gt;(key, null, null);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n.getKey</a:t>
            </a:r>
            <a:r>
              <a:rPr lang="en-US" dirty="0">
                <a:latin typeface="Courier"/>
                <a:cs typeface="Courier"/>
              </a:rPr>
              <a:t>().equals(key))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throw new </a:t>
            </a:r>
            <a:r>
              <a:rPr lang="en-US" dirty="0" err="1">
                <a:latin typeface="Courier"/>
                <a:cs typeface="Courier"/>
              </a:rPr>
              <a:t>DuplicateException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21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0249"/>
            <a:ext cx="6400800" cy="528108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</a:t>
            </a:r>
            <a:r>
              <a:rPr lang="en-US" dirty="0" smtClean="0"/>
              <a:t>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Binary </a:t>
            </a:r>
            <a:r>
              <a:rPr lang="en-US" dirty="0"/>
              <a:t>Search </a:t>
            </a:r>
            <a:r>
              <a:rPr lang="en-US" dirty="0" smtClean="0"/>
              <a:t>Trees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Priority </a:t>
            </a:r>
            <a:r>
              <a:rPr lang="en-US" dirty="0"/>
              <a:t>Queues and Heaps</a:t>
            </a:r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89" y="790222"/>
            <a:ext cx="7591777" cy="472722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if (</a:t>
            </a:r>
            <a:r>
              <a:rPr lang="en-US" dirty="0" err="1">
                <a:latin typeface="Courier"/>
                <a:cs typeface="Courier"/>
              </a:rPr>
              <a:t>key.compareTo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n.getKey</a:t>
            </a:r>
            <a:r>
              <a:rPr lang="en-US" dirty="0">
                <a:latin typeface="Courier"/>
                <a:cs typeface="Courier"/>
              </a:rPr>
              <a:t>()) &lt;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add key to the left </a:t>
            </a:r>
            <a:r>
              <a:rPr lang="en-US" dirty="0" err="1">
                <a:latin typeface="Courier"/>
                <a:cs typeface="Courier"/>
              </a:rPr>
              <a:t>subtree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n.setLeft</a:t>
            </a:r>
            <a:r>
              <a:rPr lang="en-US" dirty="0">
                <a:latin typeface="Courier"/>
                <a:cs typeface="Courier"/>
              </a:rPr>
              <a:t>( insert(</a:t>
            </a:r>
            <a:r>
              <a:rPr lang="en-US" dirty="0" err="1">
                <a:latin typeface="Courier"/>
                <a:cs typeface="Courier"/>
              </a:rPr>
              <a:t>n.getLeft</a:t>
            </a:r>
            <a:r>
              <a:rPr lang="en-US" dirty="0">
                <a:latin typeface="Courier"/>
                <a:cs typeface="Courier"/>
              </a:rPr>
              <a:t>(), key) 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n;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</a:t>
            </a: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 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/</a:t>
            </a:r>
            <a:r>
              <a:rPr lang="da-DK" dirty="0">
                <a:latin typeface="Courier"/>
                <a:cs typeface="Courier"/>
              </a:rPr>
              <a:t>/ </a:t>
            </a:r>
            <a:r>
              <a:rPr lang="da-DK" dirty="0" err="1">
                <a:latin typeface="Courier"/>
                <a:cs typeface="Courier"/>
              </a:rPr>
              <a:t>add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key</a:t>
            </a:r>
            <a:r>
              <a:rPr lang="da-DK" dirty="0">
                <a:latin typeface="Courier"/>
                <a:cs typeface="Courier"/>
              </a:rPr>
              <a:t> to the right </a:t>
            </a:r>
            <a:r>
              <a:rPr lang="da-DK" dirty="0" err="1">
                <a:latin typeface="Courier"/>
                <a:cs typeface="Courier"/>
              </a:rPr>
              <a:t>subtree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 smtClean="0">
                <a:latin typeface="Courier"/>
                <a:cs typeface="Courier"/>
              </a:rPr>
              <a:t>n.setRight</a:t>
            </a:r>
            <a:r>
              <a:rPr lang="da-DK" dirty="0">
                <a:latin typeface="Courier"/>
                <a:cs typeface="Courier"/>
              </a:rPr>
              <a:t>( </a:t>
            </a:r>
            <a:r>
              <a:rPr lang="da-DK" dirty="0" err="1">
                <a:latin typeface="Courier"/>
                <a:cs typeface="Courier"/>
              </a:rPr>
              <a:t>insert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n.getRight</a:t>
            </a:r>
            <a:r>
              <a:rPr lang="da-DK" dirty="0">
                <a:latin typeface="Courier"/>
                <a:cs typeface="Courier"/>
              </a:rPr>
              <a:t>(), </a:t>
            </a:r>
            <a:r>
              <a:rPr lang="da-DK" dirty="0" err="1">
                <a:latin typeface="Courier"/>
                <a:cs typeface="Courier"/>
              </a:rPr>
              <a:t>key</a:t>
            </a:r>
            <a:r>
              <a:rPr lang="da-DK" dirty="0">
                <a:latin typeface="Courier"/>
                <a:cs typeface="Courier"/>
              </a:rPr>
              <a:t>) 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n;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557"/>
            <a:ext cx="7772400" cy="888999"/>
          </a:xfrm>
        </p:spPr>
        <p:txBody>
          <a:bodyPr/>
          <a:lstStyle/>
          <a:p>
            <a:r>
              <a:rPr lang="en-US" dirty="0" smtClean="0"/>
              <a:t>Example of insertion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400800" cy="3682294"/>
          </a:xfrm>
        </p:spPr>
        <p:txBody>
          <a:bodyPr/>
          <a:lstStyle/>
          <a:p>
            <a:pPr algn="l"/>
            <a:r>
              <a:rPr lang="en-US" dirty="0" smtClean="0"/>
              <a:t>We insert 15 into the BST we used earlier: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7564"/>
          <a:stretch/>
        </p:blipFill>
        <p:spPr>
          <a:xfrm>
            <a:off x="2171700" y="2823634"/>
            <a:ext cx="5041900" cy="17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7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9111"/>
            <a:ext cx="6400800" cy="47547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644"/>
          <a:stretch/>
        </p:blipFill>
        <p:spPr>
          <a:xfrm>
            <a:off x="1649589" y="1241778"/>
            <a:ext cx="5041900" cy="36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1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044" y="744361"/>
            <a:ext cx="6400800" cy="4504971"/>
          </a:xfrm>
        </p:spPr>
        <p:txBody>
          <a:bodyPr/>
          <a:lstStyle/>
          <a:p>
            <a:pPr algn="l"/>
            <a:r>
              <a:rPr lang="en-US" dirty="0" smtClean="0"/>
              <a:t>Insert has the same complexity as lookup – it is bounded by the longest path in the tree (usually O(log(N)).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1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959555"/>
          </a:xfrm>
        </p:spPr>
        <p:txBody>
          <a:bodyPr/>
          <a:lstStyle/>
          <a:p>
            <a:r>
              <a:rPr lang="en-US" dirty="0" smtClean="0"/>
              <a:t>Deleting from a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2"/>
            <a:ext cx="6400800" cy="3724628"/>
          </a:xfrm>
        </p:spPr>
        <p:txBody>
          <a:bodyPr/>
          <a:lstStyle/>
          <a:p>
            <a:pPr algn="l"/>
            <a:r>
              <a:rPr lang="en-US" dirty="0" smtClean="0"/>
              <a:t>Before we can delete a node, we must first find it! Hence, our delete routine will behave like a lookup until the deletion target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7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void delete(K key)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root = delete(root, key);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private 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 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delete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 n, K key)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	if </a:t>
            </a:r>
            <a:r>
              <a:rPr lang="en-US" dirty="0">
                <a:latin typeface="Courier"/>
                <a:cs typeface="Courier"/>
              </a:rPr>
              <a:t>(n == null)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null;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</a:t>
            </a:r>
            <a:r>
              <a:rPr lang="is-IS" dirty="0" smtClean="0">
                <a:latin typeface="Courier"/>
                <a:cs typeface="Courier"/>
              </a:rPr>
              <a:t>	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key.equals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n.getKey</a:t>
            </a:r>
            <a:r>
              <a:rPr lang="en-US" dirty="0">
                <a:latin typeface="Courier"/>
                <a:cs typeface="Courier"/>
              </a:rPr>
              <a:t>()))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// n is the node to be removed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// code must be added here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 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234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666" y="634294"/>
            <a:ext cx="8043333" cy="472651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   else if (</a:t>
            </a:r>
            <a:r>
              <a:rPr lang="en-US" sz="2600" dirty="0" err="1">
                <a:latin typeface="Courier"/>
                <a:cs typeface="Courier"/>
              </a:rPr>
              <a:t>key.compareTo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n.getKey</a:t>
            </a:r>
            <a:r>
              <a:rPr lang="en-US" sz="2600" dirty="0">
                <a:latin typeface="Courier"/>
                <a:cs typeface="Courier"/>
              </a:rPr>
              <a:t>()) &lt; 0)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</a:t>
            </a:r>
            <a:r>
              <a:rPr lang="en-US" sz="2600" dirty="0" err="1">
                <a:latin typeface="Courier"/>
                <a:cs typeface="Courier"/>
              </a:rPr>
              <a:t>n.setLeft</a:t>
            </a:r>
            <a:r>
              <a:rPr lang="en-US" sz="2600" dirty="0">
                <a:latin typeface="Courier"/>
                <a:cs typeface="Courier"/>
              </a:rPr>
              <a:t>( delete(</a:t>
            </a:r>
            <a:r>
              <a:rPr lang="en-US" sz="2600" dirty="0" err="1">
                <a:latin typeface="Courier"/>
                <a:cs typeface="Courier"/>
              </a:rPr>
              <a:t>n.getLeft</a:t>
            </a:r>
            <a:r>
              <a:rPr lang="en-US" sz="2600" dirty="0">
                <a:latin typeface="Courier"/>
                <a:cs typeface="Courier"/>
              </a:rPr>
              <a:t>(), key) );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    return n;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</a:t>
            </a:r>
            <a:r>
              <a:rPr lang="da-DK" sz="2600" dirty="0" err="1">
                <a:latin typeface="Courier"/>
                <a:cs typeface="Courier"/>
              </a:rPr>
              <a:t>else</a:t>
            </a:r>
            <a:r>
              <a:rPr lang="da-DK" sz="26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    </a:t>
            </a:r>
            <a:r>
              <a:rPr lang="da-DK" sz="2600" dirty="0" err="1">
                <a:latin typeface="Courier"/>
                <a:cs typeface="Courier"/>
              </a:rPr>
              <a:t>n.setRight</a:t>
            </a:r>
            <a:r>
              <a:rPr lang="da-DK" sz="2600" dirty="0">
                <a:latin typeface="Courier"/>
                <a:cs typeface="Courier"/>
              </a:rPr>
              <a:t>( </a:t>
            </a:r>
            <a:r>
              <a:rPr lang="da-DK" sz="2600" dirty="0" err="1">
                <a:latin typeface="Courier"/>
                <a:cs typeface="Courier"/>
              </a:rPr>
              <a:t>delete</a:t>
            </a:r>
            <a:r>
              <a:rPr lang="da-DK" sz="2600" dirty="0">
                <a:latin typeface="Courier"/>
                <a:cs typeface="Courier"/>
              </a:rPr>
              <a:t>(</a:t>
            </a:r>
            <a:r>
              <a:rPr lang="da-DK" sz="2600" dirty="0" err="1">
                <a:latin typeface="Courier"/>
                <a:cs typeface="Courier"/>
              </a:rPr>
              <a:t>n.getRight</a:t>
            </a:r>
            <a:r>
              <a:rPr lang="da-DK" sz="2600" dirty="0">
                <a:latin typeface="Courier"/>
                <a:cs typeface="Courier"/>
              </a:rPr>
              <a:t>(), </a:t>
            </a:r>
            <a:r>
              <a:rPr lang="da-DK" sz="2600" dirty="0" err="1">
                <a:latin typeface="Courier"/>
                <a:cs typeface="Courier"/>
              </a:rPr>
              <a:t>key</a:t>
            </a:r>
            <a:r>
              <a:rPr lang="da-DK" sz="2600" dirty="0">
                <a:latin typeface="Courier"/>
                <a:cs typeface="Courier"/>
              </a:rPr>
              <a:t>) );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    return n;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}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601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What happens if we delete a key not in the BST?</a:t>
            </a:r>
          </a:p>
          <a:p>
            <a:pPr algn="l"/>
            <a:endParaRPr lang="en-US" dirty="0"/>
          </a:p>
          <a:p>
            <a:pPr algn="l"/>
            <a:r>
              <a:rPr lang="en-US" i="1" dirty="0" smtClean="0"/>
              <a:t>Nothing</a:t>
            </a:r>
            <a:r>
              <a:rPr lang="en-US" dirty="0" smtClean="0"/>
              <a:t>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 find where the node would have been (a </a:t>
            </a:r>
            <a:r>
              <a:rPr lang="en-US" dirty="0" err="1" smtClean="0"/>
              <a:t>subtree</a:t>
            </a:r>
            <a:r>
              <a:rPr lang="en-US" dirty="0" smtClean="0"/>
              <a:t> is null) and leave it null.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3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If the key is in the BST we have 3 possibilities: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key is in a leaf node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key is in a node with one child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key is in a node with two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3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89" y="677333"/>
            <a:ext cx="7874000" cy="4726517"/>
          </a:xfrm>
        </p:spPr>
        <p:txBody>
          <a:bodyPr/>
          <a:lstStyle/>
          <a:p>
            <a:pPr algn="l"/>
            <a:r>
              <a:rPr lang="en-US" dirty="0" smtClean="0"/>
              <a:t>If the node is a leaf, deletion is easy – we set the link to the deleted node to null. This can happen in 3 places: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latin typeface="Courier"/>
                <a:cs typeface="Courier"/>
              </a:rPr>
              <a:t>root </a:t>
            </a:r>
            <a:r>
              <a:rPr lang="en-US" sz="2400" dirty="0">
                <a:latin typeface="Courier"/>
                <a:cs typeface="Courier"/>
              </a:rPr>
              <a:t>= delete(root, key);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err="1">
                <a:latin typeface="Courier"/>
                <a:cs typeface="Courier"/>
              </a:rPr>
              <a:t>n.setLeft</a:t>
            </a:r>
            <a:r>
              <a:rPr lang="en-US" sz="2400" dirty="0">
                <a:latin typeface="Courier"/>
                <a:cs typeface="Courier"/>
              </a:rPr>
              <a:t>( delete(</a:t>
            </a:r>
            <a:r>
              <a:rPr lang="en-US" sz="2400" dirty="0" err="1">
                <a:latin typeface="Courier"/>
                <a:cs typeface="Courier"/>
              </a:rPr>
              <a:t>n.getLeft</a:t>
            </a:r>
            <a:r>
              <a:rPr lang="en-US" sz="2400" dirty="0">
                <a:latin typeface="Courier"/>
                <a:cs typeface="Courier"/>
              </a:rPr>
              <a:t>(), key) );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err="1">
                <a:latin typeface="Courier"/>
                <a:cs typeface="Courier"/>
              </a:rPr>
              <a:t>n.setRight</a:t>
            </a:r>
            <a:r>
              <a:rPr lang="en-US" sz="2400" dirty="0">
                <a:latin typeface="Courier"/>
                <a:cs typeface="Courier"/>
              </a:rPr>
              <a:t>( delete(</a:t>
            </a:r>
            <a:r>
              <a:rPr lang="en-US" sz="2400" dirty="0" err="1">
                <a:latin typeface="Courier"/>
                <a:cs typeface="Courier"/>
              </a:rPr>
              <a:t>n.getRight</a:t>
            </a:r>
            <a:r>
              <a:rPr lang="en-US" sz="2400" dirty="0">
                <a:latin typeface="Courier"/>
                <a:cs typeface="Courier"/>
              </a:rPr>
              <a:t>(), key) );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At the deleted node, we return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, which replaces the leaf node with </a:t>
            </a:r>
            <a:r>
              <a:rPr lang="en-US" i="1" dirty="0" smtClean="0"/>
              <a:t>nothing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03111"/>
          </a:xfrm>
        </p:spPr>
        <p:txBody>
          <a:bodyPr/>
          <a:lstStyle/>
          <a:p>
            <a:r>
              <a:rPr lang="en-US" dirty="0" smtClean="0"/>
              <a:t>The lookup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48694"/>
            <a:ext cx="6400800" cy="4363862"/>
          </a:xfrm>
        </p:spPr>
        <p:txBody>
          <a:bodyPr/>
          <a:lstStyle/>
          <a:p>
            <a:pPr algn="l"/>
            <a:r>
              <a:rPr lang="en-US" dirty="0" smtClean="0"/>
              <a:t>Given a BST and a key, the node we want may be: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 the root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 the right </a:t>
            </a:r>
            <a:r>
              <a:rPr lang="en-US" dirty="0" err="1" smtClean="0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If we remove 15 from the example BST: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79600"/>
            <a:ext cx="7975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9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The case where a node has only one </a:t>
            </a:r>
            <a:r>
              <a:rPr lang="en-US" dirty="0" err="1" smtClean="0"/>
              <a:t>subtree</a:t>
            </a:r>
            <a:r>
              <a:rPr lang="en-US" dirty="0" smtClean="0"/>
              <a:t> is pretty easy too – you replace the node with its </a:t>
            </a:r>
            <a:r>
              <a:rPr lang="en-US" i="1" dirty="0" smtClean="0"/>
              <a:t>sole </a:t>
            </a:r>
            <a:r>
              <a:rPr lang="en-US" i="1" dirty="0" err="1" smtClean="0"/>
              <a:t>subtree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479322"/>
            <a:ext cx="7505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606778"/>
            <a:ext cx="8057445" cy="554566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400" dirty="0" smtClean="0"/>
              <a:t>Here is the code for these first two cases: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key.equals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n.getKey</a:t>
            </a:r>
            <a:r>
              <a:rPr lang="en-US" dirty="0">
                <a:latin typeface="Courier"/>
                <a:cs typeface="Courier"/>
              </a:rPr>
              <a:t>()))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n is the node to be removed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n.getLeft</a:t>
            </a:r>
            <a:r>
              <a:rPr lang="en-US" dirty="0">
                <a:latin typeface="Courier"/>
                <a:cs typeface="Courier"/>
              </a:rPr>
              <a:t>() == null &amp;&amp; </a:t>
            </a:r>
            <a:r>
              <a:rPr lang="en-US" dirty="0" err="1">
                <a:latin typeface="Courier"/>
                <a:cs typeface="Courier"/>
              </a:rPr>
              <a:t>n.getRight</a:t>
            </a:r>
            <a:r>
              <a:rPr lang="en-US" dirty="0">
                <a:latin typeface="Courier"/>
                <a:cs typeface="Courier"/>
              </a:rPr>
              <a:t>() == null</a:t>
            </a:r>
            <a:r>
              <a:rPr lang="en-US" dirty="0" smtClean="0">
                <a:latin typeface="Courier"/>
                <a:cs typeface="Courier"/>
              </a:rPr>
              <a:t>){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  </a:t>
            </a:r>
            <a:r>
              <a:rPr lang="is-IS" dirty="0" smtClean="0">
                <a:latin typeface="Courier"/>
                <a:cs typeface="Courier"/>
              </a:rPr>
              <a:t> </a:t>
            </a:r>
            <a:r>
              <a:rPr lang="is-IS" dirty="0">
                <a:latin typeface="Courier"/>
                <a:cs typeface="Courier"/>
              </a:rPr>
              <a:t>return null;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n.getLeft</a:t>
            </a:r>
            <a:r>
              <a:rPr lang="en-US" dirty="0">
                <a:latin typeface="Courier"/>
                <a:cs typeface="Courier"/>
              </a:rPr>
              <a:t>() == null)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n.getRight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n.getRight</a:t>
            </a:r>
            <a:r>
              <a:rPr lang="en-US" dirty="0">
                <a:latin typeface="Courier"/>
                <a:cs typeface="Courier"/>
              </a:rPr>
              <a:t>() == null)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    return n.getLeft()</a:t>
            </a:r>
            <a:r>
              <a:rPr lang="is-IS" dirty="0" smtClean="0">
                <a:latin typeface="Courier"/>
                <a:cs typeface="Courier"/>
              </a:rPr>
              <a:t>;}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    </a:t>
            </a:r>
            <a:r>
              <a:rPr lang="is-IS" dirty="0" smtClean="0">
                <a:latin typeface="Courier"/>
                <a:cs typeface="Courier"/>
              </a:rPr>
              <a:t>       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// if we get here, then n has 2 children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Code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still needs to be added here...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7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The case in which a node has two </a:t>
            </a:r>
            <a:r>
              <a:rPr lang="en-US" dirty="0" err="1" smtClean="0"/>
              <a:t>subtrees</a:t>
            </a:r>
            <a:r>
              <a:rPr lang="en-US" dirty="0" smtClean="0"/>
              <a:t> is the hardest – we can’t just replace the node with one tree and ignore the other!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Instead we look for a key in one of the </a:t>
            </a:r>
            <a:r>
              <a:rPr lang="en-US" dirty="0" err="1" smtClean="0"/>
              <a:t>subtrees</a:t>
            </a:r>
            <a:r>
              <a:rPr lang="en-US" dirty="0" smtClean="0"/>
              <a:t> we can put in the node and then remove that key from the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algn="l"/>
            <a:r>
              <a:rPr lang="en-US" i="1" dirty="0" smtClean="0"/>
              <a:t>But</a:t>
            </a:r>
            <a:r>
              <a:rPr lang="en-US" dirty="0" smtClean="0"/>
              <a:t> we must preserve the ordering required in a BST.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7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Two possibilities come to mind – the largest key in the left </a:t>
            </a:r>
            <a:r>
              <a:rPr lang="en-US" dirty="0" err="1" smtClean="0"/>
              <a:t>subtree</a:t>
            </a:r>
            <a:r>
              <a:rPr lang="en-US" dirty="0" smtClean="0"/>
              <a:t> or the smallest key in the right </a:t>
            </a:r>
            <a:r>
              <a:rPr lang="en-US" dirty="0" err="1" smtClean="0"/>
              <a:t>subtree</a:t>
            </a:r>
            <a:r>
              <a:rPr lang="en-US" dirty="0" smtClean="0"/>
              <a:t>. Both are “closer” to the deleted key than any other </a:t>
            </a:r>
            <a:r>
              <a:rPr lang="en-US" dirty="0" err="1" smtClean="0"/>
              <a:t>subtree</a:t>
            </a:r>
            <a:r>
              <a:rPr lang="en-US" dirty="0" smtClean="0"/>
              <a:t>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4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For example, in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node 13  could be overwritten with either 12 or 14.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053" t="-1062" r="-38053" b="84189"/>
          <a:stretch/>
        </p:blipFill>
        <p:spPr>
          <a:xfrm>
            <a:off x="2271968" y="1580443"/>
            <a:ext cx="4995254" cy="20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We’ll arbitrarily select the </a:t>
            </a:r>
            <a:r>
              <a:rPr lang="en-US" i="1" dirty="0" smtClean="0"/>
              <a:t>smallest</a:t>
            </a:r>
            <a:r>
              <a:rPr lang="en-US" dirty="0" smtClean="0"/>
              <a:t> value in the </a:t>
            </a:r>
            <a:r>
              <a:rPr lang="en-US" i="1" dirty="0" smtClean="0"/>
              <a:t>right</a:t>
            </a:r>
            <a:r>
              <a:rPr lang="en-US" dirty="0" smtClean="0"/>
              <a:t> </a:t>
            </a:r>
            <a:r>
              <a:rPr lang="en-US" dirty="0" err="1" smtClean="0"/>
              <a:t>subtree</a:t>
            </a:r>
            <a:r>
              <a:rPr lang="en-US" dirty="0" smtClean="0"/>
              <a:t>. We replace the key to be deleted with this smallest right </a:t>
            </a:r>
            <a:r>
              <a:rPr lang="en-US" dirty="0" err="1" smtClean="0"/>
              <a:t>subtree</a:t>
            </a:r>
            <a:r>
              <a:rPr lang="en-US" dirty="0" smtClean="0"/>
              <a:t> value.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 next find the duplicate value in the right </a:t>
            </a:r>
            <a:r>
              <a:rPr lang="en-US" dirty="0" err="1" smtClean="0"/>
              <a:t>subtree</a:t>
            </a:r>
            <a:r>
              <a:rPr lang="en-US" dirty="0" smtClean="0"/>
              <a:t> and remove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Here is a method that finds the smallest value in a non-null BST: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private K smallest(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 n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precondition: n is not null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postcondition</a:t>
            </a:r>
            <a:r>
              <a:rPr lang="en-US" dirty="0">
                <a:latin typeface="Courier"/>
                <a:cs typeface="Courier"/>
              </a:rPr>
              <a:t>: return the </a:t>
            </a:r>
            <a:r>
              <a:rPr lang="en-US" dirty="0" smtClean="0">
                <a:latin typeface="Courier"/>
                <a:cs typeface="Courier"/>
              </a:rPr>
              <a:t>smallest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// value </a:t>
            </a:r>
            <a:r>
              <a:rPr lang="en-US" dirty="0">
                <a:latin typeface="Courier"/>
                <a:cs typeface="Courier"/>
              </a:rPr>
              <a:t>in the </a:t>
            </a:r>
            <a:r>
              <a:rPr lang="en-US" dirty="0" err="1">
                <a:latin typeface="Courier"/>
                <a:cs typeface="Courier"/>
              </a:rPr>
              <a:t>subtree</a:t>
            </a:r>
            <a:r>
              <a:rPr lang="en-US" dirty="0">
                <a:latin typeface="Courier"/>
                <a:cs typeface="Courier"/>
              </a:rPr>
              <a:t> rooted at n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n.getLeft</a:t>
            </a:r>
            <a:r>
              <a:rPr lang="en-US" dirty="0">
                <a:latin typeface="Courier"/>
                <a:cs typeface="Courier"/>
              </a:rPr>
              <a:t>() == null)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n.getKey();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return</a:t>
            </a:r>
            <a:r>
              <a:rPr lang="da-DK" dirty="0">
                <a:latin typeface="Courier"/>
                <a:cs typeface="Courier"/>
              </a:rPr>
              <a:t> smallest(</a:t>
            </a:r>
            <a:r>
              <a:rPr lang="da-DK" dirty="0" err="1">
                <a:latin typeface="Courier"/>
                <a:cs typeface="Courier"/>
              </a:rPr>
              <a:t>n.getLeft</a:t>
            </a:r>
            <a:r>
              <a:rPr lang="da-DK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5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677333"/>
            <a:ext cx="8071556" cy="4726517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The code for the two children case is now straightforward: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if we get here, then n has 2 children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K </a:t>
            </a:r>
            <a:r>
              <a:rPr lang="en-US" dirty="0" err="1">
                <a:latin typeface="Courier"/>
                <a:cs typeface="Courier"/>
              </a:rPr>
              <a:t>smallVal</a:t>
            </a:r>
            <a:r>
              <a:rPr lang="en-US" dirty="0">
                <a:latin typeface="Courier"/>
                <a:cs typeface="Courier"/>
              </a:rPr>
              <a:t> = smallest(</a:t>
            </a:r>
            <a:r>
              <a:rPr lang="en-US" dirty="0" err="1">
                <a:latin typeface="Courier"/>
                <a:cs typeface="Courier"/>
              </a:rPr>
              <a:t>n.getRight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n.setKey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smallVal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n.setRight</a:t>
            </a:r>
            <a:r>
              <a:rPr lang="en-US" dirty="0">
                <a:latin typeface="Courier"/>
                <a:cs typeface="Courier"/>
              </a:rPr>
              <a:t>(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delete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n.getRight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smallVal</a:t>
            </a:r>
            <a:r>
              <a:rPr lang="en-US" dirty="0">
                <a:latin typeface="Courier"/>
                <a:cs typeface="Courier"/>
              </a:rPr>
              <a:t>) 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n;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8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6112"/>
            <a:ext cx="7772400" cy="79022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6334"/>
            <a:ext cx="6400800" cy="4120444"/>
          </a:xfrm>
        </p:spPr>
        <p:txBody>
          <a:bodyPr/>
          <a:lstStyle/>
          <a:p>
            <a:pPr algn="l"/>
            <a:r>
              <a:rPr lang="en-US" dirty="0" smtClean="0"/>
              <a:t>We’ll delete 13 from the following BST: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3127"/>
          <a:stretch/>
        </p:blipFill>
        <p:spPr>
          <a:xfrm>
            <a:off x="2106789" y="2271889"/>
            <a:ext cx="4572000" cy="18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5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776111"/>
            <a:ext cx="6841067" cy="462773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There are </a:t>
            </a:r>
            <a:r>
              <a:rPr lang="en-US" i="1" dirty="0" smtClean="0"/>
              <a:t>two</a:t>
            </a:r>
            <a:r>
              <a:rPr lang="en-US" dirty="0" smtClean="0"/>
              <a:t> base cases: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Tree is empty – return </a:t>
            </a:r>
            <a:r>
              <a:rPr lang="en-US" i="1" dirty="0" smtClean="0"/>
              <a:t>false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Key is in root node – return </a:t>
            </a:r>
            <a:r>
              <a:rPr lang="en-US" i="1" dirty="0" smtClean="0"/>
              <a:t>true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Otherwise, we search the left </a:t>
            </a:r>
            <a:r>
              <a:rPr lang="en-US" dirty="0" err="1" smtClean="0"/>
              <a:t>subtree</a:t>
            </a:r>
            <a:r>
              <a:rPr lang="en-US" dirty="0" smtClean="0"/>
              <a:t> or the right </a:t>
            </a:r>
            <a:r>
              <a:rPr lang="en-US" dirty="0" err="1" smtClean="0"/>
              <a:t>subtree</a:t>
            </a:r>
            <a:r>
              <a:rPr lang="en-US" dirty="0" smtClean="0"/>
              <a:t>, but </a:t>
            </a:r>
            <a:r>
              <a:rPr lang="en-US" i="1" dirty="0" smtClean="0"/>
              <a:t>not both</a:t>
            </a:r>
            <a:r>
              <a:rPr lang="en-US" dirty="0" smtClean="0"/>
              <a:t>!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All values </a:t>
            </a:r>
            <a:r>
              <a:rPr lang="en-US" i="1" dirty="0" smtClean="0"/>
              <a:t>less than </a:t>
            </a:r>
            <a:r>
              <a:rPr lang="en-US" dirty="0" smtClean="0"/>
              <a:t>key are in left </a:t>
            </a:r>
            <a:r>
              <a:rPr lang="en-US" dirty="0" err="1" smtClean="0"/>
              <a:t>subtree</a:t>
            </a:r>
            <a:r>
              <a:rPr lang="en-US" dirty="0" smtClean="0"/>
              <a:t>; all values </a:t>
            </a:r>
            <a:r>
              <a:rPr lang="en-US" i="1" dirty="0" smtClean="0"/>
              <a:t>greater</a:t>
            </a:r>
            <a:r>
              <a:rPr lang="en-US" dirty="0" smtClean="0"/>
              <a:t> are in right </a:t>
            </a:r>
            <a:r>
              <a:rPr lang="en-US" dirty="0" err="1" smtClean="0"/>
              <a:t>subtree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2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051" b="30246"/>
          <a:stretch/>
        </p:blipFill>
        <p:spPr>
          <a:xfrm>
            <a:off x="2530121" y="804334"/>
            <a:ext cx="3657600" cy="47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165" b="-70165"/>
          <a:stretch/>
        </p:blipFill>
        <p:spPr>
          <a:xfrm>
            <a:off x="1937454" y="1072445"/>
            <a:ext cx="4572000" cy="109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023" y="874537"/>
            <a:ext cx="7772400" cy="875241"/>
          </a:xfrm>
        </p:spPr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9111"/>
            <a:ext cx="6400800" cy="3484739"/>
          </a:xfrm>
        </p:spPr>
        <p:txBody>
          <a:bodyPr/>
          <a:lstStyle/>
          <a:p>
            <a:pPr algn="l"/>
            <a:r>
              <a:rPr lang="en-US" dirty="0" smtClean="0"/>
              <a:t>Java provides several “industrial-strength” implementations of </a:t>
            </a:r>
            <a:r>
              <a:rPr lang="en-US" i="1" dirty="0" smtClean="0"/>
              <a:t>maps</a:t>
            </a:r>
            <a:r>
              <a:rPr lang="en-US" dirty="0" smtClean="0"/>
              <a:t> and </a:t>
            </a:r>
            <a:r>
              <a:rPr lang="en-US" i="1" dirty="0" smtClean="0"/>
              <a:t>sets</a:t>
            </a:r>
            <a:r>
              <a:rPr lang="en-US" dirty="0" smtClean="0"/>
              <a:t>. Two of these, </a:t>
            </a:r>
            <a:r>
              <a:rPr lang="en-US" dirty="0" err="1" smtClean="0">
                <a:latin typeface="Courier"/>
                <a:cs typeface="Courier"/>
              </a:rPr>
              <a:t>TreeSet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TreeMap</a:t>
            </a:r>
            <a:r>
              <a:rPr lang="en-US" dirty="0" smtClean="0"/>
              <a:t>, are implemented using BSTs.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06588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</a:t>
            </a:r>
            <a:r>
              <a:rPr lang="en-US" i="1" dirty="0" smtClean="0"/>
              <a:t>set</a:t>
            </a:r>
            <a:r>
              <a:rPr lang="en-US" dirty="0" smtClean="0"/>
              <a:t> simply keeps track of what values are in the set. In Java, the </a:t>
            </a:r>
            <a:r>
              <a:rPr lang="en-US" dirty="0" smtClean="0">
                <a:latin typeface="Courier"/>
                <a:cs typeface="Courier"/>
              </a:rPr>
              <a:t>Set</a:t>
            </a:r>
            <a:r>
              <a:rPr lang="en-US" dirty="0" smtClean="0"/>
              <a:t> interface is implemented (in several ways).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One use of a set is a simple spell-checker. It loads valid words into a set and checks spelling by checking membership in the valid word set.</a:t>
            </a:r>
          </a:p>
          <a:p>
            <a:pPr algn="l"/>
            <a:r>
              <a:rPr lang="en-US" dirty="0" smtClean="0"/>
              <a:t>(More thorough checkers know about variations of a word, like plurals and tenses).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3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572956" cy="512233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Set</a:t>
            </a:r>
            <a:r>
              <a:rPr lang="en-US" dirty="0">
                <a:latin typeface="Courier"/>
                <a:cs typeface="Courier"/>
              </a:rPr>
              <a:t>&lt;String&gt; dictionary = new 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Set&lt;String&gt; misspelled = new 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Create a set of "good" words.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while (...)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String </a:t>
            </a:r>
            <a:r>
              <a:rPr lang="en-US" dirty="0" err="1">
                <a:latin typeface="Courier"/>
                <a:cs typeface="Courier"/>
              </a:rPr>
              <a:t>goodWord</a:t>
            </a:r>
            <a:r>
              <a:rPr lang="en-US" dirty="0">
                <a:latin typeface="Courier"/>
                <a:cs typeface="Courier"/>
              </a:rPr>
              <a:t> = ...;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dictionary.add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goodWord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Look up various other words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while (...)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String word = ...;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err="1">
                <a:latin typeface="Courier"/>
                <a:cs typeface="Courier"/>
              </a:rPr>
              <a:t>if</a:t>
            </a:r>
            <a:r>
              <a:rPr lang="nl-NL" dirty="0">
                <a:latin typeface="Courier"/>
                <a:cs typeface="Courier"/>
              </a:rPr>
              <a:t> (! </a:t>
            </a:r>
            <a:r>
              <a:rPr lang="nl-NL" dirty="0" err="1">
                <a:latin typeface="Courier"/>
                <a:cs typeface="Courier"/>
              </a:rPr>
              <a:t>dictionary.contains</a:t>
            </a:r>
            <a:r>
              <a:rPr lang="nl-NL" dirty="0">
                <a:latin typeface="Courier"/>
                <a:cs typeface="Courier"/>
              </a:rPr>
              <a:t>(word))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</a:t>
            </a:r>
            <a:r>
              <a:rPr lang="nl-NL" dirty="0" err="1">
                <a:latin typeface="Courier"/>
                <a:cs typeface="Courier"/>
              </a:rPr>
              <a:t>misspelled.add</a:t>
            </a:r>
            <a:r>
              <a:rPr lang="nl-NL" dirty="0">
                <a:latin typeface="Courier"/>
                <a:cs typeface="Courier"/>
              </a:rPr>
              <a:t>(word);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2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i="1" dirty="0" smtClean="0"/>
              <a:t>Maps</a:t>
            </a:r>
            <a:r>
              <a:rPr lang="en-US" dirty="0" smtClean="0"/>
              <a:t> are used to store information relating to a key value. The structure “maps” a key into a result.</a:t>
            </a:r>
          </a:p>
          <a:p>
            <a:pPr algn="l"/>
            <a:r>
              <a:rPr lang="en-US" dirty="0" smtClean="0"/>
              <a:t>One application of a map is to count the number of times a word appears in a document.</a:t>
            </a:r>
          </a:p>
          <a:p>
            <a:pPr algn="l"/>
            <a:r>
              <a:rPr lang="en-US" dirty="0" smtClean="0"/>
              <a:t>(This is similar to the “word-cloud” of project 3.)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" y="677333"/>
            <a:ext cx="7690556" cy="47265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CountWords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&lt;String, Integer&gt; </a:t>
            </a:r>
            <a:r>
              <a:rPr lang="en-US" dirty="0" err="1">
                <a:latin typeface="Courier"/>
                <a:cs typeface="Courier"/>
              </a:rPr>
              <a:t>wordCount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err="1">
                <a:latin typeface="Courier"/>
                <a:cs typeface="Courier"/>
              </a:rPr>
              <a:t>TreeMap</a:t>
            </a:r>
            <a:r>
              <a:rPr lang="en-US" dirty="0">
                <a:latin typeface="Courier"/>
                <a:cs typeface="Courier"/>
              </a:rPr>
              <a:t>&lt;String, Integer&gt;()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...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Scanner </a:t>
            </a:r>
            <a:r>
              <a:rPr lang="en-US" dirty="0">
                <a:latin typeface="Courier"/>
                <a:cs typeface="Courier"/>
              </a:rPr>
              <a:t>in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new </a:t>
            </a:r>
            <a:r>
              <a:rPr lang="en-US" dirty="0">
                <a:latin typeface="Courier"/>
                <a:cs typeface="Courier"/>
              </a:rPr>
              <a:t>Scanner(new File(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[0]));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in.useDelimiter</a:t>
            </a:r>
            <a:r>
              <a:rPr lang="en-US" dirty="0">
                <a:latin typeface="Courier"/>
                <a:cs typeface="Courier"/>
              </a:rPr>
              <a:t>("\\W+")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...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7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677333"/>
            <a:ext cx="7140222" cy="512233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in.hasNext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smtClean="0">
                <a:latin typeface="Courier"/>
                <a:cs typeface="Courier"/>
              </a:rPr>
              <a:t>String </a:t>
            </a:r>
            <a:r>
              <a:rPr lang="nl-NL" dirty="0">
                <a:latin typeface="Courier"/>
                <a:cs typeface="Courier"/>
              </a:rPr>
              <a:t>word = </a:t>
            </a:r>
            <a:r>
              <a:rPr lang="nl-NL" dirty="0" err="1">
                <a:latin typeface="Courier"/>
                <a:cs typeface="Courier"/>
              </a:rPr>
              <a:t>in.next</a:t>
            </a:r>
            <a:r>
              <a:rPr lang="nl-NL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smtClean="0">
                <a:latin typeface="Courier"/>
                <a:cs typeface="Courier"/>
              </a:rPr>
              <a:t>Integer </a:t>
            </a:r>
            <a:r>
              <a:rPr lang="nl-NL" dirty="0" err="1">
                <a:latin typeface="Courier"/>
                <a:cs typeface="Courier"/>
              </a:rPr>
              <a:t>count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wordCount.get</a:t>
            </a:r>
            <a:r>
              <a:rPr lang="nl-NL" dirty="0">
                <a:latin typeface="Courier"/>
                <a:cs typeface="Courier"/>
              </a:rPr>
              <a:t>(word);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(count == null)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wordCount.put</a:t>
            </a:r>
            <a:r>
              <a:rPr lang="nl-NL" dirty="0">
                <a:latin typeface="Courier"/>
                <a:cs typeface="Courier"/>
              </a:rPr>
              <a:t>(word, 1);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wordCount.put</a:t>
            </a:r>
            <a:r>
              <a:rPr lang="en-US" dirty="0">
                <a:latin typeface="Courier"/>
                <a:cs typeface="Courier"/>
              </a:rPr>
              <a:t>(word, count + 1)</a:t>
            </a:r>
            <a:r>
              <a:rPr lang="en-US" dirty="0" smtClean="0">
                <a:latin typeface="Courier"/>
                <a:cs typeface="Courier"/>
              </a:rPr>
              <a:t>;}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(String word : </a:t>
            </a:r>
            <a:r>
              <a:rPr lang="en-US" dirty="0" err="1">
                <a:latin typeface="Courier"/>
                <a:cs typeface="Courier"/>
              </a:rPr>
              <a:t>wordCount.keySet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(word + " " +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</a:t>
            </a:r>
            <a:r>
              <a:rPr lang="en-US" dirty="0" err="1" smtClean="0">
                <a:latin typeface="Courier"/>
                <a:cs typeface="Courier"/>
              </a:rPr>
              <a:t>count.get</a:t>
            </a:r>
            <a:r>
              <a:rPr lang="en-US" dirty="0">
                <a:latin typeface="Courier"/>
                <a:cs typeface="Courier"/>
              </a:rPr>
              <a:t>(word));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} </a:t>
            </a:r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 smtClean="0">
                <a:latin typeface="Courier"/>
                <a:cs typeface="Courier"/>
              </a:rPr>
              <a:t>CountWords</a:t>
            </a:r>
            <a:r>
              <a:rPr lang="nl-NL" dirty="0" smtClean="0"/>
              <a:t>}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2"/>
            <a:ext cx="7772400" cy="1061508"/>
          </a:xfrm>
        </p:spPr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90"/>
            <a:ext cx="6400800" cy="3639960"/>
          </a:xfrm>
        </p:spPr>
        <p:txBody>
          <a:bodyPr/>
          <a:lstStyle/>
          <a:p>
            <a:pPr algn="l"/>
            <a:r>
              <a:rPr lang="en-US" dirty="0" smtClean="0"/>
              <a:t>A priority queue is a variation of ordinary queues. Items are </a:t>
            </a:r>
            <a:r>
              <a:rPr lang="en-US" i="1" dirty="0" smtClean="0"/>
              <a:t>added</a:t>
            </a:r>
            <a:r>
              <a:rPr lang="en-US" dirty="0" smtClean="0"/>
              <a:t> with a </a:t>
            </a:r>
            <a:r>
              <a:rPr lang="en-US" i="1" dirty="0" smtClean="0"/>
              <a:t>priority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Items are </a:t>
            </a:r>
            <a:r>
              <a:rPr lang="en-US" i="1" dirty="0" smtClean="0"/>
              <a:t>removed</a:t>
            </a:r>
            <a:r>
              <a:rPr lang="en-US" dirty="0" smtClean="0"/>
              <a:t> in </a:t>
            </a:r>
            <a:r>
              <a:rPr lang="en-US" i="1" dirty="0" smtClean="0"/>
              <a:t>priority order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For example, emergency rooms operate as priority queues, with the most serious injuries treated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9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9667"/>
            <a:ext cx="6400800" cy="4684183"/>
          </a:xfrm>
        </p:spPr>
        <p:txBody>
          <a:bodyPr/>
          <a:lstStyle/>
          <a:p>
            <a:pPr algn="l"/>
            <a:r>
              <a:rPr lang="en-US" dirty="0" smtClean="0"/>
              <a:t>A priority queue implements the following operations: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algn="l"/>
            <a:r>
              <a:rPr lang="en-US" dirty="0" smtClean="0"/>
              <a:t>     return </a:t>
            </a:r>
            <a:r>
              <a:rPr lang="en-US" dirty="0"/>
              <a:t>true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US" dirty="0" smtClean="0"/>
              <a:t>is    	 	empty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insert(Comparable p)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priority p to the </a:t>
            </a:r>
            <a:r>
              <a:rPr lang="en-US" dirty="0" err="1"/>
              <a:t>PriorityQueue</a:t>
            </a:r>
            <a:r>
              <a:rPr lang="en-US" dirty="0"/>
              <a:t>	</a:t>
            </a:r>
          </a:p>
          <a:p>
            <a:endParaRPr lang="en-US" dirty="0"/>
          </a:p>
          <a:p>
            <a:pPr marL="514350" indent="-514350" algn="l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818444"/>
            <a:ext cx="6742289" cy="4585406"/>
          </a:xfrm>
        </p:spPr>
        <p:txBody>
          <a:bodyPr/>
          <a:lstStyle/>
          <a:p>
            <a:pPr algn="l"/>
            <a:r>
              <a:rPr lang="en-US" dirty="0" smtClean="0"/>
              <a:t>We start the lookup at the root of the BST (note use of auxiliary method also named lookup):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"/>
                <a:cs typeface="Courier"/>
              </a:rPr>
              <a:t> public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lookup(K key)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return lookup(root, key);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}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2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4641850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>
                <a:latin typeface="Courier"/>
                <a:cs typeface="Courier"/>
              </a:rPr>
              <a:t>Comparable </a:t>
            </a:r>
            <a:r>
              <a:rPr lang="en-US" dirty="0" err="1">
                <a:latin typeface="Courier"/>
                <a:cs typeface="Courier"/>
              </a:rPr>
              <a:t>removeMax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remove </a:t>
            </a:r>
            <a:r>
              <a:rPr lang="en-US" dirty="0"/>
              <a:t>and return the highest </a:t>
            </a:r>
            <a:r>
              <a:rPr lang="en-US" dirty="0" smtClean="0"/>
              <a:t>	priority </a:t>
            </a:r>
            <a:r>
              <a:rPr lang="en-US" dirty="0"/>
              <a:t>from the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error if the </a:t>
            </a:r>
            <a:r>
              <a:rPr lang="en-US" dirty="0" err="1"/>
              <a:t>PriorityQueue</a:t>
            </a:r>
            <a:r>
              <a:rPr lang="en-US" dirty="0"/>
              <a:t> is empty</a:t>
            </a:r>
            <a:r>
              <a:rPr lang="en-US" dirty="0" smtClean="0"/>
              <a:t>)</a:t>
            </a:r>
          </a:p>
          <a:p>
            <a:pPr marL="514350" indent="-514350" algn="l">
              <a:buFont typeface="+mj-lt"/>
              <a:buAutoNum type="arabicPeriod" startAt="4"/>
            </a:pPr>
            <a:r>
              <a:rPr lang="en-US" dirty="0">
                <a:latin typeface="Courier"/>
                <a:cs typeface="Courier"/>
              </a:rPr>
              <a:t>Comparable </a:t>
            </a:r>
            <a:r>
              <a:rPr lang="en-US" dirty="0" err="1">
                <a:latin typeface="Courier"/>
                <a:cs typeface="Courier"/>
              </a:rPr>
              <a:t>getMax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 smtClean="0"/>
              <a:t>	return </a:t>
            </a:r>
            <a:r>
              <a:rPr lang="en-US" dirty="0"/>
              <a:t>the highest priority from the </a:t>
            </a:r>
            <a:r>
              <a:rPr lang="en-US" dirty="0" smtClean="0"/>
              <a:t>	</a:t>
            </a:r>
            <a:r>
              <a:rPr lang="en-US" dirty="0" err="1" smtClean="0"/>
              <a:t>PriorityQueue</a:t>
            </a:r>
            <a:r>
              <a:rPr lang="en-US" dirty="0"/>
              <a:t>, but do not remove it </a:t>
            </a:r>
            <a:r>
              <a:rPr lang="en-US" dirty="0" smtClean="0"/>
              <a:t>	(</a:t>
            </a:r>
            <a:r>
              <a:rPr lang="en-US" dirty="0"/>
              <a:t>error if the </a:t>
            </a:r>
            <a:r>
              <a:rPr lang="en-US" dirty="0" err="1"/>
              <a:t>PriorityQueue</a:t>
            </a:r>
            <a:r>
              <a:rPr lang="en-US" dirty="0"/>
              <a:t> is empty)	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6778"/>
            <a:ext cx="6400800" cy="4797072"/>
          </a:xfrm>
        </p:spPr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 err="1" smtClean="0"/>
              <a:t>getMax</a:t>
            </a:r>
            <a:r>
              <a:rPr lang="en-US" dirty="0" smtClean="0"/>
              <a:t> or </a:t>
            </a:r>
            <a:r>
              <a:rPr lang="en-US" dirty="0" err="1" smtClean="0"/>
              <a:t>removeMax</a:t>
            </a:r>
            <a:r>
              <a:rPr lang="en-US" dirty="0" smtClean="0"/>
              <a:t> </a:t>
            </a:r>
            <a:r>
              <a:rPr lang="en-US" i="1" dirty="0" smtClean="0"/>
              <a:t>any</a:t>
            </a:r>
            <a:r>
              <a:rPr lang="en-US" dirty="0" smtClean="0"/>
              <a:t> entry </a:t>
            </a:r>
            <a:r>
              <a:rPr lang="en-US" smtClean="0"/>
              <a:t>with the highest </a:t>
            </a:r>
            <a:r>
              <a:rPr lang="en-US" dirty="0" smtClean="0"/>
              <a:t>priority may be returned.</a:t>
            </a:r>
          </a:p>
          <a:p>
            <a:pPr algn="l"/>
            <a:r>
              <a:rPr lang="en-US" dirty="0" smtClean="0"/>
              <a:t>What if we want some notion of LIFO or FIFO?</a:t>
            </a:r>
          </a:p>
          <a:p>
            <a:pPr algn="l"/>
            <a:r>
              <a:rPr lang="en-US" dirty="0" smtClean="0"/>
              <a:t>Adjust priorities to reflect “tie breaker”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1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2111"/>
            <a:ext cx="7772400" cy="1213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should we implement a Priority Queue?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1333"/>
            <a:ext cx="6400800" cy="3202517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How about using a list?</a:t>
            </a:r>
          </a:p>
          <a:p>
            <a:pPr algn="l"/>
            <a:r>
              <a:rPr lang="en-US" dirty="0" smtClean="0"/>
              <a:t>If it’s ordered, </a:t>
            </a:r>
            <a:r>
              <a:rPr lang="en-US" dirty="0" err="1" smtClean="0"/>
              <a:t>removeMax</a:t>
            </a:r>
            <a:r>
              <a:rPr lang="en-US" dirty="0" smtClean="0"/>
              <a:t> is easy,</a:t>
            </a:r>
          </a:p>
          <a:p>
            <a:pPr algn="l"/>
            <a:r>
              <a:rPr lang="en-US" dirty="0" smtClean="0"/>
              <a:t>but insert is expensive</a:t>
            </a:r>
          </a:p>
          <a:p>
            <a:pPr algn="l"/>
            <a:r>
              <a:rPr lang="en-US" dirty="0" smtClean="0"/>
              <a:t>If it’s unordered, </a:t>
            </a:r>
            <a:r>
              <a:rPr lang="en-US" dirty="0" err="1" smtClean="0"/>
              <a:t>removeMax</a:t>
            </a:r>
            <a:r>
              <a:rPr lang="en-US" dirty="0" smtClean="0"/>
              <a:t> is expensive</a:t>
            </a:r>
          </a:p>
          <a:p>
            <a:pPr algn="l"/>
            <a:r>
              <a:rPr lang="en-US" dirty="0" smtClean="0"/>
              <a:t>How about a BST?</a:t>
            </a:r>
          </a:p>
          <a:p>
            <a:pPr algn="l"/>
            <a:r>
              <a:rPr lang="en-US" dirty="0" smtClean="0"/>
              <a:t>If the BST becomes unbalanced insert and </a:t>
            </a:r>
            <a:r>
              <a:rPr lang="en-US" dirty="0" err="1" smtClean="0"/>
              <a:t>removeMax</a:t>
            </a:r>
            <a:r>
              <a:rPr lang="en-US" dirty="0" smtClean="0"/>
              <a:t> </a:t>
            </a:r>
            <a:r>
              <a:rPr lang="en-US" i="1" dirty="0" smtClean="0"/>
              <a:t>both</a:t>
            </a:r>
            <a:r>
              <a:rPr lang="en-US" dirty="0" smtClean="0"/>
              <a:t> become expensive!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We might use red-black trees, but these are pretty complicated.</a:t>
            </a:r>
          </a:p>
          <a:p>
            <a:pPr algn="l"/>
            <a:r>
              <a:rPr lang="en-US" dirty="0" smtClean="0"/>
              <a:t>Any other option?</a:t>
            </a:r>
          </a:p>
          <a:p>
            <a:pPr algn="l"/>
            <a:r>
              <a:rPr lang="en-US" dirty="0" smtClean="0"/>
              <a:t>Yes, a heap!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3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761999"/>
          </a:xfrm>
        </p:spPr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5678"/>
            <a:ext cx="6400800" cy="3749322"/>
          </a:xfrm>
        </p:spPr>
        <p:txBody>
          <a:bodyPr/>
          <a:lstStyle/>
          <a:p>
            <a:pPr algn="l"/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(in which each node contains a </a:t>
            </a:r>
            <a:r>
              <a:rPr lang="en-US" dirty="0">
                <a:latin typeface="Courier"/>
                <a:cs typeface="Courier"/>
              </a:rPr>
              <a:t>Comparable</a:t>
            </a:r>
            <a:r>
              <a:rPr lang="en-US" dirty="0"/>
              <a:t> key value), with two special properties:</a:t>
            </a:r>
          </a:p>
        </p:txBody>
      </p:sp>
    </p:spTree>
    <p:extLst>
      <p:ext uri="{BB962C8B-B14F-4D97-AF65-F5344CB8AC3E}">
        <p14:creationId xmlns:p14="http://schemas.microsoft.com/office/powerpoint/2010/main" val="8187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The </a:t>
            </a:r>
            <a:r>
              <a:rPr lang="en-US" b="1" dirty="0"/>
              <a:t>ORDER</a:t>
            </a:r>
            <a:r>
              <a:rPr lang="en-US" dirty="0"/>
              <a:t> property:</a:t>
            </a:r>
          </a:p>
          <a:p>
            <a:pPr algn="l"/>
            <a:r>
              <a:rPr lang="en-US" dirty="0"/>
              <a:t>For every node N, the value in N is </a:t>
            </a:r>
            <a:r>
              <a:rPr lang="en-US" b="1" i="1" dirty="0"/>
              <a:t>greater than or equal to</a:t>
            </a:r>
            <a:r>
              <a:rPr lang="en-US" dirty="0"/>
              <a:t> the values in its children (and thus is also greater than or equal to all of the values in its </a:t>
            </a:r>
            <a:r>
              <a:rPr lang="en-US" dirty="0" err="1"/>
              <a:t>subtrees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4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592667"/>
            <a:ext cx="7394222" cy="48111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b="1" dirty="0"/>
              <a:t>SHAPE</a:t>
            </a:r>
            <a:r>
              <a:rPr lang="en-US" dirty="0"/>
              <a:t> property: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All leaves are either at depth d or d-1 (for some value d).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All of the leaves at depth d-1 are to the </a:t>
            </a:r>
            <a:r>
              <a:rPr lang="en-US" b="1" i="1" dirty="0"/>
              <a:t>right</a:t>
            </a:r>
            <a:r>
              <a:rPr lang="en-US" dirty="0"/>
              <a:t> of the leaves at depth 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(a) There is at most 1 node with just 1 child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(b) That child is the </a:t>
            </a:r>
            <a:r>
              <a:rPr lang="en-US" b="1" i="1" dirty="0"/>
              <a:t>left</a:t>
            </a:r>
            <a:r>
              <a:rPr lang="en-US" dirty="0"/>
              <a:t> child of its parent, and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c) it is the </a:t>
            </a:r>
            <a:r>
              <a:rPr lang="en-US" b="1" i="1" dirty="0"/>
              <a:t>rightmost</a:t>
            </a:r>
            <a:r>
              <a:rPr lang="en-US" dirty="0"/>
              <a:t> leaf at depth 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shape property just says that a heap is a BST built in a very special way.</a:t>
            </a:r>
          </a:p>
          <a:p>
            <a:pPr algn="l"/>
            <a:r>
              <a:rPr lang="en-US" dirty="0" smtClean="0"/>
              <a:t>Nodes are always added in </a:t>
            </a:r>
            <a:r>
              <a:rPr lang="en-US" i="1" dirty="0" smtClean="0"/>
              <a:t>level order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First the root is added.</a:t>
            </a:r>
          </a:p>
          <a:p>
            <a:pPr algn="l"/>
            <a:r>
              <a:rPr lang="en-US" dirty="0" smtClean="0"/>
              <a:t>Then the two nodes at level 2, in left-to-right order.</a:t>
            </a:r>
          </a:p>
          <a:p>
            <a:pPr algn="l"/>
            <a:r>
              <a:rPr lang="en-US" dirty="0"/>
              <a:t>Then the </a:t>
            </a:r>
            <a:r>
              <a:rPr lang="en-US" dirty="0" smtClean="0"/>
              <a:t>four nodes </a:t>
            </a:r>
            <a:r>
              <a:rPr lang="en-US" dirty="0"/>
              <a:t>at level </a:t>
            </a:r>
            <a:r>
              <a:rPr lang="en-US" dirty="0" smtClean="0"/>
              <a:t>3, </a:t>
            </a:r>
            <a:r>
              <a:rPr lang="en-US" dirty="0"/>
              <a:t>in left-to-right order.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736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this </a:t>
            </a:r>
            <a:r>
              <a:rPr lang="en-US" dirty="0" smtClean="0"/>
              <a:t>odd order?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pPr algn="l"/>
            <a:r>
              <a:rPr lang="en-US" dirty="0" smtClean="0"/>
              <a:t>Because we can visit parents or children </a:t>
            </a:r>
            <a:r>
              <a:rPr lang="en-US" i="1" dirty="0" smtClean="0"/>
              <a:t>without pointers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93133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835"/>
          <a:stretch/>
        </p:blipFill>
        <p:spPr>
          <a:xfrm>
            <a:off x="0" y="1439333"/>
            <a:ext cx="9042226" cy="48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222" y="620888"/>
            <a:ext cx="8029221" cy="550333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private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lookup(</a:t>
            </a:r>
            <a:r>
              <a:rPr lang="en-US" dirty="0" err="1">
                <a:latin typeface="Courier"/>
                <a:cs typeface="Courier"/>
              </a:rPr>
              <a:t>BSTnode</a:t>
            </a:r>
            <a:r>
              <a:rPr lang="en-US" dirty="0">
                <a:latin typeface="Courier"/>
                <a:cs typeface="Courier"/>
              </a:rPr>
              <a:t>&lt;K&gt; n, K key)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(n == null) {</a:t>
            </a:r>
          </a:p>
          <a:p>
            <a:pPr algn="l"/>
            <a:r>
              <a:rPr lang="nb-NO" dirty="0">
                <a:latin typeface="Courier"/>
                <a:cs typeface="Courier"/>
              </a:rPr>
              <a:t>        </a:t>
            </a:r>
            <a:r>
              <a:rPr lang="nb-NO" dirty="0" err="1">
                <a:latin typeface="Courier"/>
                <a:cs typeface="Courier"/>
              </a:rPr>
              <a:t>return</a:t>
            </a:r>
            <a:r>
              <a:rPr lang="nb-NO" dirty="0">
                <a:latin typeface="Courier"/>
                <a:cs typeface="Courier"/>
              </a:rPr>
              <a:t> false</a:t>
            </a:r>
            <a:r>
              <a:rPr lang="nb-NO" dirty="0" smtClean="0">
                <a:latin typeface="Courier"/>
                <a:cs typeface="Courier"/>
              </a:rPr>
              <a:t>; }</a:t>
            </a:r>
            <a:endParaRPr lang="nb-NO" dirty="0">
              <a:latin typeface="Courier"/>
              <a:cs typeface="Courier"/>
            </a:endParaRPr>
          </a:p>
          <a:p>
            <a:pPr algn="l"/>
            <a:r>
              <a:rPr lang="nb-NO" dirty="0">
                <a:latin typeface="Courier"/>
                <a:cs typeface="Courier"/>
              </a:rPr>
              <a:t>    </a:t>
            </a:r>
            <a:r>
              <a:rPr lang="nb-NO" dirty="0" smtClean="0">
                <a:latin typeface="Courier"/>
                <a:cs typeface="Courier"/>
              </a:rPr>
              <a:t>    </a:t>
            </a:r>
            <a:endParaRPr lang="nb-NO" dirty="0">
              <a:latin typeface="Courier"/>
              <a:cs typeface="Courier"/>
            </a:endParaRPr>
          </a:p>
          <a:p>
            <a:pPr algn="l"/>
            <a:r>
              <a:rPr lang="nb-NO" dirty="0">
                <a:latin typeface="Courier"/>
                <a:cs typeface="Courier"/>
              </a:rPr>
              <a:t>    </a:t>
            </a:r>
            <a:r>
              <a:rPr lang="nb-NO" dirty="0" err="1">
                <a:latin typeface="Courier"/>
                <a:cs typeface="Courier"/>
              </a:rPr>
              <a:t>if</a:t>
            </a:r>
            <a:r>
              <a:rPr lang="nb-NO" dirty="0">
                <a:latin typeface="Courier"/>
                <a:cs typeface="Courier"/>
              </a:rPr>
              <a:t> (</a:t>
            </a:r>
            <a:r>
              <a:rPr lang="nb-NO" dirty="0" err="1">
                <a:latin typeface="Courier"/>
                <a:cs typeface="Courier"/>
              </a:rPr>
              <a:t>n.getKey</a:t>
            </a:r>
            <a:r>
              <a:rPr lang="nb-NO" dirty="0">
                <a:latin typeface="Courier"/>
                <a:cs typeface="Courier"/>
              </a:rPr>
              <a:t>().</a:t>
            </a:r>
            <a:r>
              <a:rPr lang="nb-NO" dirty="0" err="1">
                <a:latin typeface="Courier"/>
                <a:cs typeface="Courier"/>
              </a:rPr>
              <a:t>equals</a:t>
            </a:r>
            <a:r>
              <a:rPr lang="nb-NO" dirty="0">
                <a:latin typeface="Courier"/>
                <a:cs typeface="Courier"/>
              </a:rPr>
              <a:t>(</a:t>
            </a:r>
            <a:r>
              <a:rPr lang="nb-NO" dirty="0" err="1">
                <a:latin typeface="Courier"/>
                <a:cs typeface="Courier"/>
              </a:rPr>
              <a:t>key</a:t>
            </a:r>
            <a:r>
              <a:rPr lang="nb-NO" dirty="0">
                <a:latin typeface="Courier"/>
                <a:cs typeface="Courier"/>
              </a:rPr>
              <a:t>))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true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    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key.compareTo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n.getKey</a:t>
            </a:r>
            <a:r>
              <a:rPr lang="en-US" dirty="0">
                <a:latin typeface="Courier"/>
                <a:cs typeface="Courier"/>
              </a:rPr>
              <a:t>()) &lt;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key &lt; </a:t>
            </a:r>
            <a:r>
              <a:rPr lang="en-US" dirty="0" smtClean="0">
                <a:latin typeface="Courier"/>
                <a:cs typeface="Courier"/>
              </a:rPr>
              <a:t>node's </a:t>
            </a:r>
            <a:r>
              <a:rPr lang="en-US" dirty="0">
                <a:latin typeface="Courier"/>
                <a:cs typeface="Courier"/>
              </a:rPr>
              <a:t>key; look in left </a:t>
            </a:r>
            <a:r>
              <a:rPr lang="en-US" dirty="0" err="1">
                <a:latin typeface="Courier"/>
                <a:cs typeface="Courier"/>
              </a:rPr>
              <a:t>subtree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return lookup(</a:t>
            </a:r>
            <a:r>
              <a:rPr lang="en-US" dirty="0" err="1">
                <a:latin typeface="Courier"/>
                <a:cs typeface="Courier"/>
              </a:rPr>
              <a:t>n.getLeft</a:t>
            </a:r>
            <a:r>
              <a:rPr lang="en-US" dirty="0">
                <a:latin typeface="Courier"/>
                <a:cs typeface="Courier"/>
              </a:rPr>
              <a:t>(), key)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</a:t>
            </a:r>
            <a:r>
              <a:rPr lang="da-DK" dirty="0" smtClean="0">
                <a:latin typeface="Courier"/>
                <a:cs typeface="Courier"/>
              </a:rPr>
              <a:t>/</a:t>
            </a:r>
            <a:r>
              <a:rPr lang="da-DK" dirty="0">
                <a:latin typeface="Courier"/>
                <a:cs typeface="Courier"/>
              </a:rPr>
              <a:t>/ </a:t>
            </a:r>
            <a:r>
              <a:rPr lang="da-DK" dirty="0" err="1">
                <a:latin typeface="Courier"/>
                <a:cs typeface="Courier"/>
              </a:rPr>
              <a:t>key</a:t>
            </a:r>
            <a:r>
              <a:rPr lang="da-DK" dirty="0">
                <a:latin typeface="Courier"/>
                <a:cs typeface="Courier"/>
              </a:rPr>
              <a:t> &gt; </a:t>
            </a:r>
            <a:r>
              <a:rPr lang="da-DK" dirty="0" err="1" smtClean="0">
                <a:latin typeface="Courier"/>
                <a:cs typeface="Courier"/>
              </a:rPr>
              <a:t>node's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key</a:t>
            </a:r>
            <a:r>
              <a:rPr lang="da-DK" dirty="0">
                <a:latin typeface="Courier"/>
                <a:cs typeface="Courier"/>
              </a:rPr>
              <a:t>; look in right </a:t>
            </a:r>
            <a:r>
              <a:rPr lang="da-DK" dirty="0" err="1">
                <a:latin typeface="Courier"/>
                <a:cs typeface="Courier"/>
              </a:rPr>
              <a:t>subtree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return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lookup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n.getRight</a:t>
            </a:r>
            <a:r>
              <a:rPr lang="da-DK" dirty="0">
                <a:latin typeface="Courier"/>
                <a:cs typeface="Courier"/>
              </a:rPr>
              <a:t>(), </a:t>
            </a:r>
            <a:r>
              <a:rPr lang="da-DK" dirty="0" err="1">
                <a:latin typeface="Courier"/>
                <a:cs typeface="Courier"/>
              </a:rPr>
              <a:t>key</a:t>
            </a:r>
            <a:r>
              <a:rPr lang="da-DK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5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9136"/>
          <a:stretch/>
        </p:blipFill>
        <p:spPr>
          <a:xfrm>
            <a:off x="101774" y="1820332"/>
            <a:ext cx="9042226" cy="21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And here are some more trees; they all have the </a:t>
            </a:r>
            <a:r>
              <a:rPr lang="en-US" b="1" i="1" dirty="0"/>
              <a:t>shape</a:t>
            </a:r>
            <a:r>
              <a:rPr lang="en-US" dirty="0"/>
              <a:t> property but some violate the </a:t>
            </a:r>
            <a:r>
              <a:rPr lang="en-US" b="1" i="1" dirty="0"/>
              <a:t>order</a:t>
            </a:r>
            <a:r>
              <a:rPr lang="en-US" dirty="0"/>
              <a:t> property: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463800"/>
            <a:ext cx="7213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0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1227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a Priority Queue using a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02556"/>
            <a:ext cx="6400800" cy="3301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We will use </a:t>
            </a:r>
            <a:r>
              <a:rPr lang="en-US" dirty="0"/>
              <a:t>an </a:t>
            </a:r>
            <a:r>
              <a:rPr lang="en-US" b="1" i="1" dirty="0"/>
              <a:t>array</a:t>
            </a:r>
            <a:r>
              <a:rPr lang="en-US" dirty="0"/>
              <a:t> (or an </a:t>
            </a:r>
            <a:r>
              <a:rPr lang="en-US" dirty="0" err="1"/>
              <a:t>ArrayList</a:t>
            </a:r>
            <a:r>
              <a:rPr lang="en-US" dirty="0"/>
              <a:t>), starting at position 1 (instead of 0), where each item in the array corresponds to one node in the heap as follows: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/>
              <a:t>The root of the heap is always in array[1].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/>
              <a:t>Its </a:t>
            </a:r>
            <a:r>
              <a:rPr lang="en-US" b="1" i="1" dirty="0"/>
              <a:t>left</a:t>
            </a:r>
            <a:r>
              <a:rPr lang="en-US" dirty="0"/>
              <a:t> child is in array[2].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/>
              <a:t>Its </a:t>
            </a:r>
            <a:r>
              <a:rPr lang="en-US" b="1" i="1" dirty="0"/>
              <a:t>right</a:t>
            </a:r>
            <a:r>
              <a:rPr lang="en-US" dirty="0"/>
              <a:t> child is in array[3].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4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In general, if a node is in array[k], then its left child is in array[k*2] and its right child is in array[k*2 + 1].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If a node is in array[k], then its </a:t>
            </a:r>
            <a:r>
              <a:rPr lang="en-US" b="1" i="1" dirty="0"/>
              <a:t>parent</a:t>
            </a:r>
            <a:r>
              <a:rPr lang="en-US" dirty="0"/>
              <a:t> is in array[k/2] (using integer division, so that if k is odd, then the result is truncated, e.g., 3/2 = 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5164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Here's an example, showing both the conceptual heap (the binary tree) and its array </a:t>
            </a:r>
            <a:r>
              <a:rPr lang="en-US" dirty="0" smtClean="0"/>
              <a:t>representation: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Note that the heap's </a:t>
            </a:r>
            <a:r>
              <a:rPr lang="en-US" b="1" i="1" dirty="0"/>
              <a:t>shape</a:t>
            </a:r>
            <a:r>
              <a:rPr lang="en-US" dirty="0"/>
              <a:t> property guarantees that there are never any "holes" in the array.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115256"/>
            <a:ext cx="605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73667"/>
          </a:xfrm>
        </p:spPr>
        <p:txBody>
          <a:bodyPr/>
          <a:lstStyle/>
          <a:p>
            <a:r>
              <a:rPr lang="en-US" dirty="0" smtClean="0"/>
              <a:t>Implementing Insert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/>
              <a:t>When a new value is inserted into a heap, we need to: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add the value so that the heap still has the </a:t>
            </a:r>
            <a:r>
              <a:rPr lang="en-US" b="1" i="1" dirty="0"/>
              <a:t>order</a:t>
            </a:r>
            <a:r>
              <a:rPr lang="en-US" dirty="0"/>
              <a:t> and </a:t>
            </a:r>
            <a:r>
              <a:rPr lang="en-US" b="1" i="1" dirty="0"/>
              <a:t>shape</a:t>
            </a:r>
            <a:r>
              <a:rPr lang="en-US" dirty="0"/>
              <a:t> properties, 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do it efficiently!</a:t>
            </a:r>
          </a:p>
        </p:txBody>
      </p:sp>
    </p:spTree>
    <p:extLst>
      <p:ext uri="{BB962C8B-B14F-4D97-AF65-F5344CB8AC3E}">
        <p14:creationId xmlns:p14="http://schemas.microsoft.com/office/powerpoint/2010/main" val="102852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444" y="592667"/>
            <a:ext cx="7563556" cy="5573889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Add the new value at the </a:t>
            </a:r>
            <a:r>
              <a:rPr lang="en-US" b="1" i="1" dirty="0"/>
              <a:t>end</a:t>
            </a:r>
            <a:r>
              <a:rPr lang="en-US" dirty="0"/>
              <a:t> of the array; that corresponds to adding it as a new rightmost leaf in the tree (or, if the tree was a </a:t>
            </a:r>
            <a:r>
              <a:rPr lang="en-US" b="1" dirty="0"/>
              <a:t>full</a:t>
            </a:r>
            <a:r>
              <a:rPr lang="en-US" dirty="0"/>
              <a:t> binary tree, i.e., all leaves were at the </a:t>
            </a:r>
            <a:r>
              <a:rPr lang="en-US" b="1" i="1" dirty="0"/>
              <a:t>same</a:t>
            </a:r>
            <a:r>
              <a:rPr lang="en-US" dirty="0"/>
              <a:t> depth d, then that corresponds to adding a new leaf at depth d+1).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Step 1 above ensures that the heap still has the </a:t>
            </a:r>
            <a:r>
              <a:rPr lang="en-US" b="1" i="1" dirty="0"/>
              <a:t>shape</a:t>
            </a:r>
            <a:r>
              <a:rPr lang="en-US" dirty="0"/>
              <a:t> property; however, it may not have the </a:t>
            </a:r>
            <a:r>
              <a:rPr lang="en-US" b="1" i="1" dirty="0"/>
              <a:t>order</a:t>
            </a:r>
            <a:r>
              <a:rPr lang="en-US" dirty="0"/>
              <a:t> property. We can check that by comparing the new value to the value in its parent. If the parent is smaller, we swap the values, and we continue this check-and-swap procedure up the tree until we find that the order property holds, or we get to the root.</a:t>
            </a:r>
          </a:p>
        </p:txBody>
      </p:sp>
    </p:spTree>
    <p:extLst>
      <p:ext uri="{BB962C8B-B14F-4D97-AF65-F5344CB8AC3E}">
        <p14:creationId xmlns:p14="http://schemas.microsoft.com/office/powerpoint/2010/main" val="179093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Here's a series of pictures to illustrate inserting the value 34 into a heap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3292"/>
          <a:stretch/>
        </p:blipFill>
        <p:spPr>
          <a:xfrm>
            <a:off x="3077633" y="1834443"/>
            <a:ext cx="3046589" cy="42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120"/>
          <a:stretch/>
        </p:blipFill>
        <p:spPr>
          <a:xfrm>
            <a:off x="3275189" y="825498"/>
            <a:ext cx="2820811" cy="44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114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getMax</a:t>
            </a:r>
            <a:r>
              <a:rPr lang="en-US" dirty="0" smtClean="0"/>
              <a:t> and </a:t>
            </a:r>
            <a:r>
              <a:rPr lang="en-US" dirty="0" err="1" smtClean="0"/>
              <a:t>removeMax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5556"/>
            <a:ext cx="6400800" cy="3428294"/>
          </a:xfrm>
        </p:spPr>
        <p:txBody>
          <a:bodyPr/>
          <a:lstStyle/>
          <a:p>
            <a:pPr algn="l"/>
            <a:r>
              <a:rPr lang="en-US" dirty="0" smtClean="0"/>
              <a:t>Heaps have the order property – the max is always at the root!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getMax</a:t>
            </a:r>
            <a:r>
              <a:rPr lang="en-US" dirty="0" smtClean="0"/>
              <a:t> is trivial!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removeMax</a:t>
            </a:r>
            <a:r>
              <a:rPr lang="en-US" dirty="0" smtClean="0"/>
              <a:t> does a </a:t>
            </a:r>
            <a:r>
              <a:rPr lang="en-US" dirty="0" err="1" smtClean="0"/>
              <a:t>getMax</a:t>
            </a:r>
            <a:r>
              <a:rPr lang="en-US" dirty="0" smtClean="0"/>
              <a:t>, and then removes the root node.</a:t>
            </a:r>
          </a:p>
          <a:p>
            <a:pPr algn="l"/>
            <a:r>
              <a:rPr lang="en-US" dirty="0" smtClean="0"/>
              <a:t>But how?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0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779"/>
            <a:ext cx="7772400" cy="846665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498850"/>
          </a:xfrm>
        </p:spPr>
        <p:txBody>
          <a:bodyPr/>
          <a:lstStyle/>
          <a:p>
            <a:pPr algn="l"/>
            <a:r>
              <a:rPr lang="en-US" dirty="0" smtClean="0"/>
              <a:t>We’ll search for 12 in: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667000"/>
            <a:ext cx="317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1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must maintain the shape and order properties.</a:t>
            </a:r>
          </a:p>
          <a:p>
            <a:pPr algn="l"/>
            <a:r>
              <a:rPr lang="en-US" dirty="0" smtClean="0"/>
              <a:t>We do the following: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i="1" dirty="0"/>
              <a:t>value</a:t>
            </a:r>
            <a:r>
              <a:rPr lang="en-US" dirty="0"/>
              <a:t> in the root with the </a:t>
            </a:r>
            <a:r>
              <a:rPr lang="en-US" b="1" i="1" dirty="0"/>
              <a:t>value</a:t>
            </a:r>
            <a:r>
              <a:rPr lang="en-US" dirty="0"/>
              <a:t> at the end of the array (which corresponds to the heap's rightmost leaf at depth d). Remove that leaf from the tree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(Shape property preserved)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/>
              <a:t>Now work your way down the tree, swapping values to restore the order property: each time, if the value in the current node is less than one of its children, then swap its value with the </a:t>
            </a:r>
            <a:r>
              <a:rPr lang="en-US" b="1" i="1" dirty="0" smtClean="0"/>
              <a:t>larger </a:t>
            </a:r>
            <a:r>
              <a:rPr lang="en-US" dirty="0" smtClean="0"/>
              <a:t>child </a:t>
            </a:r>
            <a:r>
              <a:rPr lang="en-US" dirty="0"/>
              <a:t>(that ensures that the new root value is larger than both of its children).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2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Here’s an illustration of </a:t>
            </a:r>
            <a:r>
              <a:rPr lang="en-US" dirty="0" err="1" smtClean="0"/>
              <a:t>removeMax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1235"/>
          <a:stretch/>
        </p:blipFill>
        <p:spPr>
          <a:xfrm>
            <a:off x="3146778" y="1672166"/>
            <a:ext cx="3340625" cy="44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765"/>
          <a:stretch/>
        </p:blipFill>
        <p:spPr>
          <a:xfrm>
            <a:off x="3302000" y="832555"/>
            <a:ext cx="3082969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87777"/>
          </a:xfrm>
        </p:spPr>
        <p:txBody>
          <a:bodyPr/>
          <a:lstStyle/>
          <a:p>
            <a:r>
              <a:rPr lang="en-US" dirty="0" smtClean="0"/>
              <a:t>Complexity of 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862667"/>
            <a:ext cx="6841067" cy="3541183"/>
          </a:xfrm>
        </p:spPr>
        <p:txBody>
          <a:bodyPr/>
          <a:lstStyle/>
          <a:p>
            <a:pPr algn="l"/>
            <a:r>
              <a:rPr lang="en-US" dirty="0" smtClean="0"/>
              <a:t>Insert:</a:t>
            </a:r>
          </a:p>
          <a:p>
            <a:pPr algn="l"/>
            <a:r>
              <a:rPr lang="en-US" dirty="0" smtClean="0"/>
              <a:t>Add element at end of array – O(1)</a:t>
            </a:r>
          </a:p>
          <a:p>
            <a:pPr algn="l"/>
            <a:r>
              <a:rPr lang="en-US" dirty="0" smtClean="0"/>
              <a:t> Swap elements up tree to restore order – O(log n) since tree is balanced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Overall – O(log 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592667"/>
            <a:ext cx="7224888" cy="4811183"/>
          </a:xfrm>
        </p:spPr>
        <p:txBody>
          <a:bodyPr/>
          <a:lstStyle/>
          <a:p>
            <a:pPr algn="l"/>
            <a:r>
              <a:rPr lang="en-US" dirty="0" err="1" smtClean="0"/>
              <a:t>removeMax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  Replace root with end </a:t>
            </a:r>
            <a:r>
              <a:rPr lang="en-US" dirty="0"/>
              <a:t>of </a:t>
            </a:r>
            <a:r>
              <a:rPr lang="en-US" dirty="0" smtClean="0"/>
              <a:t>array element </a:t>
            </a:r>
            <a:r>
              <a:rPr lang="en-US" dirty="0"/>
              <a:t>– O(1)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Swap </a:t>
            </a:r>
            <a:r>
              <a:rPr lang="en-US" dirty="0"/>
              <a:t>elements </a:t>
            </a:r>
            <a:r>
              <a:rPr lang="en-US" dirty="0" smtClean="0"/>
              <a:t>to </a:t>
            </a:r>
            <a:r>
              <a:rPr lang="en-US" dirty="0"/>
              <a:t>restore order – O(log n) since tree is balanced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Overall – O(log n)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778"/>
            <a:ext cx="6400800" cy="4670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6274"/>
          <a:stretch/>
        </p:blipFill>
        <p:spPr>
          <a:xfrm>
            <a:off x="1906411" y="2029177"/>
            <a:ext cx="5092700" cy="16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778"/>
            <a:ext cx="6400800" cy="4670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2043" b="31481"/>
          <a:stretch/>
        </p:blipFill>
        <p:spPr>
          <a:xfrm>
            <a:off x="1906411" y="2060221"/>
            <a:ext cx="5092700" cy="18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129648</TotalTime>
  <Words>2864</Words>
  <Application>Microsoft Macintosh PowerPoint</Application>
  <PresentationFormat>On-screen Show (4:3)</PresentationFormat>
  <Paragraphs>345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logo_design</vt:lpstr>
      <vt:lpstr>CS 367   Introduction to Data Structures   </vt:lpstr>
      <vt:lpstr>PowerPoint Presentation</vt:lpstr>
      <vt:lpstr>The lookup Method</vt:lpstr>
      <vt:lpstr>PowerPoint Presentation</vt:lpstr>
      <vt:lpstr>PowerPoint Presentation</vt:lpstr>
      <vt:lpstr>PowerPoint Presentation</vt:lpstr>
      <vt:lpstr>An Example</vt:lpstr>
      <vt:lpstr>PowerPoint Presentation</vt:lpstr>
      <vt:lpstr>PowerPoint Presentation</vt:lpstr>
      <vt:lpstr>PowerPoint Presentation</vt:lpstr>
      <vt:lpstr>What if the key isn’t in the BST?</vt:lpstr>
      <vt:lpstr>PowerPoint Presentation</vt:lpstr>
      <vt:lpstr>How fast is lookup in a BST?</vt:lpstr>
      <vt:lpstr>PowerPoint Presentation</vt:lpstr>
      <vt:lpstr>PowerPoint Presentation</vt:lpstr>
      <vt:lpstr>PowerPoint Presentation</vt:lpstr>
      <vt:lpstr>Inserting into a BST</vt:lpstr>
      <vt:lpstr>PowerPoint Presentation</vt:lpstr>
      <vt:lpstr>PowerPoint Presentation</vt:lpstr>
      <vt:lpstr>PowerPoint Presentation</vt:lpstr>
      <vt:lpstr>Example of insertion</vt:lpstr>
      <vt:lpstr>PowerPoint Presentation</vt:lpstr>
      <vt:lpstr>PowerPoint Presentation</vt:lpstr>
      <vt:lpstr>Deleting from a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Maps and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Queues</vt:lpstr>
      <vt:lpstr>PowerPoint Presentation</vt:lpstr>
      <vt:lpstr>PowerPoint Presentation</vt:lpstr>
      <vt:lpstr>PowerPoint Presentation</vt:lpstr>
      <vt:lpstr>How should we implement a Priority Queue?</vt:lpstr>
      <vt:lpstr>PowerPoint Presentation</vt:lpstr>
      <vt:lpstr>Heaps</vt:lpstr>
      <vt:lpstr>PowerPoint Presentation</vt:lpstr>
      <vt:lpstr>PowerPoint Presentation</vt:lpstr>
      <vt:lpstr>PowerPoint Presentation</vt:lpstr>
      <vt:lpstr>Why this odd order? </vt:lpstr>
      <vt:lpstr>Examples</vt:lpstr>
      <vt:lpstr>PowerPoint Presentation</vt:lpstr>
      <vt:lpstr>PowerPoint Presentation</vt:lpstr>
      <vt:lpstr>Implementing a Priority Queue using a Heap</vt:lpstr>
      <vt:lpstr>PowerPoint Presentation</vt:lpstr>
      <vt:lpstr>PowerPoint Presentation</vt:lpstr>
      <vt:lpstr>Implementing Insert</vt:lpstr>
      <vt:lpstr>PowerPoint Presentation</vt:lpstr>
      <vt:lpstr>PowerPoint Presentation</vt:lpstr>
      <vt:lpstr>PowerPoint Presentation</vt:lpstr>
      <vt:lpstr>Implementing getMax and removeMax</vt:lpstr>
      <vt:lpstr>PowerPoint Presentation</vt:lpstr>
      <vt:lpstr>PowerPoint Presentation</vt:lpstr>
      <vt:lpstr>PowerPoint Presentation</vt:lpstr>
      <vt:lpstr>PowerPoint Presentation</vt:lpstr>
      <vt:lpstr>Complexity of Priority Queues</vt:lpstr>
      <vt:lpstr>PowerPoint Presentation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331</cp:revision>
  <cp:lastPrinted>2016-09-27T18:41:30Z</cp:lastPrinted>
  <dcterms:created xsi:type="dcterms:W3CDTF">2014-03-07T22:02:56Z</dcterms:created>
  <dcterms:modified xsi:type="dcterms:W3CDTF">2018-03-01T22:46:10Z</dcterms:modified>
</cp:coreProperties>
</file>