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0" r:id="rId1"/>
  </p:sldMasterIdLst>
  <p:notesMasterIdLst>
    <p:notesMasterId r:id="rId74"/>
  </p:notesMasterIdLst>
  <p:sldIdLst>
    <p:sldId id="471" r:id="rId2"/>
    <p:sldId id="893" r:id="rId3"/>
    <p:sldId id="837" r:id="rId4"/>
    <p:sldId id="838" r:id="rId5"/>
    <p:sldId id="839" r:id="rId6"/>
    <p:sldId id="840" r:id="rId7"/>
    <p:sldId id="841" r:id="rId8"/>
    <p:sldId id="842" r:id="rId9"/>
    <p:sldId id="864" r:id="rId10"/>
    <p:sldId id="865" r:id="rId11"/>
    <p:sldId id="866" r:id="rId12"/>
    <p:sldId id="867" r:id="rId13"/>
    <p:sldId id="868" r:id="rId14"/>
    <p:sldId id="869" r:id="rId15"/>
    <p:sldId id="870" r:id="rId16"/>
    <p:sldId id="871" r:id="rId17"/>
    <p:sldId id="872" r:id="rId18"/>
    <p:sldId id="873" r:id="rId19"/>
    <p:sldId id="874" r:id="rId20"/>
    <p:sldId id="875" r:id="rId21"/>
    <p:sldId id="876" r:id="rId22"/>
    <p:sldId id="877" r:id="rId23"/>
    <p:sldId id="878" r:id="rId24"/>
    <p:sldId id="879" r:id="rId25"/>
    <p:sldId id="880" r:id="rId26"/>
    <p:sldId id="881" r:id="rId27"/>
    <p:sldId id="882" r:id="rId28"/>
    <p:sldId id="883" r:id="rId29"/>
    <p:sldId id="884" r:id="rId30"/>
    <p:sldId id="885" r:id="rId31"/>
    <p:sldId id="886" r:id="rId32"/>
    <p:sldId id="887" r:id="rId33"/>
    <p:sldId id="888" r:id="rId34"/>
    <p:sldId id="889" r:id="rId35"/>
    <p:sldId id="890" r:id="rId36"/>
    <p:sldId id="891" r:id="rId37"/>
    <p:sldId id="902" r:id="rId38"/>
    <p:sldId id="903" r:id="rId39"/>
    <p:sldId id="904" r:id="rId40"/>
    <p:sldId id="905" r:id="rId41"/>
    <p:sldId id="906" r:id="rId42"/>
    <p:sldId id="907" r:id="rId43"/>
    <p:sldId id="908" r:id="rId44"/>
    <p:sldId id="909" r:id="rId45"/>
    <p:sldId id="910" r:id="rId46"/>
    <p:sldId id="911" r:id="rId47"/>
    <p:sldId id="912" r:id="rId48"/>
    <p:sldId id="913" r:id="rId49"/>
    <p:sldId id="914" r:id="rId50"/>
    <p:sldId id="915" r:id="rId51"/>
    <p:sldId id="916" r:id="rId52"/>
    <p:sldId id="917" r:id="rId53"/>
    <p:sldId id="918" r:id="rId54"/>
    <p:sldId id="919" r:id="rId55"/>
    <p:sldId id="920" r:id="rId56"/>
    <p:sldId id="921" r:id="rId57"/>
    <p:sldId id="922" r:id="rId58"/>
    <p:sldId id="923" r:id="rId59"/>
    <p:sldId id="924" r:id="rId60"/>
    <p:sldId id="925" r:id="rId61"/>
    <p:sldId id="926" r:id="rId62"/>
    <p:sldId id="927" r:id="rId63"/>
    <p:sldId id="928" r:id="rId64"/>
    <p:sldId id="929" r:id="rId65"/>
    <p:sldId id="930" r:id="rId66"/>
    <p:sldId id="931" r:id="rId67"/>
    <p:sldId id="932" r:id="rId68"/>
    <p:sldId id="933" r:id="rId69"/>
    <p:sldId id="934" r:id="rId70"/>
    <p:sldId id="935" r:id="rId71"/>
    <p:sldId id="936" r:id="rId72"/>
    <p:sldId id="937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3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29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7D74-E0D7-E642-8D6C-48DB8ED089BC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8446-C5FF-9C45-A64D-C717A799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C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narHorz">
            <a:fgClr>
              <a:schemeClr val="bg2"/>
            </a:fgClr>
            <a:bgClr>
              <a:srgbClr val="D8CFA7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308" y="1130300"/>
            <a:ext cx="59239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50900"/>
            <a:ext cx="2832100" cy="5842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850900"/>
            <a:ext cx="4584700" cy="5275263"/>
          </a:xfrm>
        </p:spPr>
        <p:txBody>
          <a:bodyPr/>
          <a:lstStyle>
            <a:lvl1pPr marL="228600" indent="-228600">
              <a:defRPr sz="2800" baseline="0"/>
            </a:lvl1pPr>
            <a:lvl2pPr marL="685800" indent="-228600">
              <a:spcBef>
                <a:spcPts val="1176"/>
              </a:spcBef>
              <a:defRPr sz="2400" baseline="0"/>
            </a:lvl2pPr>
            <a:lvl3pPr marL="1005840" indent="-182880">
              <a:spcBef>
                <a:spcPts val="1080"/>
              </a:spcBef>
              <a:defRPr sz="2000"/>
            </a:lvl3pPr>
            <a:lvl4pPr marL="1371600" indent="-182880">
              <a:spcBef>
                <a:spcPts val="1032"/>
              </a:spcBef>
              <a:defRPr sz="1800"/>
            </a:lvl4pPr>
            <a:lvl5pPr marL="1600200" indent="-182880">
              <a:spcBef>
                <a:spcPts val="984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49400"/>
            <a:ext cx="2832100" cy="4576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06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6400"/>
            <a:ext cx="5486400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gradFill flip="none" rotWithShape="1">
            <a:gsLst>
              <a:gs pos="30000">
                <a:srgbClr val="B70000"/>
              </a:gs>
              <a:gs pos="100000">
                <a:srgbClr val="7B0000"/>
              </a:gs>
            </a:gsLst>
            <a:lin ang="6900000" scaled="0"/>
            <a:tileRect/>
          </a:gradFill>
          <a:ln w="3175" cmpd="sng">
            <a:noFill/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000" b="0" i="0" kern="1200" cap="all" spc="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05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05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714500"/>
            <a:ext cx="36322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buClr>
                <a:srgbClr val="B70000"/>
              </a:buClr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984"/>
              </a:spcBef>
              <a:defRPr sz="1700"/>
            </a:lvl4pPr>
            <a:lvl5pPr marL="1417320" indent="-137160">
              <a:spcBef>
                <a:spcPts val="984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1714500"/>
            <a:ext cx="36195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1008"/>
              </a:spcBef>
              <a:defRPr sz="1700"/>
            </a:lvl4pPr>
            <a:lvl5pPr marL="1417320" indent="-137160">
              <a:spcBef>
                <a:spcPts val="1008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714499"/>
            <a:ext cx="3632200" cy="57150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286001"/>
            <a:ext cx="3632200" cy="3840162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 baseline="0"/>
            </a:lvl1pPr>
            <a:lvl2pPr marL="502920" indent="-182880">
              <a:spcBef>
                <a:spcPts val="1008"/>
              </a:spcBef>
              <a:defRPr sz="1700" baseline="0"/>
            </a:lvl2pPr>
            <a:lvl3pPr marL="822960" indent="-182880">
              <a:spcBef>
                <a:spcPts val="960"/>
              </a:spcBef>
              <a:defRPr sz="1600"/>
            </a:lvl3pPr>
            <a:lvl4pPr marL="1097280" indent="-182880">
              <a:spcBef>
                <a:spcPts val="960"/>
              </a:spcBef>
              <a:defRPr sz="1600"/>
            </a:lvl4pPr>
            <a:lvl5pPr marL="1371600" indent="-182880">
              <a:spcBef>
                <a:spcPts val="96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14499"/>
            <a:ext cx="3683000" cy="57150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286001"/>
            <a:ext cx="3683000" cy="3840161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/>
            </a:lvl1pPr>
            <a:lvl2pPr marL="502920" indent="-182880">
              <a:spcBef>
                <a:spcPts val="984"/>
              </a:spcBef>
              <a:defRPr sz="1600"/>
            </a:lvl2pPr>
            <a:lvl3pPr marL="822960" indent="-182880">
              <a:spcBef>
                <a:spcPts val="984"/>
              </a:spcBef>
              <a:defRPr sz="1600"/>
            </a:lvl3pPr>
            <a:lvl4pPr marL="1143000" indent="-182880">
              <a:spcBef>
                <a:spcPts val="984"/>
              </a:spcBef>
              <a:defRPr sz="1600"/>
            </a:lvl4pPr>
            <a:lvl5pPr marL="1371600" indent="-182880">
              <a:spcBef>
                <a:spcPts val="984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2"/>
          </a:fgClr>
          <a:bgClr>
            <a:srgbClr val="D8CFA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nip Single Corner Rectangle 61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solidFill>
            <a:srgbClr val="FFFFFF"/>
          </a:solidFill>
          <a:ln w="3175" cmpd="sng">
            <a:solidFill>
              <a:srgbClr val="D8CFA7"/>
            </a:solidFill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59227"/>
            <a:ext cx="8331200" cy="1250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2" y="1727200"/>
            <a:ext cx="7645475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8F984142-BC3D-7F40-A12E-3DA0166C52C3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B7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pic>
        <p:nvPicPr>
          <p:cNvPr id="68" name="Picture 67" descr="uwcrest_web_lrg_noshad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75" y="187727"/>
            <a:ext cx="52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800" kern="1200">
          <a:solidFill>
            <a:srgbClr val="B70000"/>
          </a:solidFill>
          <a:effectLst>
            <a:outerShdw blurRad="57150" dist="25400" dir="27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554566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CS </a:t>
            </a:r>
            <a:r>
              <a:rPr lang="en-US" b="1" dirty="0" smtClean="0">
                <a:effectLst/>
              </a:rPr>
              <a:t>367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b="1" dirty="0" smtClean="0">
                <a:effectLst/>
              </a:rPr>
              <a:t>Introduction </a:t>
            </a:r>
            <a:r>
              <a:rPr lang="en-US" b="1" dirty="0">
                <a:effectLst/>
              </a:rPr>
              <a:t>to </a:t>
            </a:r>
            <a:r>
              <a:rPr lang="en-US" b="1" dirty="0" smtClean="0">
                <a:effectLst/>
              </a:rPr>
              <a:t>Data Structures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6445"/>
            <a:ext cx="6400800" cy="246944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Lecture </a:t>
            </a:r>
            <a:r>
              <a:rPr lang="en-US" b="1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19667"/>
            <a:ext cx="6400800" cy="4684183"/>
          </a:xfrm>
        </p:spPr>
        <p:txBody>
          <a:bodyPr/>
          <a:lstStyle/>
          <a:p>
            <a:pPr algn="l"/>
            <a:r>
              <a:rPr lang="en-US" dirty="0" smtClean="0"/>
              <a:t>A priority queue implements the following operations: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isEmpty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pPr algn="l"/>
            <a:r>
              <a:rPr lang="en-US" dirty="0" smtClean="0"/>
              <a:t>     return </a:t>
            </a:r>
            <a:r>
              <a:rPr lang="en-US" dirty="0"/>
              <a:t>true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dirty="0" err="1"/>
              <a:t>PriorityQueue</a:t>
            </a:r>
            <a:r>
              <a:rPr lang="en-US" dirty="0"/>
              <a:t> </a:t>
            </a:r>
            <a:r>
              <a:rPr lang="en-US" dirty="0" smtClean="0"/>
              <a:t>is    	 	empty</a:t>
            </a:r>
          </a:p>
          <a:p>
            <a:pPr marL="514350" indent="-514350" algn="l">
              <a:buFont typeface="+mj-lt"/>
              <a:buAutoNum type="arabicPeriod" startAt="2"/>
            </a:pPr>
            <a:r>
              <a:rPr lang="en-US" dirty="0" smtClean="0">
                <a:latin typeface="Courier"/>
                <a:cs typeface="Courier"/>
              </a:rPr>
              <a:t>void </a:t>
            </a:r>
            <a:r>
              <a:rPr lang="en-US" dirty="0">
                <a:latin typeface="Courier"/>
                <a:cs typeface="Courier"/>
              </a:rPr>
              <a:t>insert(Comparable p)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priority p to the </a:t>
            </a:r>
            <a:r>
              <a:rPr lang="en-US" dirty="0" err="1"/>
              <a:t>PriorityQueue</a:t>
            </a:r>
            <a:r>
              <a:rPr lang="en-US" dirty="0"/>
              <a:t>	</a:t>
            </a:r>
          </a:p>
          <a:p>
            <a:endParaRPr lang="en-US" dirty="0"/>
          </a:p>
          <a:p>
            <a:pPr marL="514350" indent="-514350" algn="l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3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2000"/>
            <a:ext cx="6400800" cy="4641850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3"/>
            </a:pPr>
            <a:r>
              <a:rPr lang="en-US" dirty="0">
                <a:latin typeface="Courier"/>
                <a:cs typeface="Courier"/>
              </a:rPr>
              <a:t>Comparable </a:t>
            </a:r>
            <a:r>
              <a:rPr lang="en-US" dirty="0" err="1">
                <a:latin typeface="Courier"/>
                <a:cs typeface="Courier"/>
              </a:rPr>
              <a:t>removeMax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remove </a:t>
            </a:r>
            <a:r>
              <a:rPr lang="en-US" dirty="0"/>
              <a:t>and return the highest </a:t>
            </a:r>
            <a:r>
              <a:rPr lang="en-US" dirty="0" smtClean="0"/>
              <a:t>	priority </a:t>
            </a:r>
            <a:r>
              <a:rPr lang="en-US" dirty="0"/>
              <a:t>from the </a:t>
            </a:r>
            <a:r>
              <a:rPr lang="en-US" dirty="0" err="1"/>
              <a:t>PriorityQueue</a:t>
            </a:r>
            <a:r>
              <a:rPr lang="en-US" dirty="0"/>
              <a:t> </a:t>
            </a:r>
            <a:r>
              <a:rPr lang="en-US" dirty="0" smtClean="0"/>
              <a:t>	(</a:t>
            </a:r>
            <a:r>
              <a:rPr lang="en-US" dirty="0"/>
              <a:t>error if the </a:t>
            </a:r>
            <a:r>
              <a:rPr lang="en-US" dirty="0" err="1"/>
              <a:t>PriorityQueue</a:t>
            </a:r>
            <a:r>
              <a:rPr lang="en-US" dirty="0"/>
              <a:t> is empty</a:t>
            </a:r>
            <a:r>
              <a:rPr lang="en-US" dirty="0" smtClean="0"/>
              <a:t>)</a:t>
            </a:r>
          </a:p>
          <a:p>
            <a:pPr marL="514350" indent="-514350" algn="l">
              <a:buFont typeface="+mj-lt"/>
              <a:buAutoNum type="arabicPeriod" startAt="4"/>
            </a:pPr>
            <a:r>
              <a:rPr lang="en-US" dirty="0">
                <a:latin typeface="Courier"/>
                <a:cs typeface="Courier"/>
              </a:rPr>
              <a:t>Comparable </a:t>
            </a:r>
            <a:r>
              <a:rPr lang="en-US" dirty="0" err="1">
                <a:latin typeface="Courier"/>
                <a:cs typeface="Courier"/>
              </a:rPr>
              <a:t>getMax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algn="l"/>
            <a:r>
              <a:rPr lang="en-US" dirty="0" smtClean="0"/>
              <a:t>	return </a:t>
            </a:r>
            <a:r>
              <a:rPr lang="en-US" dirty="0"/>
              <a:t>the highest priority from the </a:t>
            </a:r>
            <a:r>
              <a:rPr lang="en-US" dirty="0" smtClean="0"/>
              <a:t>	</a:t>
            </a:r>
            <a:r>
              <a:rPr lang="en-US" dirty="0" err="1" smtClean="0"/>
              <a:t>PriorityQueue</a:t>
            </a:r>
            <a:r>
              <a:rPr lang="en-US" dirty="0"/>
              <a:t>, but do not remove it </a:t>
            </a:r>
            <a:r>
              <a:rPr lang="en-US" dirty="0" smtClean="0"/>
              <a:t>	(</a:t>
            </a:r>
            <a:r>
              <a:rPr lang="en-US" dirty="0"/>
              <a:t>error if the </a:t>
            </a:r>
            <a:r>
              <a:rPr lang="en-US" dirty="0" err="1"/>
              <a:t>PriorityQueue</a:t>
            </a:r>
            <a:r>
              <a:rPr lang="en-US" dirty="0"/>
              <a:t> is empty)		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1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6778"/>
            <a:ext cx="6400800" cy="4797072"/>
          </a:xfrm>
        </p:spPr>
        <p:txBody>
          <a:bodyPr/>
          <a:lstStyle/>
          <a:p>
            <a:pPr algn="l"/>
            <a:r>
              <a:rPr lang="en-US" dirty="0" smtClean="0"/>
              <a:t>For </a:t>
            </a:r>
            <a:r>
              <a:rPr lang="en-US" dirty="0" err="1" smtClean="0"/>
              <a:t>getMax</a:t>
            </a:r>
            <a:r>
              <a:rPr lang="en-US" dirty="0" smtClean="0"/>
              <a:t> or </a:t>
            </a:r>
            <a:r>
              <a:rPr lang="en-US" dirty="0" err="1" smtClean="0"/>
              <a:t>removeMax</a:t>
            </a:r>
            <a:r>
              <a:rPr lang="en-US" dirty="0" smtClean="0"/>
              <a:t> </a:t>
            </a:r>
            <a:r>
              <a:rPr lang="en-US" i="1" dirty="0" smtClean="0"/>
              <a:t>any</a:t>
            </a:r>
            <a:r>
              <a:rPr lang="en-US" dirty="0" smtClean="0"/>
              <a:t> entry </a:t>
            </a:r>
            <a:r>
              <a:rPr lang="en-US" smtClean="0"/>
              <a:t>with the highest </a:t>
            </a:r>
            <a:r>
              <a:rPr lang="en-US" dirty="0" smtClean="0"/>
              <a:t>priority may be returned.</a:t>
            </a:r>
          </a:p>
          <a:p>
            <a:pPr algn="l"/>
            <a:r>
              <a:rPr lang="en-US" dirty="0" smtClean="0"/>
              <a:t>What if we want some notion of LIFO or FIFO?</a:t>
            </a:r>
          </a:p>
          <a:p>
            <a:pPr algn="l"/>
            <a:r>
              <a:rPr lang="en-US" dirty="0" smtClean="0"/>
              <a:t>Adjust priorities to reflect “tie breaker”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1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2111"/>
            <a:ext cx="7772400" cy="12135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should we implement a Priority Queue?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1333"/>
            <a:ext cx="6400800" cy="3202517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How about using a list?</a:t>
            </a:r>
          </a:p>
          <a:p>
            <a:pPr algn="l"/>
            <a:r>
              <a:rPr lang="en-US" dirty="0" smtClean="0"/>
              <a:t>If it’s ordered, </a:t>
            </a:r>
            <a:r>
              <a:rPr lang="en-US" dirty="0" err="1" smtClean="0"/>
              <a:t>removeMax</a:t>
            </a:r>
            <a:r>
              <a:rPr lang="en-US" dirty="0" smtClean="0"/>
              <a:t> is easy,</a:t>
            </a:r>
          </a:p>
          <a:p>
            <a:pPr algn="l"/>
            <a:r>
              <a:rPr lang="en-US" dirty="0" smtClean="0"/>
              <a:t>but insert is expensive</a:t>
            </a:r>
          </a:p>
          <a:p>
            <a:pPr algn="l"/>
            <a:r>
              <a:rPr lang="en-US" dirty="0" smtClean="0"/>
              <a:t>If it’s unordered, </a:t>
            </a:r>
            <a:r>
              <a:rPr lang="en-US" dirty="0" err="1" smtClean="0"/>
              <a:t>removeMax</a:t>
            </a:r>
            <a:r>
              <a:rPr lang="en-US" dirty="0" smtClean="0"/>
              <a:t> is expensive</a:t>
            </a:r>
          </a:p>
          <a:p>
            <a:pPr algn="l"/>
            <a:r>
              <a:rPr lang="en-US" dirty="0" smtClean="0"/>
              <a:t>How about a BST?</a:t>
            </a:r>
          </a:p>
          <a:p>
            <a:pPr algn="l"/>
            <a:r>
              <a:rPr lang="en-US" dirty="0" smtClean="0"/>
              <a:t>If the BST becomes unbalanced insert and </a:t>
            </a:r>
            <a:r>
              <a:rPr lang="en-US" dirty="0" err="1" smtClean="0"/>
              <a:t>removeMax</a:t>
            </a:r>
            <a:r>
              <a:rPr lang="en-US" dirty="0" smtClean="0"/>
              <a:t> </a:t>
            </a:r>
            <a:r>
              <a:rPr lang="en-US" i="1" dirty="0" smtClean="0"/>
              <a:t>both</a:t>
            </a:r>
            <a:r>
              <a:rPr lang="en-US" dirty="0" smtClean="0"/>
              <a:t> become expensive!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2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We might use red-black trees, but these are pretty complicated.</a:t>
            </a:r>
          </a:p>
          <a:p>
            <a:pPr algn="l"/>
            <a:r>
              <a:rPr lang="en-US" dirty="0" smtClean="0"/>
              <a:t>Any other option?</a:t>
            </a:r>
          </a:p>
          <a:p>
            <a:pPr algn="l"/>
            <a:r>
              <a:rPr lang="en-US" dirty="0" smtClean="0"/>
              <a:t>Yes, a heap!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3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223"/>
            <a:ext cx="7772400" cy="761999"/>
          </a:xfrm>
        </p:spPr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65678"/>
            <a:ext cx="6400800" cy="3749322"/>
          </a:xfrm>
        </p:spPr>
        <p:txBody>
          <a:bodyPr/>
          <a:lstStyle/>
          <a:p>
            <a:pPr algn="l"/>
            <a:r>
              <a:rPr lang="en-US" dirty="0"/>
              <a:t>A </a:t>
            </a:r>
            <a:r>
              <a:rPr lang="en-US" b="1" dirty="0"/>
              <a:t>heap</a:t>
            </a:r>
            <a:r>
              <a:rPr lang="en-US" dirty="0"/>
              <a:t> is a binary tree (in which each node contains a </a:t>
            </a:r>
            <a:r>
              <a:rPr lang="en-US" dirty="0">
                <a:latin typeface="Courier"/>
                <a:cs typeface="Courier"/>
              </a:rPr>
              <a:t>Comparable</a:t>
            </a:r>
            <a:r>
              <a:rPr lang="en-US" dirty="0"/>
              <a:t> key value), with two special properties:</a:t>
            </a:r>
          </a:p>
        </p:txBody>
      </p:sp>
    </p:spTree>
    <p:extLst>
      <p:ext uri="{BB962C8B-B14F-4D97-AF65-F5344CB8AC3E}">
        <p14:creationId xmlns:p14="http://schemas.microsoft.com/office/powerpoint/2010/main" val="81875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/>
              <a:t>The </a:t>
            </a:r>
            <a:r>
              <a:rPr lang="en-US" b="1" dirty="0"/>
              <a:t>ORDER</a:t>
            </a:r>
            <a:r>
              <a:rPr lang="en-US" dirty="0"/>
              <a:t> property:</a:t>
            </a:r>
          </a:p>
          <a:p>
            <a:pPr algn="l"/>
            <a:r>
              <a:rPr lang="en-US" dirty="0"/>
              <a:t>For every node N, the value in N is </a:t>
            </a:r>
            <a:r>
              <a:rPr lang="en-US" b="1" i="1" dirty="0"/>
              <a:t>greater than or equal to</a:t>
            </a:r>
            <a:r>
              <a:rPr lang="en-US" dirty="0"/>
              <a:t> the values in its children (and thus is also greater than or equal to all of the values in its </a:t>
            </a:r>
            <a:r>
              <a:rPr lang="en-US" dirty="0" err="1"/>
              <a:t>subtrees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4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222" y="592667"/>
            <a:ext cx="7394222" cy="481118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</a:t>
            </a:r>
            <a:r>
              <a:rPr lang="en-US" b="1" dirty="0"/>
              <a:t>SHAPE</a:t>
            </a:r>
            <a:r>
              <a:rPr lang="en-US" dirty="0"/>
              <a:t> property: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All leaves are either at depth d or d-1 (for some value d).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All of the leaves at depth d-1 are to the </a:t>
            </a:r>
            <a:r>
              <a:rPr lang="en-US" b="1" i="1" dirty="0"/>
              <a:t>right</a:t>
            </a:r>
            <a:r>
              <a:rPr lang="en-US" dirty="0"/>
              <a:t> of the leaves at depth 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(a) There is at most 1 node with just 1 child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(b) That child is the </a:t>
            </a:r>
            <a:r>
              <a:rPr lang="en-US" b="1" i="1" dirty="0"/>
              <a:t>left</a:t>
            </a:r>
            <a:r>
              <a:rPr lang="en-US" dirty="0"/>
              <a:t> child of its parent, and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c) it is the </a:t>
            </a:r>
            <a:r>
              <a:rPr lang="en-US" b="1" i="1" dirty="0"/>
              <a:t>rightmost</a:t>
            </a:r>
            <a:r>
              <a:rPr lang="en-US" dirty="0"/>
              <a:t> leaf at depth 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7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The shape property just says that a heap is a BST built in a very special way.</a:t>
            </a:r>
          </a:p>
          <a:p>
            <a:pPr algn="l"/>
            <a:r>
              <a:rPr lang="en-US" dirty="0" smtClean="0"/>
              <a:t>Nodes are always added in </a:t>
            </a:r>
            <a:r>
              <a:rPr lang="en-US" i="1" dirty="0" smtClean="0"/>
              <a:t>level order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/>
              <a:t>First the root is added.</a:t>
            </a:r>
          </a:p>
          <a:p>
            <a:pPr algn="l"/>
            <a:r>
              <a:rPr lang="en-US" dirty="0" smtClean="0"/>
              <a:t>Then the two nodes at level 2, in left-to-right order.</a:t>
            </a:r>
          </a:p>
          <a:p>
            <a:pPr algn="l"/>
            <a:r>
              <a:rPr lang="en-US" dirty="0"/>
              <a:t>Then the </a:t>
            </a:r>
            <a:r>
              <a:rPr lang="en-US" dirty="0" smtClean="0"/>
              <a:t>four nodes </a:t>
            </a:r>
            <a:r>
              <a:rPr lang="en-US" dirty="0"/>
              <a:t>at level </a:t>
            </a:r>
            <a:r>
              <a:rPr lang="en-US" dirty="0" smtClean="0"/>
              <a:t>3, </a:t>
            </a:r>
            <a:r>
              <a:rPr lang="en-US" dirty="0"/>
              <a:t>in left-to-right order.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7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973665"/>
          </a:xfrm>
        </p:spPr>
        <p:txBody>
          <a:bodyPr>
            <a:normAutofit fontScale="90000"/>
          </a:bodyPr>
          <a:lstStyle/>
          <a:p>
            <a:r>
              <a:rPr lang="en-US" dirty="0"/>
              <a:t>Why this </a:t>
            </a:r>
            <a:r>
              <a:rPr lang="en-US" dirty="0" smtClean="0"/>
              <a:t>odd order?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07444"/>
            <a:ext cx="6400800" cy="3696406"/>
          </a:xfrm>
        </p:spPr>
        <p:txBody>
          <a:bodyPr/>
          <a:lstStyle/>
          <a:p>
            <a:pPr algn="l"/>
            <a:r>
              <a:rPr lang="en-US" dirty="0" smtClean="0"/>
              <a:t>Because we can visit parents or children </a:t>
            </a:r>
            <a:r>
              <a:rPr lang="en-US" i="1" dirty="0" smtClean="0"/>
              <a:t>without pointers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8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30249"/>
            <a:ext cx="6400800" cy="528108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Today: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Midterm</a:t>
            </a:r>
            <a:r>
              <a:rPr lang="en-US" dirty="0"/>
              <a:t>, Thursday </a:t>
            </a:r>
            <a:r>
              <a:rPr lang="en-US" dirty="0" smtClean="0"/>
              <a:t>March 15, 7:15-9:15 PM, 1361 Chemistry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Review session, in class, March 15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How </a:t>
            </a:r>
            <a:r>
              <a:rPr lang="en-US" dirty="0"/>
              <a:t>to build in-order BST </a:t>
            </a:r>
            <a:r>
              <a:rPr lang="en-US" dirty="0" smtClean="0">
                <a:solidFill>
                  <a:srgbClr val="FF0000"/>
                </a:solidFill>
              </a:rPr>
              <a:t>Iterator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How </a:t>
            </a:r>
            <a:r>
              <a:rPr lang="en-US" dirty="0"/>
              <a:t>to display a </a:t>
            </a:r>
            <a:r>
              <a:rPr lang="en-US" dirty="0" smtClean="0"/>
              <a:t>tree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/>
              <a:t>Priority Queues and </a:t>
            </a:r>
            <a:r>
              <a:rPr lang="en-US" dirty="0" smtClean="0"/>
              <a:t>Heaps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Red</a:t>
            </a:r>
            <a:r>
              <a:rPr lang="en-US" dirty="0"/>
              <a:t>-black trees</a:t>
            </a:r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  <a:p>
            <a:pPr marL="457200" indent="-457200" algn="l">
              <a:buFont typeface="Wingdings" charset="2"/>
              <a:buChar char="u"/>
            </a:pPr>
            <a:endParaRPr lang="en-US" dirty="0" smtClean="0"/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7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6779"/>
            <a:ext cx="7772400" cy="931332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38111"/>
            <a:ext cx="6400800" cy="386573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835"/>
          <a:stretch/>
        </p:blipFill>
        <p:spPr>
          <a:xfrm>
            <a:off x="0" y="1439333"/>
            <a:ext cx="9042226" cy="48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8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9136"/>
          <a:stretch/>
        </p:blipFill>
        <p:spPr>
          <a:xfrm>
            <a:off x="101774" y="1820332"/>
            <a:ext cx="9042226" cy="21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9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/>
              <a:t>And here are some more trees; they all have the </a:t>
            </a:r>
            <a:r>
              <a:rPr lang="en-US" b="1" i="1" dirty="0"/>
              <a:t>shape</a:t>
            </a:r>
            <a:r>
              <a:rPr lang="en-US" dirty="0"/>
              <a:t> property but some violate the </a:t>
            </a:r>
            <a:r>
              <a:rPr lang="en-US" b="1" i="1" dirty="0"/>
              <a:t>order</a:t>
            </a:r>
            <a:r>
              <a:rPr lang="en-US" dirty="0"/>
              <a:t> property: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463800"/>
            <a:ext cx="72136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0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12276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a Priority Queue using a 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02556"/>
            <a:ext cx="6400800" cy="330129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We will use </a:t>
            </a:r>
            <a:r>
              <a:rPr lang="en-US" dirty="0"/>
              <a:t>an </a:t>
            </a:r>
            <a:r>
              <a:rPr lang="en-US" b="1" i="1" dirty="0"/>
              <a:t>array</a:t>
            </a:r>
            <a:r>
              <a:rPr lang="en-US" dirty="0"/>
              <a:t> (or an </a:t>
            </a:r>
            <a:r>
              <a:rPr lang="en-US" dirty="0" err="1"/>
              <a:t>ArrayList</a:t>
            </a:r>
            <a:r>
              <a:rPr lang="en-US" dirty="0"/>
              <a:t>), starting at position 1 (instead of 0), where each item in the array corresponds to one node in the heap as follows:</a:t>
            </a:r>
          </a:p>
          <a:p>
            <a:pPr marL="457200" indent="-457200" algn="l">
              <a:buFont typeface="Wingdings" charset="2"/>
              <a:buChar char="§"/>
            </a:pPr>
            <a:r>
              <a:rPr lang="en-US" dirty="0"/>
              <a:t>The root of the heap is always in array[1].</a:t>
            </a:r>
          </a:p>
          <a:p>
            <a:pPr marL="457200" indent="-457200" algn="l">
              <a:buFont typeface="Wingdings" charset="2"/>
              <a:buChar char="§"/>
            </a:pPr>
            <a:r>
              <a:rPr lang="en-US" dirty="0"/>
              <a:t>Its </a:t>
            </a:r>
            <a:r>
              <a:rPr lang="en-US" b="1" i="1" dirty="0"/>
              <a:t>left</a:t>
            </a:r>
            <a:r>
              <a:rPr lang="en-US" dirty="0"/>
              <a:t> child is in array[2].</a:t>
            </a:r>
          </a:p>
          <a:p>
            <a:pPr marL="457200" indent="-457200" algn="l">
              <a:buFont typeface="Wingdings" charset="2"/>
              <a:buChar char="§"/>
            </a:pPr>
            <a:r>
              <a:rPr lang="en-US" dirty="0"/>
              <a:t>Its </a:t>
            </a:r>
            <a:r>
              <a:rPr lang="en-US" b="1" i="1" dirty="0"/>
              <a:t>right</a:t>
            </a:r>
            <a:r>
              <a:rPr lang="en-US" dirty="0"/>
              <a:t> child is in array[3].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4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In general, if a node is in array[k], then its left child is in array[k*2] and its right child is in array[k*2 + 1].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If a node is in array[k], then its </a:t>
            </a:r>
            <a:r>
              <a:rPr lang="en-US" b="1" i="1" dirty="0"/>
              <a:t>parent</a:t>
            </a:r>
            <a:r>
              <a:rPr lang="en-US" dirty="0"/>
              <a:t> is in array[k/2] (using integer division, so that if k is odd, then the result is truncated, e.g., 3/2 = 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5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516466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Here's an example, showing both the conceptual heap (the binary tree) and its array </a:t>
            </a:r>
            <a:r>
              <a:rPr lang="en-US" dirty="0" smtClean="0"/>
              <a:t>representation: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>Note that the heap's </a:t>
            </a:r>
            <a:r>
              <a:rPr lang="en-US" b="1" i="1" dirty="0"/>
              <a:t>shape</a:t>
            </a:r>
            <a:r>
              <a:rPr lang="en-US" dirty="0"/>
              <a:t> property guarantees that there are never any "holes" in the array.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2115256"/>
            <a:ext cx="6057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2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889"/>
            <a:ext cx="7772400" cy="973667"/>
          </a:xfrm>
        </p:spPr>
        <p:txBody>
          <a:bodyPr/>
          <a:lstStyle/>
          <a:p>
            <a:r>
              <a:rPr lang="en-US" dirty="0" smtClean="0"/>
              <a:t>Implementing Insert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63889"/>
            <a:ext cx="6400800" cy="3639961"/>
          </a:xfrm>
        </p:spPr>
        <p:txBody>
          <a:bodyPr/>
          <a:lstStyle/>
          <a:p>
            <a:pPr algn="l"/>
            <a:r>
              <a:rPr lang="en-US" dirty="0"/>
              <a:t>When a new value is inserted into a heap, we need to: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add the value so that the heap still has the </a:t>
            </a:r>
            <a:r>
              <a:rPr lang="en-US" b="1" i="1" dirty="0"/>
              <a:t>order</a:t>
            </a:r>
            <a:r>
              <a:rPr lang="en-US" dirty="0"/>
              <a:t> and </a:t>
            </a:r>
            <a:r>
              <a:rPr lang="en-US" b="1" i="1" dirty="0"/>
              <a:t>shape</a:t>
            </a:r>
            <a:r>
              <a:rPr lang="en-US" dirty="0"/>
              <a:t> properties, and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do it efficiently!</a:t>
            </a:r>
          </a:p>
        </p:txBody>
      </p:sp>
    </p:spTree>
    <p:extLst>
      <p:ext uri="{BB962C8B-B14F-4D97-AF65-F5344CB8AC3E}">
        <p14:creationId xmlns:p14="http://schemas.microsoft.com/office/powerpoint/2010/main" val="102852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444" y="592667"/>
            <a:ext cx="7563556" cy="5573889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/>
              <a:t>Add the new value at the </a:t>
            </a:r>
            <a:r>
              <a:rPr lang="en-US" b="1" i="1" dirty="0"/>
              <a:t>end</a:t>
            </a:r>
            <a:r>
              <a:rPr lang="en-US" dirty="0"/>
              <a:t> of the array; that corresponds to adding it as a new rightmost leaf in the tree (or, if the tree was a </a:t>
            </a:r>
            <a:r>
              <a:rPr lang="en-US" b="1" dirty="0"/>
              <a:t>full</a:t>
            </a:r>
            <a:r>
              <a:rPr lang="en-US" dirty="0"/>
              <a:t> binary tree, i.e., all leaves were at the </a:t>
            </a:r>
            <a:r>
              <a:rPr lang="en-US" b="1" i="1" dirty="0"/>
              <a:t>same</a:t>
            </a:r>
            <a:r>
              <a:rPr lang="en-US" dirty="0"/>
              <a:t> depth d, then that corresponds to adding a new leaf at depth d+1).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Step 1 above ensures that the heap still has the </a:t>
            </a:r>
            <a:r>
              <a:rPr lang="en-US" b="1" i="1" dirty="0"/>
              <a:t>shape</a:t>
            </a:r>
            <a:r>
              <a:rPr lang="en-US" dirty="0"/>
              <a:t> property; however, it may not have the </a:t>
            </a:r>
            <a:r>
              <a:rPr lang="en-US" b="1" i="1" dirty="0"/>
              <a:t>order</a:t>
            </a:r>
            <a:r>
              <a:rPr lang="en-US" dirty="0"/>
              <a:t> property. We can check that by comparing the new value to the value in its parent. If the parent is smaller, we swap the values, and we continue this check-and-swap procedure up the tree until we find that the order property holds, or we get to the root.</a:t>
            </a:r>
          </a:p>
        </p:txBody>
      </p:sp>
    </p:spTree>
    <p:extLst>
      <p:ext uri="{BB962C8B-B14F-4D97-AF65-F5344CB8AC3E}">
        <p14:creationId xmlns:p14="http://schemas.microsoft.com/office/powerpoint/2010/main" val="179093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/>
              <a:t>Here's a series of pictures to illustrate inserting the value 34 into a heap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3292"/>
          <a:stretch/>
        </p:blipFill>
        <p:spPr>
          <a:xfrm>
            <a:off x="3077633" y="1834443"/>
            <a:ext cx="3046589" cy="42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7120"/>
          <a:stretch/>
        </p:blipFill>
        <p:spPr>
          <a:xfrm>
            <a:off x="3275189" y="825498"/>
            <a:ext cx="2820811" cy="44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023" y="874537"/>
            <a:ext cx="7772400" cy="875241"/>
          </a:xfrm>
        </p:spPr>
        <p:txBody>
          <a:bodyPr/>
          <a:lstStyle/>
          <a:p>
            <a:r>
              <a:rPr lang="en-US" dirty="0" smtClean="0"/>
              <a:t>Maps and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19111"/>
            <a:ext cx="6400800" cy="3484739"/>
          </a:xfrm>
        </p:spPr>
        <p:txBody>
          <a:bodyPr/>
          <a:lstStyle/>
          <a:p>
            <a:pPr algn="l"/>
            <a:r>
              <a:rPr lang="en-US" dirty="0" smtClean="0"/>
              <a:t>Java provides several “industrial-strength” implementations of </a:t>
            </a:r>
            <a:r>
              <a:rPr lang="en-US" i="1" dirty="0" smtClean="0"/>
              <a:t>maps</a:t>
            </a:r>
            <a:r>
              <a:rPr lang="en-US" dirty="0" smtClean="0"/>
              <a:t> and </a:t>
            </a:r>
            <a:r>
              <a:rPr lang="en-US" i="1" dirty="0" smtClean="0"/>
              <a:t>sets</a:t>
            </a:r>
            <a:r>
              <a:rPr lang="en-US" dirty="0" smtClean="0"/>
              <a:t>. Two of these, </a:t>
            </a:r>
            <a:r>
              <a:rPr lang="en-US" dirty="0" err="1" smtClean="0">
                <a:latin typeface="Courier"/>
                <a:cs typeface="Courier"/>
              </a:rPr>
              <a:t>TreeSet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"/>
                <a:cs typeface="Courier"/>
              </a:rPr>
              <a:t>TreeMap</a:t>
            </a:r>
            <a:r>
              <a:rPr lang="en-US" dirty="0" smtClean="0"/>
              <a:t>, are implemented using BSTs.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5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5557"/>
            <a:ext cx="7772400" cy="11147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getMax</a:t>
            </a:r>
            <a:r>
              <a:rPr lang="en-US" dirty="0" smtClean="0"/>
              <a:t> and </a:t>
            </a:r>
            <a:r>
              <a:rPr lang="en-US" dirty="0" err="1" smtClean="0"/>
              <a:t>removeMax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5556"/>
            <a:ext cx="6400800" cy="3428294"/>
          </a:xfrm>
        </p:spPr>
        <p:txBody>
          <a:bodyPr/>
          <a:lstStyle/>
          <a:p>
            <a:pPr algn="l"/>
            <a:r>
              <a:rPr lang="en-US" dirty="0" smtClean="0"/>
              <a:t>Heaps have the order property – the max is always at the root!</a:t>
            </a:r>
          </a:p>
          <a:p>
            <a:pPr algn="l"/>
            <a:r>
              <a:rPr lang="en-US" dirty="0" smtClean="0"/>
              <a:t> </a:t>
            </a:r>
            <a:r>
              <a:rPr lang="en-US" dirty="0" err="1" smtClean="0"/>
              <a:t>getMax</a:t>
            </a:r>
            <a:r>
              <a:rPr lang="en-US" dirty="0" smtClean="0"/>
              <a:t> is trivial!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removeMax</a:t>
            </a:r>
            <a:r>
              <a:rPr lang="en-US" dirty="0" smtClean="0"/>
              <a:t> does a </a:t>
            </a:r>
            <a:r>
              <a:rPr lang="en-US" dirty="0" err="1" smtClean="0"/>
              <a:t>getMax</a:t>
            </a:r>
            <a:r>
              <a:rPr lang="en-US" dirty="0" smtClean="0"/>
              <a:t>, and then removes the root node.</a:t>
            </a:r>
          </a:p>
          <a:p>
            <a:pPr algn="l"/>
            <a:r>
              <a:rPr lang="en-US" dirty="0" smtClean="0"/>
              <a:t>But how?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0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We must maintain the shape and order properties.</a:t>
            </a:r>
          </a:p>
          <a:p>
            <a:pPr algn="l"/>
            <a:r>
              <a:rPr lang="en-US" dirty="0" smtClean="0"/>
              <a:t>We do the following: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Replace the </a:t>
            </a:r>
            <a:r>
              <a:rPr lang="en-US" b="1" i="1" dirty="0"/>
              <a:t>value</a:t>
            </a:r>
            <a:r>
              <a:rPr lang="en-US" dirty="0"/>
              <a:t> in the root with the </a:t>
            </a:r>
            <a:r>
              <a:rPr lang="en-US" b="1" i="1" dirty="0"/>
              <a:t>value</a:t>
            </a:r>
            <a:r>
              <a:rPr lang="en-US" dirty="0"/>
              <a:t> at the end of the array (which corresponds to the heap's rightmost leaf at depth d). Remove that leaf from the tree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(Shape property preserved)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46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2"/>
            </a:pPr>
            <a:r>
              <a:rPr lang="en-US" dirty="0"/>
              <a:t>Now work your way down the tree, swapping values to restore the order property: each time, if the value in the current node is less than one of its children, then swap its value with the </a:t>
            </a:r>
            <a:r>
              <a:rPr lang="en-US" b="1" i="1" dirty="0" smtClean="0"/>
              <a:t>larger </a:t>
            </a:r>
            <a:r>
              <a:rPr lang="en-US" dirty="0" smtClean="0"/>
              <a:t>child </a:t>
            </a:r>
            <a:r>
              <a:rPr lang="en-US" dirty="0"/>
              <a:t>(that ensures that the new root value is larger than both of its children).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2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Here’s an illustration of </a:t>
            </a:r>
            <a:r>
              <a:rPr lang="en-US" dirty="0" err="1" smtClean="0"/>
              <a:t>removeMax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1235"/>
          <a:stretch/>
        </p:blipFill>
        <p:spPr>
          <a:xfrm>
            <a:off x="3146778" y="1672166"/>
            <a:ext cx="3340625" cy="440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8765"/>
          <a:stretch/>
        </p:blipFill>
        <p:spPr>
          <a:xfrm>
            <a:off x="3302000" y="832555"/>
            <a:ext cx="3082969" cy="42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4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987777"/>
          </a:xfrm>
        </p:spPr>
        <p:txBody>
          <a:bodyPr/>
          <a:lstStyle/>
          <a:p>
            <a:r>
              <a:rPr lang="en-US" dirty="0" smtClean="0"/>
              <a:t>Complexity of Priority 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862667"/>
            <a:ext cx="6841067" cy="3541183"/>
          </a:xfrm>
        </p:spPr>
        <p:txBody>
          <a:bodyPr/>
          <a:lstStyle/>
          <a:p>
            <a:pPr algn="l"/>
            <a:r>
              <a:rPr lang="en-US" dirty="0" smtClean="0"/>
              <a:t>Insert:</a:t>
            </a:r>
          </a:p>
          <a:p>
            <a:pPr algn="l"/>
            <a:r>
              <a:rPr lang="en-US" dirty="0" smtClean="0"/>
              <a:t>Add element at end of array – O(1)</a:t>
            </a:r>
          </a:p>
          <a:p>
            <a:pPr algn="l"/>
            <a:r>
              <a:rPr lang="en-US" dirty="0" smtClean="0"/>
              <a:t> Swap elements up tree to restore order – O(log n) since tree is balanced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Overall – O(log 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7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556" y="592667"/>
            <a:ext cx="7224888" cy="4811183"/>
          </a:xfrm>
        </p:spPr>
        <p:txBody>
          <a:bodyPr/>
          <a:lstStyle/>
          <a:p>
            <a:pPr algn="l"/>
            <a:r>
              <a:rPr lang="en-US" dirty="0" err="1" smtClean="0"/>
              <a:t>removeMax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/>
              <a:t>  Replace root with end </a:t>
            </a:r>
            <a:r>
              <a:rPr lang="en-US" dirty="0"/>
              <a:t>of </a:t>
            </a:r>
            <a:r>
              <a:rPr lang="en-US" dirty="0" smtClean="0"/>
              <a:t>array element </a:t>
            </a:r>
            <a:r>
              <a:rPr lang="en-US" dirty="0"/>
              <a:t>– O(1)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Swap </a:t>
            </a:r>
            <a:r>
              <a:rPr lang="en-US" dirty="0"/>
              <a:t>elements </a:t>
            </a:r>
            <a:r>
              <a:rPr lang="en-US" dirty="0" smtClean="0"/>
              <a:t>to </a:t>
            </a:r>
            <a:r>
              <a:rPr lang="en-US" dirty="0"/>
              <a:t>restore order – O(log n) since tree is balanced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Overall – O(log n)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1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4889"/>
            <a:ext cx="7772400" cy="1128889"/>
          </a:xfrm>
        </p:spPr>
        <p:txBody>
          <a:bodyPr/>
          <a:lstStyle/>
          <a:p>
            <a:r>
              <a:rPr lang="en-US" dirty="0" smtClean="0"/>
              <a:t>Unbalanced BSTs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03778"/>
            <a:ext cx="6400800" cy="2794000"/>
          </a:xfrm>
        </p:spPr>
        <p:txBody>
          <a:bodyPr/>
          <a:lstStyle/>
          <a:p>
            <a:pPr algn="l"/>
            <a:r>
              <a:rPr lang="en-US" dirty="0" smtClean="0"/>
              <a:t>The fast access time offered by BSTs requires that the tree be </a:t>
            </a:r>
            <a:r>
              <a:rPr lang="en-US" i="1" dirty="0" smtClean="0"/>
              <a:t>balanced</a:t>
            </a:r>
            <a:r>
              <a:rPr lang="en-US" dirty="0" smtClean="0"/>
              <a:t> (or nearly so).</a:t>
            </a:r>
          </a:p>
          <a:p>
            <a:pPr algn="l"/>
            <a:r>
              <a:rPr lang="en-US" dirty="0" smtClean="0"/>
              <a:t>An unbalanced tree can have path lengths greater than O(log N).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4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Unfortunately, reasonable entry orders can lead to an unbalanced tree.</a:t>
            </a:r>
          </a:p>
          <a:p>
            <a:pPr algn="l"/>
            <a:r>
              <a:rPr lang="en-US" dirty="0" err="1" smtClean="0"/>
              <a:t>Consier</a:t>
            </a:r>
            <a:r>
              <a:rPr lang="en-US" dirty="0" smtClean="0"/>
              <a:t> keys entered in alphabetic or numeric order.</a:t>
            </a:r>
          </a:p>
          <a:p>
            <a:pPr algn="l"/>
            <a:r>
              <a:rPr lang="en-US" dirty="0" smtClean="0"/>
              <a:t>Consider keys 1, 2, 3, 4, ... :</a:t>
            </a:r>
          </a:p>
          <a:p>
            <a:pPr algn="l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49123" y="3496733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51400" y="3496733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14622" y="4566355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5"/>
          </p:cNvCxnSpPr>
          <p:nvPr/>
        </p:nvCxnSpPr>
        <p:spPr>
          <a:xfrm>
            <a:off x="5417495" y="4038739"/>
            <a:ext cx="297505" cy="527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1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222" y="550333"/>
            <a:ext cx="3299178" cy="48535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42533" y="1261533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63422" y="2147711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67378" y="2977444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21955" y="1261533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585177" y="2147711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142565" y="2977444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5787" y="3841044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2102556" y="1896533"/>
            <a:ext cx="257993" cy="344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1"/>
          </p:cNvCxnSpPr>
          <p:nvPr/>
        </p:nvCxnSpPr>
        <p:spPr>
          <a:xfrm>
            <a:off x="2737556" y="2782711"/>
            <a:ext cx="226949" cy="287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5376333" y="1896533"/>
            <a:ext cx="305971" cy="344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5"/>
          </p:cNvCxnSpPr>
          <p:nvPr/>
        </p:nvCxnSpPr>
        <p:spPr>
          <a:xfrm>
            <a:off x="6151272" y="2689717"/>
            <a:ext cx="198728" cy="287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1"/>
          </p:cNvCxnSpPr>
          <p:nvPr/>
        </p:nvCxnSpPr>
        <p:spPr>
          <a:xfrm>
            <a:off x="6632222" y="3612444"/>
            <a:ext cx="270692" cy="321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214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506588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 </a:t>
            </a:r>
            <a:r>
              <a:rPr lang="en-US" i="1" dirty="0" smtClean="0"/>
              <a:t>set</a:t>
            </a:r>
            <a:r>
              <a:rPr lang="en-US" dirty="0" smtClean="0"/>
              <a:t> simply keeps track of what values are in the set. In Java, the </a:t>
            </a:r>
            <a:r>
              <a:rPr lang="en-US" dirty="0" smtClean="0">
                <a:latin typeface="Courier"/>
                <a:cs typeface="Courier"/>
              </a:rPr>
              <a:t>Set</a:t>
            </a:r>
            <a:r>
              <a:rPr lang="en-US" dirty="0" smtClean="0"/>
              <a:t> interface is implemented (in several ways).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One use of a set is a simple spell-checker. It loads valid words into a set and checks spelling by checking membership in the valid word set.</a:t>
            </a:r>
          </a:p>
          <a:p>
            <a:pPr algn="l"/>
            <a:r>
              <a:rPr lang="en-US" dirty="0" smtClean="0"/>
              <a:t>(More thorough checkers know about variations of a word, like plurals and tenses).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38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60779"/>
            <a:ext cx="7772400" cy="1157110"/>
          </a:xfrm>
        </p:spPr>
        <p:txBody>
          <a:bodyPr/>
          <a:lstStyle/>
          <a:p>
            <a:r>
              <a:rPr lang="en-US" dirty="0" smtClean="0"/>
              <a:t>Rebalancing a BST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87222"/>
            <a:ext cx="6400800" cy="3216628"/>
          </a:xfrm>
        </p:spPr>
        <p:txBody>
          <a:bodyPr/>
          <a:lstStyle/>
          <a:p>
            <a:pPr algn="l"/>
            <a:r>
              <a:rPr lang="en-US" dirty="0" smtClean="0"/>
              <a:t>We’d like to rebalance a BST if it starts to become unbalanced. </a:t>
            </a:r>
            <a:r>
              <a:rPr lang="en-US" i="1" dirty="0" smtClean="0"/>
              <a:t>Red-black </a:t>
            </a:r>
            <a:r>
              <a:rPr lang="en-US" dirty="0" smtClean="0"/>
              <a:t>trees do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223"/>
            <a:ext cx="7772400" cy="1100666"/>
          </a:xfrm>
        </p:spPr>
        <p:txBody>
          <a:bodyPr/>
          <a:lstStyle/>
          <a:p>
            <a:r>
              <a:rPr lang="en-US" dirty="0" smtClean="0"/>
              <a:t>Red-Black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2822" y="1919111"/>
            <a:ext cx="6400800" cy="3795889"/>
          </a:xfrm>
        </p:spPr>
        <p:txBody>
          <a:bodyPr/>
          <a:lstStyle/>
          <a:p>
            <a:pPr algn="l"/>
            <a:r>
              <a:rPr lang="en-US" dirty="0" smtClean="0"/>
              <a:t>A red-black tree is simply a BST with one added property – a </a:t>
            </a:r>
            <a:r>
              <a:rPr lang="en-US" i="1" dirty="0" smtClean="0"/>
              <a:t>color</a:t>
            </a:r>
            <a:r>
              <a:rPr lang="en-US" dirty="0" smtClean="0"/>
              <a:t> (red or black).</a:t>
            </a:r>
          </a:p>
          <a:p>
            <a:pPr algn="l"/>
            <a:r>
              <a:rPr lang="en-US" dirty="0" smtClean="0"/>
              <a:t>Informally, black nodes are the “core” of the tree – nearly balanced.</a:t>
            </a:r>
          </a:p>
          <a:p>
            <a:pPr algn="l"/>
            <a:r>
              <a:rPr lang="en-US" dirty="0" smtClean="0"/>
              <a:t>Red nodes are newly added nodes. As the tree becomes unbalanced, nodes are</a:t>
            </a:r>
          </a:p>
          <a:p>
            <a:pPr algn="l"/>
            <a:r>
              <a:rPr lang="en-US" i="1" dirty="0" smtClean="0"/>
              <a:t>recolored</a:t>
            </a:r>
            <a:r>
              <a:rPr lang="en-US" dirty="0" smtClean="0"/>
              <a:t> or </a:t>
            </a:r>
            <a:r>
              <a:rPr lang="en-US" i="1" dirty="0" smtClean="0"/>
              <a:t>restructured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537633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 red-black tree must satisfy the following rules:</a:t>
            </a:r>
          </a:p>
          <a:p>
            <a:pPr algn="l"/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(</a:t>
            </a:r>
            <a:r>
              <a:rPr lang="en-US" b="1" dirty="0"/>
              <a:t>root property</a:t>
            </a:r>
            <a:r>
              <a:rPr lang="en-US" dirty="0"/>
              <a:t>) The root of the red-black tree is </a:t>
            </a:r>
            <a:r>
              <a:rPr lang="en-US" dirty="0" smtClean="0"/>
              <a:t>black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b="1" dirty="0"/>
              <a:t>red property</a:t>
            </a:r>
            <a:r>
              <a:rPr lang="en-US" dirty="0"/>
              <a:t>) The children of a red node are black</a:t>
            </a:r>
            <a:r>
              <a:rPr lang="en-US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b="1" dirty="0"/>
              <a:t>black property</a:t>
            </a:r>
            <a:r>
              <a:rPr lang="en-US" dirty="0"/>
              <a:t>) </a:t>
            </a:r>
            <a:r>
              <a:rPr lang="en-US" dirty="0" smtClean="0"/>
              <a:t>The number </a:t>
            </a:r>
            <a:r>
              <a:rPr lang="en-US" dirty="0"/>
              <a:t>of black nodes on the path from the root to </a:t>
            </a:r>
            <a:r>
              <a:rPr lang="en-US" dirty="0" smtClean="0"/>
              <a:t>any null </a:t>
            </a:r>
            <a:r>
              <a:rPr lang="en-US" dirty="0"/>
              <a:t>child is the same.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A null child is simply a null value used to mark a null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2082800"/>
            <a:ext cx="66548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5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In a red-black tree </a:t>
            </a:r>
            <a:r>
              <a:rPr lang="en-US" i="1" dirty="0" smtClean="0"/>
              <a:t>no path </a:t>
            </a:r>
            <a:r>
              <a:rPr lang="en-US" dirty="0" smtClean="0"/>
              <a:t>from the root to a leaf can have </a:t>
            </a:r>
            <a:r>
              <a:rPr lang="en-US" i="1" dirty="0" smtClean="0"/>
              <a:t>two consecutive </a:t>
            </a:r>
            <a:r>
              <a:rPr lang="en-US" dirty="0" smtClean="0"/>
              <a:t>red nodes.</a:t>
            </a:r>
          </a:p>
          <a:p>
            <a:pPr algn="l"/>
            <a:r>
              <a:rPr lang="en-US" dirty="0" smtClean="0"/>
              <a:t>Why?</a:t>
            </a:r>
          </a:p>
          <a:p>
            <a:pPr algn="l"/>
            <a:r>
              <a:rPr lang="en-US" dirty="0" smtClean="0"/>
              <a:t>Since all paths from the root to a null child have the same number of black nodes, no path from root to a null child can differ by more than a </a:t>
            </a:r>
            <a:r>
              <a:rPr lang="en-US" i="1" dirty="0" smtClean="0"/>
              <a:t>factor of two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7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7223"/>
            <a:ext cx="7772400" cy="832555"/>
          </a:xfrm>
        </p:spPr>
        <p:txBody>
          <a:bodyPr/>
          <a:lstStyle/>
          <a:p>
            <a:r>
              <a:rPr lang="en-US" dirty="0" smtClean="0"/>
              <a:t>A technical detail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0889"/>
            <a:ext cx="6400800" cy="3512961"/>
          </a:xfrm>
        </p:spPr>
        <p:txBody>
          <a:bodyPr/>
          <a:lstStyle/>
          <a:p>
            <a:pPr algn="l"/>
            <a:r>
              <a:rPr lang="en-US" dirty="0" smtClean="0"/>
              <a:t>In a red-black tree, all null children are considered to be colored black: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12534"/>
            <a:ext cx="5926667" cy="28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2"/>
            <a:ext cx="7772400" cy="1270000"/>
          </a:xfrm>
        </p:spPr>
        <p:txBody>
          <a:bodyPr/>
          <a:lstStyle/>
          <a:p>
            <a:r>
              <a:rPr lang="en-US" dirty="0" smtClean="0"/>
              <a:t>Operations on Red-black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06222"/>
            <a:ext cx="6400800" cy="3597628"/>
          </a:xfrm>
        </p:spPr>
        <p:txBody>
          <a:bodyPr/>
          <a:lstStyle/>
          <a:p>
            <a:pPr algn="l"/>
            <a:r>
              <a:rPr lang="en-US" dirty="0" smtClean="0"/>
              <a:t>Operations like lookup or tree traversal that don’t add or remove nodes are </a:t>
            </a:r>
            <a:r>
              <a:rPr lang="en-US" i="1" dirty="0" smtClean="0"/>
              <a:t>entirely unchanged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4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223"/>
            <a:ext cx="7772400" cy="888999"/>
          </a:xfrm>
        </p:spPr>
        <p:txBody>
          <a:bodyPr/>
          <a:lstStyle/>
          <a:p>
            <a:r>
              <a:rPr lang="en-US" dirty="0" smtClean="0"/>
              <a:t>Insertion into a Red-black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3498850"/>
          </a:xfrm>
        </p:spPr>
        <p:txBody>
          <a:bodyPr/>
          <a:lstStyle/>
          <a:p>
            <a:pPr algn="l"/>
            <a:r>
              <a:rPr lang="en-US" dirty="0" smtClean="0"/>
              <a:t>A simple special case:</a:t>
            </a:r>
          </a:p>
          <a:p>
            <a:pPr algn="l"/>
            <a:r>
              <a:rPr lang="en-US" dirty="0" smtClean="0"/>
              <a:t>If the BST is empty, we insert the node as the root and color it black.</a:t>
            </a:r>
          </a:p>
          <a:p>
            <a:pPr algn="l"/>
            <a:r>
              <a:rPr lang="en-US" dirty="0" smtClean="0"/>
              <a:t>Otherwise, we know the existing BST is non-empty and has a black root.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6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Insertion operation: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the BST insert algorithm to add K to the tree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Color </a:t>
            </a:r>
            <a:r>
              <a:rPr lang="en-US" dirty="0"/>
              <a:t>the node containing K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Restore </a:t>
            </a:r>
            <a:r>
              <a:rPr lang="en-US" dirty="0"/>
              <a:t>red-black tree properties </a:t>
            </a:r>
            <a:r>
              <a:rPr lang="en-US" dirty="0" smtClean="0"/>
              <a:t>    (</a:t>
            </a:r>
            <a:r>
              <a:rPr lang="en-US" dirty="0"/>
              <a:t>if </a:t>
            </a:r>
            <a:r>
              <a:rPr lang="en-US" dirty="0" smtClean="0"/>
              <a:t>necessary)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4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Assume we have just inserted K into a red-black tree. </a:t>
            </a:r>
          </a:p>
          <a:p>
            <a:pPr algn="l"/>
            <a:r>
              <a:rPr lang="en-US" dirty="0" smtClean="0"/>
              <a:t>What can go wrong?</a:t>
            </a:r>
          </a:p>
          <a:p>
            <a:pPr algn="l"/>
            <a:r>
              <a:rPr lang="en-US" dirty="0" smtClean="0"/>
              <a:t>K is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. If its parent is black, the BST is still valid!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Why?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1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572956" cy="512233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Set</a:t>
            </a:r>
            <a:r>
              <a:rPr lang="en-US" dirty="0">
                <a:latin typeface="Courier"/>
                <a:cs typeface="Courier"/>
              </a:rPr>
              <a:t>&lt;String&gt; dictionary = new </a:t>
            </a:r>
            <a:r>
              <a:rPr lang="en-US" dirty="0" err="1">
                <a:latin typeface="Courier"/>
                <a:cs typeface="Courier"/>
              </a:rPr>
              <a:t>TreeSet</a:t>
            </a:r>
            <a:r>
              <a:rPr lang="en-US" dirty="0">
                <a:latin typeface="Courier"/>
                <a:cs typeface="Courier"/>
              </a:rPr>
              <a:t>&lt;String&gt;();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Set&lt;String&gt; misspelled = new </a:t>
            </a:r>
            <a:r>
              <a:rPr lang="en-US" dirty="0" err="1">
                <a:latin typeface="Courier"/>
                <a:cs typeface="Courier"/>
              </a:rPr>
              <a:t>TreeSet</a:t>
            </a:r>
            <a:r>
              <a:rPr lang="en-US" dirty="0">
                <a:latin typeface="Courier"/>
                <a:cs typeface="Courier"/>
              </a:rPr>
              <a:t>&lt;String&gt;()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// Create a set of "good" words.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while (...)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String </a:t>
            </a:r>
            <a:r>
              <a:rPr lang="en-US" dirty="0" err="1">
                <a:latin typeface="Courier"/>
                <a:cs typeface="Courier"/>
              </a:rPr>
              <a:t>goodWord</a:t>
            </a:r>
            <a:r>
              <a:rPr lang="en-US" dirty="0">
                <a:latin typeface="Courier"/>
                <a:cs typeface="Courier"/>
              </a:rPr>
              <a:t> = ...;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dictionary.add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goodWord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// Look up various other words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while (...) {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String word = ...;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</a:t>
            </a:r>
            <a:r>
              <a:rPr lang="nl-NL" dirty="0" err="1">
                <a:latin typeface="Courier"/>
                <a:cs typeface="Courier"/>
              </a:rPr>
              <a:t>if</a:t>
            </a:r>
            <a:r>
              <a:rPr lang="nl-NL" dirty="0">
                <a:latin typeface="Courier"/>
                <a:cs typeface="Courier"/>
              </a:rPr>
              <a:t> (! </a:t>
            </a:r>
            <a:r>
              <a:rPr lang="nl-NL" dirty="0" err="1">
                <a:latin typeface="Courier"/>
                <a:cs typeface="Courier"/>
              </a:rPr>
              <a:t>dictionary.contains</a:t>
            </a:r>
            <a:r>
              <a:rPr lang="nl-NL" dirty="0">
                <a:latin typeface="Courier"/>
                <a:cs typeface="Courier"/>
              </a:rPr>
              <a:t>(word)) {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    </a:t>
            </a:r>
            <a:r>
              <a:rPr lang="nl-NL" dirty="0" err="1">
                <a:latin typeface="Courier"/>
                <a:cs typeface="Courier"/>
              </a:rPr>
              <a:t>misspelled.add</a:t>
            </a:r>
            <a:r>
              <a:rPr lang="nl-NL" dirty="0">
                <a:latin typeface="Courier"/>
                <a:cs typeface="Courier"/>
              </a:rPr>
              <a:t>(word);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2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If K’s parent is red, we are in </a:t>
            </a:r>
            <a:r>
              <a:rPr lang="en-US" i="1" dirty="0" smtClean="0"/>
              <a:t>violation</a:t>
            </a:r>
            <a:r>
              <a:rPr lang="en-US" dirty="0" smtClean="0"/>
              <a:t> of the red property.</a:t>
            </a:r>
          </a:p>
          <a:p>
            <a:pPr algn="l"/>
            <a:r>
              <a:rPr lang="en-US" dirty="0" smtClean="0"/>
              <a:t>We must </a:t>
            </a:r>
            <a:r>
              <a:rPr lang="en-US" i="1" dirty="0" smtClean="0"/>
              <a:t>restructure</a:t>
            </a:r>
            <a:r>
              <a:rPr lang="en-US" dirty="0" smtClean="0"/>
              <a:t> or </a:t>
            </a:r>
            <a:r>
              <a:rPr lang="en-US" i="1" dirty="0" smtClean="0"/>
              <a:t>recolor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Call K’s parent P. (It is red.)</a:t>
            </a:r>
          </a:p>
          <a:p>
            <a:pPr algn="l"/>
            <a:r>
              <a:rPr lang="en-US" dirty="0" smtClean="0"/>
              <a:t>P must have a black parent (K’s grandparent)</a:t>
            </a:r>
          </a:p>
          <a:p>
            <a:pPr algn="l"/>
            <a:r>
              <a:rPr lang="en-US" dirty="0" smtClean="0"/>
              <a:t>Why?</a:t>
            </a:r>
          </a:p>
          <a:p>
            <a:pPr algn="l"/>
            <a:r>
              <a:rPr lang="en-US" dirty="0" smtClean="0"/>
              <a:t>Call the grandparent G.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7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P may have a sibling, S (G’s other child) or P may be an only child.</a:t>
            </a:r>
          </a:p>
          <a:p>
            <a:pPr algn="l"/>
            <a:r>
              <a:rPr lang="en-US" dirty="0" smtClean="0"/>
              <a:t>If P is an only child, or S is black, we do </a:t>
            </a:r>
            <a:r>
              <a:rPr lang="en-US" i="1" dirty="0" smtClean="0"/>
              <a:t>restructuring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If S is red, we do </a:t>
            </a:r>
            <a:r>
              <a:rPr lang="en-US" i="1" dirty="0" smtClean="0"/>
              <a:t>recoloring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67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7889"/>
            <a:ext cx="7772400" cy="874889"/>
          </a:xfrm>
        </p:spPr>
        <p:txBody>
          <a:bodyPr/>
          <a:lstStyle/>
          <a:p>
            <a:r>
              <a:rPr lang="en-US" dirty="0" smtClean="0"/>
              <a:t>Restructuring.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822" y="1802480"/>
            <a:ext cx="6400800" cy="3820935"/>
          </a:xfrm>
        </p:spPr>
        <p:txBody>
          <a:bodyPr/>
          <a:lstStyle/>
          <a:p>
            <a:pPr algn="l"/>
            <a:r>
              <a:rPr lang="en-US" dirty="0" smtClean="0"/>
              <a:t>Look at just the three nodes, K, P and G in the BST. Four structures are possible:</a:t>
            </a:r>
          </a:p>
          <a:p>
            <a:pPr algn="l"/>
            <a:endParaRPr lang="en-US" dirty="0">
              <a:solidFill>
                <a:srgbClr val="80000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45731" y="2723444"/>
            <a:ext cx="719667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31445" y="4675716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65511" y="4630207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40644" y="4675716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295922" y="4675716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564966" y="3685116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635955" y="3609622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51464" y="3609622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96467" y="3609622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876800" y="2723444"/>
            <a:ext cx="719667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66911" y="2723444"/>
            <a:ext cx="719667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09644" y="2723444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5" name="Straight Arrow Connector 24"/>
          <p:cNvCxnSpPr>
            <a:stCxn id="4" idx="3"/>
            <a:endCxn id="14" idx="7"/>
          </p:cNvCxnSpPr>
          <p:nvPr/>
        </p:nvCxnSpPr>
        <p:spPr>
          <a:xfrm flipH="1">
            <a:off x="1775374" y="3325674"/>
            <a:ext cx="175750" cy="38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151464" y="4315178"/>
            <a:ext cx="220136" cy="360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3"/>
            <a:endCxn id="13" idx="7"/>
          </p:cNvCxnSpPr>
          <p:nvPr/>
        </p:nvCxnSpPr>
        <p:spPr>
          <a:xfrm flipH="1">
            <a:off x="3259865" y="3325674"/>
            <a:ext cx="212439" cy="38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132667" y="4315178"/>
            <a:ext cx="339637" cy="360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5"/>
          </p:cNvCxnSpPr>
          <p:nvPr/>
        </p:nvCxnSpPr>
        <p:spPr>
          <a:xfrm>
            <a:off x="5491074" y="3325674"/>
            <a:ext cx="252148" cy="283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3"/>
            <a:endCxn id="9" idx="7"/>
          </p:cNvCxnSpPr>
          <p:nvPr/>
        </p:nvCxnSpPr>
        <p:spPr>
          <a:xfrm flipH="1">
            <a:off x="5489421" y="4211852"/>
            <a:ext cx="214092" cy="521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5"/>
            <a:endCxn id="12" idx="1"/>
          </p:cNvCxnSpPr>
          <p:nvPr/>
        </p:nvCxnSpPr>
        <p:spPr>
          <a:xfrm>
            <a:off x="7250416" y="3325674"/>
            <a:ext cx="421596" cy="462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1" idx="1"/>
          </p:cNvCxnSpPr>
          <p:nvPr/>
        </p:nvCxnSpPr>
        <p:spPr>
          <a:xfrm>
            <a:off x="8099778" y="4390672"/>
            <a:ext cx="303190" cy="388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10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Each of K, P and G have a distinct key value. We’ll choose the </a:t>
            </a:r>
            <a:r>
              <a:rPr lang="en-US" b="1" dirty="0" smtClean="0"/>
              <a:t>middle</a:t>
            </a:r>
            <a:r>
              <a:rPr lang="en-US" dirty="0" smtClean="0"/>
              <a:t> value and restructure so that the middle value is the </a:t>
            </a:r>
            <a:r>
              <a:rPr lang="en-US" b="1" dirty="0" smtClean="0"/>
              <a:t>new parent </a:t>
            </a:r>
            <a:r>
              <a:rPr lang="en-US" dirty="0" smtClean="0"/>
              <a:t>of the other two nodes.</a:t>
            </a:r>
          </a:p>
          <a:p>
            <a:pPr algn="l"/>
            <a:r>
              <a:rPr lang="en-US" dirty="0" smtClean="0"/>
              <a:t>Each of the 4 cases is detailed in the following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l"/>
            <a:r>
              <a:rPr lang="en-US" dirty="0" smtClean="0"/>
              <a:t>Note the recoloring of the 3 nodes.</a:t>
            </a:r>
          </a:p>
          <a:p>
            <a:pPr algn="l"/>
            <a:r>
              <a:rPr lang="en-US" dirty="0" smtClean="0"/>
              <a:t>Now it is a valid red-black tree.</a:t>
            </a:r>
          </a:p>
          <a:p>
            <a:pPr algn="l"/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8598"/>
          <a:stretch/>
        </p:blipFill>
        <p:spPr>
          <a:xfrm>
            <a:off x="762000" y="572912"/>
            <a:ext cx="7620000" cy="33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9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Note </a:t>
            </a:r>
            <a:r>
              <a:rPr lang="en-US" dirty="0"/>
              <a:t>the recoloring of the 3 nodes.</a:t>
            </a:r>
          </a:p>
          <a:p>
            <a:pPr algn="l"/>
            <a:r>
              <a:rPr lang="en-US" dirty="0"/>
              <a:t>Now it is a valid red-black tree.</a:t>
            </a:r>
          </a:p>
          <a:p>
            <a:pPr algn="l"/>
            <a:r>
              <a:rPr lang="en-US" dirty="0"/>
              <a:t>Why?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1620"/>
          <a:stretch/>
        </p:blipFill>
        <p:spPr>
          <a:xfrm>
            <a:off x="778933" y="529167"/>
            <a:ext cx="7620000" cy="289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0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49110"/>
            <a:ext cx="6400800" cy="5319889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/>
              <a:t>Note the recoloring of the 3 nodes.</a:t>
            </a:r>
          </a:p>
          <a:p>
            <a:pPr algn="l"/>
            <a:r>
              <a:rPr lang="en-US" dirty="0"/>
              <a:t>Now it is a valid red-black tree.</a:t>
            </a:r>
          </a:p>
          <a:p>
            <a:pPr algn="l"/>
            <a:r>
              <a:rPr lang="en-US" dirty="0"/>
              <a:t>Why?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6858"/>
          <a:stretch/>
        </p:blipFill>
        <p:spPr>
          <a:xfrm>
            <a:off x="877711" y="536222"/>
            <a:ext cx="7493000" cy="34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2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9778"/>
            <a:ext cx="6400800" cy="4924072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/>
              <a:t>Note the recoloring of the 3 nodes.</a:t>
            </a:r>
          </a:p>
          <a:p>
            <a:pPr algn="l"/>
            <a:r>
              <a:rPr lang="en-US" dirty="0"/>
              <a:t>Now it is a valid red-black tree.</a:t>
            </a:r>
          </a:p>
          <a:p>
            <a:pPr algn="l"/>
            <a:r>
              <a:rPr lang="en-US" dirty="0"/>
              <a:t>Why?</a:t>
            </a:r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4229"/>
          <a:stretch/>
        </p:blipFill>
        <p:spPr>
          <a:xfrm>
            <a:off x="726722" y="479778"/>
            <a:ext cx="7493000" cy="297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9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660401"/>
            <a:ext cx="7772400" cy="764822"/>
          </a:xfrm>
        </p:spPr>
        <p:txBody>
          <a:bodyPr/>
          <a:lstStyle/>
          <a:p>
            <a:r>
              <a:rPr lang="en-US" dirty="0" smtClean="0"/>
              <a:t>Recoloring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63889"/>
            <a:ext cx="6400800" cy="3753555"/>
          </a:xfrm>
        </p:spPr>
        <p:txBody>
          <a:bodyPr/>
          <a:lstStyle/>
          <a:p>
            <a:pPr algn="l"/>
            <a:r>
              <a:rPr lang="en-US" dirty="0" smtClean="0"/>
              <a:t>We know P and K are both red. If S, P’s sibling, is also red we do a </a:t>
            </a:r>
            <a:r>
              <a:rPr lang="en-US" i="1" dirty="0" smtClean="0"/>
              <a:t>recoloring </a:t>
            </a:r>
            <a:r>
              <a:rPr lang="en-US" dirty="0" smtClean="0"/>
              <a:t>– P and S become black: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7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5207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The red-red conflict between P and K is resolved.</a:t>
            </a:r>
          </a:p>
          <a:p>
            <a:pPr algn="l"/>
            <a:r>
              <a:rPr lang="en-US" dirty="0" smtClean="0"/>
              <a:t> Moreover, the count of black nodes is unchanged.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0350"/>
            <a:ext cx="7315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0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i="1" dirty="0" smtClean="0"/>
              <a:t>Maps</a:t>
            </a:r>
            <a:r>
              <a:rPr lang="en-US" dirty="0" smtClean="0"/>
              <a:t> are used to store information relating to a key value. The structure “maps” a key into a result.</a:t>
            </a:r>
          </a:p>
          <a:p>
            <a:pPr algn="l"/>
            <a:r>
              <a:rPr lang="en-US" dirty="0" smtClean="0"/>
              <a:t>One application of a map is to count the number of times a word appears in a document.</a:t>
            </a:r>
          </a:p>
          <a:p>
            <a:pPr algn="l"/>
            <a:r>
              <a:rPr lang="en-US" dirty="0" smtClean="0"/>
              <a:t>(This is similar to the “word-cloud” of project 3.)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6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But</a:t>
            </a:r>
            <a:r>
              <a:rPr lang="en-US" dirty="0" smtClean="0"/>
              <a:t>, recoloring G to red might introduce a red-red conflict between G and its parent.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If so, we just reapply the restructure/recolor rules to those two nodes and resolve the problem (working up the tree toward the root).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2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4445"/>
            <a:ext cx="7772400" cy="747888"/>
          </a:xfrm>
        </p:spPr>
        <p:txBody>
          <a:bodyPr/>
          <a:lstStyle/>
          <a:p>
            <a:r>
              <a:rPr lang="en-US" dirty="0" smtClean="0"/>
              <a:t>Insertion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39333"/>
            <a:ext cx="6400800" cy="3964517"/>
          </a:xfrm>
        </p:spPr>
        <p:txBody>
          <a:bodyPr/>
          <a:lstStyle/>
          <a:p>
            <a:pPr algn="l"/>
            <a:r>
              <a:rPr lang="en-US" dirty="0" smtClean="0"/>
              <a:t>Recall that inserting keys in numeric or alphabetic order can create very unbalanced BSTs.</a:t>
            </a:r>
          </a:p>
          <a:p>
            <a:pPr algn="l"/>
            <a:r>
              <a:rPr lang="en-US" dirty="0" smtClean="0"/>
              <a:t>For 1,2,3,4 we got: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32199" y="2798372"/>
            <a:ext cx="2547054" cy="3214511"/>
            <a:chOff x="5682304" y="2977444"/>
            <a:chExt cx="2547054" cy="3214511"/>
          </a:xfrm>
        </p:grpSpPr>
        <p:sp>
          <p:nvSpPr>
            <p:cNvPr id="5" name="Oval 4"/>
            <p:cNvSpPr/>
            <p:nvPr/>
          </p:nvSpPr>
          <p:spPr>
            <a:xfrm>
              <a:off x="5682304" y="2977444"/>
              <a:ext cx="663222" cy="635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345526" y="3863622"/>
              <a:ext cx="663222" cy="635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902914" y="4693355"/>
              <a:ext cx="663222" cy="635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566136" y="5556955"/>
              <a:ext cx="663222" cy="635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endCxn id="6" idx="1"/>
            </p:cNvCxnSpPr>
            <p:nvPr/>
          </p:nvCxnSpPr>
          <p:spPr>
            <a:xfrm>
              <a:off x="6136682" y="3612444"/>
              <a:ext cx="305971" cy="3441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5"/>
            </p:cNvCxnSpPr>
            <p:nvPr/>
          </p:nvCxnSpPr>
          <p:spPr>
            <a:xfrm>
              <a:off x="6911621" y="4405628"/>
              <a:ext cx="198728" cy="2877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1"/>
            </p:cNvCxnSpPr>
            <p:nvPr/>
          </p:nvCxnSpPr>
          <p:spPr>
            <a:xfrm>
              <a:off x="7392571" y="5328355"/>
              <a:ext cx="270692" cy="3215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29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Let’s do the same insertions using red-black trees.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We insert 1 as a red node. Since it is a root, it is immediately recolored to black: </a:t>
            </a:r>
          </a:p>
          <a:p>
            <a:pPr algn="l"/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Next we insert 2 as a red node (getting a valid red-black tree):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65311" y="2568222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29261" y="3932451"/>
            <a:ext cx="1686278" cy="1657665"/>
            <a:chOff x="6609644" y="2733007"/>
            <a:chExt cx="1686278" cy="1657665"/>
          </a:xfrm>
        </p:grpSpPr>
        <p:sp>
          <p:nvSpPr>
            <p:cNvPr id="5" name="Oval 4"/>
            <p:cNvSpPr/>
            <p:nvPr/>
          </p:nvSpPr>
          <p:spPr>
            <a:xfrm>
              <a:off x="7564966" y="3685116"/>
              <a:ext cx="730956" cy="7055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609644" y="2733007"/>
              <a:ext cx="750711" cy="7055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dirty="0">
                <a:solidFill>
                  <a:srgbClr val="8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5"/>
              <a:endCxn id="5" idx="1"/>
            </p:cNvCxnSpPr>
            <p:nvPr/>
          </p:nvCxnSpPr>
          <p:spPr>
            <a:xfrm>
              <a:off x="7250416" y="3335237"/>
              <a:ext cx="421596" cy="4532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896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5429956" cy="471240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3"/>
            </a:pPr>
            <a:r>
              <a:rPr lang="en-US" dirty="0" smtClean="0"/>
              <a:t>Next we add 3 as a red node getting an </a:t>
            </a:r>
            <a:r>
              <a:rPr lang="en-US" i="1" dirty="0" smtClean="0"/>
              <a:t>invalid</a:t>
            </a:r>
            <a:r>
              <a:rPr lang="en-US" dirty="0" smtClean="0"/>
              <a:t> red-black tree: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02805" y="2739671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47483" y="1787562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7" name="Straight Arrow Connector 6"/>
          <p:cNvCxnSpPr>
            <a:stCxn id="6" idx="5"/>
            <a:endCxn id="5" idx="1"/>
          </p:cNvCxnSpPr>
          <p:nvPr/>
        </p:nvCxnSpPr>
        <p:spPr>
          <a:xfrm>
            <a:off x="3788255" y="2389792"/>
            <a:ext cx="421596" cy="453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30094" y="3766960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5"/>
            <a:endCxn id="8" idx="1"/>
          </p:cNvCxnSpPr>
          <p:nvPr/>
        </p:nvCxnSpPr>
        <p:spPr>
          <a:xfrm>
            <a:off x="4726715" y="3341901"/>
            <a:ext cx="510425" cy="52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5429956" cy="4712406"/>
          </a:xfrm>
        </p:spPr>
        <p:txBody>
          <a:bodyPr/>
          <a:lstStyle/>
          <a:p>
            <a:pPr algn="l"/>
            <a:r>
              <a:rPr lang="en-US" dirty="0" smtClean="0"/>
              <a:t>The tree is restructured, making 2 the new root: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40139" y="2737557"/>
            <a:ext cx="730956" cy="7076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47483" y="1787562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71760" y="2737557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5" idx="7"/>
          </p:cNvCxnSpPr>
          <p:nvPr/>
        </p:nvCxnSpPr>
        <p:spPr>
          <a:xfrm flipH="1">
            <a:off x="2864049" y="2389792"/>
            <a:ext cx="393373" cy="451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45023" y="2389792"/>
            <a:ext cx="453473" cy="347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03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6022622" cy="471240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4"/>
            </a:pPr>
            <a:r>
              <a:rPr lang="en-US" dirty="0" smtClean="0"/>
              <a:t>Now 4 is inserted as a red node, creating an invalid red-black tree: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37695" y="3217335"/>
            <a:ext cx="730956" cy="7076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45039" y="2267340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9316" y="3217335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5" idx="7"/>
          </p:cNvCxnSpPr>
          <p:nvPr/>
        </p:nvCxnSpPr>
        <p:spPr>
          <a:xfrm flipH="1">
            <a:off x="3061605" y="2869570"/>
            <a:ext cx="393373" cy="451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42579" y="2869570"/>
            <a:ext cx="453473" cy="347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24827" y="4202291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5"/>
            <a:endCxn id="10" idx="1"/>
          </p:cNvCxnSpPr>
          <p:nvPr/>
        </p:nvCxnSpPr>
        <p:spPr>
          <a:xfrm>
            <a:off x="4893226" y="3819565"/>
            <a:ext cx="538647" cy="486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9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6022622" cy="4712406"/>
          </a:xfrm>
        </p:spPr>
        <p:txBody>
          <a:bodyPr/>
          <a:lstStyle/>
          <a:p>
            <a:pPr algn="l"/>
            <a:r>
              <a:rPr lang="en-US" dirty="0" smtClean="0"/>
              <a:t>Since 1, 3 and 4 are all red, we do a recoloring. Nodes 1 and 3 become black. Node 2 becomes red, then is changed back to black because it is the root.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60272" y="3899529"/>
            <a:ext cx="730956" cy="707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67616" y="2949534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91893" y="3899529"/>
            <a:ext cx="730956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5" idx="7"/>
          </p:cNvCxnSpPr>
          <p:nvPr/>
        </p:nvCxnSpPr>
        <p:spPr>
          <a:xfrm flipH="1">
            <a:off x="3084182" y="3551764"/>
            <a:ext cx="393373" cy="451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65156" y="3551764"/>
            <a:ext cx="453473" cy="347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47404" y="4884485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5"/>
            <a:endCxn id="10" idx="1"/>
          </p:cNvCxnSpPr>
          <p:nvPr/>
        </p:nvCxnSpPr>
        <p:spPr>
          <a:xfrm>
            <a:off x="4915803" y="4501759"/>
            <a:ext cx="538647" cy="486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67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6022622" cy="471240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5"/>
            </a:pPr>
            <a:r>
              <a:rPr lang="en-US" dirty="0" smtClean="0"/>
              <a:t>Finally, 5 is added as a red node: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49234" y="2312653"/>
            <a:ext cx="730956" cy="707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56578" y="1362658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80855" y="2312653"/>
            <a:ext cx="730956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5" idx="7"/>
          </p:cNvCxnSpPr>
          <p:nvPr/>
        </p:nvCxnSpPr>
        <p:spPr>
          <a:xfrm flipH="1">
            <a:off x="3073144" y="1964888"/>
            <a:ext cx="393373" cy="451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54118" y="1964888"/>
            <a:ext cx="453473" cy="347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36366" y="3297609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5"/>
            <a:endCxn id="10" idx="1"/>
          </p:cNvCxnSpPr>
          <p:nvPr/>
        </p:nvCxnSpPr>
        <p:spPr>
          <a:xfrm>
            <a:off x="4904765" y="2914883"/>
            <a:ext cx="538647" cy="486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335432" y="4381343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7" name="Straight Arrow Connector 6"/>
          <p:cNvCxnSpPr>
            <a:endCxn id="11" idx="1"/>
          </p:cNvCxnSpPr>
          <p:nvPr/>
        </p:nvCxnSpPr>
        <p:spPr>
          <a:xfrm>
            <a:off x="6067322" y="4003165"/>
            <a:ext cx="375156" cy="48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6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6022622" cy="4712406"/>
          </a:xfrm>
        </p:spPr>
        <p:txBody>
          <a:bodyPr/>
          <a:lstStyle/>
          <a:p>
            <a:pPr algn="l"/>
            <a:r>
              <a:rPr lang="en-US" dirty="0" smtClean="0"/>
              <a:t>The 3 – 4– 5 </a:t>
            </a:r>
            <a:r>
              <a:rPr lang="en-US" dirty="0" err="1" smtClean="0"/>
              <a:t>subtree</a:t>
            </a:r>
            <a:r>
              <a:rPr lang="en-US" dirty="0" smtClean="0"/>
              <a:t> is restructured: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49234" y="2312653"/>
            <a:ext cx="730956" cy="707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56578" y="1362658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80855" y="2312653"/>
            <a:ext cx="730956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5" idx="7"/>
          </p:cNvCxnSpPr>
          <p:nvPr/>
        </p:nvCxnSpPr>
        <p:spPr>
          <a:xfrm flipH="1">
            <a:off x="3073144" y="1964888"/>
            <a:ext cx="393373" cy="451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54118" y="1964888"/>
            <a:ext cx="453473" cy="347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36366" y="3297609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5"/>
            <a:endCxn id="10" idx="1"/>
          </p:cNvCxnSpPr>
          <p:nvPr/>
        </p:nvCxnSpPr>
        <p:spPr>
          <a:xfrm>
            <a:off x="4904765" y="2914883"/>
            <a:ext cx="538647" cy="486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517" y="3293061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3"/>
            <a:endCxn id="11" idx="7"/>
          </p:cNvCxnSpPr>
          <p:nvPr/>
        </p:nvCxnSpPr>
        <p:spPr>
          <a:xfrm flipH="1">
            <a:off x="4090427" y="2914883"/>
            <a:ext cx="297474" cy="48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00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2557"/>
            <a:ext cx="7772400" cy="846665"/>
          </a:xfrm>
        </p:spPr>
        <p:txBody>
          <a:bodyPr/>
          <a:lstStyle/>
          <a:p>
            <a:r>
              <a:rPr lang="en-US" dirty="0" smtClean="0"/>
              <a:t>Class Participation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947333"/>
            <a:ext cx="6714067" cy="3456517"/>
          </a:xfrm>
        </p:spPr>
        <p:txBody>
          <a:bodyPr/>
          <a:lstStyle/>
          <a:p>
            <a:pPr algn="l"/>
            <a:r>
              <a:rPr lang="en-US" dirty="0" smtClean="0"/>
              <a:t>Insert the following into a red-black tree:</a:t>
            </a:r>
          </a:p>
          <a:p>
            <a:pPr algn="l"/>
            <a:r>
              <a:rPr lang="en-US" dirty="0" smtClean="0"/>
              <a:t>7, 14, 18, 23, 1, 11, 20, 29, 25, 27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1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3" y="677333"/>
            <a:ext cx="7690556" cy="47265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class </a:t>
            </a:r>
            <a:r>
              <a:rPr lang="en-US" dirty="0" err="1">
                <a:latin typeface="Courier"/>
                <a:cs typeface="Courier"/>
              </a:rPr>
              <a:t>CountWords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Map</a:t>
            </a:r>
            <a:r>
              <a:rPr lang="en-US" dirty="0">
                <a:latin typeface="Courier"/>
                <a:cs typeface="Courier"/>
              </a:rPr>
              <a:t>&lt;String, Integer&gt; </a:t>
            </a:r>
            <a:r>
              <a:rPr lang="en-US" dirty="0" err="1">
                <a:latin typeface="Courier"/>
                <a:cs typeface="Courier"/>
              </a:rPr>
              <a:t>wordCount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=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new </a:t>
            </a:r>
            <a:r>
              <a:rPr lang="en-US" dirty="0" err="1">
                <a:latin typeface="Courier"/>
                <a:cs typeface="Courier"/>
              </a:rPr>
              <a:t>TreeMap</a:t>
            </a:r>
            <a:r>
              <a:rPr lang="en-US" dirty="0">
                <a:latin typeface="Courier"/>
                <a:cs typeface="Courier"/>
              </a:rPr>
              <a:t>&lt;String, Integer&gt;()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...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Scanner </a:t>
            </a:r>
            <a:r>
              <a:rPr lang="en-US" dirty="0">
                <a:latin typeface="Courier"/>
                <a:cs typeface="Courier"/>
              </a:rPr>
              <a:t>in =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new </a:t>
            </a:r>
            <a:r>
              <a:rPr lang="en-US" dirty="0">
                <a:latin typeface="Courier"/>
                <a:cs typeface="Courier"/>
              </a:rPr>
              <a:t>Scanner(new File(</a:t>
            </a:r>
            <a:r>
              <a:rPr lang="en-US" dirty="0" err="1">
                <a:latin typeface="Courier"/>
                <a:cs typeface="Courier"/>
              </a:rPr>
              <a:t>args</a:t>
            </a:r>
            <a:r>
              <a:rPr lang="en-US" dirty="0">
                <a:latin typeface="Courier"/>
                <a:cs typeface="Courier"/>
              </a:rPr>
              <a:t>[0]));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in.useDelimiter</a:t>
            </a:r>
            <a:r>
              <a:rPr lang="en-US" dirty="0">
                <a:latin typeface="Courier"/>
                <a:cs typeface="Courier"/>
              </a:rPr>
              <a:t>("\\W+")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...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7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4889"/>
            <a:ext cx="7772400" cy="1382889"/>
          </a:xfrm>
        </p:spPr>
        <p:txBody>
          <a:bodyPr>
            <a:normAutofit/>
          </a:bodyPr>
          <a:lstStyle/>
          <a:p>
            <a:r>
              <a:rPr lang="en-US" dirty="0" smtClean="0"/>
              <a:t>Complexity of Insertion into a Red-black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778" y="2497667"/>
            <a:ext cx="7112000" cy="3231444"/>
          </a:xfrm>
        </p:spPr>
        <p:txBody>
          <a:bodyPr/>
          <a:lstStyle/>
          <a:p>
            <a:pPr algn="l"/>
            <a:r>
              <a:rPr lang="en-US" dirty="0" smtClean="0"/>
              <a:t>Insertion requires three steps: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An ordinary BST insertion. This is O(log n) if the tree is balanced.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Color new node red – O(1) time</a:t>
            </a:r>
          </a:p>
          <a:p>
            <a:pPr algn="l"/>
            <a:r>
              <a:rPr lang="en-U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8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667" y="705556"/>
            <a:ext cx="6942665" cy="5136444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3"/>
            </a:pPr>
            <a:r>
              <a:rPr lang="en-US" dirty="0"/>
              <a:t>Restore red-black properties (if needed)</a:t>
            </a:r>
            <a:r>
              <a:rPr lang="en-US" dirty="0" smtClean="0"/>
              <a:t>.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Restructuring is done at most once. It is     	  O(1) since only a limited number of</a:t>
            </a:r>
          </a:p>
          <a:p>
            <a:pPr algn="l"/>
            <a:r>
              <a:rPr lang="en-US" dirty="0" smtClean="0"/>
              <a:t> 	  pointers are reset.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Recoloring is also O(1) but may need to  	   be repeated up the tree. Since the tree 	 	   is balanced, at most O(log n) 	   		    	   	   </a:t>
            </a:r>
            <a:r>
              <a:rPr lang="en-US" dirty="0" err="1" smtClean="0"/>
              <a:t>recolorings</a:t>
            </a:r>
            <a:r>
              <a:rPr lang="en-US" dirty="0" smtClean="0"/>
              <a:t> are needed.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The overall complexity is therefore O(log n).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5557"/>
            <a:ext cx="7772400" cy="874887"/>
          </a:xfrm>
        </p:spPr>
        <p:txBody>
          <a:bodyPr/>
          <a:lstStyle/>
          <a:p>
            <a:r>
              <a:rPr lang="en-US" dirty="0" smtClean="0"/>
              <a:t>Deletion from Red-black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6778"/>
            <a:ext cx="6400800" cy="3527072"/>
          </a:xfrm>
        </p:spPr>
        <p:txBody>
          <a:bodyPr/>
          <a:lstStyle/>
          <a:p>
            <a:pPr algn="l"/>
            <a:r>
              <a:rPr lang="en-US" dirty="0"/>
              <a:t>The delete operation is similar in feel to the insert operation, but more complicated</a:t>
            </a:r>
            <a:r>
              <a:rPr lang="en-US" dirty="0" smtClean="0"/>
              <a:t>. You will not be expected to know </a:t>
            </a:r>
            <a:r>
              <a:rPr lang="en-US" smtClean="0"/>
              <a:t>its operation.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9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000" y="677333"/>
            <a:ext cx="7140222" cy="512233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while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in.hasNext</a:t>
            </a:r>
            <a:r>
              <a:rPr lang="en-US" dirty="0">
                <a:latin typeface="Courier"/>
                <a:cs typeface="Courier"/>
              </a:rPr>
              <a:t>()) {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</a:t>
            </a:r>
            <a:r>
              <a:rPr lang="nl-NL" dirty="0" smtClean="0">
                <a:latin typeface="Courier"/>
                <a:cs typeface="Courier"/>
              </a:rPr>
              <a:t>String </a:t>
            </a:r>
            <a:r>
              <a:rPr lang="nl-NL" dirty="0">
                <a:latin typeface="Courier"/>
                <a:cs typeface="Courier"/>
              </a:rPr>
              <a:t>word = </a:t>
            </a:r>
            <a:r>
              <a:rPr lang="nl-NL" dirty="0" err="1">
                <a:latin typeface="Courier"/>
                <a:cs typeface="Courier"/>
              </a:rPr>
              <a:t>in.next</a:t>
            </a:r>
            <a:r>
              <a:rPr lang="nl-NL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</a:t>
            </a:r>
            <a:r>
              <a:rPr lang="nl-NL" dirty="0" smtClean="0">
                <a:latin typeface="Courier"/>
                <a:cs typeface="Courier"/>
              </a:rPr>
              <a:t>Integer </a:t>
            </a:r>
            <a:r>
              <a:rPr lang="nl-NL" dirty="0" err="1">
                <a:latin typeface="Courier"/>
                <a:cs typeface="Courier"/>
              </a:rPr>
              <a:t>count</a:t>
            </a:r>
            <a:r>
              <a:rPr lang="nl-NL" dirty="0">
                <a:latin typeface="Courier"/>
                <a:cs typeface="Courier"/>
              </a:rPr>
              <a:t> = </a:t>
            </a:r>
            <a:r>
              <a:rPr lang="nl-NL" dirty="0" err="1">
                <a:latin typeface="Courier"/>
                <a:cs typeface="Courier"/>
              </a:rPr>
              <a:t>wordCount.get</a:t>
            </a:r>
            <a:r>
              <a:rPr lang="nl-NL" dirty="0">
                <a:latin typeface="Courier"/>
                <a:cs typeface="Courier"/>
              </a:rPr>
              <a:t>(word);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(count == null) {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  </a:t>
            </a:r>
            <a:r>
              <a:rPr lang="nl-NL" dirty="0" smtClean="0">
                <a:latin typeface="Courier"/>
                <a:cs typeface="Courier"/>
              </a:rPr>
              <a:t> </a:t>
            </a:r>
            <a:r>
              <a:rPr lang="nl-NL" dirty="0" err="1">
                <a:latin typeface="Courier"/>
                <a:cs typeface="Courier"/>
              </a:rPr>
              <a:t>wordCount.put</a:t>
            </a:r>
            <a:r>
              <a:rPr lang="nl-NL" dirty="0">
                <a:latin typeface="Courier"/>
                <a:cs typeface="Courier"/>
              </a:rPr>
              <a:t>(word, 1);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</a:t>
            </a:r>
            <a:r>
              <a:rPr lang="da-DK" dirty="0" smtClean="0">
                <a:latin typeface="Courier"/>
                <a:cs typeface="Courier"/>
              </a:rPr>
              <a:t>} </a:t>
            </a:r>
            <a:r>
              <a:rPr lang="da-DK" dirty="0" err="1">
                <a:latin typeface="Courier"/>
                <a:cs typeface="Courier"/>
              </a:rPr>
              <a:t>else</a:t>
            </a:r>
            <a:r>
              <a:rPr lang="da-DK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wordCount.put</a:t>
            </a:r>
            <a:r>
              <a:rPr lang="en-US" dirty="0">
                <a:latin typeface="Courier"/>
                <a:cs typeface="Courier"/>
              </a:rPr>
              <a:t>(word, count + 1)</a:t>
            </a:r>
            <a:r>
              <a:rPr lang="en-US" dirty="0" smtClean="0">
                <a:latin typeface="Courier"/>
                <a:cs typeface="Courier"/>
              </a:rPr>
              <a:t>;}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}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for </a:t>
            </a:r>
            <a:r>
              <a:rPr lang="en-US" dirty="0">
                <a:latin typeface="Courier"/>
                <a:cs typeface="Courier"/>
              </a:rPr>
              <a:t>(String word : </a:t>
            </a:r>
            <a:r>
              <a:rPr lang="en-US" dirty="0" err="1">
                <a:latin typeface="Courier"/>
                <a:cs typeface="Courier"/>
              </a:rPr>
              <a:t>wordCount.keySet</a:t>
            </a:r>
            <a:r>
              <a:rPr lang="en-US" dirty="0">
                <a:latin typeface="Courier"/>
                <a:cs typeface="Courier"/>
              </a:rPr>
              <a:t>())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System.out.println</a:t>
            </a:r>
            <a:r>
              <a:rPr lang="en-US" dirty="0">
                <a:latin typeface="Courier"/>
                <a:cs typeface="Courier"/>
              </a:rPr>
              <a:t>(word + " " +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   </a:t>
            </a:r>
            <a:r>
              <a:rPr lang="en-US" dirty="0" err="1" smtClean="0">
                <a:latin typeface="Courier"/>
                <a:cs typeface="Courier"/>
              </a:rPr>
              <a:t>count.get</a:t>
            </a:r>
            <a:r>
              <a:rPr lang="en-US" dirty="0">
                <a:latin typeface="Courier"/>
                <a:cs typeface="Courier"/>
              </a:rPr>
              <a:t>(word));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} </a:t>
            </a:r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err="1" smtClean="0">
                <a:latin typeface="Courier"/>
                <a:cs typeface="Courier"/>
              </a:rPr>
              <a:t>CountWords</a:t>
            </a:r>
            <a:r>
              <a:rPr lang="nl-NL" dirty="0" smtClean="0"/>
              <a:t>}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6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2382"/>
            <a:ext cx="7772400" cy="1061508"/>
          </a:xfrm>
        </p:spPr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63890"/>
            <a:ext cx="6400800" cy="3639960"/>
          </a:xfrm>
        </p:spPr>
        <p:txBody>
          <a:bodyPr/>
          <a:lstStyle/>
          <a:p>
            <a:pPr algn="l"/>
            <a:r>
              <a:rPr lang="en-US" dirty="0" smtClean="0"/>
              <a:t>A priority queue is a variation of ordinary queues. Items are </a:t>
            </a:r>
            <a:r>
              <a:rPr lang="en-US" i="1" dirty="0" smtClean="0"/>
              <a:t>added</a:t>
            </a:r>
            <a:r>
              <a:rPr lang="en-US" dirty="0" smtClean="0"/>
              <a:t> with a </a:t>
            </a:r>
            <a:r>
              <a:rPr lang="en-US" i="1" dirty="0" smtClean="0"/>
              <a:t>priority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Items are </a:t>
            </a:r>
            <a:r>
              <a:rPr lang="en-US" i="1" dirty="0" smtClean="0"/>
              <a:t>removed</a:t>
            </a:r>
            <a:r>
              <a:rPr lang="en-US" dirty="0" smtClean="0"/>
              <a:t> in </a:t>
            </a:r>
            <a:r>
              <a:rPr lang="en-US" i="1" dirty="0" smtClean="0"/>
              <a:t>priority order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For example, emergency rooms operate as priority queues, with the most serious injuries treated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9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ogo_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logo_design.potx</Template>
  <TotalTime>129675</TotalTime>
  <Words>2651</Words>
  <Application>Microsoft Macintosh PowerPoint</Application>
  <PresentationFormat>On-screen Show (4:3)</PresentationFormat>
  <Paragraphs>340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logo_design</vt:lpstr>
      <vt:lpstr>CS 367   Introduction to Data Structures   </vt:lpstr>
      <vt:lpstr>PowerPoint Presentation</vt:lpstr>
      <vt:lpstr>Maps and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Queues</vt:lpstr>
      <vt:lpstr>PowerPoint Presentation</vt:lpstr>
      <vt:lpstr>PowerPoint Presentation</vt:lpstr>
      <vt:lpstr>PowerPoint Presentation</vt:lpstr>
      <vt:lpstr>How should we implement a Priority Queue?</vt:lpstr>
      <vt:lpstr>PowerPoint Presentation</vt:lpstr>
      <vt:lpstr>Heaps</vt:lpstr>
      <vt:lpstr>PowerPoint Presentation</vt:lpstr>
      <vt:lpstr>PowerPoint Presentation</vt:lpstr>
      <vt:lpstr>PowerPoint Presentation</vt:lpstr>
      <vt:lpstr>Why this odd order? </vt:lpstr>
      <vt:lpstr>Examples</vt:lpstr>
      <vt:lpstr>PowerPoint Presentation</vt:lpstr>
      <vt:lpstr>PowerPoint Presentation</vt:lpstr>
      <vt:lpstr>Implementing a Priority Queue using a Heap</vt:lpstr>
      <vt:lpstr>PowerPoint Presentation</vt:lpstr>
      <vt:lpstr>PowerPoint Presentation</vt:lpstr>
      <vt:lpstr>Implementing Insert</vt:lpstr>
      <vt:lpstr>PowerPoint Presentation</vt:lpstr>
      <vt:lpstr>PowerPoint Presentation</vt:lpstr>
      <vt:lpstr>PowerPoint Presentation</vt:lpstr>
      <vt:lpstr>Implementing getMax and removeMax</vt:lpstr>
      <vt:lpstr>PowerPoint Presentation</vt:lpstr>
      <vt:lpstr>PowerPoint Presentation</vt:lpstr>
      <vt:lpstr>PowerPoint Presentation</vt:lpstr>
      <vt:lpstr>PowerPoint Presentation</vt:lpstr>
      <vt:lpstr>Complexity of Priority Queues</vt:lpstr>
      <vt:lpstr>PowerPoint Presentation</vt:lpstr>
      <vt:lpstr>Unbalanced BSTs</vt:lpstr>
      <vt:lpstr>PowerPoint Presentation</vt:lpstr>
      <vt:lpstr>PowerPoint Presentation</vt:lpstr>
      <vt:lpstr>Rebalancing a BST</vt:lpstr>
      <vt:lpstr>Red-Black Trees</vt:lpstr>
      <vt:lpstr>PowerPoint Presentation</vt:lpstr>
      <vt:lpstr>PowerPoint Presentation</vt:lpstr>
      <vt:lpstr>PowerPoint Presentation</vt:lpstr>
      <vt:lpstr>A technical detail</vt:lpstr>
      <vt:lpstr>Operations on Red-black Trees</vt:lpstr>
      <vt:lpstr>Insertion into a Red-black Tree</vt:lpstr>
      <vt:lpstr>PowerPoint Presentation</vt:lpstr>
      <vt:lpstr>PowerPoint Presentation</vt:lpstr>
      <vt:lpstr>PowerPoint Presentation</vt:lpstr>
      <vt:lpstr>PowerPoint Presentation</vt:lpstr>
      <vt:lpstr>Restructuring.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Recoloring</vt:lpstr>
      <vt:lpstr>PowerPoint Presentation</vt:lpstr>
      <vt:lpstr>PowerPoint Presentation</vt:lpstr>
      <vt:lpstr>Insertion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Participation</vt:lpstr>
      <vt:lpstr>Complexity of Insertion into a Red-black Tree</vt:lpstr>
      <vt:lpstr>PowerPoint Presentation</vt:lpstr>
      <vt:lpstr>Deletion from Red-black Trees</vt:lpstr>
    </vt:vector>
  </TitlesOfParts>
  <Company>U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Fischer</dc:creator>
  <cp:lastModifiedBy>Charles Fischer</cp:lastModifiedBy>
  <cp:revision>333</cp:revision>
  <cp:lastPrinted>2016-09-27T18:41:30Z</cp:lastPrinted>
  <dcterms:created xsi:type="dcterms:W3CDTF">2014-03-07T22:02:56Z</dcterms:created>
  <dcterms:modified xsi:type="dcterms:W3CDTF">2018-03-06T21:50:19Z</dcterms:modified>
</cp:coreProperties>
</file>