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47"/>
  </p:notesMasterIdLst>
  <p:sldIdLst>
    <p:sldId id="471" r:id="rId2"/>
    <p:sldId id="893" r:id="rId3"/>
    <p:sldId id="885" r:id="rId4"/>
    <p:sldId id="886" r:id="rId5"/>
    <p:sldId id="887" r:id="rId6"/>
    <p:sldId id="888" r:id="rId7"/>
    <p:sldId id="889" r:id="rId8"/>
    <p:sldId id="890" r:id="rId9"/>
    <p:sldId id="891" r:id="rId10"/>
    <p:sldId id="902" r:id="rId11"/>
    <p:sldId id="903" r:id="rId12"/>
    <p:sldId id="904" r:id="rId13"/>
    <p:sldId id="905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3" r:id="rId22"/>
    <p:sldId id="914" r:id="rId23"/>
    <p:sldId id="915" r:id="rId24"/>
    <p:sldId id="916" r:id="rId25"/>
    <p:sldId id="917" r:id="rId26"/>
    <p:sldId id="918" r:id="rId27"/>
    <p:sldId id="919" r:id="rId28"/>
    <p:sldId id="920" r:id="rId29"/>
    <p:sldId id="921" r:id="rId30"/>
    <p:sldId id="922" r:id="rId31"/>
    <p:sldId id="923" r:id="rId32"/>
    <p:sldId id="924" r:id="rId33"/>
    <p:sldId id="925" r:id="rId34"/>
    <p:sldId id="926" r:id="rId35"/>
    <p:sldId id="927" r:id="rId36"/>
    <p:sldId id="928" r:id="rId37"/>
    <p:sldId id="929" r:id="rId38"/>
    <p:sldId id="930" r:id="rId39"/>
    <p:sldId id="931" r:id="rId40"/>
    <p:sldId id="932" r:id="rId41"/>
    <p:sldId id="933" r:id="rId42"/>
    <p:sldId id="934" r:id="rId43"/>
    <p:sldId id="935" r:id="rId44"/>
    <p:sldId id="936" r:id="rId45"/>
    <p:sldId id="93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92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4889"/>
            <a:ext cx="7772400" cy="1128889"/>
          </a:xfrm>
        </p:spPr>
        <p:txBody>
          <a:bodyPr/>
          <a:lstStyle/>
          <a:p>
            <a:r>
              <a:rPr lang="en-US" dirty="0" smtClean="0"/>
              <a:t>Unbalanced BSTs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03778"/>
            <a:ext cx="6400800" cy="2794000"/>
          </a:xfrm>
        </p:spPr>
        <p:txBody>
          <a:bodyPr/>
          <a:lstStyle/>
          <a:p>
            <a:pPr algn="l"/>
            <a:r>
              <a:rPr lang="en-US" dirty="0" smtClean="0"/>
              <a:t>The fast access time offered by BSTs requires that the tree be </a:t>
            </a:r>
            <a:r>
              <a:rPr lang="en-US" i="1" dirty="0" smtClean="0"/>
              <a:t>balanced</a:t>
            </a:r>
            <a:r>
              <a:rPr lang="en-US" dirty="0" smtClean="0"/>
              <a:t> (or nearly so).</a:t>
            </a:r>
          </a:p>
          <a:p>
            <a:pPr algn="l"/>
            <a:r>
              <a:rPr lang="en-US" dirty="0" smtClean="0"/>
              <a:t>An unbalanced tree can have path lengths greater than O(log N).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4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Unfortunately, reasonable entry orders can lead to an unbalanced tree.</a:t>
            </a:r>
          </a:p>
          <a:p>
            <a:pPr algn="l"/>
            <a:r>
              <a:rPr lang="en-US" dirty="0" err="1" smtClean="0"/>
              <a:t>Consier</a:t>
            </a:r>
            <a:r>
              <a:rPr lang="en-US" dirty="0" smtClean="0"/>
              <a:t> keys entered in alphabetic or numeric order.</a:t>
            </a:r>
          </a:p>
          <a:p>
            <a:pPr algn="l"/>
            <a:r>
              <a:rPr lang="en-US" dirty="0" smtClean="0"/>
              <a:t>Consider keys 1, 2, 3, 4, ... :</a:t>
            </a:r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49123" y="3496733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51400" y="3496733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14622" y="4566355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5"/>
          </p:cNvCxnSpPr>
          <p:nvPr/>
        </p:nvCxnSpPr>
        <p:spPr>
          <a:xfrm>
            <a:off x="5417495" y="4038739"/>
            <a:ext cx="297505" cy="527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1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222" y="550333"/>
            <a:ext cx="3299178" cy="48535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42533" y="1261533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63422" y="2147711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67378" y="2977444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21955" y="1261533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585177" y="2147711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142565" y="2977444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5787" y="3841044"/>
            <a:ext cx="663222" cy="63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102556" y="1896533"/>
            <a:ext cx="257993" cy="344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2737556" y="2782711"/>
            <a:ext cx="226949" cy="287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5376333" y="1896533"/>
            <a:ext cx="305971" cy="344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</p:cNvCxnSpPr>
          <p:nvPr/>
        </p:nvCxnSpPr>
        <p:spPr>
          <a:xfrm>
            <a:off x="6151272" y="2689717"/>
            <a:ext cx="198728" cy="287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1"/>
          </p:cNvCxnSpPr>
          <p:nvPr/>
        </p:nvCxnSpPr>
        <p:spPr>
          <a:xfrm>
            <a:off x="6632222" y="3612444"/>
            <a:ext cx="270692" cy="321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1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0779"/>
            <a:ext cx="7772400" cy="1157110"/>
          </a:xfrm>
        </p:spPr>
        <p:txBody>
          <a:bodyPr/>
          <a:lstStyle/>
          <a:p>
            <a:r>
              <a:rPr lang="en-US" dirty="0" smtClean="0"/>
              <a:t>Rebalancing a BST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87222"/>
            <a:ext cx="6400800" cy="3216628"/>
          </a:xfrm>
        </p:spPr>
        <p:txBody>
          <a:bodyPr/>
          <a:lstStyle/>
          <a:p>
            <a:pPr algn="l"/>
            <a:r>
              <a:rPr lang="en-US" dirty="0" smtClean="0"/>
              <a:t>We’d like to rebalance a BST if it starts to become unbalanced. </a:t>
            </a:r>
            <a:r>
              <a:rPr lang="en-US" i="1" dirty="0" smtClean="0"/>
              <a:t>Red-black </a:t>
            </a:r>
            <a:r>
              <a:rPr lang="en-US" dirty="0" smtClean="0"/>
              <a:t>trees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1100666"/>
          </a:xfrm>
        </p:spPr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2822" y="1919111"/>
            <a:ext cx="6400800" cy="3795889"/>
          </a:xfrm>
        </p:spPr>
        <p:txBody>
          <a:bodyPr/>
          <a:lstStyle/>
          <a:p>
            <a:pPr algn="l"/>
            <a:r>
              <a:rPr lang="en-US" dirty="0" smtClean="0"/>
              <a:t>A red-black tree is simply a BST with one added property – a </a:t>
            </a:r>
            <a:r>
              <a:rPr lang="en-US" i="1" dirty="0" smtClean="0"/>
              <a:t>color</a:t>
            </a:r>
            <a:r>
              <a:rPr lang="en-US" dirty="0" smtClean="0"/>
              <a:t> (red or black).</a:t>
            </a:r>
          </a:p>
          <a:p>
            <a:pPr algn="l"/>
            <a:r>
              <a:rPr lang="en-US" dirty="0" smtClean="0"/>
              <a:t>Informally, black nodes are the “core” of the tree – nearly balanced.</a:t>
            </a:r>
          </a:p>
          <a:p>
            <a:pPr algn="l"/>
            <a:r>
              <a:rPr lang="en-US" dirty="0" smtClean="0"/>
              <a:t>Red nodes are newly added nodes. As the tree becomes unbalanced, nodes are</a:t>
            </a:r>
          </a:p>
          <a:p>
            <a:pPr algn="l"/>
            <a:r>
              <a:rPr lang="en-US" i="1" dirty="0" smtClean="0"/>
              <a:t>recolored</a:t>
            </a:r>
            <a:r>
              <a:rPr lang="en-US" dirty="0" smtClean="0"/>
              <a:t> or </a:t>
            </a:r>
            <a:r>
              <a:rPr lang="en-US" i="1" dirty="0" smtClean="0"/>
              <a:t>restructured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53763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red-black tree must satisfy the following rules:</a:t>
            </a:r>
          </a:p>
          <a:p>
            <a:pPr algn="l"/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(</a:t>
            </a:r>
            <a:r>
              <a:rPr lang="en-US" b="1" dirty="0"/>
              <a:t>root property</a:t>
            </a:r>
            <a:r>
              <a:rPr lang="en-US" dirty="0"/>
              <a:t>) The root of the red-black tree is </a:t>
            </a:r>
            <a:r>
              <a:rPr lang="en-US" dirty="0" smtClean="0"/>
              <a:t>black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b="1" dirty="0"/>
              <a:t>red property</a:t>
            </a:r>
            <a:r>
              <a:rPr lang="en-US" dirty="0"/>
              <a:t>) The children of a red node are black</a:t>
            </a:r>
            <a:r>
              <a:rPr lang="en-US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b="1" dirty="0"/>
              <a:t>black property</a:t>
            </a:r>
            <a:r>
              <a:rPr lang="en-US" dirty="0"/>
              <a:t>) </a:t>
            </a:r>
            <a:r>
              <a:rPr lang="en-US" dirty="0" smtClean="0"/>
              <a:t>The number </a:t>
            </a:r>
            <a:r>
              <a:rPr lang="en-US" dirty="0"/>
              <a:t>of black nodes on the path from the root to </a:t>
            </a:r>
            <a:r>
              <a:rPr lang="en-US" dirty="0" smtClean="0"/>
              <a:t>any null </a:t>
            </a:r>
            <a:r>
              <a:rPr lang="en-US" dirty="0"/>
              <a:t>child is the same.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A null child is simply a null value used to mark a null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082800"/>
            <a:ext cx="66548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In a red-black tree </a:t>
            </a:r>
            <a:r>
              <a:rPr lang="en-US" i="1" dirty="0" smtClean="0"/>
              <a:t>no path </a:t>
            </a:r>
            <a:r>
              <a:rPr lang="en-US" dirty="0" smtClean="0"/>
              <a:t>from the root to a leaf can have </a:t>
            </a:r>
            <a:r>
              <a:rPr lang="en-US" i="1" dirty="0" smtClean="0"/>
              <a:t>two consecutive </a:t>
            </a:r>
            <a:r>
              <a:rPr lang="en-US" dirty="0" smtClean="0"/>
              <a:t>red nodes.</a:t>
            </a:r>
          </a:p>
          <a:p>
            <a:pPr algn="l"/>
            <a:r>
              <a:rPr lang="en-US" dirty="0" smtClean="0"/>
              <a:t>Why?</a:t>
            </a:r>
          </a:p>
          <a:p>
            <a:pPr algn="l"/>
            <a:r>
              <a:rPr lang="en-US" dirty="0" smtClean="0"/>
              <a:t>Since all paths from the root to a null child have the same number of black nodes, no path from root to a null child can differ by more than a </a:t>
            </a:r>
            <a:r>
              <a:rPr lang="en-US" i="1" dirty="0" smtClean="0"/>
              <a:t>factor of two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7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7223"/>
            <a:ext cx="7772400" cy="832555"/>
          </a:xfrm>
        </p:spPr>
        <p:txBody>
          <a:bodyPr/>
          <a:lstStyle/>
          <a:p>
            <a:r>
              <a:rPr lang="en-US" dirty="0" smtClean="0"/>
              <a:t>A technical detail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0889"/>
            <a:ext cx="6400800" cy="3512961"/>
          </a:xfrm>
        </p:spPr>
        <p:txBody>
          <a:bodyPr/>
          <a:lstStyle/>
          <a:p>
            <a:pPr algn="l"/>
            <a:r>
              <a:rPr lang="en-US" dirty="0" smtClean="0"/>
              <a:t>In a red-black tree, all null children are considered to be colored black: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12534"/>
            <a:ext cx="5926667" cy="28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2"/>
            <a:ext cx="7772400" cy="1270000"/>
          </a:xfrm>
        </p:spPr>
        <p:txBody>
          <a:bodyPr/>
          <a:lstStyle/>
          <a:p>
            <a:r>
              <a:rPr lang="en-US" dirty="0" smtClean="0"/>
              <a:t>Operations on Red-black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06222"/>
            <a:ext cx="6400800" cy="3597628"/>
          </a:xfrm>
        </p:spPr>
        <p:txBody>
          <a:bodyPr/>
          <a:lstStyle/>
          <a:p>
            <a:pPr algn="l"/>
            <a:r>
              <a:rPr lang="en-US" dirty="0" smtClean="0"/>
              <a:t>Operations like lookup or tree traversal that don’t add or remove nodes are </a:t>
            </a:r>
            <a:r>
              <a:rPr lang="en-US" i="1" dirty="0" smtClean="0"/>
              <a:t>entirely unchanged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4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0249"/>
            <a:ext cx="6400800" cy="528108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Today: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Midterm</a:t>
            </a:r>
            <a:r>
              <a:rPr lang="en-US" dirty="0"/>
              <a:t>, Thursday </a:t>
            </a:r>
            <a:r>
              <a:rPr lang="en-US" dirty="0" smtClean="0"/>
              <a:t>March 15, 7:15-9:15 PM, 1361 Chemistry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Review session, in class, March 15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Priority </a:t>
            </a:r>
            <a:r>
              <a:rPr lang="en-US" dirty="0"/>
              <a:t>Queues and </a:t>
            </a:r>
            <a:r>
              <a:rPr lang="en-US" dirty="0" smtClean="0"/>
              <a:t>Heaps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Red</a:t>
            </a:r>
            <a:r>
              <a:rPr lang="en-US" dirty="0"/>
              <a:t>-black trees</a:t>
            </a:r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 smtClean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7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888999"/>
          </a:xfrm>
        </p:spPr>
        <p:txBody>
          <a:bodyPr/>
          <a:lstStyle/>
          <a:p>
            <a:r>
              <a:rPr lang="en-US" dirty="0" smtClean="0"/>
              <a:t>Insertion into a Red-black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498850"/>
          </a:xfrm>
        </p:spPr>
        <p:txBody>
          <a:bodyPr/>
          <a:lstStyle/>
          <a:p>
            <a:pPr algn="l"/>
            <a:r>
              <a:rPr lang="en-US" dirty="0" smtClean="0"/>
              <a:t>A simple special case:</a:t>
            </a:r>
          </a:p>
          <a:p>
            <a:pPr algn="l"/>
            <a:r>
              <a:rPr lang="en-US" dirty="0" smtClean="0"/>
              <a:t>If the BST is empty, we insert the node as the root and color it black.</a:t>
            </a:r>
          </a:p>
          <a:p>
            <a:pPr algn="l"/>
            <a:r>
              <a:rPr lang="en-US" dirty="0" smtClean="0"/>
              <a:t>Otherwise, we know the existing BST is non-empty and has a black root.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6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Insertion operation: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BST insert algorithm to add K to the tree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Color </a:t>
            </a:r>
            <a:r>
              <a:rPr lang="en-US" dirty="0"/>
              <a:t>the node containing K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Restore </a:t>
            </a:r>
            <a:r>
              <a:rPr lang="en-US" dirty="0"/>
              <a:t>red-black tree properties </a:t>
            </a:r>
            <a:r>
              <a:rPr lang="en-US" dirty="0" smtClean="0"/>
              <a:t>    (</a:t>
            </a:r>
            <a:r>
              <a:rPr lang="en-US" dirty="0"/>
              <a:t>if </a:t>
            </a:r>
            <a:r>
              <a:rPr lang="en-US" dirty="0" smtClean="0"/>
              <a:t>necessary)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4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Assume we have just inserted K into a red-black tree. </a:t>
            </a:r>
          </a:p>
          <a:p>
            <a:pPr algn="l"/>
            <a:r>
              <a:rPr lang="en-US" dirty="0" smtClean="0"/>
              <a:t>What can go wrong?</a:t>
            </a:r>
          </a:p>
          <a:p>
            <a:pPr algn="l"/>
            <a:r>
              <a:rPr lang="en-US" dirty="0" smtClean="0"/>
              <a:t>K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. If its parent is black, the BST is still valid!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1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If K’s parent is red, we are in </a:t>
            </a:r>
            <a:r>
              <a:rPr lang="en-US" i="1" dirty="0" smtClean="0"/>
              <a:t>violation</a:t>
            </a:r>
            <a:r>
              <a:rPr lang="en-US" dirty="0" smtClean="0"/>
              <a:t> of the red property.</a:t>
            </a:r>
          </a:p>
          <a:p>
            <a:pPr algn="l"/>
            <a:r>
              <a:rPr lang="en-US" dirty="0" smtClean="0"/>
              <a:t>We must </a:t>
            </a:r>
            <a:r>
              <a:rPr lang="en-US" i="1" dirty="0" smtClean="0"/>
              <a:t>restructure</a:t>
            </a:r>
            <a:r>
              <a:rPr lang="en-US" dirty="0" smtClean="0"/>
              <a:t> or </a:t>
            </a:r>
            <a:r>
              <a:rPr lang="en-US" i="1" dirty="0" smtClean="0"/>
              <a:t>recolor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Call K’s parent P. (It is red.)</a:t>
            </a:r>
          </a:p>
          <a:p>
            <a:pPr algn="l"/>
            <a:r>
              <a:rPr lang="en-US" dirty="0" smtClean="0"/>
              <a:t>P must have a black parent (K’s grandparent)</a:t>
            </a:r>
          </a:p>
          <a:p>
            <a:pPr algn="l"/>
            <a:r>
              <a:rPr lang="en-US" dirty="0" smtClean="0"/>
              <a:t>Why?</a:t>
            </a:r>
          </a:p>
          <a:p>
            <a:pPr algn="l"/>
            <a:r>
              <a:rPr lang="en-US" dirty="0" smtClean="0"/>
              <a:t>Call the grandparent G.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7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P may have a sibling, S (G’s other child) or P may be an only child.</a:t>
            </a:r>
          </a:p>
          <a:p>
            <a:pPr algn="l"/>
            <a:r>
              <a:rPr lang="en-US" dirty="0" smtClean="0"/>
              <a:t>If P is an only child, or S is black, we do </a:t>
            </a:r>
            <a:r>
              <a:rPr lang="en-US" i="1" dirty="0" smtClean="0"/>
              <a:t>restructuring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If S is red, we do </a:t>
            </a:r>
            <a:r>
              <a:rPr lang="en-US" i="1" dirty="0" smtClean="0"/>
              <a:t>recoloring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6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89"/>
            <a:ext cx="7772400" cy="874889"/>
          </a:xfrm>
        </p:spPr>
        <p:txBody>
          <a:bodyPr/>
          <a:lstStyle/>
          <a:p>
            <a:r>
              <a:rPr lang="en-US" dirty="0" smtClean="0"/>
              <a:t>Restructuring.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822" y="1802480"/>
            <a:ext cx="6400800" cy="3820935"/>
          </a:xfrm>
        </p:spPr>
        <p:txBody>
          <a:bodyPr/>
          <a:lstStyle/>
          <a:p>
            <a:pPr algn="l"/>
            <a:r>
              <a:rPr lang="en-US" dirty="0" smtClean="0"/>
              <a:t>Look at just the three nodes, K, P and G in the BST. Four structures are possible:</a:t>
            </a:r>
          </a:p>
          <a:p>
            <a:pPr algn="l"/>
            <a:endParaRPr lang="en-US" dirty="0">
              <a:solidFill>
                <a:srgbClr val="80000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5731" y="2723444"/>
            <a:ext cx="719667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31445" y="46757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65511" y="4630207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0644" y="46757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295922" y="46757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564966" y="3685116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35955" y="3609622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51464" y="3609622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96467" y="3609622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876800" y="2723444"/>
            <a:ext cx="719667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66911" y="2723444"/>
            <a:ext cx="719667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09644" y="2723444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5" name="Straight Arrow Connector 24"/>
          <p:cNvCxnSpPr>
            <a:stCxn id="4" idx="3"/>
            <a:endCxn id="14" idx="7"/>
          </p:cNvCxnSpPr>
          <p:nvPr/>
        </p:nvCxnSpPr>
        <p:spPr>
          <a:xfrm flipH="1">
            <a:off x="1775374" y="3325674"/>
            <a:ext cx="175750" cy="38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51464" y="4315178"/>
            <a:ext cx="220136" cy="360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  <a:endCxn id="13" idx="7"/>
          </p:cNvCxnSpPr>
          <p:nvPr/>
        </p:nvCxnSpPr>
        <p:spPr>
          <a:xfrm flipH="1">
            <a:off x="3259865" y="3325674"/>
            <a:ext cx="212439" cy="387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32667" y="4315178"/>
            <a:ext cx="339637" cy="360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</p:cNvCxnSpPr>
          <p:nvPr/>
        </p:nvCxnSpPr>
        <p:spPr>
          <a:xfrm>
            <a:off x="5491074" y="3325674"/>
            <a:ext cx="252148" cy="28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9" idx="7"/>
          </p:cNvCxnSpPr>
          <p:nvPr/>
        </p:nvCxnSpPr>
        <p:spPr>
          <a:xfrm flipH="1">
            <a:off x="5489421" y="4211852"/>
            <a:ext cx="214092" cy="521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5"/>
            <a:endCxn id="12" idx="1"/>
          </p:cNvCxnSpPr>
          <p:nvPr/>
        </p:nvCxnSpPr>
        <p:spPr>
          <a:xfrm>
            <a:off x="7250416" y="3325674"/>
            <a:ext cx="421596" cy="462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1"/>
          </p:cNvCxnSpPr>
          <p:nvPr/>
        </p:nvCxnSpPr>
        <p:spPr>
          <a:xfrm>
            <a:off x="8099778" y="4390672"/>
            <a:ext cx="303190" cy="388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0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Each of K, P and G have a distinct key value. We’ll choose the </a:t>
            </a:r>
            <a:r>
              <a:rPr lang="en-US" b="1" dirty="0" smtClean="0"/>
              <a:t>middle</a:t>
            </a:r>
            <a:r>
              <a:rPr lang="en-US" dirty="0" smtClean="0"/>
              <a:t> value and restructure so that the middle value is the </a:t>
            </a:r>
            <a:r>
              <a:rPr lang="en-US" b="1" dirty="0" smtClean="0"/>
              <a:t>new parent </a:t>
            </a:r>
            <a:r>
              <a:rPr lang="en-US" dirty="0" smtClean="0"/>
              <a:t>of the other two nodes.</a:t>
            </a:r>
          </a:p>
          <a:p>
            <a:pPr algn="l"/>
            <a:r>
              <a:rPr lang="en-US" dirty="0" smtClean="0"/>
              <a:t>Each of the 4 cases is detailed in the following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Note the recoloring of the 3 nodes.</a:t>
            </a:r>
          </a:p>
          <a:p>
            <a:pPr algn="l"/>
            <a:r>
              <a:rPr lang="en-US" dirty="0" smtClean="0"/>
              <a:t>Now it is a valid red-black tree.</a:t>
            </a:r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8598"/>
          <a:stretch/>
        </p:blipFill>
        <p:spPr>
          <a:xfrm>
            <a:off x="762000" y="572912"/>
            <a:ext cx="7620000" cy="33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Note </a:t>
            </a:r>
            <a:r>
              <a:rPr lang="en-US" dirty="0"/>
              <a:t>the recoloring of the 3 nodes.</a:t>
            </a:r>
          </a:p>
          <a:p>
            <a:pPr algn="l"/>
            <a:r>
              <a:rPr lang="en-US" dirty="0"/>
              <a:t>Now it is a valid red-black tree.</a:t>
            </a:r>
          </a:p>
          <a:p>
            <a:pPr algn="l"/>
            <a:r>
              <a:rPr lang="en-US" dirty="0"/>
              <a:t>Why?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620"/>
          <a:stretch/>
        </p:blipFill>
        <p:spPr>
          <a:xfrm>
            <a:off x="778933" y="529167"/>
            <a:ext cx="7620000" cy="28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0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49110"/>
            <a:ext cx="6400800" cy="5319889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Note the recoloring of the 3 nodes.</a:t>
            </a:r>
          </a:p>
          <a:p>
            <a:pPr algn="l"/>
            <a:r>
              <a:rPr lang="en-US" dirty="0"/>
              <a:t>Now it is a valid red-black tree.</a:t>
            </a:r>
          </a:p>
          <a:p>
            <a:pPr algn="l"/>
            <a:r>
              <a:rPr lang="en-US" dirty="0"/>
              <a:t>Why?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858"/>
          <a:stretch/>
        </p:blipFill>
        <p:spPr>
          <a:xfrm>
            <a:off x="877711" y="536222"/>
            <a:ext cx="7493000" cy="34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2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11147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getMax</a:t>
            </a:r>
            <a:r>
              <a:rPr lang="en-US" dirty="0" smtClean="0"/>
              <a:t> and </a:t>
            </a:r>
            <a:r>
              <a:rPr lang="en-US" dirty="0" err="1" smtClean="0"/>
              <a:t>removeMax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5556"/>
            <a:ext cx="6400800" cy="3428294"/>
          </a:xfrm>
        </p:spPr>
        <p:txBody>
          <a:bodyPr/>
          <a:lstStyle/>
          <a:p>
            <a:pPr algn="l"/>
            <a:r>
              <a:rPr lang="en-US" dirty="0" smtClean="0"/>
              <a:t>Heaps have the order property – the max is always at the root!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getMax</a:t>
            </a:r>
            <a:r>
              <a:rPr lang="en-US" dirty="0" smtClean="0"/>
              <a:t> is trivial!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removeMax</a:t>
            </a:r>
            <a:r>
              <a:rPr lang="en-US" dirty="0" smtClean="0"/>
              <a:t> does a </a:t>
            </a:r>
            <a:r>
              <a:rPr lang="en-US" dirty="0" err="1" smtClean="0"/>
              <a:t>getMax</a:t>
            </a:r>
            <a:r>
              <a:rPr lang="en-US" dirty="0" smtClean="0"/>
              <a:t>, and then removes the root node.</a:t>
            </a:r>
          </a:p>
          <a:p>
            <a:pPr algn="l"/>
            <a:r>
              <a:rPr lang="en-US" dirty="0" smtClean="0"/>
              <a:t>But how?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0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9778"/>
            <a:ext cx="6400800" cy="4924072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Note the recoloring of the 3 nodes.</a:t>
            </a:r>
          </a:p>
          <a:p>
            <a:pPr algn="l"/>
            <a:r>
              <a:rPr lang="en-US" dirty="0"/>
              <a:t>Now it is a valid red-black tree.</a:t>
            </a:r>
          </a:p>
          <a:p>
            <a:pPr algn="l"/>
            <a:r>
              <a:rPr lang="en-US" dirty="0"/>
              <a:t>Why?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4229"/>
          <a:stretch/>
        </p:blipFill>
        <p:spPr>
          <a:xfrm>
            <a:off x="726722" y="479778"/>
            <a:ext cx="7493000" cy="297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9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660401"/>
            <a:ext cx="7772400" cy="764822"/>
          </a:xfrm>
        </p:spPr>
        <p:txBody>
          <a:bodyPr/>
          <a:lstStyle/>
          <a:p>
            <a:r>
              <a:rPr lang="en-US" dirty="0" smtClean="0"/>
              <a:t>Recoloring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753555"/>
          </a:xfrm>
        </p:spPr>
        <p:txBody>
          <a:bodyPr/>
          <a:lstStyle/>
          <a:p>
            <a:pPr algn="l"/>
            <a:r>
              <a:rPr lang="en-US" dirty="0" smtClean="0"/>
              <a:t>We know P and K are both red. If S, P’s sibling, is also red we do a </a:t>
            </a:r>
            <a:r>
              <a:rPr lang="en-US" i="1" dirty="0" smtClean="0"/>
              <a:t>recoloring </a:t>
            </a:r>
            <a:r>
              <a:rPr lang="en-US" dirty="0" smtClean="0"/>
              <a:t>– P and S become black: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7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5207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The red-red conflict between P and K is resolved.</a:t>
            </a:r>
          </a:p>
          <a:p>
            <a:pPr algn="l"/>
            <a:r>
              <a:rPr lang="en-US" dirty="0" smtClean="0"/>
              <a:t> Moreover, the count of black nodes is unchanged.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0350"/>
            <a:ext cx="7315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0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But</a:t>
            </a:r>
            <a:r>
              <a:rPr lang="en-US" dirty="0" smtClean="0"/>
              <a:t>, recoloring G to red might introduce a red-red conflict between G and its parent.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If so, we just reapply the restructure/recolor rules to those two nodes and resolve the problem (working up the tree toward the root).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2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4445"/>
            <a:ext cx="7772400" cy="747888"/>
          </a:xfrm>
        </p:spPr>
        <p:txBody>
          <a:bodyPr/>
          <a:lstStyle/>
          <a:p>
            <a:r>
              <a:rPr lang="en-US" dirty="0" smtClean="0"/>
              <a:t>Insertion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39333"/>
            <a:ext cx="6400800" cy="3964517"/>
          </a:xfrm>
        </p:spPr>
        <p:txBody>
          <a:bodyPr/>
          <a:lstStyle/>
          <a:p>
            <a:pPr algn="l"/>
            <a:r>
              <a:rPr lang="en-US" dirty="0" smtClean="0"/>
              <a:t>Recall that inserting keys in numeric or alphabetic order can create very unbalanced BSTs.</a:t>
            </a:r>
          </a:p>
          <a:p>
            <a:pPr algn="l"/>
            <a:r>
              <a:rPr lang="en-US" dirty="0" smtClean="0"/>
              <a:t>For 1,2,3,4 we got: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32199" y="2798372"/>
            <a:ext cx="2547054" cy="3214511"/>
            <a:chOff x="5682304" y="2977444"/>
            <a:chExt cx="2547054" cy="3214511"/>
          </a:xfrm>
        </p:grpSpPr>
        <p:sp>
          <p:nvSpPr>
            <p:cNvPr id="5" name="Oval 4"/>
            <p:cNvSpPr/>
            <p:nvPr/>
          </p:nvSpPr>
          <p:spPr>
            <a:xfrm>
              <a:off x="5682304" y="2977444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345526" y="3863622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902914" y="4693355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566136" y="5556955"/>
              <a:ext cx="663222" cy="635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6" idx="1"/>
            </p:cNvCxnSpPr>
            <p:nvPr/>
          </p:nvCxnSpPr>
          <p:spPr>
            <a:xfrm>
              <a:off x="6136682" y="3612444"/>
              <a:ext cx="305971" cy="3441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</p:cNvCxnSpPr>
            <p:nvPr/>
          </p:nvCxnSpPr>
          <p:spPr>
            <a:xfrm>
              <a:off x="6911621" y="4405628"/>
              <a:ext cx="198728" cy="2877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1"/>
            </p:cNvCxnSpPr>
            <p:nvPr/>
          </p:nvCxnSpPr>
          <p:spPr>
            <a:xfrm>
              <a:off x="7392571" y="5328355"/>
              <a:ext cx="270692" cy="3215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29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7333"/>
            <a:ext cx="6400800" cy="4726517"/>
          </a:xfrm>
        </p:spPr>
        <p:txBody>
          <a:bodyPr/>
          <a:lstStyle/>
          <a:p>
            <a:pPr algn="l"/>
            <a:r>
              <a:rPr lang="en-US" dirty="0" smtClean="0"/>
              <a:t>Let’s do the same insertions using red-black trees.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We insert 1 as a red node. Since it is a root, it is immediately recolored to black: </a:t>
            </a:r>
          </a:p>
          <a:p>
            <a:pPr algn="l"/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Next we insert 2 as a red node (getting a valid red-black tree):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65311" y="2568222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29261" y="3932451"/>
            <a:ext cx="1686278" cy="1657665"/>
            <a:chOff x="6609644" y="2733007"/>
            <a:chExt cx="1686278" cy="1657665"/>
          </a:xfrm>
        </p:grpSpPr>
        <p:sp>
          <p:nvSpPr>
            <p:cNvPr id="5" name="Oval 4"/>
            <p:cNvSpPr/>
            <p:nvPr/>
          </p:nvSpPr>
          <p:spPr>
            <a:xfrm>
              <a:off x="7564966" y="3685116"/>
              <a:ext cx="730956" cy="70555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609644" y="2733007"/>
              <a:ext cx="750711" cy="70555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dirty="0">
                <a:solidFill>
                  <a:srgbClr val="8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5"/>
              <a:endCxn id="5" idx="1"/>
            </p:cNvCxnSpPr>
            <p:nvPr/>
          </p:nvCxnSpPr>
          <p:spPr>
            <a:xfrm>
              <a:off x="7250416" y="3335237"/>
              <a:ext cx="421596" cy="4532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96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5429956" cy="471240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 smtClean="0"/>
              <a:t>Next we add 3 as a red node getting an </a:t>
            </a:r>
            <a:r>
              <a:rPr lang="en-US" i="1" dirty="0" smtClean="0"/>
              <a:t>invalid</a:t>
            </a:r>
            <a:r>
              <a:rPr lang="en-US" dirty="0" smtClean="0"/>
              <a:t> red-black tree: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02805" y="2739671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47483" y="1787562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7" name="Straight Arrow Connector 6"/>
          <p:cNvCxnSpPr>
            <a:stCxn id="6" idx="5"/>
            <a:endCxn id="5" idx="1"/>
          </p:cNvCxnSpPr>
          <p:nvPr/>
        </p:nvCxnSpPr>
        <p:spPr>
          <a:xfrm>
            <a:off x="3788255" y="2389792"/>
            <a:ext cx="421596" cy="453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130094" y="3766960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5"/>
            <a:endCxn id="8" idx="1"/>
          </p:cNvCxnSpPr>
          <p:nvPr/>
        </p:nvCxnSpPr>
        <p:spPr>
          <a:xfrm>
            <a:off x="4726715" y="3341901"/>
            <a:ext cx="510425" cy="52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5429956" cy="4712406"/>
          </a:xfrm>
        </p:spPr>
        <p:txBody>
          <a:bodyPr/>
          <a:lstStyle/>
          <a:p>
            <a:pPr algn="l"/>
            <a:r>
              <a:rPr lang="en-US" dirty="0" smtClean="0"/>
              <a:t>The tree is restructured, making 2 the new root: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0139" y="2737557"/>
            <a:ext cx="730956" cy="7076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47483" y="1787562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71760" y="2737557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2864049" y="2389792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45023" y="2389792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3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4"/>
            </a:pPr>
            <a:r>
              <a:rPr lang="en-US" dirty="0" smtClean="0"/>
              <a:t>Now 4 is inserted as a red node, creating an invalid red-black tree: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7695" y="3217335"/>
            <a:ext cx="730956" cy="7076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45039" y="2267340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69316" y="3217335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61605" y="2869570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42579" y="2869570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24827" y="4202291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893226" y="3819565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9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algn="l"/>
            <a:r>
              <a:rPr lang="en-US" dirty="0" smtClean="0"/>
              <a:t>Since 1, 3 and 4 are all red, we do a recoloring. Nodes 1 and 3 become black. Node 2 becomes red, then is changed back to black because it is the root.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60272" y="3899529"/>
            <a:ext cx="730956" cy="707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67616" y="2949534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91893" y="3899529"/>
            <a:ext cx="730956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84182" y="3551764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5156" y="3551764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47404" y="4884485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915803" y="4501759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7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We must maintain the shape and order properties.</a:t>
            </a:r>
          </a:p>
          <a:p>
            <a:pPr algn="l"/>
            <a:r>
              <a:rPr lang="en-US" dirty="0" smtClean="0"/>
              <a:t>We do the following: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Replace the </a:t>
            </a:r>
            <a:r>
              <a:rPr lang="en-US" b="1" i="1" dirty="0"/>
              <a:t>value</a:t>
            </a:r>
            <a:r>
              <a:rPr lang="en-US" dirty="0"/>
              <a:t> in the root with the </a:t>
            </a:r>
            <a:r>
              <a:rPr lang="en-US" b="1" i="1" dirty="0"/>
              <a:t>value</a:t>
            </a:r>
            <a:r>
              <a:rPr lang="en-US" dirty="0"/>
              <a:t> at the end of the array (which corresponds to the heap's rightmost leaf at depth d). Remove that leaf from the tree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(Shape property preserved)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6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dirty="0" smtClean="0"/>
              <a:t>Finally, 5 is added as a red node: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49234" y="2312653"/>
            <a:ext cx="730956" cy="707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6578" y="1362658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80855" y="2312653"/>
            <a:ext cx="730956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73144" y="1964888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54118" y="1964888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6366" y="3297609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904765" y="2914883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35432" y="4381343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1" idx="1"/>
          </p:cNvCxnSpPr>
          <p:nvPr/>
        </p:nvCxnSpPr>
        <p:spPr>
          <a:xfrm>
            <a:off x="6067322" y="4003165"/>
            <a:ext cx="375156" cy="48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6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022622" cy="4712406"/>
          </a:xfrm>
        </p:spPr>
        <p:txBody>
          <a:bodyPr/>
          <a:lstStyle/>
          <a:p>
            <a:pPr algn="l"/>
            <a:r>
              <a:rPr lang="en-US" dirty="0" smtClean="0"/>
              <a:t>The 3 – 4– 5 </a:t>
            </a:r>
            <a:r>
              <a:rPr lang="en-US" dirty="0" err="1" smtClean="0"/>
              <a:t>subtree</a:t>
            </a:r>
            <a:r>
              <a:rPr lang="en-US" dirty="0" smtClean="0"/>
              <a:t> is restructured: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49234" y="2312653"/>
            <a:ext cx="730956" cy="7076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6578" y="1362658"/>
            <a:ext cx="750711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80855" y="2312653"/>
            <a:ext cx="730956" cy="7055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5" idx="7"/>
          </p:cNvCxnSpPr>
          <p:nvPr/>
        </p:nvCxnSpPr>
        <p:spPr>
          <a:xfrm flipH="1">
            <a:off x="3073144" y="1964888"/>
            <a:ext cx="393373" cy="451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54118" y="1964888"/>
            <a:ext cx="453473" cy="34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36366" y="3297609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5"/>
            <a:endCxn id="10" idx="1"/>
          </p:cNvCxnSpPr>
          <p:nvPr/>
        </p:nvCxnSpPr>
        <p:spPr>
          <a:xfrm>
            <a:off x="4904765" y="2914883"/>
            <a:ext cx="538647" cy="486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517" y="3293061"/>
            <a:ext cx="730956" cy="7055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3"/>
            <a:endCxn id="11" idx="7"/>
          </p:cNvCxnSpPr>
          <p:nvPr/>
        </p:nvCxnSpPr>
        <p:spPr>
          <a:xfrm flipH="1">
            <a:off x="4090427" y="2914883"/>
            <a:ext cx="297474" cy="48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0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2557"/>
            <a:ext cx="7772400" cy="846665"/>
          </a:xfrm>
        </p:spPr>
        <p:txBody>
          <a:bodyPr/>
          <a:lstStyle/>
          <a:p>
            <a:r>
              <a:rPr lang="en-US" dirty="0" smtClean="0"/>
              <a:t>Class Participation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947333"/>
            <a:ext cx="6714067" cy="3456517"/>
          </a:xfrm>
        </p:spPr>
        <p:txBody>
          <a:bodyPr/>
          <a:lstStyle/>
          <a:p>
            <a:pPr algn="l"/>
            <a:r>
              <a:rPr lang="en-US" dirty="0" smtClean="0"/>
              <a:t>Insert the following into a red-black tree:</a:t>
            </a:r>
          </a:p>
          <a:p>
            <a:pPr algn="l"/>
            <a:r>
              <a:rPr lang="en-US" dirty="0" smtClean="0"/>
              <a:t>7, 14, 18, 23, 1, 11, 20, 29, 25, 27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1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4889"/>
            <a:ext cx="7772400" cy="1382889"/>
          </a:xfrm>
        </p:spPr>
        <p:txBody>
          <a:bodyPr>
            <a:normAutofit/>
          </a:bodyPr>
          <a:lstStyle/>
          <a:p>
            <a:r>
              <a:rPr lang="en-US" dirty="0" smtClean="0"/>
              <a:t>Complexity of Insertion into a Red-black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778" y="2497667"/>
            <a:ext cx="7112000" cy="3231444"/>
          </a:xfrm>
        </p:spPr>
        <p:txBody>
          <a:bodyPr/>
          <a:lstStyle/>
          <a:p>
            <a:pPr algn="l"/>
            <a:r>
              <a:rPr lang="en-US" dirty="0" smtClean="0"/>
              <a:t>Insertion requires three steps: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An ordinary BST insertion. This is O(log n) if the tree is balanced.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Color new node red – O(1) time</a:t>
            </a:r>
          </a:p>
          <a:p>
            <a:pPr algn="l"/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8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667" y="705556"/>
            <a:ext cx="6942665" cy="5136444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/>
              <a:t>Restore red-black properties (if needed)</a:t>
            </a:r>
            <a:r>
              <a:rPr lang="en-US" dirty="0" smtClean="0"/>
              <a:t>.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Restructuring is done at most once. It is     	  O(1) since only a limited number of</a:t>
            </a:r>
          </a:p>
          <a:p>
            <a:pPr algn="l"/>
            <a:r>
              <a:rPr lang="en-US" dirty="0" smtClean="0"/>
              <a:t> 	  pointers are reset.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Recoloring is also O(1) but may need to  	   be repeated up the tree. Since the tree 	 	   is balanced, at most O(log n) 	   		    	   	   </a:t>
            </a:r>
            <a:r>
              <a:rPr lang="en-US" dirty="0" err="1" smtClean="0"/>
              <a:t>recolorings</a:t>
            </a:r>
            <a:r>
              <a:rPr lang="en-US" dirty="0" smtClean="0"/>
              <a:t> are needed.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The overall complexity is therefore O(log n).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874887"/>
          </a:xfrm>
        </p:spPr>
        <p:txBody>
          <a:bodyPr/>
          <a:lstStyle/>
          <a:p>
            <a:r>
              <a:rPr lang="en-US" dirty="0" smtClean="0"/>
              <a:t>Deletion from Red-black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6778"/>
            <a:ext cx="6400800" cy="3527072"/>
          </a:xfrm>
        </p:spPr>
        <p:txBody>
          <a:bodyPr/>
          <a:lstStyle/>
          <a:p>
            <a:pPr algn="l"/>
            <a:r>
              <a:rPr lang="en-US" dirty="0"/>
              <a:t>The delete operation is similar in feel to the insert operation, but more complicated</a:t>
            </a:r>
            <a:r>
              <a:rPr lang="en-US" dirty="0" smtClean="0"/>
              <a:t>. You will not be expected to know </a:t>
            </a:r>
            <a:r>
              <a:rPr lang="en-US" smtClean="0"/>
              <a:t>its operation.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en-US" dirty="0"/>
              <a:t>Now work your way down the tree, swapping values to restore the order property: each time, if the value in the current node is less than one of its children, then swap its value with the </a:t>
            </a:r>
            <a:r>
              <a:rPr lang="en-US" b="1" i="1" dirty="0" smtClean="0"/>
              <a:t>larger </a:t>
            </a:r>
            <a:r>
              <a:rPr lang="en-US" dirty="0" smtClean="0"/>
              <a:t>child </a:t>
            </a:r>
            <a:r>
              <a:rPr lang="en-US" dirty="0"/>
              <a:t>(that ensures that the new root value is larger than both of its children).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2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pPr algn="l"/>
            <a:r>
              <a:rPr lang="en-US" dirty="0" smtClean="0"/>
              <a:t>Here’s an illustration of </a:t>
            </a:r>
            <a:r>
              <a:rPr lang="en-US" dirty="0" err="1" smtClean="0"/>
              <a:t>removeMax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1235"/>
          <a:stretch/>
        </p:blipFill>
        <p:spPr>
          <a:xfrm>
            <a:off x="3146778" y="1672166"/>
            <a:ext cx="3340625" cy="44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4811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8765"/>
          <a:stretch/>
        </p:blipFill>
        <p:spPr>
          <a:xfrm>
            <a:off x="3302000" y="832555"/>
            <a:ext cx="3082969" cy="42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4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987777"/>
          </a:xfrm>
        </p:spPr>
        <p:txBody>
          <a:bodyPr/>
          <a:lstStyle/>
          <a:p>
            <a:r>
              <a:rPr lang="en-US" dirty="0" smtClean="0"/>
              <a:t>Complexity of Priority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862667"/>
            <a:ext cx="6841067" cy="3541183"/>
          </a:xfrm>
        </p:spPr>
        <p:txBody>
          <a:bodyPr/>
          <a:lstStyle/>
          <a:p>
            <a:pPr algn="l"/>
            <a:r>
              <a:rPr lang="en-US" dirty="0" smtClean="0"/>
              <a:t>Insert:</a:t>
            </a:r>
          </a:p>
          <a:p>
            <a:pPr algn="l"/>
            <a:r>
              <a:rPr lang="en-US" dirty="0" smtClean="0"/>
              <a:t>Add element at end of array – O(1)</a:t>
            </a:r>
          </a:p>
          <a:p>
            <a:pPr algn="l"/>
            <a:r>
              <a:rPr lang="en-US" dirty="0" smtClean="0"/>
              <a:t> Swap elements up tree to restore order – O(log n) since tree is balanced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Overall – O(log 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556" y="592667"/>
            <a:ext cx="7224888" cy="4811183"/>
          </a:xfrm>
        </p:spPr>
        <p:txBody>
          <a:bodyPr/>
          <a:lstStyle/>
          <a:p>
            <a:pPr algn="l"/>
            <a:r>
              <a:rPr lang="en-US" dirty="0" err="1" smtClean="0"/>
              <a:t>removeMax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  Replace root with end </a:t>
            </a:r>
            <a:r>
              <a:rPr lang="en-US" dirty="0"/>
              <a:t>of </a:t>
            </a:r>
            <a:r>
              <a:rPr lang="en-US" dirty="0" smtClean="0"/>
              <a:t>array element </a:t>
            </a:r>
            <a:r>
              <a:rPr lang="en-US" dirty="0"/>
              <a:t>– O(1)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Swap </a:t>
            </a:r>
            <a:r>
              <a:rPr lang="en-US" dirty="0"/>
              <a:t>elements </a:t>
            </a:r>
            <a:r>
              <a:rPr lang="en-US" dirty="0" smtClean="0"/>
              <a:t>to </a:t>
            </a:r>
            <a:r>
              <a:rPr lang="en-US" dirty="0"/>
              <a:t>restore order – O(log n) since tree is balanced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Overall – O(log n)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129913</TotalTime>
  <Words>1426</Words>
  <Application>Microsoft Macintosh PowerPoint</Application>
  <PresentationFormat>On-screen Show (4:3)</PresentationFormat>
  <Paragraphs>223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logo_design</vt:lpstr>
      <vt:lpstr>CS 367   Introduction to Data Structures   </vt:lpstr>
      <vt:lpstr>PowerPoint Presentation</vt:lpstr>
      <vt:lpstr>Implementing getMax and removeMax</vt:lpstr>
      <vt:lpstr>PowerPoint Presentation</vt:lpstr>
      <vt:lpstr>PowerPoint Presentation</vt:lpstr>
      <vt:lpstr>PowerPoint Presentation</vt:lpstr>
      <vt:lpstr>PowerPoint Presentation</vt:lpstr>
      <vt:lpstr>Complexity of Priority Queues</vt:lpstr>
      <vt:lpstr>PowerPoint Presentation</vt:lpstr>
      <vt:lpstr>Unbalanced BSTs</vt:lpstr>
      <vt:lpstr>PowerPoint Presentation</vt:lpstr>
      <vt:lpstr>PowerPoint Presentation</vt:lpstr>
      <vt:lpstr>Rebalancing a BST</vt:lpstr>
      <vt:lpstr>Red-Black Trees</vt:lpstr>
      <vt:lpstr>PowerPoint Presentation</vt:lpstr>
      <vt:lpstr>PowerPoint Presentation</vt:lpstr>
      <vt:lpstr>PowerPoint Presentation</vt:lpstr>
      <vt:lpstr>A technical detail</vt:lpstr>
      <vt:lpstr>Operations on Red-black Trees</vt:lpstr>
      <vt:lpstr>Insertion into a Red-black Tree</vt:lpstr>
      <vt:lpstr>PowerPoint Presentation</vt:lpstr>
      <vt:lpstr>PowerPoint Presentation</vt:lpstr>
      <vt:lpstr>PowerPoint Presentation</vt:lpstr>
      <vt:lpstr>PowerPoint Presentation</vt:lpstr>
      <vt:lpstr>Restructuring.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Recoloring</vt:lpstr>
      <vt:lpstr>PowerPoint Presentation</vt:lpstr>
      <vt:lpstr>PowerPoint Presentation</vt:lpstr>
      <vt:lpstr>Insertion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Participation</vt:lpstr>
      <vt:lpstr>Complexity of Insertion into a Red-black Tree</vt:lpstr>
      <vt:lpstr>PowerPoint Presentation</vt:lpstr>
      <vt:lpstr>Deletion from Red-black Trees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334</cp:revision>
  <cp:lastPrinted>2016-09-27T18:41:30Z</cp:lastPrinted>
  <dcterms:created xsi:type="dcterms:W3CDTF">2014-03-07T22:02:56Z</dcterms:created>
  <dcterms:modified xsi:type="dcterms:W3CDTF">2018-03-08T21:16:32Z</dcterms:modified>
</cp:coreProperties>
</file>