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105"/>
  </p:notesMasterIdLst>
  <p:sldIdLst>
    <p:sldId id="471" r:id="rId2"/>
    <p:sldId id="893" r:id="rId3"/>
    <p:sldId id="917" r:id="rId4"/>
    <p:sldId id="918" r:id="rId5"/>
    <p:sldId id="919" r:id="rId6"/>
    <p:sldId id="920" r:id="rId7"/>
    <p:sldId id="921" r:id="rId8"/>
    <p:sldId id="922" r:id="rId9"/>
    <p:sldId id="923" r:id="rId10"/>
    <p:sldId id="924" r:id="rId11"/>
    <p:sldId id="925" r:id="rId12"/>
    <p:sldId id="926" r:id="rId13"/>
    <p:sldId id="927" r:id="rId14"/>
    <p:sldId id="928" r:id="rId15"/>
    <p:sldId id="929" r:id="rId16"/>
    <p:sldId id="930" r:id="rId17"/>
    <p:sldId id="931" r:id="rId18"/>
    <p:sldId id="932" r:id="rId19"/>
    <p:sldId id="933" r:id="rId20"/>
    <p:sldId id="934" r:id="rId21"/>
    <p:sldId id="935" r:id="rId22"/>
    <p:sldId id="936" r:id="rId23"/>
    <p:sldId id="937" r:id="rId24"/>
    <p:sldId id="940" r:id="rId25"/>
    <p:sldId id="941" r:id="rId26"/>
    <p:sldId id="942" r:id="rId27"/>
    <p:sldId id="943" r:id="rId28"/>
    <p:sldId id="944" r:id="rId29"/>
    <p:sldId id="945" r:id="rId30"/>
    <p:sldId id="946" r:id="rId31"/>
    <p:sldId id="947" r:id="rId32"/>
    <p:sldId id="948" r:id="rId33"/>
    <p:sldId id="949" r:id="rId34"/>
    <p:sldId id="950" r:id="rId35"/>
    <p:sldId id="951" r:id="rId36"/>
    <p:sldId id="952" r:id="rId37"/>
    <p:sldId id="953" r:id="rId38"/>
    <p:sldId id="954" r:id="rId39"/>
    <p:sldId id="955" r:id="rId40"/>
    <p:sldId id="956" r:id="rId41"/>
    <p:sldId id="957" r:id="rId42"/>
    <p:sldId id="958" r:id="rId43"/>
    <p:sldId id="959" r:id="rId44"/>
    <p:sldId id="960" r:id="rId45"/>
    <p:sldId id="961" r:id="rId46"/>
    <p:sldId id="962" r:id="rId47"/>
    <p:sldId id="963" r:id="rId48"/>
    <p:sldId id="964" r:id="rId49"/>
    <p:sldId id="965" r:id="rId50"/>
    <p:sldId id="966" r:id="rId51"/>
    <p:sldId id="967" r:id="rId52"/>
    <p:sldId id="968" r:id="rId53"/>
    <p:sldId id="969" r:id="rId54"/>
    <p:sldId id="970" r:id="rId55"/>
    <p:sldId id="971" r:id="rId56"/>
    <p:sldId id="972" r:id="rId57"/>
    <p:sldId id="973" r:id="rId58"/>
    <p:sldId id="974" r:id="rId59"/>
    <p:sldId id="975" r:id="rId60"/>
    <p:sldId id="976" r:id="rId61"/>
    <p:sldId id="977" r:id="rId62"/>
    <p:sldId id="978" r:id="rId63"/>
    <p:sldId id="979" r:id="rId64"/>
    <p:sldId id="980" r:id="rId65"/>
    <p:sldId id="981" r:id="rId66"/>
    <p:sldId id="982" r:id="rId67"/>
    <p:sldId id="983" r:id="rId68"/>
    <p:sldId id="984" r:id="rId69"/>
    <p:sldId id="985" r:id="rId70"/>
    <p:sldId id="986" r:id="rId71"/>
    <p:sldId id="987" r:id="rId72"/>
    <p:sldId id="988" r:id="rId73"/>
    <p:sldId id="989" r:id="rId74"/>
    <p:sldId id="990" r:id="rId75"/>
    <p:sldId id="991" r:id="rId76"/>
    <p:sldId id="992" r:id="rId77"/>
    <p:sldId id="993" r:id="rId78"/>
    <p:sldId id="994" r:id="rId79"/>
    <p:sldId id="995" r:id="rId80"/>
    <p:sldId id="996" r:id="rId81"/>
    <p:sldId id="997" r:id="rId82"/>
    <p:sldId id="998" r:id="rId83"/>
    <p:sldId id="999" r:id="rId84"/>
    <p:sldId id="1000" r:id="rId85"/>
    <p:sldId id="1001" r:id="rId86"/>
    <p:sldId id="1002" r:id="rId87"/>
    <p:sldId id="1003" r:id="rId88"/>
    <p:sldId id="1004" r:id="rId89"/>
    <p:sldId id="1005" r:id="rId90"/>
    <p:sldId id="1006" r:id="rId91"/>
    <p:sldId id="1007" r:id="rId92"/>
    <p:sldId id="1008" r:id="rId93"/>
    <p:sldId id="1009" r:id="rId94"/>
    <p:sldId id="1010" r:id="rId95"/>
    <p:sldId id="1011" r:id="rId96"/>
    <p:sldId id="1012" r:id="rId97"/>
    <p:sldId id="1013" r:id="rId98"/>
    <p:sldId id="1014" r:id="rId99"/>
    <p:sldId id="1015" r:id="rId100"/>
    <p:sldId id="1016" r:id="rId101"/>
    <p:sldId id="1017" r:id="rId102"/>
    <p:sldId id="1018" r:id="rId103"/>
    <p:sldId id="1019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1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notesMaster" Target="notesMasters/notesMaster1.xml"/><Relationship Id="rId106" Type="http://schemas.openxmlformats.org/officeDocument/2006/relationships/printerSettings" Target="printerSettings/printerSettings1.bin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viewProps" Target="viewProps.xml"/><Relationship Id="rId109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20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 red-red conflict between P and K is resolved.</a:t>
            </a:r>
          </a:p>
          <a:p>
            <a:pPr algn="l"/>
            <a:r>
              <a:rPr lang="en-US" dirty="0" smtClean="0"/>
              <a:t> Moreover, the count of black nodes is unchanged.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0350"/>
            <a:ext cx="7315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818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Concurrent execution of 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7"/>
            <a:ext cx="6400800" cy="3640666"/>
          </a:xfrm>
        </p:spPr>
        <p:txBody>
          <a:bodyPr/>
          <a:lstStyle/>
          <a:p>
            <a:pPr algn="l"/>
            <a:r>
              <a:rPr lang="en-US" dirty="0" smtClean="0"/>
              <a:t>Merge sort adapts nicely to a multi-processor environment.</a:t>
            </a:r>
          </a:p>
          <a:p>
            <a:pPr algn="l"/>
            <a:r>
              <a:rPr lang="en-US" dirty="0" smtClean="0"/>
              <a:t> If you have k “cores” or “threads” each can take a fraction of the calls, leading to </a:t>
            </a:r>
            <a:r>
              <a:rPr lang="en-US" i="1" dirty="0" smtClean="0"/>
              <a:t>almost </a:t>
            </a:r>
            <a:r>
              <a:rPr lang="en-US" dirty="0" smtClean="0"/>
              <a:t>a factor of k speedup.</a:t>
            </a:r>
          </a:p>
          <a:p>
            <a:pPr algn="l"/>
            <a:r>
              <a:rPr lang="en-US" dirty="0" smtClean="0"/>
              <a:t>Why almost?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9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354666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 had an Unlimited number of Processors?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3000"/>
            <a:ext cx="6400800" cy="330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Notice that almost all the work in the sort is done during the merge phase.</a:t>
            </a:r>
          </a:p>
          <a:p>
            <a:pPr algn="l"/>
            <a:r>
              <a:rPr lang="en-US" dirty="0" smtClean="0"/>
              <a:t>At the top level you need O(N) time to do the merge.</a:t>
            </a:r>
          </a:p>
          <a:p>
            <a:pPr algn="l"/>
            <a:r>
              <a:rPr lang="en-US" dirty="0" smtClean="0"/>
              <a:t>At the next level you do 2 O(N/2) merges, but with parallelism this takes only O(N/2) time.</a:t>
            </a:r>
          </a:p>
        </p:txBody>
      </p:sp>
    </p:spTree>
    <p:extLst>
      <p:ext uri="{BB962C8B-B14F-4D97-AF65-F5344CB8AC3E}">
        <p14:creationId xmlns:p14="http://schemas.microsoft.com/office/powerpoint/2010/main" val="63719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The next level does four concurrent merges, in O(N/4) time.</a:t>
            </a:r>
          </a:p>
          <a:p>
            <a:pPr algn="l"/>
            <a:r>
              <a:rPr lang="en-US" dirty="0" smtClean="0"/>
              <a:t>So the total time is: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O(N) + O(N/2) + O(N/4) + ... + O(1)</a:t>
            </a:r>
          </a:p>
          <a:p>
            <a:pPr algn="l"/>
            <a:r>
              <a:rPr lang="en-US" dirty="0" smtClean="0"/>
              <a:t>This sums to ...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O(N) – the best possible result!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7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46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Merge Sort is given a Sorted array?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667"/>
            <a:ext cx="6400800" cy="3287183"/>
          </a:xfrm>
        </p:spPr>
        <p:txBody>
          <a:bodyPr/>
          <a:lstStyle/>
          <a:p>
            <a:pPr algn="l"/>
            <a:r>
              <a:rPr lang="en-US" dirty="0" smtClean="0"/>
              <a:t>Doesn’t matter!</a:t>
            </a:r>
          </a:p>
          <a:p>
            <a:pPr algn="l"/>
            <a:r>
              <a:rPr lang="en-US" dirty="0" smtClean="0"/>
              <a:t>The same recursive calls and merge loops will be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, recoloring G to red might introduce a red-red conflict between G and its parent.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If so, we just reapply the restructure/recolor rules to those two nodes and resolve the problem (working up the tree toward the root).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747888"/>
          </a:xfrm>
        </p:spPr>
        <p:txBody>
          <a:bodyPr/>
          <a:lstStyle/>
          <a:p>
            <a:r>
              <a:rPr lang="en-US" dirty="0" smtClean="0"/>
              <a:t>Insertion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39333"/>
            <a:ext cx="6400800" cy="3964517"/>
          </a:xfrm>
        </p:spPr>
        <p:txBody>
          <a:bodyPr/>
          <a:lstStyle/>
          <a:p>
            <a:pPr algn="l"/>
            <a:r>
              <a:rPr lang="en-US" dirty="0" smtClean="0"/>
              <a:t>Recall that inserting keys in numeric or alphabetic order can create very unbalanced BSTs.</a:t>
            </a:r>
          </a:p>
          <a:p>
            <a:pPr algn="l"/>
            <a:r>
              <a:rPr lang="en-US" dirty="0" smtClean="0"/>
              <a:t>For 1,2,3,4 we got: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32199" y="2798372"/>
            <a:ext cx="2547054" cy="3214511"/>
            <a:chOff x="5682304" y="2977444"/>
            <a:chExt cx="2547054" cy="3214511"/>
          </a:xfrm>
        </p:grpSpPr>
        <p:sp>
          <p:nvSpPr>
            <p:cNvPr id="5" name="Oval 4"/>
            <p:cNvSpPr/>
            <p:nvPr/>
          </p:nvSpPr>
          <p:spPr>
            <a:xfrm>
              <a:off x="5682304" y="2977444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345526" y="3863622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02914" y="4693355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566136" y="5556955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>
              <a:off x="6136682" y="3612444"/>
              <a:ext cx="305971" cy="344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</p:cNvCxnSpPr>
            <p:nvPr/>
          </p:nvCxnSpPr>
          <p:spPr>
            <a:xfrm>
              <a:off x="6911621" y="4405628"/>
              <a:ext cx="198728" cy="287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1"/>
            </p:cNvCxnSpPr>
            <p:nvPr/>
          </p:nvCxnSpPr>
          <p:spPr>
            <a:xfrm>
              <a:off x="7392571" y="5328355"/>
              <a:ext cx="270692" cy="321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Let’s do the same insertions using red-black trees.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We insert 1 as a red node. Since it is a root, it is immediately recolored to black: </a:t>
            </a:r>
          </a:p>
          <a:p>
            <a:pPr algn="l"/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Next we insert 2 as a red node (getting a valid red-black tree):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65311" y="256822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9261" y="3932451"/>
            <a:ext cx="1686278" cy="1657665"/>
            <a:chOff x="6609644" y="2733007"/>
            <a:chExt cx="1686278" cy="1657665"/>
          </a:xfrm>
        </p:grpSpPr>
        <p:sp>
          <p:nvSpPr>
            <p:cNvPr id="5" name="Oval 4"/>
            <p:cNvSpPr/>
            <p:nvPr/>
          </p:nvSpPr>
          <p:spPr>
            <a:xfrm>
              <a:off x="7564966" y="3685116"/>
              <a:ext cx="730956" cy="7055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09644" y="2733007"/>
              <a:ext cx="750711" cy="7055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5"/>
              <a:endCxn id="5" idx="1"/>
            </p:cNvCxnSpPr>
            <p:nvPr/>
          </p:nvCxnSpPr>
          <p:spPr>
            <a:xfrm>
              <a:off x="7250416" y="3335237"/>
              <a:ext cx="421596" cy="4532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96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5429956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 smtClean="0"/>
              <a:t>Next we add 3 as a red node getting an </a:t>
            </a:r>
            <a:r>
              <a:rPr lang="en-US" i="1" dirty="0" smtClean="0"/>
              <a:t>invalid</a:t>
            </a:r>
            <a:r>
              <a:rPr lang="en-US" dirty="0" smtClean="0"/>
              <a:t> red-black tree: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02805" y="273967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47483" y="178756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7" name="Straight Arrow Connector 6"/>
          <p:cNvCxnSpPr>
            <a:stCxn id="6" idx="5"/>
            <a:endCxn id="5" idx="1"/>
          </p:cNvCxnSpPr>
          <p:nvPr/>
        </p:nvCxnSpPr>
        <p:spPr>
          <a:xfrm>
            <a:off x="3788255" y="2389792"/>
            <a:ext cx="421596" cy="45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30094" y="3766960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4726715" y="3341901"/>
            <a:ext cx="510425" cy="52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5429956" cy="4712406"/>
          </a:xfrm>
        </p:spPr>
        <p:txBody>
          <a:bodyPr/>
          <a:lstStyle/>
          <a:p>
            <a:pPr algn="l"/>
            <a:r>
              <a:rPr lang="en-US" dirty="0" smtClean="0"/>
              <a:t>The tree is restructured, making 2 the new root: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0139" y="2737557"/>
            <a:ext cx="730956" cy="7076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47483" y="178756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71760" y="2737557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2864049" y="2389792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45023" y="2389792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3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4"/>
            </a:pPr>
            <a:r>
              <a:rPr lang="en-US" dirty="0" smtClean="0"/>
              <a:t>Now 4 is inserted as a red node, creating an invalid red-black tree: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7695" y="3217335"/>
            <a:ext cx="730956" cy="7076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45039" y="2267340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9316" y="3217335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61605" y="2869570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2579" y="2869570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24827" y="420229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893226" y="3819565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9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algn="l"/>
            <a:r>
              <a:rPr lang="en-US" dirty="0" smtClean="0"/>
              <a:t>Since 1, 3 and 4 are all red, we do a recoloring. Nodes 1 and 3 become black. Node 2 becomes red, then is changed back to black because it is the root.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0272" y="3899529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7616" y="2949534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91893" y="3899529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84182" y="3551764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5156" y="3551764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47404" y="4884485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15803" y="4501759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7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dirty="0" smtClean="0"/>
              <a:t>Finally, 5 is added as a red node: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49234" y="2312653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6578" y="1362658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0855" y="2312653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73144" y="1964888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4118" y="1964888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6366" y="3297609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04765" y="2914883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35432" y="4381343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6067322" y="4003165"/>
            <a:ext cx="375156" cy="4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algn="l"/>
            <a:r>
              <a:rPr lang="en-US" dirty="0" smtClean="0"/>
              <a:t>The 3 – 4– 5 </a:t>
            </a:r>
            <a:r>
              <a:rPr lang="en-US" dirty="0" err="1" smtClean="0"/>
              <a:t>subtree</a:t>
            </a:r>
            <a:r>
              <a:rPr lang="en-US" dirty="0" smtClean="0"/>
              <a:t> is restructured: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49234" y="2312653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6578" y="1362658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0855" y="2312653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73144" y="1964888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4118" y="1964888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6366" y="3297609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04765" y="2914883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517" y="329306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11" idx="7"/>
          </p:cNvCxnSpPr>
          <p:nvPr/>
        </p:nvCxnSpPr>
        <p:spPr>
          <a:xfrm flipH="1">
            <a:off x="4090427" y="2914883"/>
            <a:ext cx="297474" cy="4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0249"/>
            <a:ext cx="6400800" cy="528108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Red</a:t>
            </a:r>
            <a:r>
              <a:rPr lang="en-US" dirty="0"/>
              <a:t>-black </a:t>
            </a:r>
            <a:r>
              <a:rPr lang="en-US" dirty="0" smtClean="0"/>
              <a:t>trees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Hashing</a:t>
            </a: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557"/>
            <a:ext cx="7772400" cy="846665"/>
          </a:xfrm>
        </p:spPr>
        <p:txBody>
          <a:bodyPr/>
          <a:lstStyle/>
          <a:p>
            <a:r>
              <a:rPr lang="en-US" dirty="0" smtClean="0"/>
              <a:t>Class 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947333"/>
            <a:ext cx="6714067" cy="3456517"/>
          </a:xfrm>
        </p:spPr>
        <p:txBody>
          <a:bodyPr/>
          <a:lstStyle/>
          <a:p>
            <a:pPr algn="l"/>
            <a:r>
              <a:rPr lang="en-US" dirty="0" smtClean="0"/>
              <a:t>Insert the following into a red-black tree:</a:t>
            </a:r>
          </a:p>
          <a:p>
            <a:pPr algn="l"/>
            <a:r>
              <a:rPr lang="en-US" dirty="0" smtClean="0"/>
              <a:t>7, 14, 18, 23, 1, 11, 20, 29, 25, 27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889"/>
            <a:ext cx="7772400" cy="1382889"/>
          </a:xfrm>
        </p:spPr>
        <p:txBody>
          <a:bodyPr>
            <a:normAutofit/>
          </a:bodyPr>
          <a:lstStyle/>
          <a:p>
            <a:r>
              <a:rPr lang="en-US" dirty="0" smtClean="0"/>
              <a:t>Complexity of Insertion into a Red-black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778" y="2497667"/>
            <a:ext cx="7112000" cy="3231444"/>
          </a:xfrm>
        </p:spPr>
        <p:txBody>
          <a:bodyPr/>
          <a:lstStyle/>
          <a:p>
            <a:pPr algn="l"/>
            <a:r>
              <a:rPr lang="en-US" dirty="0" smtClean="0"/>
              <a:t>Insertion requires three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An ordinary BST insertion. This is O(log n) if the tree is balanced.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Color new node red – O(1) time</a:t>
            </a:r>
          </a:p>
          <a:p>
            <a:pPr algn="l"/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8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7" y="705556"/>
            <a:ext cx="6942665" cy="5136444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/>
              <a:t>Restore red-black properties (if needed)</a:t>
            </a:r>
            <a:r>
              <a:rPr lang="en-US" dirty="0" smtClean="0"/>
              <a:t>.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Restructuring is done at most once. It is     	  O(1) since only a limited number of</a:t>
            </a:r>
          </a:p>
          <a:p>
            <a:pPr algn="l"/>
            <a:r>
              <a:rPr lang="en-US" dirty="0" smtClean="0"/>
              <a:t> 	  pointers are reset.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Recoloring is also O(1) but may need to  	   be repeated up the tree. Since the tree 	 	   is balanced, at most O(log n) 	   		    	   	   </a:t>
            </a:r>
            <a:r>
              <a:rPr lang="en-US" dirty="0" err="1" smtClean="0"/>
              <a:t>recolorings</a:t>
            </a:r>
            <a:r>
              <a:rPr lang="en-US" dirty="0" smtClean="0"/>
              <a:t> are needed.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 overall complexity is therefore O(log n).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74887"/>
          </a:xfrm>
        </p:spPr>
        <p:txBody>
          <a:bodyPr/>
          <a:lstStyle/>
          <a:p>
            <a:r>
              <a:rPr lang="en-US" dirty="0" smtClean="0"/>
              <a:t>Deletion from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6778"/>
            <a:ext cx="6400800" cy="3527072"/>
          </a:xfrm>
        </p:spPr>
        <p:txBody>
          <a:bodyPr/>
          <a:lstStyle/>
          <a:p>
            <a:pPr algn="l"/>
            <a:r>
              <a:rPr lang="en-US" dirty="0"/>
              <a:t>The delete operation is similar in feel to the insert operation, but more complicated</a:t>
            </a:r>
            <a:r>
              <a:rPr lang="en-US" dirty="0" smtClean="0"/>
              <a:t>. You will not be expected to know </a:t>
            </a:r>
            <a:r>
              <a:rPr lang="en-US" smtClean="0"/>
              <a:t>its operation.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445"/>
            <a:ext cx="7772400" cy="1100666"/>
          </a:xfrm>
        </p:spPr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32000"/>
            <a:ext cx="6400800" cy="3371850"/>
          </a:xfrm>
        </p:spPr>
        <p:txBody>
          <a:bodyPr/>
          <a:lstStyle/>
          <a:p>
            <a:pPr algn="l"/>
            <a:r>
              <a:rPr lang="en-US" dirty="0" smtClean="0"/>
              <a:t>We’ve studied a number of tree-based data structures. All offer O(log n) insertion and lookup speeds</a:t>
            </a:r>
          </a:p>
          <a:p>
            <a:pPr algn="l"/>
            <a:r>
              <a:rPr lang="en-US" dirty="0" smtClean="0"/>
              <a:t>– if the tree is reasonably balanced.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Can we do better?</a:t>
            </a:r>
          </a:p>
          <a:p>
            <a:pPr algn="l"/>
            <a:r>
              <a:rPr lang="en-US" dirty="0" smtClean="0"/>
              <a:t>Yes!</a:t>
            </a:r>
          </a:p>
          <a:p>
            <a:pPr algn="l"/>
            <a:r>
              <a:rPr lang="en-US" dirty="0" smtClean="0"/>
              <a:t>Using </a:t>
            </a:r>
            <a:r>
              <a:rPr lang="en-US" i="1" dirty="0" smtClean="0"/>
              <a:t>hashing</a:t>
            </a:r>
            <a:r>
              <a:rPr lang="en-US" dirty="0" smtClean="0"/>
              <a:t>, insertion and lookup can have a logarithmic worst case</a:t>
            </a:r>
          </a:p>
          <a:p>
            <a:pPr algn="l"/>
            <a:r>
              <a:rPr lang="en-US" dirty="0" smtClean="0"/>
              <a:t>and a </a:t>
            </a:r>
            <a:r>
              <a:rPr lang="en-US" i="1" dirty="0" smtClean="0"/>
              <a:t>constant</a:t>
            </a:r>
            <a:r>
              <a:rPr lang="en-US" dirty="0" smtClean="0"/>
              <a:t> (O(1)) average case!</a:t>
            </a:r>
          </a:p>
          <a:p>
            <a:pPr algn="l"/>
            <a:r>
              <a:rPr lang="en-US" dirty="0" smtClean="0"/>
              <a:t>The idea is simple:</a:t>
            </a:r>
          </a:p>
          <a:p>
            <a:pPr algn="l"/>
            <a:r>
              <a:rPr lang="en-US" dirty="0" smtClean="0"/>
              <a:t>we store data in an array and use the key value as an index into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0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50235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For example, assume you want to store this year’s daily calendar efficiently.</a:t>
            </a:r>
          </a:p>
          <a:p>
            <a:pPr algn="l"/>
            <a:r>
              <a:rPr lang="en-US" dirty="0" smtClean="0"/>
              <a:t>A balanced BST is a possibility.</a:t>
            </a:r>
          </a:p>
          <a:p>
            <a:pPr algn="l"/>
            <a:r>
              <a:rPr lang="en-US" dirty="0" smtClean="0"/>
              <a:t>But better is an array of 366 entries. Each day in the year is mapped to an integer in the range 1 to 366 (this is called a </a:t>
            </a:r>
            <a:r>
              <a:rPr lang="en-US" i="1" dirty="0" smtClean="0"/>
              <a:t>Julian</a:t>
            </a:r>
            <a:r>
              <a:rPr lang="en-US" dirty="0" smtClean="0"/>
              <a:t> date).</a:t>
            </a:r>
          </a:p>
          <a:p>
            <a:pPr algn="l"/>
            <a:r>
              <a:rPr lang="en-US" dirty="0" smtClean="0"/>
              <a:t>Lookup and entry are constant time (just go to the correct array entry)</a:t>
            </a:r>
          </a:p>
          <a:p>
            <a:pPr algn="l"/>
            <a:r>
              <a:rPr lang="en-US" dirty="0" smtClean="0"/>
              <a:t>but a lot of space may be wasted for empty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9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445"/>
            <a:ext cx="7772400" cy="945444"/>
          </a:xfrm>
        </p:spPr>
        <p:txBody>
          <a:bodyPr/>
          <a:lstStyle/>
          <a:p>
            <a:r>
              <a:rPr lang="en-US" dirty="0" smtClean="0"/>
              <a:t>Hashing Terminology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89" y="1763889"/>
            <a:ext cx="6897511" cy="417688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The array is called the </a:t>
            </a:r>
            <a:r>
              <a:rPr lang="en-US" b="1" dirty="0" err="1"/>
              <a:t>hashtable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size of the array </a:t>
            </a:r>
            <a:r>
              <a:rPr lang="en-US" dirty="0" smtClean="0"/>
              <a:t>is </a:t>
            </a:r>
            <a:r>
              <a:rPr lang="en-US" b="1" dirty="0" smtClean="0"/>
              <a:t>TABLE_SIZE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The function that maps a key value to the array index </a:t>
            </a:r>
            <a:r>
              <a:rPr lang="en-US" dirty="0" smtClean="0"/>
              <a:t>is </a:t>
            </a:r>
            <a:r>
              <a:rPr lang="en-US" dirty="0"/>
              <a:t>called the </a:t>
            </a:r>
            <a:r>
              <a:rPr lang="en-US" b="1" dirty="0"/>
              <a:t>hash function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For </a:t>
            </a:r>
            <a:r>
              <a:rPr lang="en-US" dirty="0" smtClean="0"/>
              <a:t>our example</a:t>
            </a:r>
            <a:r>
              <a:rPr lang="en-US" dirty="0"/>
              <a:t>, the key is the </a:t>
            </a:r>
            <a:r>
              <a:rPr lang="en-US" dirty="0" smtClean="0"/>
              <a:t>Julian 	date, </a:t>
            </a:r>
            <a:r>
              <a:rPr lang="en-US" dirty="0"/>
              <a:t>and the hash function is: hash</a:t>
            </a:r>
            <a:r>
              <a:rPr lang="en-US" dirty="0" smtClean="0"/>
              <a:t>(d) </a:t>
            </a:r>
            <a:r>
              <a:rPr lang="en-US" dirty="0"/>
              <a:t>= </a:t>
            </a:r>
            <a:r>
              <a:rPr lang="en-US" dirty="0" smtClean="0"/>
              <a:t>	d –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8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If we want multi-year calendars, more space is needed.</a:t>
            </a:r>
          </a:p>
          <a:p>
            <a:pPr algn="l"/>
            <a:r>
              <a:rPr lang="en-US" dirty="0" smtClean="0"/>
              <a:t> To cover your lifetime, more than 30,000 array entries are needed.</a:t>
            </a:r>
          </a:p>
          <a:p>
            <a:pPr algn="l"/>
            <a:r>
              <a:rPr lang="en-US" dirty="0" smtClean="0"/>
              <a:t> To cover all </a:t>
            </a:r>
            <a:r>
              <a:rPr lang="en-US" dirty="0"/>
              <a:t>Anno </a:t>
            </a:r>
            <a:r>
              <a:rPr lang="en-US" dirty="0" smtClean="0"/>
              <a:t>Domini dates, more than 700,000 entries would be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In other cases, hashing, as we’ve described, it is simply infeasible.</a:t>
            </a:r>
          </a:p>
          <a:p>
            <a:pPr algn="l"/>
            <a:r>
              <a:rPr lang="en-US" dirty="0" smtClean="0"/>
              <a:t>Student ids have 10 digits, spanning a range of 10</a:t>
            </a:r>
            <a:r>
              <a:rPr lang="en-US" baseline="30000" dirty="0" smtClean="0"/>
              <a:t>10 </a:t>
            </a:r>
            <a:r>
              <a:rPr lang="en-US" dirty="0" smtClean="0"/>
              <a:t>values – larger than the entire memory of many computers!</a:t>
            </a:r>
          </a:p>
          <a:p>
            <a:pPr algn="l"/>
            <a:r>
              <a:rPr lang="en-US" dirty="0" smtClean="0"/>
              <a:t>The solution is to use a smaller sized array and map a </a:t>
            </a:r>
            <a:r>
              <a:rPr lang="en-US" i="1" dirty="0" smtClean="0"/>
              <a:t>large</a:t>
            </a:r>
            <a:r>
              <a:rPr lang="en-US" dirty="0" smtClean="0"/>
              <a:t> range of keys into a </a:t>
            </a:r>
            <a:r>
              <a:rPr lang="en-US" i="1" dirty="0" smtClean="0"/>
              <a:t>smaller</a:t>
            </a:r>
            <a:r>
              <a:rPr lang="en-US" dirty="0" smtClean="0"/>
              <a:t> range of array entries.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874889"/>
          </a:xfrm>
        </p:spPr>
        <p:txBody>
          <a:bodyPr/>
          <a:lstStyle/>
          <a:p>
            <a:r>
              <a:rPr lang="en-US" dirty="0" smtClean="0"/>
              <a:t>Restructuring.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822" y="1802480"/>
            <a:ext cx="6400800" cy="3820935"/>
          </a:xfrm>
        </p:spPr>
        <p:txBody>
          <a:bodyPr/>
          <a:lstStyle/>
          <a:p>
            <a:pPr algn="l"/>
            <a:r>
              <a:rPr lang="en-US" dirty="0" smtClean="0"/>
              <a:t>Look at just the three nodes, K, P and G in the BST. Four structures are possible:</a:t>
            </a: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5731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1445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65511" y="4630207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0644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295922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64966" y="36851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35955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51464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6467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76800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66911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09644" y="2723444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  <a:endCxn id="14" idx="7"/>
          </p:cNvCxnSpPr>
          <p:nvPr/>
        </p:nvCxnSpPr>
        <p:spPr>
          <a:xfrm flipH="1">
            <a:off x="1775374" y="3325674"/>
            <a:ext cx="175750" cy="38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51464" y="4315178"/>
            <a:ext cx="220136" cy="360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13" idx="7"/>
          </p:cNvCxnSpPr>
          <p:nvPr/>
        </p:nvCxnSpPr>
        <p:spPr>
          <a:xfrm flipH="1">
            <a:off x="3259865" y="3325674"/>
            <a:ext cx="212439" cy="38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2667" y="4315178"/>
            <a:ext cx="339637" cy="360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</p:cNvCxnSpPr>
          <p:nvPr/>
        </p:nvCxnSpPr>
        <p:spPr>
          <a:xfrm>
            <a:off x="5491074" y="3325674"/>
            <a:ext cx="252148" cy="28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9" idx="7"/>
          </p:cNvCxnSpPr>
          <p:nvPr/>
        </p:nvCxnSpPr>
        <p:spPr>
          <a:xfrm flipH="1">
            <a:off x="5489421" y="4211852"/>
            <a:ext cx="214092" cy="521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5"/>
            <a:endCxn id="12" idx="1"/>
          </p:cNvCxnSpPr>
          <p:nvPr/>
        </p:nvCxnSpPr>
        <p:spPr>
          <a:xfrm>
            <a:off x="7250416" y="3325674"/>
            <a:ext cx="421596" cy="462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1"/>
          </p:cNvCxnSpPr>
          <p:nvPr/>
        </p:nvCxnSpPr>
        <p:spPr>
          <a:xfrm>
            <a:off x="8099778" y="4390672"/>
            <a:ext cx="303190" cy="38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0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8644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Suppose we decide to use an array of size 10 and we use the hash function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hash(ID) = </a:t>
            </a:r>
            <a:r>
              <a:rPr lang="en-US" dirty="0" smtClean="0"/>
              <a:t>(sum </a:t>
            </a:r>
            <a:r>
              <a:rPr lang="en-US" dirty="0"/>
              <a:t>of digits in </a:t>
            </a:r>
            <a:r>
              <a:rPr lang="en-US" dirty="0" smtClean="0"/>
              <a:t>ID) </a:t>
            </a:r>
            <a:r>
              <a:rPr lang="en-US" dirty="0"/>
              <a:t>mod </a:t>
            </a:r>
            <a:r>
              <a:rPr lang="en-US" dirty="0" smtClean="0"/>
              <a:t>10</a:t>
            </a:r>
          </a:p>
          <a:p>
            <a:pPr algn="l"/>
            <a:r>
              <a:rPr lang="en-US" dirty="0" smtClean="0"/>
              <a:t>For example:</a:t>
            </a:r>
          </a:p>
          <a:p>
            <a:pPr algn="l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5939"/>
              </p:ext>
            </p:extLst>
          </p:nvPr>
        </p:nvGraphicFramePr>
        <p:xfrm>
          <a:off x="1371600" y="2652886"/>
          <a:ext cx="6096000" cy="284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5849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rgbClr val="000000"/>
                        </a:solidFill>
                        <a:latin typeface="Times-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 of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 mod 10</a:t>
                      </a:r>
                      <a:endParaRPr lang="en-US" dirty="0"/>
                    </a:p>
                  </a:txBody>
                  <a:tcPr/>
                </a:tc>
              </a:tr>
              <a:tr h="458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9014638161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58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9103287648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58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4757414352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8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8377690440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58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9031397831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16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</a:t>
            </a:r>
            <a:r>
              <a:rPr lang="en-US" dirty="0"/>
              <a:t>have a problem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 Both </a:t>
            </a:r>
            <a:r>
              <a:rPr lang="en-US" dirty="0"/>
              <a:t>the second and the fourth ID have the </a:t>
            </a:r>
            <a:r>
              <a:rPr lang="en-US" b="1" i="1" dirty="0"/>
              <a:t>same</a:t>
            </a:r>
            <a:r>
              <a:rPr lang="en-US" dirty="0"/>
              <a:t> hash value (8). </a:t>
            </a:r>
            <a:endParaRPr lang="en-US" dirty="0" smtClean="0"/>
          </a:p>
          <a:p>
            <a:pPr algn="l"/>
            <a:r>
              <a:rPr lang="en-US" dirty="0" smtClean="0"/>
              <a:t>This </a:t>
            </a:r>
            <a:r>
              <a:rPr lang="en-US" dirty="0"/>
              <a:t>is called a </a:t>
            </a:r>
            <a:r>
              <a:rPr lang="en-US" b="1" dirty="0"/>
              <a:t>collision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can we store both keys in array[8]</a:t>
            </a:r>
            <a:r>
              <a:rPr lang="en-US" dirty="0" smtClean="0"/>
              <a:t>?</a:t>
            </a:r>
          </a:p>
          <a:p>
            <a:pPr algn="l"/>
            <a:r>
              <a:rPr lang="en-US" dirty="0" smtClean="0"/>
              <a:t>We can </a:t>
            </a:r>
            <a:r>
              <a:rPr lang="en-US" dirty="0"/>
              <a:t>make the array an array of linked lists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or an array of search </a:t>
            </a:r>
            <a:r>
              <a:rPr lang="en-US" dirty="0" smtClean="0"/>
              <a:t>trees.</a:t>
            </a:r>
          </a:p>
          <a:p>
            <a:pPr algn="l"/>
            <a:r>
              <a:rPr lang="en-US" dirty="0" smtClean="0"/>
              <a:t>In case </a:t>
            </a:r>
            <a:r>
              <a:rPr lang="en-US" dirty="0"/>
              <a:t>of </a:t>
            </a:r>
            <a:r>
              <a:rPr lang="en-US" dirty="0" smtClean="0"/>
              <a:t>collisions, </a:t>
            </a:r>
            <a:r>
              <a:rPr lang="en-US" dirty="0"/>
              <a:t>we </a:t>
            </a:r>
            <a:r>
              <a:rPr lang="en-US" dirty="0" smtClean="0"/>
              <a:t>store </a:t>
            </a:r>
            <a:r>
              <a:rPr lang="en-US" i="1" dirty="0"/>
              <a:t>multiple keys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/>
              <a:t>same </a:t>
            </a:r>
            <a:r>
              <a:rPr lang="en-US" dirty="0" smtClean="0"/>
              <a:t>array location.</a:t>
            </a:r>
          </a:p>
          <a:p>
            <a:pPr algn="l"/>
            <a:r>
              <a:rPr lang="en-US" dirty="0" smtClean="0"/>
              <a:t>Assume </a:t>
            </a:r>
            <a:r>
              <a:rPr lang="en-US" dirty="0"/>
              <a:t>we use linked </a:t>
            </a:r>
            <a:r>
              <a:rPr lang="en-US" dirty="0" smtClean="0"/>
              <a:t>lists; </a:t>
            </a:r>
            <a:r>
              <a:rPr lang="en-US" dirty="0"/>
              <a:t>here's what the </a:t>
            </a:r>
            <a:r>
              <a:rPr lang="en-US" dirty="0" err="1"/>
              <a:t>hashtable</a:t>
            </a:r>
            <a:r>
              <a:rPr lang="en-US" dirty="0"/>
              <a:t> looks like after the 5 ID numbers </a:t>
            </a:r>
            <a:r>
              <a:rPr lang="en-US" dirty="0" smtClean="0"/>
              <a:t>have </a:t>
            </a:r>
            <a:r>
              <a:rPr lang="en-US" dirty="0"/>
              <a:t>been inserted: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3" y="592667"/>
            <a:ext cx="7436556" cy="48111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0</a:t>
            </a:r>
            <a:r>
              <a:rPr lang="en-US" sz="1600" dirty="0" smtClean="0">
                <a:latin typeface="Courier"/>
                <a:cs typeface="Courier"/>
              </a:rPr>
              <a:t>] </a:t>
            </a:r>
            <a:r>
              <a:rPr lang="en-US" sz="1600" dirty="0">
                <a:latin typeface="Courier"/>
                <a:cs typeface="Courier"/>
              </a:rPr>
              <a:t>[1</a:t>
            </a:r>
            <a:r>
              <a:rPr lang="en-US" sz="1600" dirty="0" smtClean="0">
                <a:latin typeface="Courier"/>
                <a:cs typeface="Courier"/>
              </a:rPr>
              <a:t>] [</a:t>
            </a:r>
            <a:r>
              <a:rPr lang="en-US" sz="1600" dirty="0">
                <a:latin typeface="Courier"/>
                <a:cs typeface="Courier"/>
              </a:rPr>
              <a:t>2] </a:t>
            </a:r>
            <a:r>
              <a:rPr lang="en-US" sz="1600" dirty="0" smtClean="0">
                <a:latin typeface="Courier"/>
                <a:cs typeface="Courier"/>
              </a:rPr>
              <a:t>[3 </a:t>
            </a:r>
            <a:r>
              <a:rPr lang="en-US" sz="1600" dirty="0">
                <a:latin typeface="Courier"/>
                <a:cs typeface="Courier"/>
              </a:rPr>
              <a:t>[4</a:t>
            </a:r>
            <a:r>
              <a:rPr lang="en-US" sz="1600" dirty="0" smtClean="0">
                <a:latin typeface="Courier"/>
                <a:cs typeface="Courier"/>
              </a:rPr>
              <a:t>]  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smtClean="0">
                <a:latin typeface="Courier"/>
                <a:cs typeface="Courier"/>
              </a:rPr>
              <a:t>5 </a:t>
            </a:r>
            <a:r>
              <a:rPr lang="en-US" sz="1600" dirty="0">
                <a:latin typeface="Courier"/>
                <a:cs typeface="Courier"/>
              </a:rPr>
              <a:t>[6</a:t>
            </a:r>
            <a:r>
              <a:rPr lang="en-US" sz="1600" dirty="0" smtClean="0">
                <a:latin typeface="Courier"/>
                <a:cs typeface="Courier"/>
              </a:rPr>
              <a:t>] [</a:t>
            </a:r>
            <a:r>
              <a:rPr lang="en-US" sz="1600" dirty="0">
                <a:latin typeface="Courier"/>
                <a:cs typeface="Courier"/>
              </a:rPr>
              <a:t>7</a:t>
            </a:r>
            <a:r>
              <a:rPr lang="en-US" sz="1600" dirty="0" smtClean="0">
                <a:latin typeface="Courier"/>
                <a:cs typeface="Courier"/>
              </a:rPr>
              <a:t>]  </a:t>
            </a:r>
            <a:r>
              <a:rPr lang="en-US" sz="1600" dirty="0">
                <a:latin typeface="Courier"/>
                <a:cs typeface="Courier"/>
              </a:rPr>
              <a:t>[8</a:t>
            </a:r>
            <a:r>
              <a:rPr lang="en-US" sz="1600" dirty="0" smtClean="0">
                <a:latin typeface="Courier"/>
                <a:cs typeface="Courier"/>
              </a:rPr>
              <a:t>] [</a:t>
            </a:r>
            <a:r>
              <a:rPr lang="en-US" sz="1600" dirty="0">
                <a:latin typeface="Courier"/>
                <a:cs typeface="Courier"/>
              </a:rPr>
              <a:t>9]</a:t>
            </a:r>
          </a:p>
          <a:p>
            <a:pPr algn="l"/>
            <a:r>
              <a:rPr lang="en-US" sz="1600" dirty="0">
                <a:latin typeface="Courier"/>
                <a:cs typeface="Courier"/>
              </a:rPr>
              <a:t>    +---+---+---+---+---+---+---+---+---+---+</a:t>
            </a:r>
          </a:p>
          <a:p>
            <a:pPr algn="l"/>
            <a:r>
              <a:rPr lang="en-US" sz="1600" dirty="0">
                <a:latin typeface="Courier"/>
                <a:cs typeface="Courier"/>
              </a:rPr>
              <a:t>    | </a:t>
            </a:r>
            <a:r>
              <a:rPr lang="en-US" sz="1600" dirty="0" smtClean="0">
                <a:latin typeface="Courier"/>
                <a:cs typeface="Courier"/>
              </a:rPr>
              <a:t>\ | \ |   | </a:t>
            </a:r>
            <a:r>
              <a:rPr lang="en-US" sz="1600" dirty="0">
                <a:latin typeface="Courier"/>
                <a:cs typeface="Courier"/>
              </a:rPr>
              <a:t>\ |   | \ | \ | \ |   |   |</a:t>
            </a:r>
          </a:p>
          <a:p>
            <a:pPr algn="l"/>
            <a:r>
              <a:rPr lang="en-US" sz="1600" dirty="0">
                <a:latin typeface="Courier"/>
                <a:cs typeface="Courier"/>
              </a:rPr>
              <a:t>    |  </a:t>
            </a:r>
            <a:r>
              <a:rPr lang="en-US" sz="1600" dirty="0" smtClean="0">
                <a:latin typeface="Courier"/>
                <a:cs typeface="Courier"/>
              </a:rPr>
              <a:t>\|  \| </a:t>
            </a:r>
            <a:r>
              <a:rPr lang="en-US" sz="1600" dirty="0">
                <a:latin typeface="Courier"/>
                <a:cs typeface="Courier"/>
              </a:rPr>
              <a:t>| </a:t>
            </a:r>
            <a:r>
              <a:rPr lang="en-US" sz="1600" dirty="0" smtClean="0">
                <a:latin typeface="Courier"/>
                <a:cs typeface="Courier"/>
              </a:rPr>
              <a:t>|  \| </a:t>
            </a:r>
            <a:r>
              <a:rPr lang="en-US" sz="1600" dirty="0">
                <a:latin typeface="Courier"/>
                <a:cs typeface="Courier"/>
              </a:rPr>
              <a:t>| </a:t>
            </a:r>
            <a:r>
              <a:rPr lang="en-US" sz="1600" dirty="0" smtClean="0">
                <a:latin typeface="Courier"/>
                <a:cs typeface="Courier"/>
              </a:rPr>
              <a:t>|  </a:t>
            </a:r>
            <a:r>
              <a:rPr lang="en-US" sz="1600" dirty="0">
                <a:latin typeface="Courier"/>
                <a:cs typeface="Courier"/>
              </a:rPr>
              <a:t>\|  \| </a:t>
            </a:r>
            <a:r>
              <a:rPr lang="en-US" sz="1600" dirty="0" smtClean="0">
                <a:latin typeface="Courier"/>
                <a:cs typeface="Courier"/>
              </a:rPr>
              <a:t> \| </a:t>
            </a:r>
            <a:r>
              <a:rPr lang="en-US" sz="1600" dirty="0">
                <a:latin typeface="Courier"/>
                <a:cs typeface="Courier"/>
              </a:rPr>
              <a:t>| </a:t>
            </a:r>
            <a:r>
              <a:rPr lang="en-US" sz="1600" dirty="0" smtClean="0">
                <a:latin typeface="Courier"/>
                <a:cs typeface="Courier"/>
              </a:rPr>
              <a:t>|   |</a:t>
            </a:r>
            <a:endParaRPr lang="en-US" sz="1600" dirty="0">
              <a:latin typeface="Courier"/>
              <a:cs typeface="Courier"/>
            </a:endParaRPr>
          </a:p>
          <a:p>
            <a:pPr algn="l"/>
            <a:r>
              <a:rPr lang="en-US" sz="1600" dirty="0">
                <a:latin typeface="Courier"/>
                <a:cs typeface="Courier"/>
              </a:rPr>
              <a:t>    +---+---+-|-+---+-|-+---+---+---+-|-+-|-+</a:t>
            </a:r>
          </a:p>
          <a:p>
            <a:pPr algn="l"/>
            <a:r>
              <a:rPr lang="en-US" sz="1600" dirty="0">
                <a:latin typeface="Courier"/>
                <a:cs typeface="Courier"/>
              </a:rPr>
              <a:t>              |       |               |   |</a:t>
            </a:r>
          </a:p>
          <a:p>
            <a:pPr algn="l"/>
            <a:r>
              <a:rPr lang="sk-SK" sz="1600" dirty="0">
                <a:latin typeface="Courier"/>
                <a:cs typeface="Courier"/>
              </a:rPr>
              <a:t>              v       v               v   v</a:t>
            </a:r>
          </a:p>
          <a:p>
            <a:pPr algn="l"/>
            <a:r>
              <a:rPr lang="sk-SK" sz="1600" dirty="0">
                <a:latin typeface="Courier"/>
                <a:cs typeface="Courier"/>
              </a:rPr>
              <a:t>        4757414352  9031397831 8377690440 9014638161</a:t>
            </a:r>
          </a:p>
          <a:p>
            <a:pPr algn="l"/>
            <a:r>
              <a:rPr lang="sk-SK" sz="1600" dirty="0">
                <a:latin typeface="Courier"/>
                <a:cs typeface="Courier"/>
              </a:rPr>
              <a:t>                                      |</a:t>
            </a:r>
          </a:p>
          <a:p>
            <a:pPr algn="l"/>
            <a:r>
              <a:rPr lang="sk-SK" sz="1600" dirty="0">
                <a:latin typeface="Courier"/>
                <a:cs typeface="Courier"/>
              </a:rPr>
              <a:t>                                      |</a:t>
            </a:r>
          </a:p>
          <a:p>
            <a:pPr algn="l"/>
            <a:r>
              <a:rPr lang="sk-SK" sz="1600" dirty="0">
                <a:latin typeface="Courier"/>
                <a:cs typeface="Courier"/>
              </a:rPr>
              <a:t>                                      v</a:t>
            </a:r>
          </a:p>
          <a:p>
            <a:pPr algn="l"/>
            <a:r>
              <a:rPr lang="sk-SK" sz="1600" dirty="0">
                <a:latin typeface="Courier"/>
                <a:cs typeface="Courier"/>
              </a:rPr>
              <a:t>                               9103287648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094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860778"/>
          </a:xfrm>
        </p:spPr>
        <p:txBody>
          <a:bodyPr/>
          <a:lstStyle/>
          <a:p>
            <a:r>
              <a:rPr lang="en-US" dirty="0" smtClean="0"/>
              <a:t>How Common are Collisions?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06221"/>
            <a:ext cx="6400800" cy="4374445"/>
          </a:xfrm>
        </p:spPr>
        <p:txBody>
          <a:bodyPr/>
          <a:lstStyle/>
          <a:p>
            <a:pPr algn="l"/>
            <a:r>
              <a:rPr lang="en-US" dirty="0" smtClean="0"/>
              <a:t>More common than you might imagine.</a:t>
            </a:r>
          </a:p>
          <a:p>
            <a:pPr algn="l"/>
            <a:r>
              <a:rPr lang="en-US" dirty="0" smtClean="0"/>
              <a:t>Assume we use your birthday as a hash index. There are 366 possible values.</a:t>
            </a:r>
          </a:p>
          <a:p>
            <a:pPr algn="l"/>
            <a:r>
              <a:rPr lang="en-US" dirty="0" smtClean="0"/>
              <a:t>How many people must we enter before the chance of collision reaches 50%?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Only 23!</a:t>
            </a:r>
          </a:p>
          <a:p>
            <a:pPr algn="l"/>
            <a:r>
              <a:rPr lang="en-US" dirty="0" smtClean="0"/>
              <a:t>99.9% probability?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Only 70!</a:t>
            </a:r>
          </a:p>
          <a:p>
            <a:pPr algn="l"/>
            <a:r>
              <a:rPr lang="en-US" dirty="0" smtClean="0"/>
              <a:t>This is the “Birthday Paradox”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204"/>
            <a:ext cx="7772400" cy="988130"/>
          </a:xfrm>
        </p:spPr>
        <p:txBody>
          <a:bodyPr/>
          <a:lstStyle/>
          <a:p>
            <a:r>
              <a:rPr lang="en-US" dirty="0" smtClean="0"/>
              <a:t>Lookup in a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/>
              <a:t>Lookup is straightforward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You apply the hash function to get a position in the hash table. </a:t>
            </a:r>
          </a:p>
          <a:p>
            <a:pPr algn="l"/>
            <a:r>
              <a:rPr lang="en-US" dirty="0"/>
              <a:t>If the position is empty (null) the </a:t>
            </a:r>
            <a:r>
              <a:rPr lang="en-US" dirty="0" smtClean="0"/>
              <a:t>lookup </a:t>
            </a:r>
            <a:r>
              <a:rPr lang="en-US" dirty="0"/>
              <a:t>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6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592138"/>
            <a:ext cx="6400800" cy="4811712"/>
          </a:xfrm>
        </p:spPr>
        <p:txBody>
          <a:bodyPr/>
          <a:lstStyle/>
          <a:p>
            <a:pPr algn="l"/>
            <a:r>
              <a:rPr lang="en-US" dirty="0" smtClean="0"/>
              <a:t>Otherwise you have a reference to a list or BST.</a:t>
            </a:r>
          </a:p>
          <a:p>
            <a:pPr algn="l"/>
            <a:r>
              <a:rPr lang="en-US" dirty="0" smtClean="0"/>
              <a:t>You then do a normal lookup.</a:t>
            </a:r>
          </a:p>
          <a:p>
            <a:pPr algn="l"/>
            <a:r>
              <a:rPr lang="en-US" dirty="0" smtClean="0"/>
              <a:t>With a good hash function lookup time is constant. Otherwise it is linear (or logarithmic) in the length of the collision chain.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204"/>
            <a:ext cx="7772400" cy="988130"/>
          </a:xfrm>
        </p:spPr>
        <p:txBody>
          <a:bodyPr/>
          <a:lstStyle/>
          <a:p>
            <a:r>
              <a:rPr lang="en-US" dirty="0" smtClean="0"/>
              <a:t>Insertion into a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Insertion is also straightforward.</a:t>
            </a:r>
          </a:p>
          <a:p>
            <a:pPr algn="l"/>
            <a:r>
              <a:rPr lang="en-US" dirty="0" smtClean="0"/>
              <a:t>You </a:t>
            </a:r>
            <a:r>
              <a:rPr lang="en-US" dirty="0"/>
              <a:t>apply the hash function to get a position in the hash table. </a:t>
            </a:r>
          </a:p>
          <a:p>
            <a:pPr algn="l"/>
            <a:r>
              <a:rPr lang="en-US" dirty="0"/>
              <a:t>If the position is empty (null) </a:t>
            </a:r>
            <a:r>
              <a:rPr lang="en-US" dirty="0" smtClean="0"/>
              <a:t>you enter the item as a list or BST containing a single item.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592138"/>
            <a:ext cx="6400800" cy="4811712"/>
          </a:xfrm>
        </p:spPr>
        <p:txBody>
          <a:bodyPr/>
          <a:lstStyle/>
          <a:p>
            <a:pPr algn="l"/>
            <a:r>
              <a:rPr lang="en-US" dirty="0" smtClean="0"/>
              <a:t>Otherwise you have a reference to a list or BST.</a:t>
            </a:r>
          </a:p>
          <a:p>
            <a:pPr algn="l"/>
            <a:r>
              <a:rPr lang="en-US" dirty="0" smtClean="0"/>
              <a:t>You then do a normal insertion.</a:t>
            </a:r>
          </a:p>
          <a:p>
            <a:pPr algn="l"/>
            <a:r>
              <a:rPr lang="en-US" dirty="0" smtClean="0"/>
              <a:t>With a good hash function insertion time is constant. Otherwise it is linear (or logarithmic) in the length of the collision chain.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204"/>
            <a:ext cx="7772400" cy="988130"/>
          </a:xfrm>
        </p:spPr>
        <p:txBody>
          <a:bodyPr/>
          <a:lstStyle/>
          <a:p>
            <a:r>
              <a:rPr lang="en-US" dirty="0" smtClean="0"/>
              <a:t>Deletion </a:t>
            </a:r>
            <a:r>
              <a:rPr lang="en-US" dirty="0" err="1" smtClean="0"/>
              <a:t>froma</a:t>
            </a:r>
            <a:r>
              <a:rPr lang="en-US" dirty="0" smtClean="0"/>
              <a:t>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Deletion is is also easy. </a:t>
            </a:r>
          </a:p>
          <a:p>
            <a:pPr algn="l"/>
            <a:r>
              <a:rPr lang="en-US" dirty="0" smtClean="0"/>
              <a:t>You </a:t>
            </a:r>
            <a:r>
              <a:rPr lang="en-US" dirty="0"/>
              <a:t>apply the hash function to get a position in the hash table. </a:t>
            </a:r>
          </a:p>
          <a:p>
            <a:pPr algn="l"/>
            <a:r>
              <a:rPr lang="en-US" dirty="0"/>
              <a:t>If the position is empty (null) </a:t>
            </a:r>
            <a:r>
              <a:rPr lang="en-US" dirty="0" smtClean="0"/>
              <a:t>just return (or throw an exception).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Each of K, P and G have a distinct key value. We’ll choose the </a:t>
            </a:r>
            <a:r>
              <a:rPr lang="en-US" b="1" dirty="0" smtClean="0"/>
              <a:t>middle</a:t>
            </a:r>
            <a:r>
              <a:rPr lang="en-US" dirty="0" smtClean="0"/>
              <a:t> value and restructure so that the middle value is the </a:t>
            </a:r>
            <a:r>
              <a:rPr lang="en-US" b="1" dirty="0" smtClean="0"/>
              <a:t>new parent </a:t>
            </a:r>
            <a:r>
              <a:rPr lang="en-US" dirty="0" smtClean="0"/>
              <a:t>of the other two nodes.</a:t>
            </a:r>
          </a:p>
          <a:p>
            <a:pPr algn="l"/>
            <a:r>
              <a:rPr lang="en-US" dirty="0" smtClean="0"/>
              <a:t>Each of the 4 cases is detailed in the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592138"/>
            <a:ext cx="6400800" cy="4811712"/>
          </a:xfrm>
        </p:spPr>
        <p:txBody>
          <a:bodyPr/>
          <a:lstStyle/>
          <a:p>
            <a:pPr algn="l"/>
            <a:r>
              <a:rPr lang="en-US" dirty="0" smtClean="0"/>
              <a:t>Otherwise you have a reference to a list or BST.</a:t>
            </a:r>
          </a:p>
          <a:p>
            <a:pPr algn="l"/>
            <a:r>
              <a:rPr lang="en-US" dirty="0" smtClean="0"/>
              <a:t>You then do a normal deletion.</a:t>
            </a:r>
          </a:p>
          <a:p>
            <a:pPr algn="l"/>
            <a:r>
              <a:rPr lang="en-US" dirty="0" smtClean="0"/>
              <a:t>With a good hash function deletion time is constant. Otherwise it is linear (or logarithmic) in the length of the collision chain.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Choosing the </a:t>
            </a:r>
            <a:r>
              <a:rPr lang="en-US" dirty="0" err="1" smtClean="0"/>
              <a:t>Hashtable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4289778"/>
          </a:xfrm>
        </p:spPr>
        <p:txBody>
          <a:bodyPr/>
          <a:lstStyle/>
          <a:p>
            <a:pPr algn="l"/>
            <a:r>
              <a:rPr lang="en-US" dirty="0" smtClean="0"/>
              <a:t>We want to balance table size with frequency of collisions.</a:t>
            </a:r>
          </a:p>
          <a:p>
            <a:pPr algn="l"/>
            <a:r>
              <a:rPr lang="en-US" dirty="0" smtClean="0"/>
              <a:t>The </a:t>
            </a:r>
            <a:r>
              <a:rPr lang="en-US" i="1" dirty="0" smtClean="0"/>
              <a:t>load factor </a:t>
            </a:r>
            <a:r>
              <a:rPr lang="en-US" dirty="0" smtClean="0"/>
              <a:t>of a table is the number of table entries divided by table size.</a:t>
            </a:r>
          </a:p>
          <a:p>
            <a:pPr algn="l"/>
            <a:r>
              <a:rPr lang="en-US" dirty="0" smtClean="0"/>
              <a:t>With a good hash function, we might aim for a load factor or 75% or so.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Some hash functions perform better if the table size is prime.</a:t>
            </a:r>
          </a:p>
          <a:p>
            <a:pPr algn="l"/>
            <a:r>
              <a:rPr lang="en-US" dirty="0" smtClean="0"/>
              <a:t>High quality implementations will </a:t>
            </a:r>
            <a:r>
              <a:rPr lang="en-US" i="1" dirty="0" smtClean="0"/>
              <a:t>resize</a:t>
            </a:r>
            <a:r>
              <a:rPr lang="en-US" dirty="0" smtClean="0"/>
              <a:t> the table if the load factor becomes too high.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That is, it might double the current size, perhaps going to the nearest prime size greater than twice the current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Each entry must be rehashed into the new table.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variant of shadow array may be used, to keep the fast lookup and entry times expected of </a:t>
            </a:r>
            <a:r>
              <a:rPr lang="en-US" dirty="0" err="1" smtClean="0"/>
              <a:t>hashtables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3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22" y="660401"/>
            <a:ext cx="7772400" cy="990600"/>
          </a:xfrm>
        </p:spPr>
        <p:txBody>
          <a:bodyPr/>
          <a:lstStyle/>
          <a:p>
            <a:r>
              <a:rPr lang="en-US" dirty="0" smtClean="0"/>
              <a:t>Choosing a Hash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489" y="1689806"/>
            <a:ext cx="6400800" cy="3164415"/>
          </a:xfrm>
        </p:spPr>
        <p:txBody>
          <a:bodyPr/>
          <a:lstStyle/>
          <a:p>
            <a:pPr algn="l"/>
            <a:r>
              <a:rPr lang="en-US" dirty="0" smtClean="0"/>
              <a:t>We have two goals: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Be reasonably fast in the hash computation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Cover the range of hash locations as evenly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For keys that are integers, we can simply use the remainder after dividing the integer by the table size.</a:t>
            </a:r>
          </a:p>
          <a:p>
            <a:pPr algn="l"/>
            <a:r>
              <a:rPr lang="en-US" dirty="0" smtClean="0"/>
              <a:t>In Java the </a:t>
            </a:r>
            <a:r>
              <a:rPr lang="en-US" dirty="0" smtClean="0">
                <a:latin typeface="Courier"/>
                <a:cs typeface="Courier"/>
              </a:rPr>
              <a:t>%</a:t>
            </a:r>
            <a:r>
              <a:rPr lang="en-US" dirty="0" smtClean="0"/>
              <a:t> operator computes this.</a:t>
            </a:r>
          </a:p>
          <a:p>
            <a:pPr algn="l"/>
            <a:r>
              <a:rPr lang="en-US" dirty="0" smtClean="0"/>
              <a:t>So (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% </a:t>
            </a:r>
            <a:r>
              <a:rPr lang="en-US" dirty="0" err="1" smtClean="0">
                <a:latin typeface="Courier"/>
                <a:cs typeface="Courier"/>
              </a:rPr>
              <a:t>TableSize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) could be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7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In some integers certain digits aren’t at all </a:t>
            </a:r>
            <a:r>
              <a:rPr lang="en-US" dirty="0" smtClean="0"/>
              <a:t>random: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Student ids often start with the same digit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Social security numbers have a prefix indicating region of issue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Phone numbers contain area codes and exchanges that are shared by many numbers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058333"/>
          </a:xfrm>
        </p:spPr>
        <p:txBody>
          <a:bodyPr/>
          <a:lstStyle/>
          <a:p>
            <a:r>
              <a:rPr lang="en-US" dirty="0" smtClean="0"/>
              <a:t>Hash Functions for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3667"/>
            <a:ext cx="6400800" cy="3160183"/>
          </a:xfrm>
        </p:spPr>
        <p:txBody>
          <a:bodyPr/>
          <a:lstStyle/>
          <a:p>
            <a:pPr algn="l"/>
            <a:r>
              <a:rPr lang="en-US" dirty="0" smtClean="0"/>
              <a:t>Strings are often used as keys in a hash table.</a:t>
            </a:r>
          </a:p>
          <a:p>
            <a:pPr algn="l"/>
            <a:r>
              <a:rPr lang="en-US" dirty="0" smtClean="0"/>
              <a:t>It may be necessary in some applications to strip case (use only upper- or lower-case letters).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5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Individual characters may be cast into integers.</a:t>
            </a:r>
          </a:p>
          <a:p>
            <a:pPr algn="l"/>
            <a:r>
              <a:rPr lang="en-US" dirty="0" smtClean="0"/>
              <a:t>For example,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)(</a:t>
            </a:r>
            <a:r>
              <a:rPr lang="en-US" dirty="0" err="1" smtClean="0">
                <a:latin typeface="Courier"/>
                <a:cs typeface="Courier"/>
              </a:rPr>
              <a:t>S.charAt</a:t>
            </a:r>
            <a:r>
              <a:rPr lang="en-US" dirty="0" smtClean="0">
                <a:latin typeface="Courier"/>
                <a:cs typeface="Courier"/>
              </a:rPr>
              <a:t>(0))</a:t>
            </a:r>
          </a:p>
          <a:p>
            <a:pPr algn="l"/>
            <a:r>
              <a:rPr lang="en-US" dirty="0" smtClean="0"/>
              <a:t>The resulting integer is simply the corresponding character code. Most Java program use the ASCII character set.</a:t>
            </a:r>
          </a:p>
          <a:p>
            <a:pPr algn="l"/>
            <a:r>
              <a:rPr lang="en-US" dirty="0" smtClean="0"/>
              <a:t>For example,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 ‘a’ == 97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7931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One simple hash function is to simply </a:t>
            </a:r>
            <a:r>
              <a:rPr lang="en-US" i="1" dirty="0" smtClean="0"/>
              <a:t>add</a:t>
            </a:r>
            <a:r>
              <a:rPr lang="en-US" dirty="0" smtClean="0"/>
              <a:t> the individual characters in a string.</a:t>
            </a:r>
          </a:p>
          <a:p>
            <a:pPr algn="l"/>
            <a:r>
              <a:rPr lang="en-US" dirty="0" smtClean="0"/>
              <a:t>This function isn’t very good if strings are short and the table is large – entries “cluster” at the left end of the hash table.</a:t>
            </a:r>
          </a:p>
          <a:p>
            <a:pPr algn="l"/>
            <a:r>
              <a:rPr lang="en-US" dirty="0" smtClean="0"/>
              <a:t>Also, </a:t>
            </a:r>
            <a:r>
              <a:rPr lang="en-US" i="1" dirty="0" smtClean="0"/>
              <a:t>permutations</a:t>
            </a:r>
            <a:r>
              <a:rPr lang="en-US" dirty="0" smtClean="0"/>
              <a:t> of the same characters map to the same location.</a:t>
            </a:r>
          </a:p>
          <a:p>
            <a:pPr algn="l"/>
            <a:r>
              <a:rPr lang="en-US" dirty="0" smtClean="0"/>
              <a:t>That is “the” and “</a:t>
            </a:r>
            <a:r>
              <a:rPr lang="en-US" dirty="0" err="1" smtClean="0"/>
              <a:t>hte</a:t>
            </a:r>
            <a:r>
              <a:rPr lang="en-US" dirty="0" smtClean="0"/>
              <a:t>” map to the same position!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Why is this bad?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Note the recoloring of the 3 nodes.</a:t>
            </a:r>
          </a:p>
          <a:p>
            <a:pPr algn="l"/>
            <a:r>
              <a:rPr lang="en-US" dirty="0" smtClean="0"/>
              <a:t>Now it is a valid red-black tree.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598"/>
          <a:stretch/>
        </p:blipFill>
        <p:spPr>
          <a:xfrm>
            <a:off x="762000" y="572912"/>
            <a:ext cx="7620000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We might multiply characters, but this function has its own problems.</a:t>
            </a:r>
          </a:p>
          <a:p>
            <a:pPr algn="l"/>
            <a:r>
              <a:rPr lang="en-US" dirty="0" smtClean="0"/>
              <a:t>Products get big quickly, but we intend to do a mod operation anyway.</a:t>
            </a:r>
          </a:p>
          <a:p>
            <a:pPr algn="l"/>
            <a:r>
              <a:rPr lang="en-US" dirty="0" smtClean="0"/>
              <a:t>We can use the fact that (a*b) mod m =</a:t>
            </a:r>
          </a:p>
          <a:p>
            <a:pPr algn="l"/>
            <a:r>
              <a:rPr lang="en-US" dirty="0" smtClean="0"/>
              <a:t>((a mod m) * b) mod m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 is this fact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3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real problem is that in a product hash, if </a:t>
            </a:r>
            <a:r>
              <a:rPr lang="en-US" i="1" dirty="0" smtClean="0"/>
              <a:t>even one </a:t>
            </a:r>
            <a:r>
              <a:rPr lang="en-US" dirty="0" smtClean="0"/>
              <a:t>character is even, the whole product will be even.</a:t>
            </a:r>
          </a:p>
          <a:p>
            <a:pPr algn="l"/>
            <a:r>
              <a:rPr lang="en-US" dirty="0" smtClean="0"/>
              <a:t>If the hash table size is even, the hash position chosen will also be even!</a:t>
            </a:r>
          </a:p>
          <a:p>
            <a:pPr algn="l"/>
            <a:r>
              <a:rPr lang="en-US" dirty="0" smtClean="0"/>
              <a:t>Why is this bad?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592667"/>
            <a:ext cx="7224889" cy="55456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Similarly, if even one character is a multiple of 3, the whole product will also be a product of 3.</a:t>
            </a:r>
          </a:p>
          <a:p>
            <a:pPr algn="l"/>
            <a:r>
              <a:rPr lang="en-US" dirty="0" smtClean="0"/>
              <a:t>To see how nasty this can get, let’s choose a hash table size of 210.</a:t>
            </a:r>
          </a:p>
          <a:p>
            <a:pPr algn="l"/>
            <a:r>
              <a:rPr lang="en-US" dirty="0" smtClean="0"/>
              <a:t>Why 210? </a:t>
            </a:r>
          </a:p>
          <a:p>
            <a:pPr algn="l"/>
            <a:r>
              <a:rPr lang="en-US" dirty="0" smtClean="0"/>
              <a:t>It is 2*3*5*7.</a:t>
            </a:r>
          </a:p>
          <a:p>
            <a:pPr algn="l"/>
            <a:r>
              <a:rPr lang="en-US" dirty="0" smtClean="0"/>
              <a:t>How lets use a product hash with this table.</a:t>
            </a:r>
          </a:p>
          <a:p>
            <a:pPr algn="l"/>
            <a:r>
              <a:rPr lang="en-US" dirty="0" smtClean="0"/>
              <a:t>If we hash the entire Unix spell checker dictionary, 56.7% of all entries hit position 0 in the table!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45443"/>
          </a:xfrm>
        </p:spPr>
        <p:txBody>
          <a:bodyPr/>
          <a:lstStyle/>
          <a:p>
            <a:r>
              <a:rPr lang="en-US" dirty="0" smtClean="0"/>
              <a:t>Why such non-uniformity?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/>
          <a:lstStyle/>
          <a:p>
            <a:pPr algn="l"/>
            <a:r>
              <a:rPr lang="en-US" dirty="0" smtClean="0"/>
              <a:t>If a word contains characters that are multiples of 2, 3, 5 and 7, the hash </a:t>
            </a:r>
            <a:r>
              <a:rPr lang="en-US" i="1" dirty="0" smtClean="0"/>
              <a:t>must</a:t>
            </a:r>
            <a:r>
              <a:rPr lang="en-US" dirty="0" smtClean="0"/>
              <a:t> be a multiple of 210. This means it will map to position 0.</a:t>
            </a:r>
          </a:p>
          <a:p>
            <a:pPr algn="l"/>
            <a:r>
              <a:rPr lang="en-US" dirty="0" smtClean="0"/>
              <a:t>For example, in “Wisconsin”,</a:t>
            </a:r>
          </a:p>
          <a:p>
            <a:pPr algn="l"/>
            <a:r>
              <a:rPr lang="en-US" dirty="0" smtClean="0"/>
              <a:t>The letter ‘n’ has a code of 110 = 2*55.</a:t>
            </a:r>
          </a:p>
          <a:p>
            <a:pPr algn="l"/>
            <a:r>
              <a:rPr lang="en-US" dirty="0" smtClean="0"/>
              <a:t>Also ‘</a:t>
            </a:r>
            <a:r>
              <a:rPr lang="en-US" dirty="0" err="1" smtClean="0"/>
              <a:t>i</a:t>
            </a:r>
            <a:r>
              <a:rPr lang="en-US" dirty="0" smtClean="0"/>
              <a:t>’ has a code of 105 = 7*5*3.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948267"/>
          </a:xfrm>
        </p:spPr>
        <p:txBody>
          <a:bodyPr/>
          <a:lstStyle/>
          <a:p>
            <a:r>
              <a:rPr lang="en-US" dirty="0" smtClean="0"/>
              <a:t>A Prime Table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8667"/>
            <a:ext cx="6400800" cy="3795183"/>
          </a:xfrm>
        </p:spPr>
        <p:txBody>
          <a:bodyPr/>
          <a:lstStyle/>
          <a:p>
            <a:pPr algn="l"/>
            <a:r>
              <a:rPr lang="en-US" dirty="0" smtClean="0"/>
              <a:t>If we change the table size from 210 to 211 (a prime), no table position gets more than 1% of the 26,000 words – a very good distribution.</a:t>
            </a:r>
          </a:p>
          <a:p>
            <a:pPr algn="l"/>
            <a:r>
              <a:rPr lang="en-US" dirty="0" smtClean="0"/>
              <a:t>This illustrates the source of the “folk wisdom”  that hash table size ought to be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888999"/>
          </a:xfrm>
        </p:spPr>
        <p:txBody>
          <a:bodyPr/>
          <a:lstStyle/>
          <a:p>
            <a:r>
              <a:rPr lang="en-US" dirty="0" smtClean="0"/>
              <a:t>A Modified Addition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0333"/>
            <a:ext cx="6400800" cy="3583517"/>
          </a:xfrm>
        </p:spPr>
        <p:txBody>
          <a:bodyPr/>
          <a:lstStyle/>
          <a:p>
            <a:pPr algn="l"/>
            <a:r>
              <a:rPr lang="en-US" dirty="0" smtClean="0"/>
              <a:t>A simple modification to the “sum the characters” hash is to take the character’s position into account.</a:t>
            </a:r>
          </a:p>
          <a:p>
            <a:pPr algn="l"/>
            <a:r>
              <a:rPr lang="en-US" dirty="0" smtClean="0"/>
              <a:t>The first character is multiplied by 1, the 2</a:t>
            </a:r>
            <a:r>
              <a:rPr lang="en-US" baseline="30000" dirty="0" smtClean="0"/>
              <a:t>nd</a:t>
            </a:r>
            <a:r>
              <a:rPr lang="en-US" dirty="0" smtClean="0"/>
              <a:t> by 2, etc.</a:t>
            </a:r>
          </a:p>
          <a:p>
            <a:pPr algn="l"/>
            <a:r>
              <a:rPr lang="en-US" dirty="0" smtClean="0"/>
              <a:t>Thus the hash for “</a:t>
            </a:r>
            <a:r>
              <a:rPr lang="en-US" dirty="0" err="1" smtClean="0"/>
              <a:t>abc</a:t>
            </a:r>
            <a:r>
              <a:rPr lang="en-US" dirty="0" smtClean="0"/>
              <a:t>” becomes 1*’a’ + 2* ‘b’ + 3* ‘c’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This generates a wider range of values (but overflow is a possibility).</a:t>
            </a:r>
          </a:p>
          <a:p>
            <a:pPr algn="l"/>
            <a:r>
              <a:rPr lang="en-US" dirty="0" smtClean="0"/>
              <a:t>Also, permutations are handled correctly: h(“the”) != h(“</a:t>
            </a:r>
            <a:r>
              <a:rPr lang="en-US" dirty="0" err="1" smtClean="0"/>
              <a:t>hte</a:t>
            </a:r>
            <a:r>
              <a:rPr lang="en-US" dirty="0" smtClean="0"/>
              <a:t>”).</a:t>
            </a:r>
          </a:p>
          <a:p>
            <a:pPr algn="l"/>
            <a:r>
              <a:rPr lang="en-US" dirty="0" smtClean="0"/>
              <a:t>  Why?</a:t>
            </a:r>
          </a:p>
          <a:p>
            <a:pPr algn="l"/>
            <a:r>
              <a:rPr lang="en-US" dirty="0" smtClean="0"/>
              <a:t>In fact Java’s hash function for strings is a variant of this concept: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54" y="4001910"/>
            <a:ext cx="4897876" cy="12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976489"/>
          </a:xfrm>
        </p:spPr>
        <p:txBody>
          <a:bodyPr/>
          <a:lstStyle/>
          <a:p>
            <a:r>
              <a:rPr lang="en-US" dirty="0" smtClean="0"/>
              <a:t>The Java </a:t>
            </a:r>
            <a:r>
              <a:rPr lang="en-US" dirty="0" err="1" smtClean="0"/>
              <a:t>hashCode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498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 Java, all objects inherit a hash function from the parent class Object.</a:t>
            </a:r>
          </a:p>
          <a:p>
            <a:pPr algn="l"/>
            <a:r>
              <a:rPr lang="en-US" dirty="0" smtClean="0"/>
              <a:t>For many classes, it is simply based on the object’s memory location. </a:t>
            </a:r>
          </a:p>
          <a:p>
            <a:pPr algn="l"/>
            <a:r>
              <a:rPr lang="en-US" dirty="0" smtClean="0"/>
              <a:t>In some cases, it may return a negative value, which must be anticipated when it is used to index a </a:t>
            </a:r>
            <a:r>
              <a:rPr lang="en-US" dirty="0" err="1" smtClean="0"/>
              <a:t>hashtable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1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You can </a:t>
            </a:r>
            <a:r>
              <a:rPr lang="en-US" i="1" dirty="0"/>
              <a:t>override</a:t>
            </a:r>
            <a:r>
              <a:rPr lang="en-US" dirty="0"/>
              <a:t> the standard </a:t>
            </a:r>
            <a:r>
              <a:rPr lang="en-US" dirty="0" smtClean="0"/>
              <a:t>definition of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/>
              <a:t>if you </a:t>
            </a:r>
            <a:r>
              <a:rPr lang="en-US" dirty="0" smtClean="0"/>
              <a:t>wish.</a:t>
            </a:r>
          </a:p>
          <a:p>
            <a:pPr algn="l"/>
            <a:r>
              <a:rPr lang="en-US" dirty="0" smtClean="0"/>
              <a:t>But there is one requirement:</a:t>
            </a:r>
          </a:p>
          <a:p>
            <a:pPr algn="l"/>
            <a:r>
              <a:rPr lang="en-US" dirty="0" smtClean="0"/>
              <a:t>If you have two objects, a and b (of the same class) and </a:t>
            </a:r>
            <a:r>
              <a:rPr lang="en-US" dirty="0" err="1" smtClean="0"/>
              <a:t>a.equals</a:t>
            </a:r>
            <a:r>
              <a:rPr lang="en-US" dirty="0" smtClean="0"/>
              <a:t>(b)</a:t>
            </a:r>
          </a:p>
          <a:p>
            <a:pPr algn="l"/>
            <a:r>
              <a:rPr lang="en-US" dirty="0" smtClean="0"/>
              <a:t>Then it must be the case that </a:t>
            </a:r>
            <a:r>
              <a:rPr lang="en-US" dirty="0" err="1" smtClean="0"/>
              <a:t>hashCode</a:t>
            </a:r>
            <a:r>
              <a:rPr lang="en-US" dirty="0" smtClean="0"/>
              <a:t>(a) == </a:t>
            </a:r>
            <a:r>
              <a:rPr lang="en-US" dirty="0" err="1" smtClean="0"/>
              <a:t>hashCode</a:t>
            </a:r>
            <a:r>
              <a:rPr lang="en-US" dirty="0" smtClean="0"/>
              <a:t>(b)</a:t>
            </a:r>
          </a:p>
          <a:p>
            <a:pPr algn="l"/>
            <a:r>
              <a:rPr lang="en-US" dirty="0" smtClean="0"/>
              <a:t>Why is this necessary?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5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If you override the equals method (which is fairly common), you usually have to redefine </a:t>
            </a:r>
            <a:r>
              <a:rPr lang="en-US" dirty="0" err="1" smtClean="0"/>
              <a:t>hashCode</a:t>
            </a:r>
            <a:r>
              <a:rPr lang="en-US" dirty="0" smtClean="0"/>
              <a:t> too.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Note </a:t>
            </a:r>
            <a:r>
              <a:rPr lang="en-US" dirty="0"/>
              <a:t>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620"/>
          <a:stretch/>
        </p:blipFill>
        <p:spPr>
          <a:xfrm>
            <a:off x="778933" y="529167"/>
            <a:ext cx="7620000" cy="28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Java Support for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8650"/>
            <a:ext cx="6400800" cy="346357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Hashtable</a:t>
            </a:r>
            <a:r>
              <a:rPr lang="en-US" dirty="0" smtClean="0"/>
              <a:t>&lt;K,V&gt;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HashMap</a:t>
            </a:r>
            <a:r>
              <a:rPr lang="en-US" dirty="0" smtClean="0"/>
              <a:t>&lt;K,V&gt;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Both are very similar – handle collisions using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0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4334"/>
            <a:ext cx="7772400" cy="832556"/>
          </a:xfrm>
        </p:spPr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vs.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90"/>
            <a:ext cx="6400800" cy="376696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57174"/>
              </p:ext>
            </p:extLst>
          </p:nvPr>
        </p:nvGraphicFramePr>
        <p:xfrm>
          <a:off x="1524000" y="2130779"/>
          <a:ext cx="6096000" cy="341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81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Red-black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table with chaining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on average</a:t>
                      </a:r>
                    </a:p>
                    <a:p>
                      <a:r>
                        <a:rPr lang="en-US" dirty="0" smtClean="0"/>
                        <a:t>O(N) worst case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Iterate on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ascending</a:t>
                      </a:r>
                      <a:r>
                        <a:rPr lang="en-US" baseline="0" dirty="0" smtClean="0"/>
                        <a:t>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fixed order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Iterate on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</a:p>
                    <a:p>
                      <a:r>
                        <a:rPr lang="en-US" dirty="0" smtClean="0"/>
                        <a:t>Tree traversal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O(Table </a:t>
                      </a:r>
                      <a:r>
                        <a:rPr lang="en-US" dirty="0" err="1" smtClean="0"/>
                        <a:t>size+N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Check all </a:t>
                      </a:r>
                      <a:r>
                        <a:rPr lang="en-US" smtClean="0"/>
                        <a:t>table entries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74888"/>
          </a:xfrm>
        </p:spPr>
        <p:txBody>
          <a:bodyPr/>
          <a:lstStyle/>
          <a:p>
            <a:r>
              <a:rPr lang="en-US" dirty="0" smtClean="0"/>
              <a:t>Comparison Sorts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Most sorting techniques take a simple approach – they compare and swap values until everything is in order.</a:t>
            </a:r>
          </a:p>
          <a:p>
            <a:pPr algn="l"/>
            <a:r>
              <a:rPr lang="en-US" dirty="0" smtClean="0"/>
              <a:t>Most have an O(N</a:t>
            </a:r>
            <a:r>
              <a:rPr lang="en-US" baseline="30000" dirty="0" smtClean="0"/>
              <a:t>2</a:t>
            </a:r>
            <a:r>
              <a:rPr lang="en-US" dirty="0" smtClean="0"/>
              <a:t>) running time, though some can reach O(N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8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In studying sorting techniques we’ll ask: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Is the average case speed always equal to the worst-case speed?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 happens if the array is sorted (or nearly sorted)?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Is extra space beyond the array itself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7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We’ll study these comparison-sort algorithms: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Selection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Insertion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Merge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1128888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502400" cy="3668183"/>
          </a:xfrm>
        </p:spPr>
        <p:txBody>
          <a:bodyPr/>
          <a:lstStyle/>
          <a:p>
            <a:pPr algn="l"/>
            <a:r>
              <a:rPr lang="en-US" dirty="0" smtClean="0"/>
              <a:t>The idea is simple: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Find the smallest value in array A. Put it into A[0]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next smallest value and place it into </a:t>
            </a:r>
            <a:r>
              <a:rPr lang="en-US" dirty="0"/>
              <a:t>A</a:t>
            </a:r>
            <a:r>
              <a:rPr lang="en-US" dirty="0" smtClean="0"/>
              <a:t>[1]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Repeat for remaining values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The approach is as follows: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Use an outer loop from 0 to N-1 (the loop index, k, tells which position in A to fill next).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Each time around, use a nested loop (from k+1 to N-1) to find the smallest value (and its index) in the unsorted part of the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Swap that value with A[k].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79" y="592667"/>
            <a:ext cx="7859888" cy="4811183"/>
          </a:xfrm>
        </p:spPr>
        <p:txBody>
          <a:bodyPr/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static &lt;E extends Comparable&lt;E&gt;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void </a:t>
            </a:r>
            <a:r>
              <a:rPr lang="en-US" sz="2400" dirty="0" err="1">
                <a:latin typeface="Courier"/>
                <a:cs typeface="Courier"/>
              </a:rPr>
              <a:t>selectionSort</a:t>
            </a:r>
            <a:r>
              <a:rPr lang="en-US" sz="2400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j, k, </a:t>
            </a:r>
            <a:r>
              <a:rPr lang="en-US" sz="2400" dirty="0" err="1">
                <a:latin typeface="Courier"/>
                <a:cs typeface="Courier"/>
              </a:rPr>
              <a:t>minIndex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E min;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N = </a:t>
            </a:r>
            <a:r>
              <a:rPr lang="en-US" sz="2400" dirty="0" err="1">
                <a:latin typeface="Courier"/>
                <a:cs typeface="Courier"/>
              </a:rPr>
              <a:t>A.length</a:t>
            </a:r>
            <a:r>
              <a:rPr lang="en-US" sz="2400" dirty="0">
                <a:latin typeface="Courier"/>
                <a:cs typeface="Courier"/>
              </a:rPr>
              <a:t>;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9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90" y="592667"/>
            <a:ext cx="7605888" cy="52775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for (k = 0; k &lt; N; k++) {</a:t>
            </a:r>
          </a:p>
          <a:p>
            <a:pPr algn="l"/>
            <a:r>
              <a:rPr lang="fi-FI" dirty="0">
                <a:latin typeface="Courier"/>
                <a:cs typeface="Courier"/>
              </a:rPr>
              <a:t>     </a:t>
            </a:r>
            <a:r>
              <a:rPr lang="fi-FI" dirty="0" smtClean="0">
                <a:latin typeface="Courier"/>
                <a:cs typeface="Courier"/>
              </a:rPr>
              <a:t>min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A[k</a:t>
            </a:r>
            <a:r>
              <a:rPr lang="fi-FI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</a:t>
            </a:r>
            <a:r>
              <a:rPr lang="fr-FR" dirty="0" err="1" smtClean="0">
                <a:latin typeface="Courier"/>
                <a:cs typeface="Courier"/>
              </a:rPr>
              <a:t>minIndex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= k;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</a:t>
            </a:r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(j = k+1; j &lt; N; </a:t>
            </a:r>
            <a:r>
              <a:rPr lang="da-DK" dirty="0" err="1">
                <a:latin typeface="Courier"/>
                <a:cs typeface="Courier"/>
              </a:rPr>
              <a:t>j++</a:t>
            </a:r>
            <a:r>
              <a:rPr lang="da-DK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(A[j].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(min) &lt; 0</a:t>
            </a:r>
            <a:r>
              <a:rPr lang="en-US" dirty="0" smtClean="0">
                <a:latin typeface="Courier"/>
                <a:cs typeface="Courier"/>
              </a:rPr>
              <a:t>) 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fi-FI" dirty="0">
                <a:latin typeface="Courier"/>
                <a:cs typeface="Courier"/>
              </a:rPr>
              <a:t>           </a:t>
            </a:r>
            <a:r>
              <a:rPr lang="fi-FI" dirty="0" smtClean="0">
                <a:latin typeface="Courier"/>
                <a:cs typeface="Courier"/>
              </a:rPr>
              <a:t>min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A[j</a:t>
            </a:r>
            <a:r>
              <a:rPr lang="fi-FI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     </a:t>
            </a:r>
            <a:r>
              <a:rPr lang="fr-FR" dirty="0" err="1" smtClean="0">
                <a:latin typeface="Courier"/>
                <a:cs typeface="Courier"/>
              </a:rPr>
              <a:t>minIndex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= j</a:t>
            </a:r>
            <a:r>
              <a:rPr lang="fr-FR" dirty="0" smtClean="0">
                <a:latin typeface="Courier"/>
                <a:cs typeface="Courier"/>
              </a:rPr>
              <a:t>; 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 smtClean="0">
                <a:latin typeface="Courier"/>
                <a:cs typeface="Courier"/>
              </a:rPr>
              <a:t>     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      </a:t>
            </a:r>
            <a:r>
              <a:rPr lang="fr-FR" dirty="0" smtClean="0">
                <a:latin typeface="Courier"/>
                <a:cs typeface="Courier"/>
              </a:rPr>
              <a:t>A</a:t>
            </a:r>
            <a:r>
              <a:rPr lang="fr-FR" dirty="0">
                <a:latin typeface="Courier"/>
                <a:cs typeface="Courier"/>
              </a:rPr>
              <a:t>[</a:t>
            </a:r>
            <a:r>
              <a:rPr lang="fr-FR" dirty="0" err="1">
                <a:latin typeface="Courier"/>
                <a:cs typeface="Courier"/>
              </a:rPr>
              <a:t>minIndex</a:t>
            </a:r>
            <a:r>
              <a:rPr lang="fr-FR" dirty="0">
                <a:latin typeface="Courier"/>
                <a:cs typeface="Courier"/>
              </a:rPr>
              <a:t>] = A[k];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</a:t>
            </a:r>
            <a:r>
              <a:rPr lang="fr-FR" dirty="0" smtClean="0">
                <a:latin typeface="Courier"/>
                <a:cs typeface="Courier"/>
              </a:rPr>
              <a:t>A</a:t>
            </a:r>
            <a:r>
              <a:rPr lang="fr-FR" dirty="0">
                <a:latin typeface="Courier"/>
                <a:cs typeface="Courier"/>
              </a:rPr>
              <a:t>[k] = min;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4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592667"/>
            <a:ext cx="3733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9110"/>
            <a:ext cx="6400800" cy="531988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Note 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858"/>
          <a:stretch/>
        </p:blipFill>
        <p:spPr>
          <a:xfrm>
            <a:off x="877711" y="536222"/>
            <a:ext cx="7493000" cy="34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03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Complexity of 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400800" cy="3668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1st iteration of outer loop: inner executes N - 1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2nd iteration of outer loop: inner executes N - 2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...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Nth iteration of outer loop: </a:t>
            </a:r>
            <a:r>
              <a:rPr lang="en-US" dirty="0">
                <a:solidFill>
                  <a:srgbClr val="FF000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executes 0 times</a:t>
            </a:r>
          </a:p>
        </p:txBody>
      </p:sp>
    </p:spTree>
    <p:extLst>
      <p:ext uri="{BB962C8B-B14F-4D97-AF65-F5344CB8AC3E}">
        <p14:creationId xmlns:p14="http://schemas.microsoft.com/office/powerpoint/2010/main" val="1912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This is </a:t>
            </a:r>
            <a:r>
              <a:rPr lang="en-US" dirty="0" smtClean="0"/>
              <a:t>a familiar sum</a:t>
            </a:r>
            <a:r>
              <a:rPr lang="en-US" dirty="0"/>
              <a:t>:</a:t>
            </a:r>
          </a:p>
          <a:p>
            <a:pPr algn="l"/>
            <a:r>
              <a:rPr lang="en-US" dirty="0" smtClean="0"/>
              <a:t>     N</a:t>
            </a:r>
            <a:r>
              <a:rPr lang="en-US" dirty="0"/>
              <a:t>-1 + N-2 + ... + 3 + 2 + 1 + 0</a:t>
            </a:r>
          </a:p>
          <a:p>
            <a:pPr algn="l"/>
            <a:r>
              <a:rPr lang="en-US" dirty="0"/>
              <a:t>which we know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4663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987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array is already sorted?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9917"/>
            <a:ext cx="6400800" cy="4504972"/>
          </a:xfrm>
        </p:spPr>
        <p:txBody>
          <a:bodyPr/>
          <a:lstStyle/>
          <a:p>
            <a:pPr algn="l"/>
            <a:r>
              <a:rPr lang="en-US" dirty="0" smtClean="0"/>
              <a:t>Makes no difference!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17222"/>
          </a:xfrm>
        </p:spPr>
        <p:txBody>
          <a:bodyPr/>
          <a:lstStyle/>
          <a:p>
            <a:r>
              <a:rPr lang="en-US" dirty="0" smtClean="0"/>
              <a:t>Minor Efficiency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044" y="2211916"/>
            <a:ext cx="6400800" cy="3277305"/>
          </a:xfrm>
        </p:spPr>
        <p:txBody>
          <a:bodyPr/>
          <a:lstStyle/>
          <a:p>
            <a:pPr algn="l"/>
            <a:r>
              <a:rPr lang="en-US" dirty="0" smtClean="0"/>
              <a:t>When k = N-1 (last iteration of outer loop), inner loop iterates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times.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How can this be exploited?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086555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1806222"/>
            <a:ext cx="7493000" cy="35976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idea behind insertion sort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Put the first 2 items in correct relative order.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Insert the 3rd item in the correct place relative to the first 2.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Insert the 4th item in the correct place relative to the first 3.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loop invariant is:</a:t>
            </a:r>
          </a:p>
          <a:p>
            <a:pPr algn="l"/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time around the outer loop, the items in A[0] through A[i-1] are in order relative to each other </a:t>
            </a:r>
            <a:endParaRPr lang="en-US" dirty="0" smtClean="0"/>
          </a:p>
          <a:p>
            <a:pPr algn="l"/>
            <a:r>
              <a:rPr lang="en-US" dirty="0" smtClean="0"/>
              <a:t>(</a:t>
            </a:r>
            <a:r>
              <a:rPr lang="en-US" dirty="0"/>
              <a:t>but are not necessarily in their final places)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To insert </a:t>
            </a:r>
            <a:r>
              <a:rPr lang="en-US" dirty="0"/>
              <a:t>an item into its </a:t>
            </a:r>
            <a:r>
              <a:rPr lang="en-US" dirty="0" smtClean="0"/>
              <a:t>correct place </a:t>
            </a:r>
            <a:r>
              <a:rPr lang="en-US" dirty="0"/>
              <a:t>in the (relatively) sorted part of the array, it is necessary to move some values to the right to make room.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4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static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E extends Comparable&lt;E&gt;&gt;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void </a:t>
            </a:r>
            <a:r>
              <a:rPr lang="en-US" dirty="0" err="1">
                <a:latin typeface="Courier"/>
                <a:cs typeface="Courier"/>
              </a:rPr>
              <a:t>insertionSort</a:t>
            </a:r>
            <a:r>
              <a:rPr lang="en-US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k, j;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E </a:t>
            </a:r>
            <a:r>
              <a:rPr lang="fr-FR" dirty="0" err="1">
                <a:latin typeface="Courier"/>
                <a:cs typeface="Courier"/>
              </a:rPr>
              <a:t>tmp</a:t>
            </a:r>
            <a:r>
              <a:rPr lang="fr-F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= </a:t>
            </a:r>
            <a:r>
              <a:rPr lang="en-US" dirty="0" err="1">
                <a:latin typeface="Courier"/>
                <a:cs typeface="Courier"/>
              </a:rPr>
              <a:t>A.length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0095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555" y="592667"/>
            <a:ext cx="7888111" cy="481118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 for </a:t>
            </a:r>
            <a:r>
              <a:rPr lang="en-US" dirty="0">
                <a:latin typeface="Courier"/>
                <a:cs typeface="Courier"/>
              </a:rPr>
              <a:t>(k = 1; k &lt; N, k++)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A[k];</a:t>
            </a:r>
          </a:p>
          <a:p>
            <a:pPr algn="l"/>
            <a:r>
              <a:rPr lang="cs-CZ" dirty="0">
                <a:latin typeface="Courier"/>
                <a:cs typeface="Courier"/>
              </a:rPr>
              <a:t>     </a:t>
            </a:r>
            <a:r>
              <a:rPr lang="cs-CZ" dirty="0" smtClean="0">
                <a:latin typeface="Courier"/>
                <a:cs typeface="Courier"/>
              </a:rPr>
              <a:t>j </a:t>
            </a:r>
            <a:r>
              <a:rPr lang="cs-CZ" dirty="0">
                <a:latin typeface="Courier"/>
                <a:cs typeface="Courier"/>
              </a:rPr>
              <a:t>= k - 1;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((j &gt;= 0) &amp;&amp; 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(</a:t>
            </a:r>
            <a:r>
              <a:rPr lang="en-US" dirty="0">
                <a:latin typeface="Courier"/>
                <a:cs typeface="Courier"/>
              </a:rPr>
              <a:t>A[j].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) &gt; 0))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A[j+1] = A[j];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/</a:t>
            </a:r>
            <a:r>
              <a:rPr lang="en-US" dirty="0">
                <a:latin typeface="Courier"/>
                <a:cs typeface="Courier"/>
              </a:rPr>
              <a:t>/ move </a:t>
            </a:r>
            <a:r>
              <a:rPr lang="en-US" dirty="0" smtClean="0">
                <a:latin typeface="Courier"/>
                <a:cs typeface="Courier"/>
              </a:rPr>
              <a:t>one </a:t>
            </a:r>
            <a:r>
              <a:rPr lang="en-US" dirty="0">
                <a:latin typeface="Courier"/>
                <a:cs typeface="Courier"/>
              </a:rPr>
              <a:t>place to the right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smtClean="0">
                <a:latin typeface="Courier"/>
                <a:cs typeface="Courier"/>
              </a:rPr>
              <a:t>j</a:t>
            </a:r>
            <a:r>
              <a:rPr lang="en-US" dirty="0">
                <a:latin typeface="Courier"/>
                <a:cs typeface="Courier"/>
              </a:rPr>
              <a:t>--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A[</a:t>
            </a:r>
            <a:r>
              <a:rPr lang="en-US" dirty="0">
                <a:latin typeface="Courier"/>
                <a:cs typeface="Courier"/>
              </a:rPr>
              <a:t>j+1] =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; 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/</a:t>
            </a:r>
            <a:r>
              <a:rPr lang="en-US" dirty="0">
                <a:latin typeface="Courier"/>
                <a:cs typeface="Courier"/>
              </a:rPr>
              <a:t>/ </a:t>
            </a:r>
            <a:r>
              <a:rPr lang="en-US" dirty="0" smtClean="0">
                <a:latin typeface="Courier"/>
                <a:cs typeface="Courier"/>
              </a:rPr>
              <a:t>insert </a:t>
            </a:r>
            <a:r>
              <a:rPr lang="en-US" dirty="0" err="1">
                <a:latin typeface="Courier"/>
                <a:cs typeface="Courier"/>
              </a:rPr>
              <a:t>kth</a:t>
            </a:r>
            <a:r>
              <a:rPr lang="en-US" dirty="0">
                <a:latin typeface="Courier"/>
                <a:cs typeface="Courier"/>
              </a:rPr>
              <a:t> value </a:t>
            </a:r>
            <a:r>
              <a:rPr lang="en-US" dirty="0" smtClean="0">
                <a:latin typeface="Courier"/>
                <a:cs typeface="Courier"/>
              </a:rPr>
              <a:t>into </a:t>
            </a:r>
            <a:r>
              <a:rPr lang="en-US" dirty="0">
                <a:latin typeface="Courier"/>
                <a:cs typeface="Courier"/>
              </a:rPr>
              <a:t>correct </a:t>
            </a:r>
            <a:r>
              <a:rPr lang="en-US" dirty="0" smtClean="0">
                <a:latin typeface="Courier"/>
                <a:cs typeface="Courier"/>
              </a:rPr>
              <a:t>place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3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67" y="787400"/>
            <a:ext cx="3416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90"/>
            <a:ext cx="7772400" cy="889000"/>
          </a:xfrm>
        </p:spPr>
        <p:txBody>
          <a:bodyPr/>
          <a:lstStyle/>
          <a:p>
            <a:r>
              <a:rPr lang="en-US" dirty="0" smtClean="0"/>
              <a:t>Complexity of 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1509890"/>
            <a:ext cx="7394222" cy="38939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inner loop can execute a different number of times for every iteration of the outer loop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i="1" dirty="0"/>
              <a:t>worst</a:t>
            </a:r>
            <a:r>
              <a:rPr lang="en-US" dirty="0"/>
              <a:t> case: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1st iteration of outer loop: inner executes 1 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2nd iteration of outer loop: inner executes 2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3rd iteration of outer loop: inner executes 3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...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N-1st iteration of outer loop: inner executes N-1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778"/>
            <a:ext cx="6400800" cy="4924072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Note 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229"/>
          <a:stretch/>
        </p:blipFill>
        <p:spPr>
          <a:xfrm>
            <a:off x="726722" y="479778"/>
            <a:ext cx="7493000" cy="29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9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 </a:t>
            </a:r>
            <a:r>
              <a:rPr lang="en-US" dirty="0"/>
              <a:t>we get:</a:t>
            </a:r>
          </a:p>
          <a:p>
            <a:pPr algn="l"/>
            <a:r>
              <a:rPr lang="en-US" dirty="0" smtClean="0"/>
              <a:t>      1 </a:t>
            </a:r>
            <a:r>
              <a:rPr lang="en-US" dirty="0"/>
              <a:t>+ 2 + ... + N-1</a:t>
            </a:r>
          </a:p>
          <a:p>
            <a:pPr algn="l"/>
            <a:r>
              <a:rPr lang="en-US" dirty="0" smtClean="0"/>
              <a:t> which </a:t>
            </a:r>
            <a:r>
              <a:rPr lang="en-US" dirty="0"/>
              <a:t>is still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32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 hum! Why another O(N</a:t>
            </a:r>
            <a:r>
              <a:rPr lang="en-US" baseline="30000" dirty="0" smtClean="0"/>
              <a:t>2</a:t>
            </a:r>
            <a:r>
              <a:rPr lang="en-US" dirty="0" smtClean="0"/>
              <a:t>) Sort?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2137"/>
            <a:ext cx="6400800" cy="43356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What if the array is already sorted?</a:t>
            </a:r>
          </a:p>
          <a:p>
            <a:pPr algn="l"/>
            <a:r>
              <a:rPr lang="en-US" dirty="0" smtClean="0"/>
              <a:t>The inner loop never executes!</a:t>
            </a:r>
          </a:p>
          <a:p>
            <a:pPr algn="l"/>
            <a:r>
              <a:rPr lang="en-US" dirty="0" smtClean="0"/>
              <a:t>Run-time is O(N)!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What if array is “mostly” sorted?</a:t>
            </a:r>
          </a:p>
          <a:p>
            <a:pPr algn="l"/>
            <a:r>
              <a:rPr lang="en-US" dirty="0" smtClean="0"/>
              <a:t>If only k elements of N total are “out of order” time is O(k * N).</a:t>
            </a:r>
          </a:p>
          <a:p>
            <a:pPr algn="l"/>
            <a:r>
              <a:rPr lang="en-US" dirty="0" smtClean="0"/>
              <a:t>If k &lt;&lt;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run-time is O(N)!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73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Array is in Reverse Order?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1"/>
            <a:ext cx="6601178" cy="3738739"/>
          </a:xfrm>
        </p:spPr>
        <p:txBody>
          <a:bodyPr/>
          <a:lstStyle/>
          <a:p>
            <a:pPr algn="l"/>
            <a:r>
              <a:rPr lang="en-US" dirty="0" smtClean="0"/>
              <a:t>Worst possible situation – inner loop executes maximum number of iterations.</a:t>
            </a:r>
          </a:p>
          <a:p>
            <a:pPr algn="l"/>
            <a:r>
              <a:rPr lang="en-US" dirty="0" smtClean="0"/>
              <a:t>Solution?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Create right-to left version of insertion sort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Reverse array before and after sort!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1018822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3"/>
            <a:ext cx="6400800" cy="3724627"/>
          </a:xfrm>
        </p:spPr>
        <p:txBody>
          <a:bodyPr/>
          <a:lstStyle/>
          <a:p>
            <a:pPr algn="l"/>
            <a:r>
              <a:rPr lang="en-US" dirty="0" smtClean="0"/>
              <a:t>Unlike the previous two sorts, a merge sort requires only </a:t>
            </a:r>
            <a:r>
              <a:rPr lang="en-US" i="1" dirty="0" smtClean="0"/>
              <a:t>O(N log N) </a:t>
            </a:r>
            <a:r>
              <a:rPr lang="en-US" dirty="0" smtClean="0"/>
              <a:t>time. For large arrays, this can be a very substantial advantage.</a:t>
            </a:r>
          </a:p>
          <a:p>
            <a:pPr algn="l"/>
            <a:r>
              <a:rPr lang="en-US" dirty="0" smtClean="0"/>
              <a:t>For example, if N = 1,000,000, N</a:t>
            </a:r>
            <a:r>
              <a:rPr lang="en-US" baseline="30000" dirty="0" smtClean="0"/>
              <a:t>2</a:t>
            </a:r>
            <a:r>
              <a:rPr lang="en-US" dirty="0" smtClean="0"/>
              <a:t> is 1,000,000,000,ooo whereas </a:t>
            </a:r>
            <a:r>
              <a:rPr lang="en-US" dirty="0"/>
              <a:t>N log </a:t>
            </a:r>
            <a:r>
              <a:rPr lang="en-US" dirty="0" smtClean="0"/>
              <a:t>N is less than 20,000,000.</a:t>
            </a:r>
          </a:p>
          <a:p>
            <a:pPr algn="l"/>
            <a:r>
              <a:rPr lang="en-US" dirty="0" smtClean="0"/>
              <a:t>A 50,000 to 1 ratio!</a:t>
            </a:r>
          </a:p>
          <a:p>
            <a:pPr algn="l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8905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key insight is that  we can </a:t>
            </a:r>
            <a:r>
              <a:rPr lang="en-US" i="1" dirty="0" smtClean="0"/>
              <a:t>merge</a:t>
            </a:r>
            <a:r>
              <a:rPr lang="en-US" dirty="0" smtClean="0"/>
              <a:t> two </a:t>
            </a:r>
            <a:r>
              <a:rPr lang="en-US" i="1" dirty="0" smtClean="0"/>
              <a:t>sorted</a:t>
            </a:r>
            <a:r>
              <a:rPr lang="en-US" dirty="0" smtClean="0"/>
              <a:t> arrays of size N/2 in linear (O(N)) time.</a:t>
            </a:r>
          </a:p>
          <a:p>
            <a:pPr algn="l"/>
            <a:r>
              <a:rPr lang="en-US" dirty="0" smtClean="0"/>
              <a:t>You </a:t>
            </a:r>
            <a:r>
              <a:rPr lang="en-US" dirty="0"/>
              <a:t>just step through the two arrays, always choosing the </a:t>
            </a:r>
            <a:r>
              <a:rPr lang="en-US" i="1" dirty="0"/>
              <a:t>smaller</a:t>
            </a:r>
            <a:r>
              <a:rPr lang="en-US" dirty="0"/>
              <a:t> of the two values to put into the final array (and only advancing in the array from which you took the smaller value).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2058"/>
          <a:stretch/>
        </p:blipFill>
        <p:spPr>
          <a:xfrm>
            <a:off x="1600200" y="1538111"/>
            <a:ext cx="5925110" cy="32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214"/>
          <a:stretch/>
        </p:blipFill>
        <p:spPr>
          <a:xfrm>
            <a:off x="1600200" y="762001"/>
            <a:ext cx="5925110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790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get those sorted halves?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pPr algn="l"/>
            <a:r>
              <a:rPr lang="en-US" dirty="0" smtClean="0"/>
              <a:t>Recursion!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Divide </a:t>
            </a:r>
            <a:r>
              <a:rPr lang="en-US" dirty="0"/>
              <a:t>the array into two halves.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Recursively, sort the left half.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Recursively, sort the right half.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Merge the two sorted halves.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base case is an array of size 1 – it’s trivially sorted.</a:t>
            </a:r>
          </a:p>
          <a:p>
            <a:pPr algn="l"/>
            <a:r>
              <a:rPr lang="en-US" dirty="0" smtClean="0"/>
              <a:t>To access sub arrays, we use the whole original array, with two index values (</a:t>
            </a:r>
            <a:r>
              <a:rPr lang="en-US" dirty="0" smtClean="0">
                <a:latin typeface="Courier"/>
                <a:cs typeface="Courier"/>
              </a:rPr>
              <a:t>low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high</a:t>
            </a:r>
            <a:r>
              <a:rPr lang="en-US" dirty="0" smtClean="0"/>
              <a:t>) that determine the fraction of the array we may access.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If </a:t>
            </a:r>
            <a:r>
              <a:rPr lang="en-US" dirty="0" smtClean="0">
                <a:latin typeface="Courier"/>
                <a:cs typeface="Courier"/>
              </a:rPr>
              <a:t>high == low</a:t>
            </a:r>
            <a:r>
              <a:rPr lang="en-US" dirty="0" smtClean="0"/>
              <a:t>, we have the trivial base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592667"/>
            <a:ext cx="7309556" cy="48111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start with a user-level method, that asks for a sort of an entire array: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latin typeface="Courier"/>
                <a:cs typeface="Courier"/>
              </a:rPr>
              <a:t>public static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&lt;</a:t>
            </a:r>
            <a:r>
              <a:rPr lang="en-US" dirty="0">
                <a:latin typeface="Courier"/>
                <a:cs typeface="Courier"/>
              </a:rPr>
              <a:t>E extends Comparable&lt;E&gt;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void </a:t>
            </a:r>
            <a:r>
              <a:rPr lang="en-US" dirty="0" err="1">
                <a:latin typeface="Courier"/>
                <a:cs typeface="Courier"/>
              </a:rPr>
              <a:t>mergeSort</a:t>
            </a:r>
            <a:r>
              <a:rPr lang="en-US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0, </a:t>
            </a:r>
            <a:r>
              <a:rPr lang="en-US" dirty="0" err="1">
                <a:latin typeface="Courier"/>
                <a:cs typeface="Courier"/>
              </a:rPr>
              <a:t>A.length</a:t>
            </a:r>
            <a:r>
              <a:rPr lang="en-US" dirty="0">
                <a:latin typeface="Courier"/>
                <a:cs typeface="Courier"/>
              </a:rPr>
              <a:t> - 1);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/</a:t>
            </a:r>
            <a:r>
              <a:rPr lang="en-US" dirty="0">
                <a:latin typeface="Courier"/>
                <a:cs typeface="Courier"/>
              </a:rPr>
              <a:t>/ call the aux. function to </a:t>
            </a:r>
            <a:r>
              <a:rPr lang="en-US" dirty="0" smtClean="0">
                <a:latin typeface="Courier"/>
                <a:cs typeface="Courier"/>
              </a:rPr>
              <a:t>do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//  </a:t>
            </a:r>
            <a:r>
              <a:rPr lang="en-US" dirty="0">
                <a:latin typeface="Courier"/>
                <a:cs typeface="Courier"/>
              </a:rPr>
              <a:t>all the work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60401"/>
            <a:ext cx="7772400" cy="764822"/>
          </a:xfrm>
        </p:spPr>
        <p:txBody>
          <a:bodyPr/>
          <a:lstStyle/>
          <a:p>
            <a:r>
              <a:rPr lang="en-US" dirty="0" smtClean="0"/>
              <a:t>Recoloring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753555"/>
          </a:xfrm>
        </p:spPr>
        <p:txBody>
          <a:bodyPr/>
          <a:lstStyle/>
          <a:p>
            <a:pPr algn="l"/>
            <a:r>
              <a:rPr lang="en-US" dirty="0" smtClean="0"/>
              <a:t>We know P and K are both red. If S, P’s sibling, is also red we do a </a:t>
            </a:r>
            <a:r>
              <a:rPr lang="en-US" i="1" dirty="0" smtClean="0"/>
              <a:t>recoloring </a:t>
            </a:r>
            <a:r>
              <a:rPr lang="en-US" dirty="0" smtClean="0"/>
              <a:t>– P and S become black: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7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1" y="776110"/>
            <a:ext cx="7196666" cy="51928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>
                <a:latin typeface="Courier"/>
                <a:cs typeface="Courier"/>
              </a:rPr>
              <a:t>static &lt;E extends Comparable&lt;E&gt;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(E[] 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low,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high)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base case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(low == high) return;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recursive case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// Step 1: Find the middle of the array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   (</a:t>
            </a:r>
            <a:r>
              <a:rPr lang="en-US" dirty="0">
                <a:latin typeface="Courier"/>
                <a:cs typeface="Courier"/>
              </a:rPr>
              <a:t>conceptually, divide it in half)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mid = (low + high) / 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// Steps 2 and 3: Sort the 2 halves of A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low, mid);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mid+1, high);</a:t>
            </a:r>
          </a:p>
        </p:txBody>
      </p:sp>
    </p:spTree>
    <p:extLst>
      <p:ext uri="{BB962C8B-B14F-4D97-AF65-F5344CB8AC3E}">
        <p14:creationId xmlns:p14="http://schemas.microsoft.com/office/powerpoint/2010/main" val="186144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6" y="776111"/>
            <a:ext cx="8071555" cy="502355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// </a:t>
            </a:r>
            <a:r>
              <a:rPr lang="en-US" dirty="0">
                <a:latin typeface="Courier"/>
                <a:cs typeface="Courier"/>
              </a:rPr>
              <a:t>Step 4: Merge sorted halves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//into </a:t>
            </a:r>
            <a:r>
              <a:rPr lang="en-US" dirty="0">
                <a:latin typeface="Courier"/>
                <a:cs typeface="Courier"/>
              </a:rPr>
              <a:t>an auxiliary array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E</a:t>
            </a:r>
            <a:r>
              <a:rPr lang="en-US" dirty="0">
                <a:latin typeface="Courier"/>
                <a:cs typeface="Courier"/>
              </a:rPr>
              <a:t>[]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E[]</a:t>
            </a:r>
            <a:r>
              <a:rPr lang="en-US" dirty="0" smtClean="0">
                <a:latin typeface="Courier"/>
                <a:cs typeface="Courier"/>
              </a:rPr>
              <a:t>) (</a:t>
            </a:r>
            <a:r>
              <a:rPr lang="en-US" dirty="0">
                <a:latin typeface="Courier"/>
                <a:cs typeface="Courier"/>
              </a:rPr>
              <a:t>new Comparable[high-low+1]);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left = low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index </a:t>
            </a:r>
            <a:r>
              <a:rPr lang="en-US" dirty="0" smtClean="0">
                <a:latin typeface="Courier"/>
                <a:cs typeface="Courier"/>
              </a:rPr>
              <a:t>to </a:t>
            </a:r>
            <a:r>
              <a:rPr lang="en-US" dirty="0">
                <a:latin typeface="Courier"/>
                <a:cs typeface="Courier"/>
              </a:rPr>
              <a:t>left half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right = mid+1;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index into right half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= 0;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index into </a:t>
            </a:r>
            <a:r>
              <a:rPr lang="en-US" dirty="0" err="1">
                <a:latin typeface="Courier"/>
                <a:cs typeface="Courier"/>
              </a:rPr>
              <a:t>tmp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2532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556" y="776110"/>
            <a:ext cx="7041444" cy="526344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while ((left &lt;= mid) &amp;&amp; (right &lt;= high))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choose the smaller of the two values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copy that value into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increment either left or </a:t>
            </a:r>
            <a:r>
              <a:rPr lang="en-US" dirty="0" smtClean="0">
                <a:latin typeface="Courier"/>
                <a:cs typeface="Courier"/>
              </a:rPr>
              <a:t>right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increment </a:t>
            </a:r>
            <a:r>
              <a:rPr lang="en-US" dirty="0" err="1">
                <a:latin typeface="Courier"/>
                <a:cs typeface="Courier"/>
              </a:rPr>
              <a:t>pos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if (A[left].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(A[right] &lt;=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A[left];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left++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da-DK" dirty="0" smtClean="0">
                <a:latin typeface="Courier"/>
                <a:cs typeface="Courier"/>
              </a:rPr>
              <a:t>  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A[right];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right++</a:t>
            </a:r>
            <a:r>
              <a:rPr lang="en-US" dirty="0" smtClean="0">
                <a:latin typeface="Courier"/>
                <a:cs typeface="Courier"/>
              </a:rPr>
              <a:t>;}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8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778" y="776111"/>
            <a:ext cx="8198555" cy="54327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If one </a:t>
            </a:r>
            <a:r>
              <a:rPr lang="en-US" dirty="0">
                <a:latin typeface="Courier"/>
                <a:cs typeface="Courier"/>
              </a:rPr>
              <a:t>of the </a:t>
            </a:r>
            <a:r>
              <a:rPr lang="en-US" dirty="0" smtClean="0">
                <a:latin typeface="Courier"/>
                <a:cs typeface="Courier"/>
              </a:rPr>
              <a:t>sorted </a:t>
            </a:r>
            <a:r>
              <a:rPr lang="en-US" dirty="0">
                <a:latin typeface="Courier"/>
                <a:cs typeface="Courier"/>
              </a:rPr>
              <a:t>halves </a:t>
            </a:r>
            <a:r>
              <a:rPr lang="en-US" dirty="0" smtClean="0">
                <a:latin typeface="Courier"/>
                <a:cs typeface="Courier"/>
              </a:rPr>
              <a:t>"runs </a:t>
            </a:r>
            <a:r>
              <a:rPr lang="en-US" dirty="0">
                <a:latin typeface="Courier"/>
                <a:cs typeface="Courier"/>
              </a:rPr>
              <a:t>out"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  of </a:t>
            </a:r>
            <a:r>
              <a:rPr lang="en-US" dirty="0">
                <a:latin typeface="Courier"/>
                <a:cs typeface="Courier"/>
              </a:rPr>
              <a:t>values, </a:t>
            </a:r>
            <a:r>
              <a:rPr lang="en-US" dirty="0" smtClean="0">
                <a:latin typeface="Courier"/>
                <a:cs typeface="Courier"/>
              </a:rPr>
              <a:t>copy any remaining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values to </a:t>
            </a:r>
            <a:r>
              <a:rPr lang="en-US" dirty="0" err="1">
                <a:latin typeface="Courier"/>
                <a:cs typeface="Courier"/>
              </a:rPr>
              <a:t>tmp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Note: only 1 of </a:t>
            </a:r>
            <a:r>
              <a:rPr lang="en-US" dirty="0" smtClean="0">
                <a:latin typeface="Courier"/>
                <a:cs typeface="Courier"/>
              </a:rPr>
              <a:t>the loops </a:t>
            </a:r>
            <a:r>
              <a:rPr lang="en-US" dirty="0">
                <a:latin typeface="Courier"/>
                <a:cs typeface="Courier"/>
              </a:rPr>
              <a:t>will </a:t>
            </a:r>
            <a:r>
              <a:rPr lang="en-US" dirty="0" smtClean="0">
                <a:latin typeface="Courier"/>
                <a:cs typeface="Courier"/>
              </a:rPr>
              <a:t>execute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while (left &lt;= mid)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A[left];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left++;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++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(right &lt;= high)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A[right];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right++;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++; }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answer is in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; copy </a:t>
            </a:r>
            <a:r>
              <a:rPr lang="en-US" dirty="0" smtClean="0">
                <a:latin typeface="Courier"/>
                <a:cs typeface="Courier"/>
              </a:rPr>
              <a:t>back </a:t>
            </a:r>
            <a:r>
              <a:rPr lang="en-US" dirty="0">
                <a:latin typeface="Courier"/>
                <a:cs typeface="Courier"/>
              </a:rPr>
              <a:t>into A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arraycopy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, 0, A, low, </a:t>
            </a:r>
            <a:r>
              <a:rPr lang="en-US" dirty="0" err="1">
                <a:latin typeface="Courier"/>
                <a:cs typeface="Courier"/>
              </a:rPr>
              <a:t>tmp.length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Some algorithms operate in two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First, the problem is broken into smaller pieces. Each piece is solved independently.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Then each “sub solution” is combined into a complete solution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This approach is called </a:t>
            </a:r>
            <a:r>
              <a:rPr lang="en-US" i="1" dirty="0" smtClean="0"/>
              <a:t>“divide and 	conquer”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827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Google searches operate in this manner: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query is sent to hundreds (or thousands) of query servers. Each server handles a small fraction of Google’s knowledge space.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After possible solutions are returned</a:t>
            </a:r>
            <a:r>
              <a:rPr lang="en-US" smtClean="0"/>
              <a:t>, they </a:t>
            </a:r>
            <a:r>
              <a:rPr lang="en-US" dirty="0" smtClean="0"/>
              <a:t>are ranked and merged to create the reply sent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199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 uses 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4333"/>
            <a:ext cx="6400800" cy="3329517"/>
          </a:xfrm>
        </p:spPr>
        <p:txBody>
          <a:bodyPr/>
          <a:lstStyle/>
          <a:p>
            <a:pPr algn="l"/>
            <a:r>
              <a:rPr lang="en-US" dirty="0" smtClean="0"/>
              <a:t>Arrays are first repeatedly split, until size 1 arrays are reached.</a:t>
            </a:r>
          </a:p>
          <a:p>
            <a:pPr algn="l"/>
            <a:r>
              <a:rPr lang="en-US" dirty="0" smtClean="0"/>
              <a:t>Then sorted sub arrays are merged, forming progressively larger sorted pieces, until a complete sorted array is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78" y="1181100"/>
            <a:ext cx="5130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18443"/>
          </a:xfrm>
        </p:spPr>
        <p:txBody>
          <a:bodyPr/>
          <a:lstStyle/>
          <a:p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pPr algn="l"/>
            <a:r>
              <a:rPr lang="en-US" dirty="0" smtClean="0"/>
              <a:t>Consider the call tree: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There are log(N) “levels”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87600"/>
            <a:ext cx="5778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At each level, O(N) work is done. </a:t>
            </a:r>
          </a:p>
          <a:p>
            <a:pPr algn="l"/>
            <a:r>
              <a:rPr lang="en-US" dirty="0" smtClean="0"/>
              <a:t>First recursive calls are set up.</a:t>
            </a:r>
          </a:p>
          <a:p>
            <a:pPr algn="l"/>
            <a:r>
              <a:rPr lang="en-US" dirty="0" smtClean="0"/>
              <a:t>Then sub-arrays are  merged.</a:t>
            </a:r>
          </a:p>
          <a:p>
            <a:pPr algn="l"/>
            <a:r>
              <a:rPr lang="en-US" dirty="0" smtClean="0"/>
              <a:t>Thus log(N) levels, with O(N) work at each level leads to O(N log(N)) run-time.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129929</TotalTime>
  <Words>4739</Words>
  <Application>Microsoft Macintosh PowerPoint</Application>
  <PresentationFormat>On-screen Show (4:3)</PresentationFormat>
  <Paragraphs>562</Paragraphs>
  <Slides>103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logo_design</vt:lpstr>
      <vt:lpstr>CS 367   Introduction to Data Structures   </vt:lpstr>
      <vt:lpstr>PowerPoint Presentation</vt:lpstr>
      <vt:lpstr>Restructuring.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Recoloring</vt:lpstr>
      <vt:lpstr>PowerPoint Presentation</vt:lpstr>
      <vt:lpstr>PowerPoint Presentation</vt:lpstr>
      <vt:lpstr>Insertion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Participation</vt:lpstr>
      <vt:lpstr>Complexity of Insertion into a Red-black Tree</vt:lpstr>
      <vt:lpstr>PowerPoint Presentation</vt:lpstr>
      <vt:lpstr>Deletion from Red-black Trees</vt:lpstr>
      <vt:lpstr>Hashing</vt:lpstr>
      <vt:lpstr>PowerPoint Presentation</vt:lpstr>
      <vt:lpstr>PowerPoint Presentation</vt:lpstr>
      <vt:lpstr>Hashing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Common are Collisions?</vt:lpstr>
      <vt:lpstr>Lookup in a Hashtable</vt:lpstr>
      <vt:lpstr>PowerPoint Presentation</vt:lpstr>
      <vt:lpstr>Insertion into a Hashtable</vt:lpstr>
      <vt:lpstr>PowerPoint Presentation</vt:lpstr>
      <vt:lpstr>Deletion froma Hashtable</vt:lpstr>
      <vt:lpstr>PowerPoint Presentation</vt:lpstr>
      <vt:lpstr>Choosing the Hashtable Size</vt:lpstr>
      <vt:lpstr>PowerPoint Presentation</vt:lpstr>
      <vt:lpstr>PowerPoint Presentation</vt:lpstr>
      <vt:lpstr>Choosing a Hash Function</vt:lpstr>
      <vt:lpstr>PowerPoint Presentation</vt:lpstr>
      <vt:lpstr>PowerPoint Presentation</vt:lpstr>
      <vt:lpstr>Hash Functions for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such non-uniformity?</vt:lpstr>
      <vt:lpstr>A Prime Table Size</vt:lpstr>
      <vt:lpstr>A Modified Addition Hash</vt:lpstr>
      <vt:lpstr>PowerPoint Presentation</vt:lpstr>
      <vt:lpstr>The Java hashCode Method</vt:lpstr>
      <vt:lpstr>PowerPoint Presentation</vt:lpstr>
      <vt:lpstr>PowerPoint Presentation</vt:lpstr>
      <vt:lpstr>Java Support for Hashing</vt:lpstr>
      <vt:lpstr>TreeMap vs. HashMap</vt:lpstr>
      <vt:lpstr>Comparison Sorts</vt:lpstr>
      <vt:lpstr>PowerPoint Presentation</vt:lpstr>
      <vt:lpstr>PowerPoint Presentation</vt:lpstr>
      <vt:lpstr>Selection Sort</vt:lpstr>
      <vt:lpstr>PowerPoint Presentation</vt:lpstr>
      <vt:lpstr>PowerPoint Presentation</vt:lpstr>
      <vt:lpstr>PowerPoint Presentation</vt:lpstr>
      <vt:lpstr>PowerPoint Presentation</vt:lpstr>
      <vt:lpstr>Time Complexity of Selection Sort</vt:lpstr>
      <vt:lpstr>PowerPoint Presentation</vt:lpstr>
      <vt:lpstr>What if the array is already sorted?</vt:lpstr>
      <vt:lpstr>Minor Efficiency Improvement</vt:lpstr>
      <vt:lpstr>Insertion Sort</vt:lpstr>
      <vt:lpstr>PowerPoint Presentation</vt:lpstr>
      <vt:lpstr>PowerPoint Presentation</vt:lpstr>
      <vt:lpstr>PowerPoint Presentation</vt:lpstr>
      <vt:lpstr>PowerPoint Presentation</vt:lpstr>
      <vt:lpstr>Complexity of Insertion Sort</vt:lpstr>
      <vt:lpstr>PowerPoint Presentation</vt:lpstr>
      <vt:lpstr>Ho hum! Why another O(N2) Sort?</vt:lpstr>
      <vt:lpstr>What if Array is in Reverse Order?</vt:lpstr>
      <vt:lpstr>Merge Sort</vt:lpstr>
      <vt:lpstr>PowerPoint Presentation</vt:lpstr>
      <vt:lpstr>PowerPoint Presentation</vt:lpstr>
      <vt:lpstr>PowerPoint Presentation</vt:lpstr>
      <vt:lpstr>How do we get those sorted halves?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Merge Sort uses Divide and Conquer</vt:lpstr>
      <vt:lpstr>PowerPoint Presentation</vt:lpstr>
      <vt:lpstr>Complexity of Merge Sort</vt:lpstr>
      <vt:lpstr>PowerPoint Presentation</vt:lpstr>
      <vt:lpstr>Concurrent execution of Merge Sort</vt:lpstr>
      <vt:lpstr>What if you had an Unlimited number of Processors?</vt:lpstr>
      <vt:lpstr>PowerPoint Presentation</vt:lpstr>
      <vt:lpstr>What if Merge Sort is given a Sorted array?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336</cp:revision>
  <cp:lastPrinted>2016-09-27T18:41:30Z</cp:lastPrinted>
  <dcterms:created xsi:type="dcterms:W3CDTF">2014-03-07T22:02:56Z</dcterms:created>
  <dcterms:modified xsi:type="dcterms:W3CDTF">2018-03-16T00:38:29Z</dcterms:modified>
</cp:coreProperties>
</file>