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46"/>
  </p:notesMasterIdLst>
  <p:sldIdLst>
    <p:sldId id="471" r:id="rId2"/>
    <p:sldId id="893" r:id="rId3"/>
    <p:sldId id="978" r:id="rId4"/>
    <p:sldId id="979" r:id="rId5"/>
    <p:sldId id="980" r:id="rId6"/>
    <p:sldId id="981" r:id="rId7"/>
    <p:sldId id="982" r:id="rId8"/>
    <p:sldId id="983" r:id="rId9"/>
    <p:sldId id="984" r:id="rId10"/>
    <p:sldId id="985" r:id="rId11"/>
    <p:sldId id="986" r:id="rId12"/>
    <p:sldId id="987" r:id="rId13"/>
    <p:sldId id="988" r:id="rId14"/>
    <p:sldId id="989" r:id="rId15"/>
    <p:sldId id="990" r:id="rId16"/>
    <p:sldId id="991" r:id="rId17"/>
    <p:sldId id="992" r:id="rId18"/>
    <p:sldId id="993" r:id="rId19"/>
    <p:sldId id="994" r:id="rId20"/>
    <p:sldId id="995" r:id="rId21"/>
    <p:sldId id="996" r:id="rId22"/>
    <p:sldId id="997" r:id="rId23"/>
    <p:sldId id="998" r:id="rId24"/>
    <p:sldId id="999" r:id="rId25"/>
    <p:sldId id="1000" r:id="rId26"/>
    <p:sldId id="1001" r:id="rId27"/>
    <p:sldId id="1002" r:id="rId28"/>
    <p:sldId id="1003" r:id="rId29"/>
    <p:sldId id="1004" r:id="rId30"/>
    <p:sldId id="1005" r:id="rId31"/>
    <p:sldId id="1006" r:id="rId32"/>
    <p:sldId id="1007" r:id="rId33"/>
    <p:sldId id="1008" r:id="rId34"/>
    <p:sldId id="1009" r:id="rId35"/>
    <p:sldId id="1010" r:id="rId36"/>
    <p:sldId id="1011" r:id="rId37"/>
    <p:sldId id="1012" r:id="rId38"/>
    <p:sldId id="1013" r:id="rId39"/>
    <p:sldId id="1014" r:id="rId40"/>
    <p:sldId id="1015" r:id="rId41"/>
    <p:sldId id="1016" r:id="rId42"/>
    <p:sldId id="1017" r:id="rId43"/>
    <p:sldId id="1018" r:id="rId44"/>
    <p:sldId id="101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08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592667"/>
            <a:ext cx="3733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9031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Complexity of Selection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5667"/>
            <a:ext cx="6400800" cy="3668183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1st iteration of outer loop: inner executes N - 1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2nd iteration of outer loop: inner executes N - 2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...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Nth iteration of outer loop: </a:t>
            </a:r>
            <a:r>
              <a:rPr lang="en-US" dirty="0">
                <a:solidFill>
                  <a:srgbClr val="FF0000"/>
                </a:solidFill>
              </a:rPr>
              <a:t>inner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executes 0 times</a:t>
            </a:r>
          </a:p>
        </p:txBody>
      </p:sp>
    </p:spTree>
    <p:extLst>
      <p:ext uri="{BB962C8B-B14F-4D97-AF65-F5344CB8AC3E}">
        <p14:creationId xmlns:p14="http://schemas.microsoft.com/office/powerpoint/2010/main" val="19123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This is </a:t>
            </a:r>
            <a:r>
              <a:rPr lang="en-US" dirty="0" smtClean="0"/>
              <a:t>a familiar sum</a:t>
            </a:r>
            <a:r>
              <a:rPr lang="en-US" dirty="0"/>
              <a:t>:</a:t>
            </a:r>
          </a:p>
          <a:p>
            <a:pPr algn="l"/>
            <a:r>
              <a:rPr lang="en-US" dirty="0" smtClean="0"/>
              <a:t>     N</a:t>
            </a:r>
            <a:r>
              <a:rPr lang="en-US" dirty="0"/>
              <a:t>-1 + N-2 + ... + 3 + 2 + 1 + 0</a:t>
            </a:r>
          </a:p>
          <a:p>
            <a:pPr algn="l"/>
            <a:r>
              <a:rPr lang="en-US" dirty="0"/>
              <a:t>which we know is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4663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2"/>
            <a:ext cx="7772400" cy="987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the array is already sorted?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9917"/>
            <a:ext cx="6400800" cy="4504972"/>
          </a:xfrm>
        </p:spPr>
        <p:txBody>
          <a:bodyPr/>
          <a:lstStyle/>
          <a:p>
            <a:pPr algn="l"/>
            <a:r>
              <a:rPr lang="en-US" dirty="0" smtClean="0"/>
              <a:t>Makes no difference!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8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917222"/>
          </a:xfrm>
        </p:spPr>
        <p:txBody>
          <a:bodyPr/>
          <a:lstStyle/>
          <a:p>
            <a:r>
              <a:rPr lang="en-US" dirty="0" smtClean="0"/>
              <a:t>Minor Efficiency 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044" y="2211916"/>
            <a:ext cx="6400800" cy="3277305"/>
          </a:xfrm>
        </p:spPr>
        <p:txBody>
          <a:bodyPr/>
          <a:lstStyle/>
          <a:p>
            <a:pPr algn="l"/>
            <a:r>
              <a:rPr lang="en-US" dirty="0" smtClean="0"/>
              <a:t>When k = N-1 (last iteration of outer loop), inner loop iterates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 times.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How can this be exploited?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1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1086555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7" y="1806222"/>
            <a:ext cx="7493000" cy="35976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idea behind insertion sort is: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Put the first 2 items in correct relative order.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Insert the 3rd item in the correct place relative to the first 2.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Insert the 4th item in the correct place relative to the first 3.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7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loop invariant is:</a:t>
            </a:r>
          </a:p>
          <a:p>
            <a:pPr algn="l"/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time around the outer loop, the items in A[0] through A[i-1] are in order relative to each other </a:t>
            </a:r>
            <a:endParaRPr lang="en-US" dirty="0" smtClean="0"/>
          </a:p>
          <a:p>
            <a:pPr algn="l"/>
            <a:r>
              <a:rPr lang="en-US" dirty="0" smtClean="0"/>
              <a:t>(</a:t>
            </a:r>
            <a:r>
              <a:rPr lang="en-US" dirty="0"/>
              <a:t>but are not necessarily in their final places)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To insert </a:t>
            </a:r>
            <a:r>
              <a:rPr lang="en-US" dirty="0"/>
              <a:t>an item into its </a:t>
            </a:r>
            <a:r>
              <a:rPr lang="en-US" dirty="0" smtClean="0"/>
              <a:t>correct place </a:t>
            </a:r>
            <a:r>
              <a:rPr lang="en-US" dirty="0"/>
              <a:t>in the (relatively) sorted part of the array, it is necessary to move some values to the right to make room.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4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static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E extends Comparable&lt;E&gt;&gt;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void </a:t>
            </a:r>
            <a:r>
              <a:rPr lang="en-US" dirty="0" err="1">
                <a:latin typeface="Courier"/>
                <a:cs typeface="Courier"/>
              </a:rPr>
              <a:t>insertionSort</a:t>
            </a:r>
            <a:r>
              <a:rPr lang="en-US" dirty="0">
                <a:latin typeface="Courier"/>
                <a:cs typeface="Courier"/>
              </a:rPr>
              <a:t>(E[] A) {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</a:t>
            </a:r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k, j;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E </a:t>
            </a:r>
            <a:r>
              <a:rPr lang="fr-FR" dirty="0" err="1">
                <a:latin typeface="Courier"/>
                <a:cs typeface="Courier"/>
              </a:rPr>
              <a:t>tmp</a:t>
            </a:r>
            <a:r>
              <a:rPr lang="fr-FR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 = </a:t>
            </a:r>
            <a:r>
              <a:rPr lang="en-US" dirty="0" err="1">
                <a:latin typeface="Courier"/>
                <a:cs typeface="Courier"/>
              </a:rPr>
              <a:t>A.length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00095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555" y="592667"/>
            <a:ext cx="7888111" cy="481118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 for </a:t>
            </a:r>
            <a:r>
              <a:rPr lang="en-US" dirty="0">
                <a:latin typeface="Courier"/>
                <a:cs typeface="Courier"/>
              </a:rPr>
              <a:t>(k = 1; k &lt; N, k++)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A[k];</a:t>
            </a:r>
          </a:p>
          <a:p>
            <a:pPr algn="l"/>
            <a:r>
              <a:rPr lang="cs-CZ" dirty="0">
                <a:latin typeface="Courier"/>
                <a:cs typeface="Courier"/>
              </a:rPr>
              <a:t>     </a:t>
            </a:r>
            <a:r>
              <a:rPr lang="cs-CZ" dirty="0" smtClean="0">
                <a:latin typeface="Courier"/>
                <a:cs typeface="Courier"/>
              </a:rPr>
              <a:t>j </a:t>
            </a:r>
            <a:r>
              <a:rPr lang="cs-CZ" dirty="0">
                <a:latin typeface="Courier"/>
                <a:cs typeface="Courier"/>
              </a:rPr>
              <a:t>= k - 1;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((j &gt;= 0) &amp;&amp; </a:t>
            </a: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(</a:t>
            </a:r>
            <a:r>
              <a:rPr lang="en-US" dirty="0">
                <a:latin typeface="Courier"/>
                <a:cs typeface="Courier"/>
              </a:rPr>
              <a:t>A[j].</a:t>
            </a:r>
            <a:r>
              <a:rPr lang="en-US" dirty="0" err="1">
                <a:latin typeface="Courier"/>
                <a:cs typeface="Courier"/>
              </a:rPr>
              <a:t>compareTo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) &gt; 0))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A[j+1] = A[j];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/</a:t>
            </a:r>
            <a:r>
              <a:rPr lang="en-US" dirty="0">
                <a:latin typeface="Courier"/>
                <a:cs typeface="Courier"/>
              </a:rPr>
              <a:t>/ move </a:t>
            </a:r>
            <a:r>
              <a:rPr lang="en-US" dirty="0" smtClean="0">
                <a:latin typeface="Courier"/>
                <a:cs typeface="Courier"/>
              </a:rPr>
              <a:t>one </a:t>
            </a:r>
            <a:r>
              <a:rPr lang="en-US" dirty="0">
                <a:latin typeface="Courier"/>
                <a:cs typeface="Courier"/>
              </a:rPr>
              <a:t>place to the right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smtClean="0">
                <a:latin typeface="Courier"/>
                <a:cs typeface="Courier"/>
              </a:rPr>
              <a:t>j</a:t>
            </a:r>
            <a:r>
              <a:rPr lang="en-US" dirty="0">
                <a:latin typeface="Courier"/>
                <a:cs typeface="Courier"/>
              </a:rPr>
              <a:t>--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A[</a:t>
            </a:r>
            <a:r>
              <a:rPr lang="en-US" dirty="0">
                <a:latin typeface="Courier"/>
                <a:cs typeface="Courier"/>
              </a:rPr>
              <a:t>j+1] =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;   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/</a:t>
            </a:r>
            <a:r>
              <a:rPr lang="en-US" dirty="0">
                <a:latin typeface="Courier"/>
                <a:cs typeface="Courier"/>
              </a:rPr>
              <a:t>/ </a:t>
            </a:r>
            <a:r>
              <a:rPr lang="en-US" dirty="0" smtClean="0">
                <a:latin typeface="Courier"/>
                <a:cs typeface="Courier"/>
              </a:rPr>
              <a:t>insert </a:t>
            </a:r>
            <a:r>
              <a:rPr lang="en-US" dirty="0" err="1">
                <a:latin typeface="Courier"/>
                <a:cs typeface="Courier"/>
              </a:rPr>
              <a:t>kth</a:t>
            </a:r>
            <a:r>
              <a:rPr lang="en-US" dirty="0">
                <a:latin typeface="Courier"/>
                <a:cs typeface="Courier"/>
              </a:rPr>
              <a:t> value </a:t>
            </a:r>
            <a:r>
              <a:rPr lang="en-US" dirty="0" smtClean="0">
                <a:latin typeface="Courier"/>
                <a:cs typeface="Courier"/>
              </a:rPr>
              <a:t>into </a:t>
            </a:r>
            <a:r>
              <a:rPr lang="en-US" dirty="0">
                <a:latin typeface="Courier"/>
                <a:cs typeface="Courier"/>
              </a:rPr>
              <a:t>correct </a:t>
            </a:r>
            <a:r>
              <a:rPr lang="en-US" dirty="0" smtClean="0">
                <a:latin typeface="Courier"/>
                <a:cs typeface="Courier"/>
              </a:rPr>
              <a:t>place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33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67" y="787400"/>
            <a:ext cx="3416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0249"/>
            <a:ext cx="6400800" cy="5281083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Today</a:t>
            </a:r>
            <a:r>
              <a:rPr lang="en-US" dirty="0" smtClean="0"/>
              <a:t>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Midterm exam discussion:</a:t>
            </a:r>
          </a:p>
          <a:p>
            <a:pPr algn="l"/>
            <a:r>
              <a:rPr lang="en-US" dirty="0" smtClean="0"/>
              <a:t>	Max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 smtClean="0"/>
              <a:t>61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Min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20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Median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46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Distribution: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61</a:t>
            </a:r>
            <a:r>
              <a:rPr lang="en-US" dirty="0"/>
              <a:t>-60:</a:t>
            </a:r>
            <a:r>
              <a:rPr lang="en-US" dirty="0"/>
              <a:t> </a:t>
            </a:r>
            <a:r>
              <a:rPr lang="en-US" dirty="0"/>
              <a:t>3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59</a:t>
            </a:r>
            <a:r>
              <a:rPr lang="en-US" dirty="0"/>
              <a:t>-50:</a:t>
            </a:r>
            <a:r>
              <a:rPr lang="en-US" dirty="0"/>
              <a:t> </a:t>
            </a:r>
            <a:r>
              <a:rPr lang="en-US" dirty="0"/>
              <a:t>27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49</a:t>
            </a:r>
            <a:r>
              <a:rPr lang="en-US" dirty="0"/>
              <a:t>-40:</a:t>
            </a:r>
            <a:r>
              <a:rPr lang="en-US" dirty="0"/>
              <a:t> </a:t>
            </a:r>
            <a:r>
              <a:rPr lang="en-US" dirty="0"/>
              <a:t>34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39</a:t>
            </a:r>
            <a:r>
              <a:rPr lang="en-US" dirty="0"/>
              <a:t>-30:</a:t>
            </a:r>
            <a:r>
              <a:rPr lang="en-US" dirty="0"/>
              <a:t> </a:t>
            </a:r>
            <a:r>
              <a:rPr lang="en-US" dirty="0"/>
              <a:t>14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29</a:t>
            </a:r>
            <a:r>
              <a:rPr lang="en-US" dirty="0"/>
              <a:t>-20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 smtClean="0"/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Sorting</a:t>
            </a: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 smtClean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7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90"/>
            <a:ext cx="7772400" cy="889000"/>
          </a:xfrm>
        </p:spPr>
        <p:txBody>
          <a:bodyPr/>
          <a:lstStyle/>
          <a:p>
            <a:r>
              <a:rPr lang="en-US" dirty="0" smtClean="0"/>
              <a:t>Complexity of Insertion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0" y="1509890"/>
            <a:ext cx="7394222" cy="389396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inner loop can execute a different number of times for every iteration of the outer loop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i="1" dirty="0"/>
              <a:t>worst</a:t>
            </a:r>
            <a:r>
              <a:rPr lang="en-US" dirty="0"/>
              <a:t> case: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1st iteration of outer loop: inner executes 1 time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2nd iteration of outer loop: inner executes 2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3rd iteration of outer loop: inner executes 3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...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N-1st iteration of outer loop: inner executes N-1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So </a:t>
            </a:r>
            <a:r>
              <a:rPr lang="en-US" dirty="0"/>
              <a:t>we get:</a:t>
            </a:r>
          </a:p>
          <a:p>
            <a:pPr algn="l"/>
            <a:r>
              <a:rPr lang="en-US" dirty="0" smtClean="0"/>
              <a:t>      1 </a:t>
            </a:r>
            <a:r>
              <a:rPr lang="en-US" dirty="0"/>
              <a:t>+ 2 + ... + N-1</a:t>
            </a:r>
          </a:p>
          <a:p>
            <a:pPr algn="l"/>
            <a:r>
              <a:rPr lang="en-US" dirty="0" smtClean="0"/>
              <a:t> which </a:t>
            </a:r>
            <a:r>
              <a:rPr lang="en-US" dirty="0"/>
              <a:t>is still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8325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 hum! Why another O(N</a:t>
            </a:r>
            <a:r>
              <a:rPr lang="en-US" baseline="30000" dirty="0" smtClean="0"/>
              <a:t>2</a:t>
            </a:r>
            <a:r>
              <a:rPr lang="en-US" dirty="0" smtClean="0"/>
              <a:t>) Sort?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2137"/>
            <a:ext cx="6400800" cy="43356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What if the array is already sorted?</a:t>
            </a:r>
          </a:p>
          <a:p>
            <a:pPr algn="l"/>
            <a:r>
              <a:rPr lang="en-US" dirty="0" smtClean="0"/>
              <a:t>The inner loop never executes!</a:t>
            </a:r>
          </a:p>
          <a:p>
            <a:pPr algn="l"/>
            <a:r>
              <a:rPr lang="en-US" dirty="0" smtClean="0"/>
              <a:t>Run-time is O(N)!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What if array is “mostly” sorted?</a:t>
            </a:r>
          </a:p>
          <a:p>
            <a:pPr algn="l"/>
            <a:r>
              <a:rPr lang="en-US" dirty="0" smtClean="0"/>
              <a:t>If only k elements of N total are “out of order” time is O(k * N).</a:t>
            </a:r>
          </a:p>
          <a:p>
            <a:pPr algn="l"/>
            <a:r>
              <a:rPr lang="en-US" dirty="0" smtClean="0"/>
              <a:t>If k &lt;&lt; 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run-time is O(N)!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3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9736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Array is in Reverse Order?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65111"/>
            <a:ext cx="6601178" cy="3738739"/>
          </a:xfrm>
        </p:spPr>
        <p:txBody>
          <a:bodyPr/>
          <a:lstStyle/>
          <a:p>
            <a:pPr algn="l"/>
            <a:r>
              <a:rPr lang="en-US" dirty="0" smtClean="0"/>
              <a:t>Worst possible situation – inner loop executes maximum number of iterations.</a:t>
            </a:r>
          </a:p>
          <a:p>
            <a:pPr algn="l"/>
            <a:r>
              <a:rPr lang="en-US" dirty="0" smtClean="0"/>
              <a:t>Solution?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Create right-to left version of insertion sort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Reverse array before and after sort!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1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1018822"/>
          </a:xfrm>
        </p:spPr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9223"/>
            <a:ext cx="6400800" cy="3724627"/>
          </a:xfrm>
        </p:spPr>
        <p:txBody>
          <a:bodyPr/>
          <a:lstStyle/>
          <a:p>
            <a:pPr algn="l"/>
            <a:r>
              <a:rPr lang="en-US" dirty="0" smtClean="0"/>
              <a:t>Unlike the previous two sorts, a merge sort requires only </a:t>
            </a:r>
            <a:r>
              <a:rPr lang="en-US" i="1" dirty="0" smtClean="0"/>
              <a:t>O(N log N) </a:t>
            </a:r>
            <a:r>
              <a:rPr lang="en-US" dirty="0" smtClean="0"/>
              <a:t>time. For large arrays, this can be a very substantial advantage.</a:t>
            </a:r>
          </a:p>
          <a:p>
            <a:pPr algn="l"/>
            <a:r>
              <a:rPr lang="en-US" dirty="0" smtClean="0"/>
              <a:t>For example, if N = 1,000,000, N</a:t>
            </a:r>
            <a:r>
              <a:rPr lang="en-US" baseline="30000" dirty="0" smtClean="0"/>
              <a:t>2</a:t>
            </a:r>
            <a:r>
              <a:rPr lang="en-US" dirty="0" smtClean="0"/>
              <a:t> is 1,000,000,000,ooo whereas </a:t>
            </a:r>
            <a:r>
              <a:rPr lang="en-US" dirty="0"/>
              <a:t>N log </a:t>
            </a:r>
            <a:r>
              <a:rPr lang="en-US" dirty="0" smtClean="0"/>
              <a:t>N is less than 20,000,000.</a:t>
            </a:r>
          </a:p>
          <a:p>
            <a:pPr algn="l"/>
            <a:r>
              <a:rPr lang="en-US" dirty="0" smtClean="0"/>
              <a:t>A 50,000 to 1 ratio!</a:t>
            </a:r>
          </a:p>
          <a:p>
            <a:pPr algn="l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8905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key insight is that  we can </a:t>
            </a:r>
            <a:r>
              <a:rPr lang="en-US" i="1" dirty="0" smtClean="0"/>
              <a:t>merge</a:t>
            </a:r>
            <a:r>
              <a:rPr lang="en-US" dirty="0" smtClean="0"/>
              <a:t> two </a:t>
            </a:r>
            <a:r>
              <a:rPr lang="en-US" i="1" dirty="0" smtClean="0"/>
              <a:t>sorted</a:t>
            </a:r>
            <a:r>
              <a:rPr lang="en-US" dirty="0" smtClean="0"/>
              <a:t> arrays of size N/2 in linear (O(N)) time.</a:t>
            </a:r>
          </a:p>
          <a:p>
            <a:pPr algn="l"/>
            <a:r>
              <a:rPr lang="en-US" dirty="0" smtClean="0"/>
              <a:t>You </a:t>
            </a:r>
            <a:r>
              <a:rPr lang="en-US" dirty="0"/>
              <a:t>just step through the two arrays, always choosing the </a:t>
            </a:r>
            <a:r>
              <a:rPr lang="en-US" i="1" dirty="0"/>
              <a:t>smaller</a:t>
            </a:r>
            <a:r>
              <a:rPr lang="en-US" dirty="0"/>
              <a:t> of the two values to put into the final array (and only advancing in the array from which you took the smaller value).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2058"/>
          <a:stretch/>
        </p:blipFill>
        <p:spPr>
          <a:xfrm>
            <a:off x="1600200" y="1538111"/>
            <a:ext cx="5925110" cy="32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8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6214"/>
          <a:stretch/>
        </p:blipFill>
        <p:spPr>
          <a:xfrm>
            <a:off x="1600200" y="762001"/>
            <a:ext cx="5925110" cy="4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2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4445"/>
            <a:ext cx="7772400" cy="790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get those sorted halves?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111"/>
            <a:ext cx="6400800" cy="3865739"/>
          </a:xfrm>
        </p:spPr>
        <p:txBody>
          <a:bodyPr/>
          <a:lstStyle/>
          <a:p>
            <a:pPr algn="l"/>
            <a:r>
              <a:rPr lang="en-US" dirty="0" smtClean="0"/>
              <a:t>Recursion!</a:t>
            </a:r>
          </a:p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Divide </a:t>
            </a:r>
            <a:r>
              <a:rPr lang="en-US" dirty="0"/>
              <a:t>the array into two halves.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Recursively, sort the left half.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Recursively, sort the right half.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Merge the two sorted halves.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1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base case is an array of size 1 – it’s trivially sorted.</a:t>
            </a:r>
          </a:p>
          <a:p>
            <a:pPr algn="l"/>
            <a:r>
              <a:rPr lang="en-US" dirty="0" smtClean="0"/>
              <a:t>To access sub arrays, we use the whole original array, with two index values (</a:t>
            </a:r>
            <a:r>
              <a:rPr lang="en-US" dirty="0" smtClean="0">
                <a:latin typeface="Courier"/>
                <a:cs typeface="Courier"/>
              </a:rPr>
              <a:t>low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high</a:t>
            </a:r>
            <a:r>
              <a:rPr lang="en-US" dirty="0" smtClean="0"/>
              <a:t>) that determine the fraction of the array we may access.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If </a:t>
            </a:r>
            <a:r>
              <a:rPr lang="en-US" dirty="0" smtClean="0">
                <a:latin typeface="Courier"/>
                <a:cs typeface="Courier"/>
              </a:rPr>
              <a:t>high == low</a:t>
            </a:r>
            <a:r>
              <a:rPr lang="en-US" dirty="0" smtClean="0"/>
              <a:t>, we have the trivial base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8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874888"/>
          </a:xfrm>
        </p:spPr>
        <p:txBody>
          <a:bodyPr/>
          <a:lstStyle/>
          <a:p>
            <a:r>
              <a:rPr lang="en-US" dirty="0" smtClean="0"/>
              <a:t>Comparison Sorts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3766961"/>
          </a:xfrm>
        </p:spPr>
        <p:txBody>
          <a:bodyPr/>
          <a:lstStyle/>
          <a:p>
            <a:pPr algn="l"/>
            <a:r>
              <a:rPr lang="en-US" dirty="0" smtClean="0"/>
              <a:t>Most sorting techniques take a simple approach – they compare and swap values until everything is in order.</a:t>
            </a:r>
          </a:p>
          <a:p>
            <a:pPr algn="l"/>
            <a:r>
              <a:rPr lang="en-US" dirty="0" smtClean="0"/>
              <a:t>Most have an O(N</a:t>
            </a:r>
            <a:r>
              <a:rPr lang="en-US" baseline="30000" dirty="0" smtClean="0"/>
              <a:t>2</a:t>
            </a:r>
            <a:r>
              <a:rPr lang="en-US" dirty="0" smtClean="0"/>
              <a:t>) running time, though some can reach O(N log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8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592667"/>
            <a:ext cx="7309556" cy="481118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We start with a user-level method, that asks for a sort of an entire array:</a:t>
            </a:r>
          </a:p>
          <a:p>
            <a:pPr algn="l"/>
            <a:endParaRPr lang="en-US" dirty="0"/>
          </a:p>
          <a:p>
            <a:pPr algn="l"/>
            <a:r>
              <a:rPr lang="en-US" dirty="0" smtClean="0">
                <a:latin typeface="Courier"/>
                <a:cs typeface="Courier"/>
              </a:rPr>
              <a:t>public static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&lt;</a:t>
            </a:r>
            <a:r>
              <a:rPr lang="en-US" dirty="0">
                <a:latin typeface="Courier"/>
                <a:cs typeface="Courier"/>
              </a:rPr>
              <a:t>E extends Comparable&lt;E&gt;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void </a:t>
            </a:r>
            <a:r>
              <a:rPr lang="en-US" dirty="0" err="1">
                <a:latin typeface="Courier"/>
                <a:cs typeface="Courier"/>
              </a:rPr>
              <a:t>mergeSort</a:t>
            </a:r>
            <a:r>
              <a:rPr lang="en-US" dirty="0">
                <a:latin typeface="Courier"/>
                <a:cs typeface="Courier"/>
              </a:rPr>
              <a:t>(E[] A)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(A, 0, </a:t>
            </a:r>
            <a:r>
              <a:rPr lang="en-US" dirty="0" err="1">
                <a:latin typeface="Courier"/>
                <a:cs typeface="Courier"/>
              </a:rPr>
              <a:t>A.length</a:t>
            </a:r>
            <a:r>
              <a:rPr lang="en-US" dirty="0">
                <a:latin typeface="Courier"/>
                <a:cs typeface="Courier"/>
              </a:rPr>
              <a:t> - 1);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/</a:t>
            </a:r>
            <a:r>
              <a:rPr lang="en-US" dirty="0">
                <a:latin typeface="Courier"/>
                <a:cs typeface="Courier"/>
              </a:rPr>
              <a:t>/ call the aux. function to </a:t>
            </a:r>
            <a:r>
              <a:rPr lang="en-US" dirty="0" smtClean="0">
                <a:latin typeface="Courier"/>
                <a:cs typeface="Courier"/>
              </a:rPr>
              <a:t>do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//  </a:t>
            </a:r>
            <a:r>
              <a:rPr lang="en-US" dirty="0">
                <a:latin typeface="Courier"/>
                <a:cs typeface="Courier"/>
              </a:rPr>
              <a:t>all the work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4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1" y="776110"/>
            <a:ext cx="7196666" cy="519288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private </a:t>
            </a:r>
            <a:r>
              <a:rPr lang="en-US" dirty="0">
                <a:latin typeface="Courier"/>
                <a:cs typeface="Courier"/>
              </a:rPr>
              <a:t>static &lt;E extends Comparable&lt;E&gt;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(E[] A,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low,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high)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// base case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(low == high) return;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// recursive case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// Step 1: Find the middle of the array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//   (</a:t>
            </a:r>
            <a:r>
              <a:rPr lang="en-US" dirty="0">
                <a:latin typeface="Courier"/>
                <a:cs typeface="Courier"/>
              </a:rPr>
              <a:t>conceptually, divide it in half)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mid = (low + high) / 2;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// Steps 2 and 3: Sort the 2 halves of A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(A, low, mid);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(A, mid+1, high);</a:t>
            </a:r>
          </a:p>
        </p:txBody>
      </p:sp>
    </p:spTree>
    <p:extLst>
      <p:ext uri="{BB962C8B-B14F-4D97-AF65-F5344CB8AC3E}">
        <p14:creationId xmlns:p14="http://schemas.microsoft.com/office/powerpoint/2010/main" val="186144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6" y="776111"/>
            <a:ext cx="8071555" cy="502355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// </a:t>
            </a:r>
            <a:r>
              <a:rPr lang="en-US" dirty="0">
                <a:latin typeface="Courier"/>
                <a:cs typeface="Courier"/>
              </a:rPr>
              <a:t>Step 4: Merge sorted halves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//into </a:t>
            </a:r>
            <a:r>
              <a:rPr lang="en-US" dirty="0">
                <a:latin typeface="Courier"/>
                <a:cs typeface="Courier"/>
              </a:rPr>
              <a:t>an auxiliary array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E</a:t>
            </a:r>
            <a:r>
              <a:rPr lang="en-US" dirty="0">
                <a:latin typeface="Courier"/>
                <a:cs typeface="Courier"/>
              </a:rPr>
              <a:t>[]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E[]</a:t>
            </a:r>
            <a:r>
              <a:rPr lang="en-US" dirty="0" smtClean="0">
                <a:latin typeface="Courier"/>
                <a:cs typeface="Courier"/>
              </a:rPr>
              <a:t>) (</a:t>
            </a:r>
            <a:r>
              <a:rPr lang="en-US" dirty="0">
                <a:latin typeface="Courier"/>
                <a:cs typeface="Courier"/>
              </a:rPr>
              <a:t>new Comparable[high-low+1]);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left = low</a:t>
            </a:r>
            <a:r>
              <a:rPr lang="en-US" dirty="0" smtClean="0">
                <a:latin typeface="Courier"/>
                <a:cs typeface="Courier"/>
              </a:rPr>
              <a:t>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index </a:t>
            </a:r>
            <a:r>
              <a:rPr lang="en-US" dirty="0" smtClean="0">
                <a:latin typeface="Courier"/>
                <a:cs typeface="Courier"/>
              </a:rPr>
              <a:t>to </a:t>
            </a:r>
            <a:r>
              <a:rPr lang="en-US" dirty="0">
                <a:latin typeface="Courier"/>
                <a:cs typeface="Courier"/>
              </a:rPr>
              <a:t>left half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right = mid+1;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index into right half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= 0;  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// index into </a:t>
            </a:r>
            <a:r>
              <a:rPr lang="en-US" dirty="0" err="1">
                <a:latin typeface="Courier"/>
                <a:cs typeface="Courier"/>
              </a:rPr>
              <a:t>tmp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2532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556" y="776110"/>
            <a:ext cx="7041444" cy="526344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while ((left &lt;= mid) &amp;&amp; (right &lt;= high))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choose the smaller of the two values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copy that value into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increment either left or </a:t>
            </a:r>
            <a:r>
              <a:rPr lang="en-US" dirty="0" smtClean="0">
                <a:latin typeface="Courier"/>
                <a:cs typeface="Courier"/>
              </a:rPr>
              <a:t>right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increment </a:t>
            </a:r>
            <a:r>
              <a:rPr lang="en-US" dirty="0" err="1">
                <a:latin typeface="Courier"/>
                <a:cs typeface="Courier"/>
              </a:rPr>
              <a:t>pos</a:t>
            </a:r>
            <a:endParaRPr lang="en-US" dirty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if (A[left].</a:t>
            </a:r>
            <a:r>
              <a:rPr lang="en-US" dirty="0" err="1">
                <a:latin typeface="Courier"/>
                <a:cs typeface="Courier"/>
              </a:rPr>
              <a:t>compareTo</a:t>
            </a:r>
            <a:r>
              <a:rPr lang="en-US" dirty="0">
                <a:latin typeface="Courier"/>
                <a:cs typeface="Courier"/>
              </a:rPr>
              <a:t>(A[right] &lt;= 0)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A[left];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left++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da-DK" dirty="0" smtClean="0">
                <a:latin typeface="Courier"/>
                <a:cs typeface="Courier"/>
              </a:rPr>
              <a:t>    </a:t>
            </a:r>
            <a:r>
              <a:rPr lang="da-DK" dirty="0" err="1" smtClean="0">
                <a:latin typeface="Courier"/>
                <a:cs typeface="Courier"/>
              </a:rPr>
              <a:t>else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A[right];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right++</a:t>
            </a:r>
            <a:r>
              <a:rPr lang="en-US" dirty="0" smtClean="0">
                <a:latin typeface="Courier"/>
                <a:cs typeface="Courier"/>
              </a:rPr>
              <a:t>;}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89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778" y="776111"/>
            <a:ext cx="8198555" cy="543277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smtClean="0">
                <a:latin typeface="Courier"/>
                <a:cs typeface="Courier"/>
              </a:rPr>
              <a:t>If one </a:t>
            </a:r>
            <a:r>
              <a:rPr lang="en-US" dirty="0">
                <a:latin typeface="Courier"/>
                <a:cs typeface="Courier"/>
              </a:rPr>
              <a:t>of the </a:t>
            </a:r>
            <a:r>
              <a:rPr lang="en-US" dirty="0" smtClean="0">
                <a:latin typeface="Courier"/>
                <a:cs typeface="Courier"/>
              </a:rPr>
              <a:t>sorted </a:t>
            </a:r>
            <a:r>
              <a:rPr lang="en-US" dirty="0">
                <a:latin typeface="Courier"/>
                <a:cs typeface="Courier"/>
              </a:rPr>
              <a:t>halves </a:t>
            </a:r>
            <a:r>
              <a:rPr lang="en-US" dirty="0" smtClean="0">
                <a:latin typeface="Courier"/>
                <a:cs typeface="Courier"/>
              </a:rPr>
              <a:t>"runs </a:t>
            </a:r>
            <a:r>
              <a:rPr lang="en-US" dirty="0">
                <a:latin typeface="Courier"/>
                <a:cs typeface="Courier"/>
              </a:rPr>
              <a:t>out"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//  of </a:t>
            </a:r>
            <a:r>
              <a:rPr lang="en-US" dirty="0">
                <a:latin typeface="Courier"/>
                <a:cs typeface="Courier"/>
              </a:rPr>
              <a:t>values, </a:t>
            </a:r>
            <a:r>
              <a:rPr lang="en-US" dirty="0" smtClean="0">
                <a:latin typeface="Courier"/>
                <a:cs typeface="Courier"/>
              </a:rPr>
              <a:t>copy any remaining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values to </a:t>
            </a:r>
            <a:r>
              <a:rPr lang="en-US" dirty="0" err="1">
                <a:latin typeface="Courier"/>
                <a:cs typeface="Courier"/>
              </a:rPr>
              <a:t>tmp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Note: only 1 of </a:t>
            </a:r>
            <a:r>
              <a:rPr lang="en-US" dirty="0" smtClean="0">
                <a:latin typeface="Courier"/>
                <a:cs typeface="Courier"/>
              </a:rPr>
              <a:t>the loops </a:t>
            </a:r>
            <a:r>
              <a:rPr lang="en-US" dirty="0">
                <a:latin typeface="Courier"/>
                <a:cs typeface="Courier"/>
              </a:rPr>
              <a:t>will </a:t>
            </a:r>
            <a:r>
              <a:rPr lang="en-US" dirty="0" smtClean="0">
                <a:latin typeface="Courier"/>
                <a:cs typeface="Courier"/>
              </a:rPr>
              <a:t>execute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while (left &lt;= mid)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A[left];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left++;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++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(right &lt;= high)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A[right];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right++;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++; }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smtClean="0">
                <a:latin typeface="Courier"/>
                <a:cs typeface="Courier"/>
              </a:rPr>
              <a:t>answer is in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; copy </a:t>
            </a:r>
            <a:r>
              <a:rPr lang="en-US" dirty="0" smtClean="0">
                <a:latin typeface="Courier"/>
                <a:cs typeface="Courier"/>
              </a:rPr>
              <a:t>back </a:t>
            </a:r>
            <a:r>
              <a:rPr lang="en-US" dirty="0">
                <a:latin typeface="Courier"/>
                <a:cs typeface="Courier"/>
              </a:rPr>
              <a:t>into A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arraycopy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, 0, A, low, </a:t>
            </a:r>
            <a:r>
              <a:rPr lang="en-US" dirty="0" err="1">
                <a:latin typeface="Courier"/>
                <a:cs typeface="Courier"/>
              </a:rPr>
              <a:t>tmp.length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5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8269"/>
            <a:ext cx="7772400" cy="1470025"/>
          </a:xfrm>
        </p:spPr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63996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Some algorithms operate in two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First, the problem is broken into smaller pieces. Each piece is solved independently.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 Then each “sub solution” is combined into a complete solution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This approach is called </a:t>
            </a:r>
            <a:r>
              <a:rPr lang="en-US" i="1" dirty="0" smtClean="0"/>
              <a:t>“divide and 	conquer”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827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pPr algn="l"/>
            <a:r>
              <a:rPr lang="en-US" dirty="0" smtClean="0"/>
              <a:t>Google searches operate in this manner: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 query is sent to hundreds (or thousands) of query servers. Each server handles a small fraction of Google’s knowledge space.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After possible solutions are returned</a:t>
            </a:r>
            <a:r>
              <a:rPr lang="en-US" smtClean="0"/>
              <a:t>, they </a:t>
            </a:r>
            <a:r>
              <a:rPr lang="en-US" dirty="0" smtClean="0"/>
              <a:t>are ranked and merged to create the reply sent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11994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Sort uses Divide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4333"/>
            <a:ext cx="6400800" cy="3329517"/>
          </a:xfrm>
        </p:spPr>
        <p:txBody>
          <a:bodyPr/>
          <a:lstStyle/>
          <a:p>
            <a:pPr algn="l"/>
            <a:r>
              <a:rPr lang="en-US" dirty="0" smtClean="0"/>
              <a:t>Arrays are first repeatedly split, until size 1 arrays are reached.</a:t>
            </a:r>
          </a:p>
          <a:p>
            <a:pPr algn="l"/>
            <a:r>
              <a:rPr lang="en-US" dirty="0" smtClean="0"/>
              <a:t>Then sorted sub arrays are merged, forming progressively larger sorted pieces, until a complete sorted array is built.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8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78" y="1181100"/>
            <a:ext cx="51308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9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818443"/>
          </a:xfrm>
        </p:spPr>
        <p:txBody>
          <a:bodyPr/>
          <a:lstStyle/>
          <a:p>
            <a:r>
              <a:rPr lang="en-US" dirty="0" smtClean="0"/>
              <a:t>Complexity of 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7444"/>
            <a:ext cx="6400800" cy="3696406"/>
          </a:xfrm>
        </p:spPr>
        <p:txBody>
          <a:bodyPr/>
          <a:lstStyle/>
          <a:p>
            <a:pPr algn="l"/>
            <a:r>
              <a:rPr lang="en-US" dirty="0" smtClean="0"/>
              <a:t>Consider the call tree: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There are log(N) “levels”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87600"/>
            <a:ext cx="5778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9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In studying sorting techniques we’ll ask: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Is the average case speed always equal to the worst-case speed?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What happens if the array is sorted (or nearly sorted)?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Is extra space beyond the array itself required?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7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pPr algn="l"/>
            <a:r>
              <a:rPr lang="en-US" dirty="0" smtClean="0"/>
              <a:t>At each level, O(N) work is done. </a:t>
            </a:r>
          </a:p>
          <a:p>
            <a:pPr algn="l"/>
            <a:r>
              <a:rPr lang="en-US" dirty="0" smtClean="0"/>
              <a:t>First recursive calls are set up.</a:t>
            </a:r>
          </a:p>
          <a:p>
            <a:pPr algn="l"/>
            <a:r>
              <a:rPr lang="en-US" dirty="0" smtClean="0"/>
              <a:t>Then sub-arrays are  merged.</a:t>
            </a:r>
          </a:p>
          <a:p>
            <a:pPr algn="l"/>
            <a:r>
              <a:rPr lang="en-US" dirty="0" smtClean="0"/>
              <a:t>Thus log(N) levels, with O(N) work at each level leads to O(N log(N)) run-time.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818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Concurrent execution of 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2667"/>
            <a:ext cx="6400800" cy="3640666"/>
          </a:xfrm>
        </p:spPr>
        <p:txBody>
          <a:bodyPr/>
          <a:lstStyle/>
          <a:p>
            <a:pPr algn="l"/>
            <a:r>
              <a:rPr lang="en-US" dirty="0" smtClean="0"/>
              <a:t>Merge sort adapts nicely to a multi-processor environment.</a:t>
            </a:r>
          </a:p>
          <a:p>
            <a:pPr algn="l"/>
            <a:r>
              <a:rPr lang="en-US" dirty="0" smtClean="0"/>
              <a:t> If you have k “cores” or “threads” each can take a fraction of the calls, leading to </a:t>
            </a:r>
            <a:r>
              <a:rPr lang="en-US" i="1" dirty="0" smtClean="0"/>
              <a:t>almost </a:t>
            </a:r>
            <a:r>
              <a:rPr lang="en-US" dirty="0" smtClean="0"/>
              <a:t>a factor of k speedup.</a:t>
            </a:r>
          </a:p>
          <a:p>
            <a:pPr algn="l"/>
            <a:r>
              <a:rPr lang="en-US" dirty="0" smtClean="0"/>
              <a:t>Why almost?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9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1354666"/>
          </a:xfrm>
        </p:spPr>
        <p:txBody>
          <a:bodyPr>
            <a:normAutofit/>
          </a:bodyPr>
          <a:lstStyle/>
          <a:p>
            <a:r>
              <a:rPr lang="en-US" dirty="0" smtClean="0"/>
              <a:t>What if you had an Unlimited number of Processors?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3000"/>
            <a:ext cx="6400800" cy="330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Notice that almost all the work in the sort is done during the merge phase.</a:t>
            </a:r>
          </a:p>
          <a:p>
            <a:pPr algn="l"/>
            <a:r>
              <a:rPr lang="en-US" dirty="0" smtClean="0"/>
              <a:t>At the top level you need O(N) time to do the merge.</a:t>
            </a:r>
          </a:p>
          <a:p>
            <a:pPr algn="l"/>
            <a:r>
              <a:rPr lang="en-US" dirty="0" smtClean="0"/>
              <a:t>At the next level you do 2 O(N/2) merges, but with parallelism this takes only O(N/2) time.</a:t>
            </a:r>
          </a:p>
        </p:txBody>
      </p:sp>
    </p:spTree>
    <p:extLst>
      <p:ext uri="{BB962C8B-B14F-4D97-AF65-F5344CB8AC3E}">
        <p14:creationId xmlns:p14="http://schemas.microsoft.com/office/powerpoint/2010/main" val="63719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pPr algn="l"/>
            <a:r>
              <a:rPr lang="en-US" dirty="0" smtClean="0"/>
              <a:t>The next level does four concurrent merges, in O(N/4) time.</a:t>
            </a:r>
          </a:p>
          <a:p>
            <a:pPr algn="l"/>
            <a:r>
              <a:rPr lang="en-US" dirty="0" smtClean="0"/>
              <a:t>So the total time is: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O(N) + O(N/2) + O(N/4) + ... + O(1)</a:t>
            </a:r>
          </a:p>
          <a:p>
            <a:pPr algn="l"/>
            <a:r>
              <a:rPr lang="en-US" dirty="0" smtClean="0"/>
              <a:t>This sums to ...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O(N) – the best possible result!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7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3"/>
            <a:ext cx="7772400" cy="846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Merge Sort is given a Sorted array?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6667"/>
            <a:ext cx="6400800" cy="3287183"/>
          </a:xfrm>
        </p:spPr>
        <p:txBody>
          <a:bodyPr/>
          <a:lstStyle/>
          <a:p>
            <a:pPr algn="l"/>
            <a:r>
              <a:rPr lang="en-US" dirty="0" smtClean="0"/>
              <a:t>Doesn’t matter!</a:t>
            </a:r>
          </a:p>
          <a:p>
            <a:pPr algn="l"/>
            <a:r>
              <a:rPr lang="en-US" dirty="0" smtClean="0"/>
              <a:t>The same recursive calls and merge loops will be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We’ll study these comparison-sort algorithms: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Selection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Insertion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Merge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2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1128888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5667"/>
            <a:ext cx="6502400" cy="3668183"/>
          </a:xfrm>
        </p:spPr>
        <p:txBody>
          <a:bodyPr/>
          <a:lstStyle/>
          <a:p>
            <a:pPr algn="l"/>
            <a:r>
              <a:rPr lang="en-US" dirty="0" smtClean="0"/>
              <a:t>The idea is simple: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Find the smallest value in array A. Put it into A[0]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dirty="0" smtClean="0"/>
              <a:t>next smallest value and place it into </a:t>
            </a:r>
            <a:r>
              <a:rPr lang="en-US" dirty="0"/>
              <a:t>A</a:t>
            </a:r>
            <a:r>
              <a:rPr lang="en-US" dirty="0" smtClean="0"/>
              <a:t>[1]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Repeat for remaining values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5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The approach is as follows: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Use an outer loop from 0 to N-1 (the loop index, k, tells which position in A to fill next).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Each time around, use a nested loop (from k+1 to N-1) to find the smallest value (and its index) in the unsorted part of the array.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Swap that value with A[k].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779" y="592667"/>
            <a:ext cx="7859888" cy="4811183"/>
          </a:xfrm>
        </p:spPr>
        <p:txBody>
          <a:bodyPr/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static &lt;E extends Comparable&lt;E&gt;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void </a:t>
            </a:r>
            <a:r>
              <a:rPr lang="en-US" sz="2400" dirty="0" err="1">
                <a:latin typeface="Courier"/>
                <a:cs typeface="Courier"/>
              </a:rPr>
              <a:t>selectionSort</a:t>
            </a:r>
            <a:r>
              <a:rPr lang="en-US" sz="2400" dirty="0">
                <a:latin typeface="Courier"/>
                <a:cs typeface="Courier"/>
              </a:rPr>
              <a:t>(E[] A)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j, k, </a:t>
            </a:r>
            <a:r>
              <a:rPr lang="en-US" sz="2400" dirty="0" err="1">
                <a:latin typeface="Courier"/>
                <a:cs typeface="Courier"/>
              </a:rPr>
              <a:t>minIndex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E min;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N = </a:t>
            </a:r>
            <a:r>
              <a:rPr lang="en-US" sz="2400" dirty="0" err="1">
                <a:latin typeface="Courier"/>
                <a:cs typeface="Courier"/>
              </a:rPr>
              <a:t>A.length</a:t>
            </a:r>
            <a:r>
              <a:rPr lang="en-US" sz="2400" dirty="0">
                <a:latin typeface="Courier"/>
                <a:cs typeface="Courier"/>
              </a:rPr>
              <a:t>;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9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890" y="592667"/>
            <a:ext cx="7605888" cy="52775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 for (k = 0; k &lt; N; k++) {</a:t>
            </a:r>
          </a:p>
          <a:p>
            <a:pPr algn="l"/>
            <a:r>
              <a:rPr lang="fi-FI" dirty="0">
                <a:latin typeface="Courier"/>
                <a:cs typeface="Courier"/>
              </a:rPr>
              <a:t>     </a:t>
            </a:r>
            <a:r>
              <a:rPr lang="fi-FI" dirty="0" smtClean="0">
                <a:latin typeface="Courier"/>
                <a:cs typeface="Courier"/>
              </a:rPr>
              <a:t>min </a:t>
            </a:r>
            <a:r>
              <a:rPr lang="fi-FI" dirty="0">
                <a:latin typeface="Courier"/>
                <a:cs typeface="Courier"/>
              </a:rPr>
              <a:t>= </a:t>
            </a:r>
            <a:r>
              <a:rPr lang="fi-FI" dirty="0" err="1">
                <a:latin typeface="Courier"/>
                <a:cs typeface="Courier"/>
              </a:rPr>
              <a:t>A[k</a:t>
            </a:r>
            <a:r>
              <a:rPr lang="fi-FI" dirty="0">
                <a:latin typeface="Courier"/>
                <a:cs typeface="Courier"/>
              </a:rPr>
              <a:t>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 </a:t>
            </a:r>
            <a:r>
              <a:rPr lang="fr-FR" dirty="0" err="1" smtClean="0">
                <a:latin typeface="Courier"/>
                <a:cs typeface="Courier"/>
              </a:rPr>
              <a:t>minIndex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>
                <a:latin typeface="Courier"/>
                <a:cs typeface="Courier"/>
              </a:rPr>
              <a:t>= k;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 </a:t>
            </a:r>
            <a:r>
              <a:rPr lang="da-DK" dirty="0" smtClean="0">
                <a:latin typeface="Courier"/>
                <a:cs typeface="Courier"/>
              </a:rPr>
              <a:t>for </a:t>
            </a:r>
            <a:r>
              <a:rPr lang="da-DK" dirty="0">
                <a:latin typeface="Courier"/>
                <a:cs typeface="Courier"/>
              </a:rPr>
              <a:t>(j = k+1; j &lt; N; </a:t>
            </a:r>
            <a:r>
              <a:rPr lang="da-DK" dirty="0" err="1">
                <a:latin typeface="Courier"/>
                <a:cs typeface="Courier"/>
              </a:rPr>
              <a:t>j++</a:t>
            </a:r>
            <a:r>
              <a:rPr lang="da-DK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(A[j].</a:t>
            </a:r>
            <a:r>
              <a:rPr lang="en-US" dirty="0" err="1">
                <a:latin typeface="Courier"/>
                <a:cs typeface="Courier"/>
              </a:rPr>
              <a:t>compareTo</a:t>
            </a:r>
            <a:r>
              <a:rPr lang="en-US" dirty="0">
                <a:latin typeface="Courier"/>
                <a:cs typeface="Courier"/>
              </a:rPr>
              <a:t>(min) &lt; 0</a:t>
            </a:r>
            <a:r>
              <a:rPr lang="en-US" dirty="0" smtClean="0">
                <a:latin typeface="Courier"/>
                <a:cs typeface="Courier"/>
              </a:rPr>
              <a:t>) 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fi-FI" dirty="0">
                <a:latin typeface="Courier"/>
                <a:cs typeface="Courier"/>
              </a:rPr>
              <a:t>           </a:t>
            </a:r>
            <a:r>
              <a:rPr lang="fi-FI" dirty="0" smtClean="0">
                <a:latin typeface="Courier"/>
                <a:cs typeface="Courier"/>
              </a:rPr>
              <a:t>min </a:t>
            </a:r>
            <a:r>
              <a:rPr lang="fi-FI" dirty="0">
                <a:latin typeface="Courier"/>
                <a:cs typeface="Courier"/>
              </a:rPr>
              <a:t>= </a:t>
            </a:r>
            <a:r>
              <a:rPr lang="fi-FI" dirty="0" err="1">
                <a:latin typeface="Courier"/>
                <a:cs typeface="Courier"/>
              </a:rPr>
              <a:t>A[j</a:t>
            </a:r>
            <a:r>
              <a:rPr lang="fi-FI" dirty="0">
                <a:latin typeface="Courier"/>
                <a:cs typeface="Courier"/>
              </a:rPr>
              <a:t>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       </a:t>
            </a:r>
            <a:r>
              <a:rPr lang="fr-FR" dirty="0" err="1" smtClean="0">
                <a:latin typeface="Courier"/>
                <a:cs typeface="Courier"/>
              </a:rPr>
              <a:t>minIndex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>
                <a:latin typeface="Courier"/>
                <a:cs typeface="Courier"/>
              </a:rPr>
              <a:t>= j</a:t>
            </a:r>
            <a:r>
              <a:rPr lang="fr-FR" dirty="0" smtClean="0">
                <a:latin typeface="Courier"/>
                <a:cs typeface="Courier"/>
              </a:rPr>
              <a:t>; }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fr-FR" dirty="0" smtClean="0">
                <a:latin typeface="Courier"/>
                <a:cs typeface="Courier"/>
              </a:rPr>
              <a:t>     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}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fr-FR" dirty="0">
                <a:latin typeface="Courier"/>
                <a:cs typeface="Courier"/>
              </a:rPr>
              <a:t>      </a:t>
            </a:r>
            <a:r>
              <a:rPr lang="fr-FR" dirty="0" smtClean="0">
                <a:latin typeface="Courier"/>
                <a:cs typeface="Courier"/>
              </a:rPr>
              <a:t>A</a:t>
            </a:r>
            <a:r>
              <a:rPr lang="fr-FR" dirty="0">
                <a:latin typeface="Courier"/>
                <a:cs typeface="Courier"/>
              </a:rPr>
              <a:t>[</a:t>
            </a:r>
            <a:r>
              <a:rPr lang="fr-FR" dirty="0" err="1">
                <a:latin typeface="Courier"/>
                <a:cs typeface="Courier"/>
              </a:rPr>
              <a:t>minIndex</a:t>
            </a:r>
            <a:r>
              <a:rPr lang="fr-FR" dirty="0">
                <a:latin typeface="Courier"/>
                <a:cs typeface="Courier"/>
              </a:rPr>
              <a:t>] = A[k];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  </a:t>
            </a:r>
            <a:r>
              <a:rPr lang="fr-FR" dirty="0" smtClean="0">
                <a:latin typeface="Courier"/>
                <a:cs typeface="Courier"/>
              </a:rPr>
              <a:t>A</a:t>
            </a:r>
            <a:r>
              <a:rPr lang="fr-FR" dirty="0">
                <a:latin typeface="Courier"/>
                <a:cs typeface="Courier"/>
              </a:rPr>
              <a:t>[k] = min;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}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fr-FR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024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153887</TotalTime>
  <Words>2118</Words>
  <Application>Microsoft Macintosh PowerPoint</Application>
  <PresentationFormat>On-screen Show (4:3)</PresentationFormat>
  <Paragraphs>247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logo_design</vt:lpstr>
      <vt:lpstr>CS 367   Introduction to Data Structures   </vt:lpstr>
      <vt:lpstr>PowerPoint Presentation</vt:lpstr>
      <vt:lpstr>Comparison Sorts</vt:lpstr>
      <vt:lpstr>PowerPoint Presentation</vt:lpstr>
      <vt:lpstr>PowerPoint Presentation</vt:lpstr>
      <vt:lpstr>Selection Sort</vt:lpstr>
      <vt:lpstr>PowerPoint Presentation</vt:lpstr>
      <vt:lpstr>PowerPoint Presentation</vt:lpstr>
      <vt:lpstr>PowerPoint Presentation</vt:lpstr>
      <vt:lpstr>PowerPoint Presentation</vt:lpstr>
      <vt:lpstr>Time Complexity of Selection Sort</vt:lpstr>
      <vt:lpstr>PowerPoint Presentation</vt:lpstr>
      <vt:lpstr>What if the array is already sorted?</vt:lpstr>
      <vt:lpstr>Minor Efficiency Improvement</vt:lpstr>
      <vt:lpstr>Insertion Sort</vt:lpstr>
      <vt:lpstr>PowerPoint Presentation</vt:lpstr>
      <vt:lpstr>PowerPoint Presentation</vt:lpstr>
      <vt:lpstr>PowerPoint Presentation</vt:lpstr>
      <vt:lpstr>PowerPoint Presentation</vt:lpstr>
      <vt:lpstr>Complexity of Insertion Sort</vt:lpstr>
      <vt:lpstr>PowerPoint Presentation</vt:lpstr>
      <vt:lpstr>Ho hum! Why another O(N2) Sort?</vt:lpstr>
      <vt:lpstr>What if Array is in Reverse Order?</vt:lpstr>
      <vt:lpstr>Merge Sort</vt:lpstr>
      <vt:lpstr>PowerPoint Presentation</vt:lpstr>
      <vt:lpstr>PowerPoint Presentation</vt:lpstr>
      <vt:lpstr>PowerPoint Presentation</vt:lpstr>
      <vt:lpstr>How do we get those sorted halves?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</vt:lpstr>
      <vt:lpstr>PowerPoint Presentation</vt:lpstr>
      <vt:lpstr>Merge Sort uses Divide and Conquer</vt:lpstr>
      <vt:lpstr>PowerPoint Presentation</vt:lpstr>
      <vt:lpstr>Complexity of Merge Sort</vt:lpstr>
      <vt:lpstr>PowerPoint Presentation</vt:lpstr>
      <vt:lpstr>Concurrent execution of Merge Sort</vt:lpstr>
      <vt:lpstr>What if you had an Unlimited number of Processors?</vt:lpstr>
      <vt:lpstr>PowerPoint Presentation</vt:lpstr>
      <vt:lpstr>What if Merge Sort is given a Sorted array?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341</cp:revision>
  <cp:lastPrinted>2016-09-27T18:41:30Z</cp:lastPrinted>
  <dcterms:created xsi:type="dcterms:W3CDTF">2014-03-07T22:02:56Z</dcterms:created>
  <dcterms:modified xsi:type="dcterms:W3CDTF">2018-04-02T16:55:39Z</dcterms:modified>
</cp:coreProperties>
</file>