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89"/>
  </p:notesMasterIdLst>
  <p:sldIdLst>
    <p:sldId id="471" r:id="rId2"/>
    <p:sldId id="880" r:id="rId3"/>
    <p:sldId id="945" r:id="rId4"/>
    <p:sldId id="948" r:id="rId5"/>
    <p:sldId id="949" r:id="rId6"/>
    <p:sldId id="950" r:id="rId7"/>
    <p:sldId id="951" r:id="rId8"/>
    <p:sldId id="952" r:id="rId9"/>
    <p:sldId id="953" r:id="rId10"/>
    <p:sldId id="954" r:id="rId11"/>
    <p:sldId id="955" r:id="rId12"/>
    <p:sldId id="956" r:id="rId13"/>
    <p:sldId id="957" r:id="rId14"/>
    <p:sldId id="958" r:id="rId15"/>
    <p:sldId id="959" r:id="rId16"/>
    <p:sldId id="960" r:id="rId17"/>
    <p:sldId id="961" r:id="rId18"/>
    <p:sldId id="962" r:id="rId19"/>
    <p:sldId id="963" r:id="rId20"/>
    <p:sldId id="964" r:id="rId21"/>
    <p:sldId id="965" r:id="rId22"/>
    <p:sldId id="966" r:id="rId23"/>
    <p:sldId id="967" r:id="rId24"/>
    <p:sldId id="968" r:id="rId25"/>
    <p:sldId id="969" r:id="rId26"/>
    <p:sldId id="970" r:id="rId27"/>
    <p:sldId id="971" r:id="rId28"/>
    <p:sldId id="972" r:id="rId29"/>
    <p:sldId id="973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3" r:id="rId40"/>
    <p:sldId id="984" r:id="rId41"/>
    <p:sldId id="985" r:id="rId42"/>
    <p:sldId id="986" r:id="rId43"/>
    <p:sldId id="987" r:id="rId44"/>
    <p:sldId id="988" r:id="rId45"/>
    <p:sldId id="989" r:id="rId46"/>
    <p:sldId id="990" r:id="rId47"/>
    <p:sldId id="991" r:id="rId48"/>
    <p:sldId id="992" r:id="rId49"/>
    <p:sldId id="993" r:id="rId50"/>
    <p:sldId id="994" r:id="rId51"/>
    <p:sldId id="995" r:id="rId52"/>
    <p:sldId id="996" r:id="rId53"/>
    <p:sldId id="997" r:id="rId54"/>
    <p:sldId id="998" r:id="rId55"/>
    <p:sldId id="999" r:id="rId56"/>
    <p:sldId id="1000" r:id="rId57"/>
    <p:sldId id="1001" r:id="rId58"/>
    <p:sldId id="1002" r:id="rId59"/>
    <p:sldId id="1003" r:id="rId60"/>
    <p:sldId id="1004" r:id="rId61"/>
    <p:sldId id="1005" r:id="rId62"/>
    <p:sldId id="1006" r:id="rId63"/>
    <p:sldId id="1007" r:id="rId64"/>
    <p:sldId id="1008" r:id="rId65"/>
    <p:sldId id="1009" r:id="rId66"/>
    <p:sldId id="1010" r:id="rId67"/>
    <p:sldId id="1011" r:id="rId68"/>
    <p:sldId id="1012" r:id="rId69"/>
    <p:sldId id="1013" r:id="rId70"/>
    <p:sldId id="1014" r:id="rId71"/>
    <p:sldId id="1015" r:id="rId72"/>
    <p:sldId id="1016" r:id="rId73"/>
    <p:sldId id="1017" r:id="rId74"/>
    <p:sldId id="1018" r:id="rId75"/>
    <p:sldId id="1019" r:id="rId76"/>
    <p:sldId id="1020" r:id="rId77"/>
    <p:sldId id="1021" r:id="rId78"/>
    <p:sldId id="1022" r:id="rId79"/>
    <p:sldId id="1023" r:id="rId80"/>
    <p:sldId id="1024" r:id="rId81"/>
    <p:sldId id="1025" r:id="rId82"/>
    <p:sldId id="1026" r:id="rId83"/>
    <p:sldId id="1027" r:id="rId84"/>
    <p:sldId id="1028" r:id="rId85"/>
    <p:sldId id="1029" r:id="rId86"/>
    <p:sldId id="1030" r:id="rId87"/>
    <p:sldId id="94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4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Graph layout is somewhat arbitrary;</a:t>
            </a:r>
          </a:p>
          <a:p>
            <a:pPr algn="l"/>
            <a:r>
              <a:rPr lang="en-US" dirty="0" smtClean="0"/>
              <a:t>the following two graphs are equivalent.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Which is “cleaner”?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5" y="3581400"/>
            <a:ext cx="1016000" cy="1460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66" y="3677356"/>
            <a:ext cx="1676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An edge may connect a node to itself: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23" y="1993900"/>
            <a:ext cx="2705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4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90"/>
            <a:ext cx="7772400" cy="945444"/>
          </a:xfrm>
        </p:spPr>
        <p:txBody>
          <a:bodyPr/>
          <a:lstStyle/>
          <a:p>
            <a:r>
              <a:rPr lang="en-US" dirty="0" smtClean="0"/>
              <a:t>Special Kinds of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9667"/>
            <a:ext cx="6400800" cy="3414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directed graph that has </a:t>
            </a:r>
            <a:r>
              <a:rPr lang="en-US" b="1" i="1" dirty="0"/>
              <a:t>no</a:t>
            </a:r>
            <a:r>
              <a:rPr lang="en-US" dirty="0"/>
              <a:t> cyclic paths (that contains no cycles) is called a </a:t>
            </a:r>
            <a:r>
              <a:rPr lang="en-US" b="1" dirty="0"/>
              <a:t>DAG</a:t>
            </a:r>
            <a:r>
              <a:rPr lang="en-US" dirty="0"/>
              <a:t> (a Directed Acyclic Graph). </a:t>
            </a:r>
          </a:p>
        </p:txBody>
      </p:sp>
    </p:spTree>
    <p:extLst>
      <p:ext uri="{BB962C8B-B14F-4D97-AF65-F5344CB8AC3E}">
        <p14:creationId xmlns:p14="http://schemas.microsoft.com/office/powerpoint/2010/main" val="4934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An </a:t>
            </a:r>
            <a:r>
              <a:rPr lang="en-US" dirty="0"/>
              <a:t>undirected graph that has an edge between every pair of nodes is called a </a:t>
            </a:r>
            <a:r>
              <a:rPr lang="en-US" b="1" dirty="0"/>
              <a:t>complete</a:t>
            </a:r>
            <a:r>
              <a:rPr lang="en-US" dirty="0"/>
              <a:t> graph. Here's an example</a:t>
            </a:r>
            <a:r>
              <a:rPr lang="en-US" dirty="0" smtClean="0"/>
              <a:t>: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 directed graph can also be a complete graph; in that case, there must be an edge from every node to every other node. 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294466"/>
            <a:ext cx="99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A graph that has values associated with its edges is called a </a:t>
            </a:r>
            <a:r>
              <a:rPr lang="en-US" b="1" dirty="0"/>
              <a:t>weighted</a:t>
            </a:r>
            <a:r>
              <a:rPr lang="en-US" dirty="0"/>
              <a:t> graph. The graph can be either directed or undirected. The weights can represent things like: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The cost of traversing the edge.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The length of the edge.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The time needed to traverse the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0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 weighted graph: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34" y="1641122"/>
            <a:ext cx="1801104" cy="25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An </a:t>
            </a:r>
            <a:r>
              <a:rPr lang="en-US" b="1" i="1" dirty="0"/>
              <a:t>undirected</a:t>
            </a:r>
            <a:r>
              <a:rPr lang="en-US" dirty="0"/>
              <a:t> graph is </a:t>
            </a:r>
            <a:r>
              <a:rPr lang="en-US" b="1" dirty="0"/>
              <a:t>connected</a:t>
            </a:r>
            <a:r>
              <a:rPr lang="en-US" dirty="0"/>
              <a:t> if there is a path from every node to every other node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sz="1800" dirty="0" smtClean="0"/>
              <a:t> (connected)                      (not  connected)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6" y="3254022"/>
            <a:ext cx="9525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78" y="3254022"/>
            <a:ext cx="952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5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directed</a:t>
            </a:r>
            <a:r>
              <a:rPr lang="en-US" dirty="0"/>
              <a:t> graph is </a:t>
            </a:r>
            <a:r>
              <a:rPr lang="en-US" b="1" dirty="0"/>
              <a:t>strongly connected</a:t>
            </a:r>
            <a:r>
              <a:rPr lang="en-US" dirty="0"/>
              <a:t> if there is a path from every node to every other node. A </a:t>
            </a:r>
            <a:r>
              <a:rPr lang="en-US" b="1" i="1" dirty="0"/>
              <a:t>directed</a:t>
            </a:r>
            <a:r>
              <a:rPr lang="en-US" dirty="0"/>
              <a:t> graph is </a:t>
            </a:r>
            <a:r>
              <a:rPr lang="en-US" b="1" dirty="0"/>
              <a:t>weakly connected</a:t>
            </a:r>
            <a:r>
              <a:rPr lang="en-US" dirty="0"/>
              <a:t> if, treating all edges as being </a:t>
            </a:r>
            <a:r>
              <a:rPr lang="en-US" b="1" i="1" dirty="0"/>
              <a:t>undirected</a:t>
            </a:r>
            <a:r>
              <a:rPr lang="en-US" dirty="0"/>
              <a:t>, there is a path from every node to every other node. </a:t>
            </a:r>
          </a:p>
        </p:txBody>
      </p:sp>
    </p:spTree>
    <p:extLst>
      <p:ext uri="{BB962C8B-B14F-4D97-AF65-F5344CB8AC3E}">
        <p14:creationId xmlns:p14="http://schemas.microsoft.com/office/powerpoint/2010/main" val="17742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874889"/>
            <a:ext cx="7041444" cy="4528961"/>
          </a:xfrm>
        </p:spPr>
        <p:txBody>
          <a:bodyPr/>
          <a:lstStyle/>
          <a:p>
            <a:pPr algn="l"/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Strongly         Weakly connected</a:t>
            </a:r>
            <a:r>
              <a:rPr lang="en-US" sz="2000" dirty="0"/>
              <a:t>	</a:t>
            </a:r>
            <a:r>
              <a:rPr lang="en-US" sz="2000" dirty="0" smtClean="0"/>
              <a:t>          Neither weakly</a:t>
            </a:r>
          </a:p>
          <a:p>
            <a:pPr algn="l"/>
            <a:r>
              <a:rPr lang="en-US" sz="2000" dirty="0" smtClean="0"/>
              <a:t>connected    Not strongly connected   nor strongly connected</a:t>
            </a:r>
            <a:endParaRPr lang="en-US" sz="2000" dirty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55" y="1871134"/>
            <a:ext cx="9525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871134"/>
            <a:ext cx="9525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0" y="1871134"/>
            <a:ext cx="952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1058333"/>
          </a:xfrm>
        </p:spPr>
        <p:txBody>
          <a:bodyPr/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763889"/>
            <a:ext cx="7611533" cy="40922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Usually, nodes are </a:t>
            </a:r>
            <a:r>
              <a:rPr lang="en-US" i="1" dirty="0" smtClean="0"/>
              <a:t>objects</a:t>
            </a:r>
            <a:r>
              <a:rPr lang="en-US" dirty="0" smtClean="0"/>
              <a:t> and edges </a:t>
            </a:r>
            <a:r>
              <a:rPr lang="en-US" i="1" dirty="0" smtClean="0"/>
              <a:t>relationships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For example: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Flights between cities. The nodes represent the cities and </a:t>
            </a:r>
            <a:r>
              <a:rPr lang="en-US" dirty="0" smtClean="0"/>
              <a:t>edge </a:t>
            </a:r>
            <a:r>
              <a:rPr lang="en-US" dirty="0"/>
              <a:t>j → k </a:t>
            </a:r>
            <a:r>
              <a:rPr lang="en-US" dirty="0" smtClean="0"/>
              <a:t>means there </a:t>
            </a:r>
            <a:r>
              <a:rPr lang="en-US" dirty="0"/>
              <a:t>is a flight from city j to city k. This graph could be </a:t>
            </a:r>
            <a:r>
              <a:rPr lang="en-US" dirty="0" smtClean="0"/>
              <a:t>weighted, </a:t>
            </a:r>
            <a:r>
              <a:rPr lang="en-US" dirty="0"/>
              <a:t>using the weights to represent </a:t>
            </a:r>
            <a:r>
              <a:rPr lang="en-US" dirty="0" smtClean="0"/>
              <a:t>distance</a:t>
            </a:r>
            <a:r>
              <a:rPr lang="en-US" dirty="0"/>
              <a:t>, </a:t>
            </a:r>
            <a:r>
              <a:rPr lang="en-US" dirty="0" smtClean="0"/>
              <a:t>flight </a:t>
            </a:r>
            <a:r>
              <a:rPr lang="en-US" dirty="0"/>
              <a:t>time, or </a:t>
            </a:r>
            <a:r>
              <a:rPr lang="en-US" dirty="0" smtClean="0"/>
              <a:t>cost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15999"/>
            <a:ext cx="6400800" cy="5094111"/>
          </a:xfrm>
        </p:spPr>
        <p:txBody>
          <a:bodyPr/>
          <a:lstStyle/>
          <a:p>
            <a:pPr algn="l"/>
            <a:r>
              <a:rPr lang="en-US" dirty="0" smtClean="0"/>
              <a:t>Today’s topics: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pt-BR" dirty="0" err="1" smtClean="0"/>
              <a:t>Graphs</a:t>
            </a:r>
            <a:endParaRPr lang="pt-BR" dirty="0"/>
          </a:p>
          <a:p>
            <a:pPr marL="457200" indent="-457200" algn="l">
              <a:buFont typeface="Wingdings" charset="2"/>
              <a:buChar char="u"/>
            </a:pPr>
            <a:r>
              <a:rPr lang="pt-BR" dirty="0"/>
              <a:t>Depth-First </a:t>
            </a:r>
            <a:r>
              <a:rPr lang="pt-BR" dirty="0" err="1"/>
              <a:t>Search</a:t>
            </a:r>
            <a:endParaRPr lang="pt-BR" dirty="0"/>
          </a:p>
          <a:p>
            <a:pPr marL="457200" indent="-457200" algn="l">
              <a:buFont typeface="Wingdings" charset="2"/>
              <a:buChar char="u"/>
            </a:pP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Algorithms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Interdependent tasks to be done</a:t>
            </a:r>
            <a:r>
              <a:rPr lang="en-US" dirty="0" smtClean="0"/>
              <a:t>.   </a:t>
            </a:r>
            <a:r>
              <a:rPr lang="en-US" dirty="0"/>
              <a:t>N</a:t>
            </a:r>
            <a:r>
              <a:rPr lang="en-US" dirty="0" smtClean="0"/>
              <a:t>odes </a:t>
            </a:r>
            <a:r>
              <a:rPr lang="en-US" dirty="0"/>
              <a:t>represent the tasks </a:t>
            </a:r>
            <a:r>
              <a:rPr lang="en-US" dirty="0" smtClean="0"/>
              <a:t>and </a:t>
            </a:r>
            <a:r>
              <a:rPr lang="en-US" dirty="0"/>
              <a:t>an edge j → k </a:t>
            </a:r>
            <a:r>
              <a:rPr lang="en-US" dirty="0" smtClean="0"/>
              <a:t>means task </a:t>
            </a:r>
            <a:r>
              <a:rPr lang="en-US" dirty="0"/>
              <a:t>j must be completed before task k. </a:t>
            </a:r>
            <a:r>
              <a:rPr lang="en-US" dirty="0" smtClean="0"/>
              <a:t>                   For </a:t>
            </a:r>
            <a:r>
              <a:rPr lang="en-US" dirty="0"/>
              <a:t>example, we can use a graph to represent </a:t>
            </a:r>
            <a:r>
              <a:rPr lang="en-US" dirty="0" smtClean="0"/>
              <a:t>courses </a:t>
            </a:r>
            <a:r>
              <a:rPr lang="en-US" dirty="0"/>
              <a:t>to be taken, </a:t>
            </a:r>
            <a:r>
              <a:rPr lang="en-US" dirty="0" smtClean="0"/>
              <a:t>with edges </a:t>
            </a:r>
            <a:r>
              <a:rPr lang="en-US" dirty="0"/>
              <a:t>representing </a:t>
            </a:r>
            <a:r>
              <a:rPr lang="en-US" dirty="0" smtClean="0"/>
              <a:t>prerequisites</a:t>
            </a:r>
            <a:r>
              <a:rPr lang="en-US" dirty="0"/>
              <a:t>: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362200"/>
            <a:ext cx="1993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3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Flow charts (also known as control-flow graphs). </a:t>
            </a:r>
            <a:r>
              <a:rPr lang="en-US" dirty="0" smtClean="0"/>
              <a:t>                                  Nodes </a:t>
            </a:r>
            <a:r>
              <a:rPr lang="en-US" dirty="0"/>
              <a:t>represent </a:t>
            </a:r>
            <a:r>
              <a:rPr lang="en-US" dirty="0" smtClean="0"/>
              <a:t>statements </a:t>
            </a:r>
            <a:r>
              <a:rPr lang="en-US" dirty="0"/>
              <a:t>and conditions in a program and the edges represent </a:t>
            </a:r>
            <a:r>
              <a:rPr lang="en-US" dirty="0" smtClean="0"/>
              <a:t>potential flow </a:t>
            </a:r>
            <a:r>
              <a:rPr lang="en-US" dirty="0"/>
              <a:t>of control.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0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9" y="1354667"/>
            <a:ext cx="4830233" cy="41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State transition diagrams. N</a:t>
            </a:r>
            <a:r>
              <a:rPr lang="en-US" dirty="0" smtClean="0"/>
              <a:t>odes </a:t>
            </a:r>
            <a:r>
              <a:rPr lang="en-US" dirty="0"/>
              <a:t>represent states and </a:t>
            </a:r>
            <a:r>
              <a:rPr lang="en-US" dirty="0" smtClean="0"/>
              <a:t>edges </a:t>
            </a:r>
            <a:r>
              <a:rPr lang="en-US" dirty="0"/>
              <a:t>represent legal moves from state to state. </a:t>
            </a:r>
            <a:r>
              <a:rPr lang="en-US" dirty="0" smtClean="0"/>
              <a:t>      For </a:t>
            </a:r>
            <a:r>
              <a:rPr lang="en-US" dirty="0"/>
              <a:t>example, we could use a graph to represent legal moves in a game of tic-tac-toe.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Here's </a:t>
            </a:r>
            <a:r>
              <a:rPr lang="en-US" dirty="0"/>
              <a:t>a small part of that graph:</a:t>
            </a:r>
          </a:p>
        </p:txBody>
      </p:sp>
    </p:spTree>
    <p:extLst>
      <p:ext uri="{BB962C8B-B14F-4D97-AF65-F5344CB8AC3E}">
        <p14:creationId xmlns:p14="http://schemas.microsoft.com/office/powerpoint/2010/main" val="289606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148645"/>
            <a:ext cx="2463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Graphs can be used to answer a variety of interesting questions: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 is the cheapest way to fly from Madison to Kauai?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 are the prerequisites to CS 367?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Can variable </a:t>
            </a:r>
            <a:r>
              <a:rPr lang="en-US" dirty="0" smtClean="0">
                <a:latin typeface="Courier"/>
                <a:cs typeface="Courier"/>
              </a:rPr>
              <a:t>v</a:t>
            </a:r>
            <a:r>
              <a:rPr lang="en-US" dirty="0" smtClean="0"/>
              <a:t> be used before it is initialized?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Can I force a win in tic-tac-toe given my current position?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6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990600"/>
          </a:xfrm>
        </p:spPr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51001"/>
            <a:ext cx="6400800" cy="3752849"/>
          </a:xfrm>
        </p:spPr>
        <p:txBody>
          <a:bodyPr/>
          <a:lstStyle/>
          <a:p>
            <a:pPr algn="l"/>
            <a:r>
              <a:rPr lang="en-US" dirty="0" smtClean="0"/>
              <a:t>Trees are represented using a number of </a:t>
            </a:r>
            <a:r>
              <a:rPr lang="en-US" i="1" dirty="0" err="1" smtClean="0"/>
              <a:t>Treenodes</a:t>
            </a:r>
            <a:r>
              <a:rPr lang="en-US" dirty="0" smtClean="0"/>
              <a:t>, with a </a:t>
            </a:r>
            <a:r>
              <a:rPr lang="en-US" i="1" dirty="0" smtClean="0"/>
              <a:t>Tree</a:t>
            </a:r>
            <a:r>
              <a:rPr lang="en-US" dirty="0" smtClean="0"/>
              <a:t> class that points to the root node of the tree.</a:t>
            </a:r>
          </a:p>
          <a:p>
            <a:pPr algn="l"/>
            <a:r>
              <a:rPr lang="en-US" i="1" dirty="0" smtClean="0"/>
              <a:t>Some</a:t>
            </a:r>
            <a:r>
              <a:rPr lang="en-US" dirty="0" smtClean="0"/>
              <a:t> graphs also have a special source or “start node.” In such cases we use a number of </a:t>
            </a:r>
            <a:r>
              <a:rPr lang="en-US" i="1" dirty="0" err="1" smtClean="0"/>
              <a:t>Graphnodes</a:t>
            </a:r>
            <a:r>
              <a:rPr lang="en-US" dirty="0" smtClean="0"/>
              <a:t>, along with a </a:t>
            </a:r>
            <a:r>
              <a:rPr lang="en-US" i="1" dirty="0" smtClean="0"/>
              <a:t>Graph</a:t>
            </a:r>
            <a:r>
              <a:rPr lang="en-US" dirty="0" smtClean="0"/>
              <a:t> class that points to the start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2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Other graphs have no special start node, so a graph is simply a list (or set or array) of </a:t>
            </a:r>
            <a:r>
              <a:rPr lang="en-US" i="1" dirty="0" err="1" smtClean="0"/>
              <a:t>Graphnodes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Of course each </a:t>
            </a:r>
            <a:r>
              <a:rPr lang="en-US" i="1" dirty="0" err="1" smtClean="0"/>
              <a:t>Graphnode</a:t>
            </a:r>
            <a:r>
              <a:rPr lang="en-US" dirty="0" smtClean="0"/>
              <a:t> will contain data (parameterized as type T) and a list of successor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874889"/>
            <a:ext cx="6939844" cy="45289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T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List&lt;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&lt;T&gt;&gt; </a:t>
            </a:r>
            <a:r>
              <a:rPr lang="en-US" dirty="0" smtClean="0">
                <a:latin typeface="Courier"/>
                <a:cs typeface="Courier"/>
              </a:rPr>
              <a:t>     			</a:t>
            </a:r>
            <a:r>
              <a:rPr lang="en-US" dirty="0" err="1" smtClean="0">
                <a:latin typeface="Courier"/>
                <a:cs typeface="Courier"/>
              </a:rPr>
              <a:t>sucessors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new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&lt;T&gt;&gt;();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*** methods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...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02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7789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Epic Picnic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19249"/>
            <a:ext cx="6400800" cy="45190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When:</a:t>
            </a:r>
            <a:r>
              <a:rPr lang="en-US" dirty="0"/>
              <a:t> Tuesday, April 17</a:t>
            </a:r>
            <a:r>
              <a:rPr lang="en-US" baseline="30000" dirty="0"/>
              <a:t>th</a:t>
            </a:r>
            <a:r>
              <a:rPr lang="en-US" dirty="0" smtClean="0"/>
              <a:t>, </a:t>
            </a:r>
            <a:r>
              <a:rPr lang="en-US" dirty="0"/>
              <a:t>5:45-7:30pm</a:t>
            </a:r>
          </a:p>
          <a:p>
            <a:r>
              <a:rPr lang="en-US" b="1" dirty="0"/>
              <a:t>Where:</a:t>
            </a:r>
            <a:r>
              <a:rPr lang="en-US" dirty="0"/>
              <a:t> Epic Campus, Verona – Voyager Hall – MIR Commons</a:t>
            </a:r>
          </a:p>
          <a:p>
            <a:r>
              <a:rPr lang="en-US" b="1" dirty="0"/>
              <a:t>Transportation: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Shuttles </a:t>
            </a:r>
            <a:r>
              <a:rPr lang="en-US" dirty="0"/>
              <a:t>will depart at approximately 5:15pm, 5:30pm and 5:45pm.  Return shuttles will leave Epic at approximately 7:00pm, 7:15pm and 7:</a:t>
            </a:r>
            <a:r>
              <a:rPr lang="en-US" dirty="0" smtClean="0"/>
              <a:t>30pm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Dress</a:t>
            </a:r>
            <a:r>
              <a:rPr lang="en-US" b="1" dirty="0"/>
              <a:t>:</a:t>
            </a:r>
            <a:r>
              <a:rPr lang="en-US" dirty="0"/>
              <a:t> Casual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667" y="874889"/>
            <a:ext cx="7662333" cy="4528961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Courier"/>
                <a:cs typeface="Courier"/>
              </a:rPr>
              <a:t>public class </a:t>
            </a:r>
            <a:r>
              <a:rPr lang="en-US" sz="2600" dirty="0" smtClean="0">
                <a:latin typeface="Courier"/>
                <a:cs typeface="Courier"/>
              </a:rPr>
              <a:t>Graph&lt;T&gt;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// *** fields ***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private List&lt;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&lt;T&gt;&gt; nodes </a:t>
            </a:r>
            <a:r>
              <a:rPr lang="en-US" sz="2600" dirty="0" smtClean="0">
                <a:latin typeface="Courier"/>
                <a:cs typeface="Courier"/>
              </a:rPr>
              <a:t>=      		 </a:t>
            </a:r>
            <a:r>
              <a:rPr lang="en-US" sz="2600" dirty="0">
                <a:latin typeface="Courier"/>
                <a:cs typeface="Courier"/>
              </a:rPr>
              <a:t>new </a:t>
            </a:r>
            <a:r>
              <a:rPr lang="en-US" sz="2600" dirty="0" err="1">
                <a:latin typeface="Courier"/>
                <a:cs typeface="Courier"/>
              </a:rPr>
              <a:t>ArrayList</a:t>
            </a:r>
            <a:r>
              <a:rPr lang="en-US" sz="2600" dirty="0">
                <a:latin typeface="Courier"/>
                <a:cs typeface="Courier"/>
              </a:rPr>
              <a:t>&lt;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&lt;T&gt;&gt;;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// *** methods ***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...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0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945443"/>
          </a:xfrm>
        </p:spPr>
        <p:txBody>
          <a:bodyPr/>
          <a:lstStyle/>
          <a:p>
            <a:r>
              <a:rPr lang="en-US" dirty="0" smtClean="0"/>
              <a:t>What about Weighted Graphs?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8"/>
            <a:ext cx="6400800" cy="3541182"/>
          </a:xfrm>
        </p:spPr>
        <p:txBody>
          <a:bodyPr/>
          <a:lstStyle/>
          <a:p>
            <a:pPr algn="l"/>
            <a:r>
              <a:rPr lang="en-US" dirty="0" smtClean="0"/>
              <a:t>We need to store a weight along with the edges.</a:t>
            </a:r>
          </a:p>
          <a:p>
            <a:pPr algn="l"/>
            <a:r>
              <a:rPr lang="en-US" dirty="0" smtClean="0"/>
              <a:t>We can store a list of weight, successor pairs or store a second list of edge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3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1100667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8556"/>
            <a:ext cx="6400800" cy="3555294"/>
          </a:xfrm>
        </p:spPr>
        <p:txBody>
          <a:bodyPr/>
          <a:lstStyle/>
          <a:p>
            <a:pPr algn="l"/>
            <a:r>
              <a:rPr lang="en-US" dirty="0" smtClean="0"/>
              <a:t>We visit nodes in the graph by following edges, with the rule that we visit “new nodes” whenever possible.</a:t>
            </a:r>
          </a:p>
          <a:p>
            <a:pPr algn="l"/>
            <a:r>
              <a:rPr lang="en-US" dirty="0" smtClean="0"/>
              <a:t>Of course, not all nodes are necessarily reachable from a given start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11" y="874889"/>
            <a:ext cx="7422445" cy="45289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Depth-first searches allow us to answer many interesting graph-related questions:</a:t>
            </a:r>
          </a:p>
          <a:p>
            <a:pPr algn="l"/>
            <a:r>
              <a:rPr lang="en-US" dirty="0" smtClean="0"/>
              <a:t>•</a:t>
            </a:r>
            <a:r>
              <a:rPr lang="en-US" dirty="0"/>
              <a:t>	Is it connected?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Is there a path from node j to node k?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Does it contain a cycle?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What nodes are reachable from node j?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Can the nodes be ordered so that for every node j, j comes before all of its successors in the ordering?</a:t>
            </a:r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9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9001"/>
            <a:ext cx="7772400" cy="1086555"/>
          </a:xfrm>
        </p:spPr>
        <p:txBody>
          <a:bodyPr/>
          <a:lstStyle/>
          <a:p>
            <a:r>
              <a:rPr lang="en-US" dirty="0" smtClean="0"/>
              <a:t>Basic Idea in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5557"/>
            <a:ext cx="6400800" cy="3428294"/>
          </a:xfrm>
        </p:spPr>
        <p:txBody>
          <a:bodyPr/>
          <a:lstStyle/>
          <a:p>
            <a:pPr algn="l"/>
            <a:r>
              <a:rPr lang="en-US" dirty="0" smtClean="0"/>
              <a:t>We keep an array of </a:t>
            </a:r>
            <a:r>
              <a:rPr lang="en-US" dirty="0" err="1" smtClean="0"/>
              <a:t>booleans</a:t>
            </a:r>
            <a:r>
              <a:rPr lang="en-US" dirty="0" smtClean="0"/>
              <a:t> called </a:t>
            </a:r>
            <a:r>
              <a:rPr lang="en-US" i="1" dirty="0" smtClean="0"/>
              <a:t>visited</a:t>
            </a:r>
            <a:r>
              <a:rPr lang="en-US" dirty="0" smtClean="0"/>
              <a:t>, one for each node.</a:t>
            </a:r>
          </a:p>
          <a:p>
            <a:pPr algn="l"/>
            <a:r>
              <a:rPr lang="en-US" dirty="0" smtClean="0"/>
              <a:t>The algorithm is simply: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Start at node 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Mark n as visited.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Recursively do a depth-first search from each of n’s </a:t>
            </a:r>
            <a:r>
              <a:rPr lang="en-US" i="1" dirty="0" smtClean="0"/>
              <a:t>unvisited</a:t>
            </a:r>
            <a:r>
              <a:rPr lang="en-US" dirty="0" smtClean="0"/>
              <a:t> successors.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778" y="874889"/>
            <a:ext cx="8142111" cy="4528961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public </a:t>
            </a:r>
            <a:r>
              <a:rPr lang="en-US" sz="2600" dirty="0">
                <a:latin typeface="Courier"/>
                <a:cs typeface="Courier"/>
              </a:rPr>
              <a:t>static void </a:t>
            </a:r>
            <a:r>
              <a:rPr lang="en-US" sz="2600" dirty="0" err="1">
                <a:latin typeface="Courier"/>
                <a:cs typeface="Courier"/>
              </a:rPr>
              <a:t>dfs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	(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n) </a:t>
            </a:r>
            <a:r>
              <a:rPr lang="en-US" sz="2600" dirty="0" smtClean="0">
                <a:latin typeface="Courier"/>
                <a:cs typeface="Courier"/>
              </a:rPr>
              <a:t>{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err="1" smtClean="0">
                <a:latin typeface="Courier"/>
                <a:cs typeface="Courier"/>
              </a:rPr>
              <a:t>n.setVisited</a:t>
            </a:r>
            <a:r>
              <a:rPr lang="en-US" sz="2600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for (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m </a:t>
            </a:r>
            <a:r>
              <a:rPr lang="en-US" sz="2600" dirty="0" smtClean="0">
                <a:latin typeface="Courier"/>
                <a:cs typeface="Courier"/>
              </a:rPr>
              <a:t>:          		 			</a:t>
            </a:r>
            <a:r>
              <a:rPr lang="en-US" sz="2600" dirty="0" err="1" smtClean="0">
                <a:latin typeface="Courier"/>
                <a:cs typeface="Courier"/>
              </a:rPr>
              <a:t>n.getSuccessors</a:t>
            </a:r>
            <a:r>
              <a:rPr lang="en-US" sz="2600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if (! </a:t>
            </a:r>
            <a:r>
              <a:rPr lang="en-US" sz="2600" dirty="0" err="1">
                <a:latin typeface="Courier"/>
                <a:cs typeface="Courier"/>
              </a:rPr>
              <a:t>m.getVisited</a:t>
            </a:r>
            <a:r>
              <a:rPr lang="en-US" sz="2600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        </a:t>
            </a:r>
            <a:r>
              <a:rPr lang="da-DK" sz="2600" dirty="0" err="1">
                <a:latin typeface="Courier"/>
                <a:cs typeface="Courier"/>
              </a:rPr>
              <a:t>dfs</a:t>
            </a:r>
            <a:r>
              <a:rPr lang="da-DK" sz="2600" dirty="0">
                <a:latin typeface="Courier"/>
                <a:cs typeface="Courier"/>
              </a:rPr>
              <a:t>(m);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74889"/>
          </a:xfrm>
        </p:spPr>
        <p:txBody>
          <a:bodyPr/>
          <a:lstStyle/>
          <a:p>
            <a:r>
              <a:rPr lang="en-US" dirty="0" smtClean="0"/>
              <a:t>Example of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3" t="-1284" r="1133" b="83177"/>
          <a:stretch/>
        </p:blipFill>
        <p:spPr>
          <a:xfrm>
            <a:off x="1272821" y="2130776"/>
            <a:ext cx="8721191" cy="19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4926" t="16461" r="4926" b="65843"/>
          <a:stretch/>
        </p:blipFill>
        <p:spPr>
          <a:xfrm>
            <a:off x="2250722" y="1876777"/>
            <a:ext cx="9050578" cy="20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633" t="33745" r="8633" b="48765"/>
          <a:stretch/>
        </p:blipFill>
        <p:spPr>
          <a:xfrm>
            <a:off x="1272822" y="1763889"/>
            <a:ext cx="922109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4667" t="51843" r="2782" b="23260"/>
          <a:stretch/>
        </p:blipFill>
        <p:spPr>
          <a:xfrm>
            <a:off x="650871" y="1947333"/>
            <a:ext cx="8112129" cy="2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0112"/>
            <a:ext cx="7772400" cy="987778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7890"/>
            <a:ext cx="6400800" cy="338596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 generalization of trees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Graphs have </a:t>
            </a:r>
            <a:r>
              <a:rPr lang="en-US" i="1" dirty="0" smtClean="0"/>
              <a:t>nodes</a:t>
            </a:r>
            <a:r>
              <a:rPr lang="en-US" dirty="0" smtClean="0"/>
              <a:t> and </a:t>
            </a:r>
            <a:r>
              <a:rPr lang="en-US" i="1" dirty="0" smtClean="0"/>
              <a:t>edges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(Sometimes called </a:t>
            </a:r>
            <a:r>
              <a:rPr lang="en-US" i="1" dirty="0" smtClean="0"/>
              <a:t>vertices</a:t>
            </a:r>
            <a:r>
              <a:rPr lang="en-US" dirty="0" smtClean="0"/>
              <a:t> and </a:t>
            </a:r>
            <a:r>
              <a:rPr lang="en-US" i="1" dirty="0" smtClean="0"/>
              <a:t>arcs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Nodes can have any number of incoming edges.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Every tree is a graph, but not all graphs are trees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1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481" t="77160" r="6481" b="-73457"/>
          <a:stretch/>
        </p:blipFill>
        <p:spPr>
          <a:xfrm>
            <a:off x="893916" y="2286000"/>
            <a:ext cx="6878484" cy="83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9001"/>
            <a:ext cx="7772400" cy="1072443"/>
          </a:xfrm>
        </p:spPr>
        <p:txBody>
          <a:bodyPr/>
          <a:lstStyle/>
          <a:p>
            <a:r>
              <a:rPr lang="en-US" dirty="0" smtClean="0"/>
              <a:t>Complexity of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1444"/>
            <a:ext cx="6400800" cy="3442406"/>
          </a:xfrm>
        </p:spPr>
        <p:txBody>
          <a:bodyPr/>
          <a:lstStyle/>
          <a:p>
            <a:pPr algn="l"/>
            <a:r>
              <a:rPr lang="en-US" dirty="0" smtClean="0"/>
              <a:t>We have a call for each reachable node and we examine each edge from reachable nodes.</a:t>
            </a:r>
          </a:p>
          <a:p>
            <a:pPr algn="l"/>
            <a:r>
              <a:rPr lang="en-US" dirty="0" smtClean="0"/>
              <a:t>In the worst case, we may visit all nodes and edges. </a:t>
            </a:r>
          </a:p>
          <a:p>
            <a:pPr algn="l"/>
            <a:r>
              <a:rPr lang="en-US" dirty="0" smtClean="0"/>
              <a:t>Complexity is O(N +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8"/>
            <a:ext cx="7772400" cy="846666"/>
          </a:xfrm>
        </p:spPr>
        <p:txBody>
          <a:bodyPr/>
          <a:lstStyle/>
          <a:p>
            <a:r>
              <a:rPr lang="en-US" dirty="0" smtClean="0"/>
              <a:t>Uses for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1566334"/>
            <a:ext cx="7309556" cy="38375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Is there a path from node j to node k?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nodes are reachable from node j?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Is a graph connected</a:t>
            </a:r>
            <a:r>
              <a:rPr lang="en-US" dirty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Does a graph contain </a:t>
            </a:r>
            <a:r>
              <a:rPr lang="en-US" dirty="0"/>
              <a:t>a cycle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Can the nodes be ordered so that for every node j, j comes before all of its successors in the ordering?</a:t>
            </a:r>
          </a:p>
        </p:txBody>
      </p:sp>
    </p:spTree>
    <p:extLst>
      <p:ext uri="{BB962C8B-B14F-4D97-AF65-F5344CB8AC3E}">
        <p14:creationId xmlns:p14="http://schemas.microsoft.com/office/powerpoint/2010/main" val="287939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668"/>
            <a:ext cx="7772400" cy="889000"/>
          </a:xfrm>
        </p:spPr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88444"/>
            <a:ext cx="6400800" cy="3315406"/>
          </a:xfrm>
        </p:spPr>
        <p:txBody>
          <a:bodyPr/>
          <a:lstStyle/>
          <a:p>
            <a:pPr algn="l"/>
            <a:r>
              <a:rPr lang="en-US" dirty="0" smtClean="0"/>
              <a:t>We want to know if a path from node j to node k exists.</a:t>
            </a:r>
          </a:p>
          <a:p>
            <a:pPr algn="l"/>
            <a:r>
              <a:rPr lang="en-US" dirty="0" smtClean="0"/>
              <a:t>But our DFS algorithm already tells us this!</a:t>
            </a:r>
          </a:p>
          <a:p>
            <a:pPr algn="l"/>
            <a:r>
              <a:rPr lang="en-US" dirty="0" smtClean="0"/>
              <a:t>If such a path exists, then a DFS, starting at j, will mark k as visited!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2" y="874889"/>
            <a:ext cx="7394221" cy="4528961"/>
          </a:xfrm>
        </p:spPr>
        <p:txBody>
          <a:bodyPr>
            <a:normAutofit/>
          </a:bodyPr>
          <a:lstStyle/>
          <a:p>
            <a:pPr algn="l"/>
            <a:r>
              <a:rPr lang="en-US" sz="2600" dirty="0" err="1" smtClean="0">
                <a:latin typeface="Courier"/>
                <a:cs typeface="Courier"/>
              </a:rPr>
              <a:t>boolean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pathExists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  <a:r>
              <a:rPr lang="en-US" sz="2600" dirty="0" err="1" smtClean="0">
                <a:latin typeface="Courier"/>
                <a:cs typeface="Courier"/>
              </a:rPr>
              <a:t>Graphnode</a:t>
            </a:r>
            <a:r>
              <a:rPr lang="en-US" sz="2600" dirty="0" smtClean="0">
                <a:latin typeface="Courier"/>
                <a:cs typeface="Courier"/>
              </a:rPr>
              <a:t>&lt;T&gt; j,      							   </a:t>
            </a:r>
            <a:r>
              <a:rPr lang="en-US" sz="2600" dirty="0" err="1" smtClean="0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</a:t>
            </a:r>
            <a:r>
              <a:rPr lang="en-US" sz="2600" dirty="0" smtClean="0">
                <a:latin typeface="Courier"/>
                <a:cs typeface="Courier"/>
              </a:rPr>
              <a:t>k){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 smtClean="0">
                <a:latin typeface="Courier"/>
                <a:cs typeface="Courier"/>
              </a:rPr>
              <a:t>this.setVisited</a:t>
            </a:r>
            <a:r>
              <a:rPr lang="en-US" sz="2600" dirty="0" smtClean="0">
                <a:latin typeface="Courier"/>
                <a:cs typeface="Courier"/>
              </a:rPr>
              <a:t>(false);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dfs</a:t>
            </a:r>
            <a:r>
              <a:rPr lang="en-US" sz="2600" dirty="0" smtClean="0">
                <a:latin typeface="Courier"/>
                <a:cs typeface="Courier"/>
              </a:rPr>
              <a:t>(j);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return </a:t>
            </a:r>
            <a:r>
              <a:rPr lang="en-US" sz="2600" dirty="0" err="1" smtClean="0">
                <a:latin typeface="Courier"/>
                <a:cs typeface="Courier"/>
              </a:rPr>
              <a:t>k.getVisited</a:t>
            </a:r>
            <a:r>
              <a:rPr lang="en-US" sz="2600" dirty="0" smtClean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}</a:t>
            </a:r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57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667"/>
            <a:ext cx="7772400" cy="931333"/>
          </a:xfrm>
        </p:spPr>
        <p:txBody>
          <a:bodyPr/>
          <a:lstStyle/>
          <a:p>
            <a:r>
              <a:rPr lang="en-US" dirty="0" smtClean="0"/>
              <a:t>Reachable 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smtClean="0"/>
              <a:t>Here we can use our path test. </a:t>
            </a:r>
          </a:p>
          <a:p>
            <a:pPr algn="l"/>
            <a:r>
              <a:rPr lang="en-US" dirty="0" smtClean="0"/>
              <a:t>We try each possible node and ask if a path from the start node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874889"/>
            <a:ext cx="7422444" cy="4924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 smtClean="0">
                <a:latin typeface="Courier"/>
                <a:cs typeface="Courier"/>
              </a:rPr>
              <a:t>&lt;</a:t>
            </a:r>
            <a:r>
              <a:rPr lang="en-US" sz="3100" dirty="0" err="1" smtClean="0">
                <a:latin typeface="Courier"/>
                <a:cs typeface="Courier"/>
              </a:rPr>
              <a:t>Graphnode</a:t>
            </a:r>
            <a:r>
              <a:rPr lang="en-US" sz="3100" dirty="0" smtClean="0">
                <a:latin typeface="Courier"/>
                <a:cs typeface="Courier"/>
              </a:rPr>
              <a:t>&lt;T&gt;&gt;  	reachable(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 </a:t>
            </a:r>
            <a:r>
              <a:rPr lang="en-US" sz="3100" dirty="0" smtClean="0">
                <a:latin typeface="Courier"/>
                <a:cs typeface="Courier"/>
              </a:rPr>
              <a:t>j){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  </a:t>
            </a:r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>
                <a:latin typeface="Courier"/>
                <a:cs typeface="Courier"/>
              </a:rPr>
              <a:t>&lt;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&lt;T&gt;&gt; </a:t>
            </a:r>
            <a:r>
              <a:rPr lang="en-US" sz="3100" dirty="0" smtClean="0">
                <a:latin typeface="Courier"/>
                <a:cs typeface="Courier"/>
              </a:rPr>
              <a:t>in =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	new </a:t>
            </a:r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>
                <a:latin typeface="Courier"/>
                <a:cs typeface="Courier"/>
              </a:rPr>
              <a:t>&lt;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</a:t>
            </a:r>
            <a:r>
              <a:rPr lang="en-US" sz="3100" dirty="0" smtClean="0">
                <a:latin typeface="Courier"/>
                <a:cs typeface="Courier"/>
              </a:rPr>
              <a:t>&gt;();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  for(</a:t>
            </a:r>
            <a:r>
              <a:rPr lang="en-US" sz="3100" dirty="0" err="1" smtClean="0">
                <a:latin typeface="Courier"/>
                <a:cs typeface="Courier"/>
              </a:rPr>
              <a:t>Graphnode</a:t>
            </a:r>
            <a:r>
              <a:rPr lang="en-US" sz="3100" dirty="0" smtClean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  </a:t>
            </a:r>
            <a:r>
              <a:rPr lang="en-US" sz="3100" dirty="0" err="1" smtClean="0">
                <a:latin typeface="Courier"/>
                <a:cs typeface="Courier"/>
              </a:rPr>
              <a:t>this.getNodes</a:t>
            </a:r>
            <a:r>
              <a:rPr lang="en-US" sz="3100" dirty="0" smtClean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if (</a:t>
            </a:r>
            <a:r>
              <a:rPr lang="en-US" sz="3100" dirty="0" err="1" smtClean="0">
                <a:latin typeface="Courier"/>
                <a:cs typeface="Courier"/>
              </a:rPr>
              <a:t>pathExists</a:t>
            </a:r>
            <a:r>
              <a:rPr lang="en-US" sz="3100" dirty="0" smtClean="0">
                <a:latin typeface="Courier"/>
                <a:cs typeface="Courier"/>
              </a:rPr>
              <a:t>(</a:t>
            </a:r>
            <a:r>
              <a:rPr lang="en-US" sz="3100" dirty="0" err="1" smtClean="0">
                <a:latin typeface="Courier"/>
                <a:cs typeface="Courier"/>
              </a:rPr>
              <a:t>j,k</a:t>
            </a:r>
            <a:r>
              <a:rPr lang="en-US" sz="31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   </a:t>
            </a:r>
            <a:r>
              <a:rPr lang="en-US" sz="3100" dirty="0" err="1" smtClean="0">
                <a:latin typeface="Courier"/>
                <a:cs typeface="Courier"/>
              </a:rPr>
              <a:t>in.add</a:t>
            </a:r>
            <a:r>
              <a:rPr lang="en-US" sz="3100" dirty="0" smtClean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return in;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}</a:t>
            </a:r>
            <a:endParaRPr lang="en-US" sz="3100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							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779"/>
            <a:ext cx="7772400" cy="903110"/>
          </a:xfrm>
        </p:spPr>
        <p:txBody>
          <a:bodyPr/>
          <a:lstStyle/>
          <a:p>
            <a:r>
              <a:rPr lang="en-US" dirty="0" smtClean="0"/>
              <a:t>Connected Graph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 smtClean="0"/>
              <a:t>We can check where is graph is connected (or strongly connected) by simply checking if a path from each pair of nodes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883400" cy="47272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isConnected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for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</a:t>
            </a:r>
            <a:r>
              <a:rPr lang="en-US" dirty="0" smtClean="0">
                <a:latin typeface="Courier"/>
                <a:cs typeface="Courier"/>
              </a:rPr>
              <a:t>j: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>
                <a:latin typeface="Courier"/>
                <a:cs typeface="Courier"/>
              </a:rPr>
              <a:t>this.getNodes</a:t>
            </a:r>
            <a:r>
              <a:rPr lang="en-US" dirty="0">
                <a:latin typeface="Courier"/>
                <a:cs typeface="Courier"/>
              </a:rPr>
              <a:t>())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for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this.getNodes</a:t>
            </a:r>
            <a:r>
              <a:rPr lang="en-US" dirty="0">
                <a:latin typeface="Courier"/>
                <a:cs typeface="Courier"/>
              </a:rPr>
              <a:t>())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if (! </a:t>
            </a:r>
            <a:r>
              <a:rPr lang="en-US" dirty="0" err="1" smtClean="0">
                <a:latin typeface="Courier"/>
                <a:cs typeface="Courier"/>
              </a:rPr>
              <a:t>pathExists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j,k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return false;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} 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smtClean="0">
                <a:latin typeface="Courier"/>
                <a:cs typeface="Courier"/>
              </a:rPr>
              <a:t>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990600"/>
          </a:xfrm>
        </p:spPr>
        <p:txBody>
          <a:bodyPr/>
          <a:lstStyle/>
          <a:p>
            <a:r>
              <a:rPr lang="en-US" dirty="0" smtClean="0"/>
              <a:t>Cycle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51001"/>
            <a:ext cx="6400800" cy="3752849"/>
          </a:xfrm>
        </p:spPr>
        <p:txBody>
          <a:bodyPr/>
          <a:lstStyle/>
          <a:p>
            <a:pPr algn="l"/>
            <a:r>
              <a:rPr lang="en-US" dirty="0" smtClean="0"/>
              <a:t>Many graph algorithms, like reachability, assume a path of length 0 always exists from a node to itself. </a:t>
            </a:r>
          </a:p>
          <a:p>
            <a:pPr algn="l"/>
            <a:r>
              <a:rPr lang="en-US" dirty="0" smtClean="0"/>
              <a:t>Thus node n is always reachable from itself by doing nothing.</a:t>
            </a:r>
          </a:p>
          <a:p>
            <a:pPr algn="l"/>
            <a:r>
              <a:rPr lang="en-US" dirty="0" smtClean="0"/>
              <a:t>But a path of length 1 or more may be problematic. For example, a course may not be its own prerequisite!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18443"/>
          </a:xfrm>
        </p:spPr>
        <p:txBody>
          <a:bodyPr/>
          <a:lstStyle/>
          <a:p>
            <a:r>
              <a:rPr lang="en-US" dirty="0" smtClean="0"/>
              <a:t>Directed and Undirected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4444"/>
            <a:ext cx="6400800" cy="3569406"/>
          </a:xfrm>
        </p:spPr>
        <p:txBody>
          <a:bodyPr/>
          <a:lstStyle/>
          <a:p>
            <a:pPr algn="l"/>
            <a:r>
              <a:rPr lang="en-US" dirty="0" smtClean="0"/>
              <a:t>Edges may have a direction (be an arrow)</a:t>
            </a:r>
          </a:p>
          <a:p>
            <a:pPr algn="l"/>
            <a:r>
              <a:rPr lang="en-US" dirty="0" smtClean="0"/>
              <a:t>or  may be undirected (just a line)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3652661"/>
            <a:ext cx="7208778" cy="17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629400" cy="499533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algorithm for cycle detection will consider two cases: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node n is its own immediate successor. This is possible, but also easy to test for (look at edges from n).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path of length 2 or more is also possible. Here we simple look at all immediate successors of n. From each we ask if a path from that node to n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874889"/>
            <a:ext cx="7817556" cy="4528961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j){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if (</a:t>
            </a:r>
            <a:r>
              <a:rPr lang="en-US" dirty="0" err="1" smtClean="0">
                <a:latin typeface="Courier"/>
                <a:cs typeface="Courier"/>
              </a:rPr>
              <a:t>j.getSucessors</a:t>
            </a:r>
            <a:r>
              <a:rPr lang="en-US" dirty="0" smtClean="0">
                <a:latin typeface="Courier"/>
                <a:cs typeface="Courier"/>
              </a:rPr>
              <a:t>().contains(j))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return 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for 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j.getsuccessors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if (</a:t>
            </a:r>
            <a:r>
              <a:rPr lang="en-US" dirty="0" err="1">
                <a:latin typeface="Courier"/>
                <a:cs typeface="Courier"/>
              </a:rPr>
              <a:t>pathExists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k,j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return true;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smtClean="0">
                <a:latin typeface="Courier"/>
                <a:cs typeface="Courier"/>
              </a:rPr>
              <a:t>false;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We may also want to know if a graph has a cycle </a:t>
            </a:r>
            <a:r>
              <a:rPr lang="en-US" i="1" dirty="0" smtClean="0"/>
              <a:t>anywhere</a:t>
            </a:r>
            <a:r>
              <a:rPr lang="en-US" dirty="0" smtClean="0"/>
              <a:t>. This is easy too – we just check each node in turn for a cycle starting at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874889"/>
            <a:ext cx="6587067" cy="452896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this.getnodes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if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(k))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return true;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false;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603"/>
            <a:ext cx="7772400" cy="863953"/>
          </a:xfrm>
        </p:spPr>
        <p:txBody>
          <a:bodyPr/>
          <a:lstStyle/>
          <a:p>
            <a:r>
              <a:rPr lang="en-US" dirty="0" smtClean="0"/>
              <a:t>Topological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47472"/>
            <a:ext cx="6400800" cy="4265083"/>
          </a:xfrm>
        </p:spPr>
        <p:txBody>
          <a:bodyPr/>
          <a:lstStyle/>
          <a:p>
            <a:pPr algn="l"/>
            <a:r>
              <a:rPr lang="en-US" dirty="0" smtClean="0"/>
              <a:t>Graphs can be used to define ordering relations among nodes. That is </a:t>
            </a:r>
            <a:r>
              <a:rPr lang="en-US" dirty="0"/>
              <a:t>j → </a:t>
            </a:r>
            <a:r>
              <a:rPr lang="en-US" dirty="0" smtClean="0"/>
              <a:t>k means node j must be visited before node k is.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2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An example of ordering relations represented by graphs is a course prerequisite chain. For example: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385"/>
          <a:stretch/>
        </p:blipFill>
        <p:spPr>
          <a:xfrm>
            <a:off x="2431345" y="2468033"/>
            <a:ext cx="3203218" cy="25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 student may register for a course like 640 only after 537, 367, 354 and 302 have been taken. However 310 may be taken before or after 640, since no ordering between them is indicated.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58473"/>
            <a:ext cx="6400800" cy="5422194"/>
          </a:xfrm>
        </p:spPr>
        <p:txBody>
          <a:bodyPr/>
          <a:lstStyle/>
          <a:p>
            <a:pPr algn="l"/>
            <a:r>
              <a:rPr lang="en-US" dirty="0" smtClean="0"/>
              <a:t>A </a:t>
            </a:r>
            <a:r>
              <a:rPr lang="en-US" i="1" dirty="0" smtClean="0"/>
              <a:t>topological ordering </a:t>
            </a:r>
            <a:r>
              <a:rPr lang="en-US" dirty="0" smtClean="0"/>
              <a:t>of nodes in a graph is a sequencing of nodes that respects the graph’s ordering relations.</a:t>
            </a:r>
          </a:p>
          <a:p>
            <a:pPr algn="l"/>
            <a:r>
              <a:rPr lang="en-US" dirty="0" smtClean="0"/>
              <a:t>That is, if the graph contains  </a:t>
            </a:r>
            <a:r>
              <a:rPr lang="en-US" dirty="0"/>
              <a:t>j → </a:t>
            </a:r>
            <a:r>
              <a:rPr lang="en-US" dirty="0" smtClean="0"/>
              <a:t>k,</a:t>
            </a:r>
          </a:p>
          <a:p>
            <a:pPr algn="l"/>
            <a:r>
              <a:rPr lang="en-US" dirty="0" smtClean="0"/>
              <a:t>then j must always be listed </a:t>
            </a:r>
            <a:r>
              <a:rPr lang="en-US" i="1" dirty="0" smtClean="0"/>
              <a:t>before</a:t>
            </a:r>
            <a:r>
              <a:rPr lang="en-US" dirty="0" smtClean="0"/>
              <a:t> k.  </a:t>
            </a:r>
          </a:p>
          <a:p>
            <a:pPr algn="l"/>
            <a:r>
              <a:rPr lang="en-US" dirty="0" smtClean="0"/>
              <a:t>We can use a variant of depth-first search to do a topological ordering. </a:t>
            </a:r>
          </a:p>
          <a:p>
            <a:pPr algn="l"/>
            <a:r>
              <a:rPr lang="en-US" dirty="0" smtClean="0"/>
              <a:t>We require that the graph we will order </a:t>
            </a:r>
            <a:r>
              <a:rPr lang="en-US" i="1" dirty="0" smtClean="0"/>
              <a:t>has no cycles</a:t>
            </a:r>
            <a:r>
              <a:rPr lang="en-US" dirty="0" smtClean="0"/>
              <a:t>. Cycles make a valid numbering impossible.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6338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Recall that we already know for to test a graph for cycles.</a:t>
            </a:r>
          </a:p>
          <a:p>
            <a:pPr algn="l"/>
            <a:r>
              <a:rPr lang="en-US" dirty="0" smtClean="0"/>
              <a:t>We will identify one or more “start nodes” in a graph. A start node is simply a node that has no incoming edges. </a:t>
            </a:r>
          </a:p>
          <a:p>
            <a:pPr algn="l"/>
            <a:r>
              <a:rPr lang="en-US" dirty="0" smtClean="0"/>
              <a:t>We start at such nodes because starting elsewhere makes them unreachable.</a:t>
            </a:r>
          </a:p>
          <a:p>
            <a:pPr algn="l"/>
            <a:r>
              <a:rPr lang="en-US" dirty="0" smtClean="0"/>
              <a:t>Each node has a </a:t>
            </a:r>
            <a:r>
              <a:rPr lang="en-US" dirty="0" err="1" smtClean="0"/>
              <a:t>boolean</a:t>
            </a:r>
            <a:r>
              <a:rPr lang="en-US" dirty="0" smtClean="0"/>
              <a:t> flag </a:t>
            </a:r>
            <a:r>
              <a:rPr lang="en-US" i="1" dirty="0" err="1" smtClean="0"/>
              <a:t>isDone</a:t>
            </a:r>
            <a:r>
              <a:rPr lang="en-US" dirty="0" smtClean="0"/>
              <a:t>, initially false. When a node’s </a:t>
            </a:r>
            <a:r>
              <a:rPr lang="en-US" i="1" dirty="0" err="1" smtClean="0"/>
              <a:t>isDone</a:t>
            </a:r>
            <a:r>
              <a:rPr lang="en-US" dirty="0" smtClean="0"/>
              <a:t> flag becomes true, it is assigned an ordering number and needs no further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2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699956" cy="5365749"/>
          </a:xfrm>
        </p:spPr>
        <p:txBody>
          <a:bodyPr/>
          <a:lstStyle/>
          <a:p>
            <a:pPr algn="l"/>
            <a:r>
              <a:rPr lang="en-US" dirty="0" smtClean="0"/>
              <a:t>As in depth first search, we process a node after all its children have been processed. Thus leaf nodes get a number, then their parents, etc.</a:t>
            </a:r>
          </a:p>
          <a:p>
            <a:pPr algn="l"/>
            <a:r>
              <a:rPr lang="en-US" dirty="0" smtClean="0"/>
              <a:t>We assign numbers last to first so that the order number assigned to a leaf is larger than that assigned to its parent.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 a directed graph you must follow the direction of the arrow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 an undirected graph you may go in either direction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Directed graphs may reach a “dead end”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2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1" y="744361"/>
            <a:ext cx="7041445" cy="5365749"/>
          </a:xfrm>
        </p:spPr>
        <p:txBody>
          <a:bodyPr/>
          <a:lstStyle/>
          <a:p>
            <a:pPr algn="l"/>
            <a:r>
              <a:rPr lang="en-US" dirty="0"/>
              <a:t>The method we will use is</a:t>
            </a:r>
          </a:p>
          <a:p>
            <a:pPr algn="l"/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topOrder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Graphnode</a:t>
            </a:r>
            <a:r>
              <a:rPr lang="en-US" sz="2400" dirty="0">
                <a:latin typeface="Courier"/>
                <a:cs typeface="Courier"/>
              </a:rPr>
              <a:t>&lt;T&gt; n,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/>
              <a:t>The</a:t>
            </a:r>
            <a:r>
              <a:rPr lang="en-US" dirty="0" smtClean="0">
                <a:cs typeface="Courier"/>
              </a:rPr>
              <a:t> parameter </a:t>
            </a:r>
            <a:r>
              <a:rPr lang="en-US" dirty="0" err="1" smtClean="0">
                <a:cs typeface="Courier"/>
              </a:rPr>
              <a:t>num</a:t>
            </a:r>
            <a:r>
              <a:rPr lang="en-US" dirty="0" smtClean="0">
                <a:cs typeface="Courier"/>
              </a:rPr>
              <a:t> is the last (highest) number to be assigned. The method returns the highest unused order number (the graph may not be connected, so numbering may need to be done in pieces).</a:t>
            </a:r>
          </a:p>
          <a:p>
            <a:pPr algn="l"/>
            <a:endParaRPr lang="en-US" dirty="0"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744361"/>
            <a:ext cx="6914443" cy="5365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topOrder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n,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m : </a:t>
            </a:r>
            <a:r>
              <a:rPr lang="en-US" dirty="0" smtClean="0">
                <a:latin typeface="Courier"/>
                <a:cs typeface="Courier"/>
              </a:rPr>
              <a:t>  			      		   </a:t>
            </a:r>
            <a:r>
              <a:rPr lang="en-US" dirty="0" err="1" smtClean="0">
                <a:latin typeface="Courier"/>
                <a:cs typeface="Courier"/>
              </a:rPr>
              <a:t>n.getSuccessors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 if (! </a:t>
            </a:r>
            <a:r>
              <a:rPr lang="en-US" dirty="0" err="1" smtClean="0">
                <a:latin typeface="Courier"/>
                <a:cs typeface="Courier"/>
              </a:rPr>
              <a:t>m.isDone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    num = </a:t>
            </a:r>
            <a:r>
              <a:rPr lang="is-IS" dirty="0" smtClean="0">
                <a:latin typeface="Courier"/>
                <a:cs typeface="Courier"/>
              </a:rPr>
              <a:t>topOrder(</a:t>
            </a:r>
            <a:r>
              <a:rPr lang="is-IS" dirty="0">
                <a:latin typeface="Courier"/>
                <a:cs typeface="Courier"/>
              </a:rPr>
              <a:t>m, num);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</a:t>
            </a: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here when n has no more successors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n.isDone</a:t>
            </a:r>
            <a:r>
              <a:rPr lang="en-US" dirty="0" smtClean="0">
                <a:latin typeface="Courier"/>
                <a:cs typeface="Courier"/>
              </a:rPr>
              <a:t> = 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n.setOrder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num - 1;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1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832555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topOrder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1806222"/>
            <a:ext cx="6400800" cy="40075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order the course prerequisite graph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We’ll start at node 302 with </a:t>
            </a:r>
            <a:r>
              <a:rPr lang="en-US" dirty="0" err="1" smtClean="0"/>
              <a:t>num</a:t>
            </a:r>
            <a:r>
              <a:rPr lang="en-US" dirty="0" smtClean="0"/>
              <a:t> = 7.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385"/>
          <a:stretch/>
        </p:blipFill>
        <p:spPr>
          <a:xfrm>
            <a:off x="2431345" y="2468033"/>
            <a:ext cx="3203218" cy="25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1019175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0361"/>
            <a:ext cx="6400800" cy="4222749"/>
          </a:xfrm>
        </p:spPr>
        <p:txBody>
          <a:bodyPr/>
          <a:lstStyle/>
          <a:p>
            <a:pPr algn="l"/>
            <a:r>
              <a:rPr lang="en-US" dirty="0" smtClean="0"/>
              <a:t>An alternative to depth-first choice is </a:t>
            </a:r>
            <a:r>
              <a:rPr lang="en-US" i="1" dirty="0" smtClean="0"/>
              <a:t>breadth-first </a:t>
            </a:r>
            <a:r>
              <a:rPr lang="en-US" dirty="0" smtClean="0"/>
              <a:t>search. </a:t>
            </a:r>
          </a:p>
          <a:p>
            <a:pPr algn="l"/>
            <a:r>
              <a:rPr lang="en-US" dirty="0" smtClean="0"/>
              <a:t>From a starting node all nodes at distance one are visited, then nodes at distance 2, etc.</a:t>
            </a:r>
          </a:p>
          <a:p>
            <a:pPr algn="l"/>
            <a:r>
              <a:rPr lang="en-US" dirty="0" smtClean="0"/>
              <a:t>This sort of search is used to find the </a:t>
            </a:r>
            <a:r>
              <a:rPr lang="en-US" i="1" dirty="0" smtClean="0"/>
              <a:t>shortest path </a:t>
            </a:r>
            <a:r>
              <a:rPr lang="en-US" dirty="0" smtClean="0"/>
              <a:t>between two nodes.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We’ve already seen the tree-oriented version of breadth-first search – </a:t>
            </a:r>
            <a:r>
              <a:rPr lang="en-US" i="1" dirty="0" smtClean="0"/>
              <a:t>level order</a:t>
            </a:r>
            <a:r>
              <a:rPr lang="en-US" dirty="0" smtClean="0"/>
              <a:t> traversal.</a:t>
            </a:r>
          </a:p>
          <a:p>
            <a:pPr algn="l"/>
            <a:r>
              <a:rPr lang="en-US" dirty="0" smtClean="0"/>
              <a:t>As in level-order traversal, we use a queue to remember nodes waiting to be fully processed.</a:t>
            </a:r>
          </a:p>
          <a:p>
            <a:pPr algn="l"/>
            <a:r>
              <a:rPr lang="en-US" dirty="0" smtClean="0"/>
              <a:t>We also use a “visited” flag to remember nodes already processed (and queued).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bfs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Queue&lt;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&gt; queue </a:t>
            </a:r>
            <a:r>
              <a:rPr lang="en-US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>
                <a:latin typeface="Courier"/>
                <a:cs typeface="Courier"/>
              </a:rPr>
              <a:t>new Queue&lt;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&gt;();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n.setVisited</a:t>
            </a:r>
            <a:r>
              <a:rPr lang="en-US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queue.enqueue</a:t>
            </a:r>
            <a:r>
              <a:rPr lang="en-US" dirty="0">
                <a:latin typeface="Courier"/>
                <a:cs typeface="Courier"/>
              </a:rPr>
              <a:t>( n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while (!</a:t>
            </a:r>
            <a:r>
              <a:rPr lang="en-US" dirty="0" err="1">
                <a:latin typeface="Courier"/>
                <a:cs typeface="Courier"/>
              </a:rPr>
              <a:t>queue.isEmpty</a:t>
            </a:r>
            <a:r>
              <a:rPr lang="en-US" dirty="0">
                <a:latin typeface="Courier"/>
                <a:cs typeface="Courier"/>
              </a:rPr>
              <a:t>()))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current = </a:t>
            </a:r>
            <a:r>
              <a:rPr lang="en-US" dirty="0" smtClean="0">
                <a:latin typeface="Courier"/>
                <a:cs typeface="Courier"/>
              </a:rPr>
              <a:t>	              		    </a:t>
            </a:r>
            <a:r>
              <a:rPr lang="en-US" dirty="0" err="1" smtClean="0">
                <a:latin typeface="Courier"/>
                <a:cs typeface="Courier"/>
              </a:rPr>
              <a:t>queue.dequeue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for 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 : </a:t>
            </a:r>
            <a:r>
              <a:rPr lang="en-US" dirty="0" smtClean="0">
                <a:latin typeface="Courier"/>
                <a:cs typeface="Courier"/>
              </a:rPr>
              <a:t>                    	          </a:t>
            </a:r>
            <a:r>
              <a:rPr lang="en-US" dirty="0" err="1" smtClean="0">
                <a:latin typeface="Courier"/>
                <a:cs typeface="Courier"/>
              </a:rPr>
              <a:t>current.getSuccessors</a:t>
            </a:r>
            <a:r>
              <a:rPr lang="en-US" dirty="0">
                <a:latin typeface="Courier"/>
                <a:cs typeface="Courier"/>
              </a:rPr>
              <a:t>())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    if (! </a:t>
            </a:r>
            <a:r>
              <a:rPr lang="en-US" dirty="0" err="1">
                <a:latin typeface="Courier"/>
                <a:cs typeface="Courier"/>
              </a:rPr>
              <a:t>k.getVisited</a:t>
            </a:r>
            <a:r>
              <a:rPr lang="en-US" dirty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>
                <a:latin typeface="Courier"/>
                <a:cs typeface="Courier"/>
              </a:rPr>
              <a:t>k.setVisited</a:t>
            </a:r>
            <a:r>
              <a:rPr lang="en-US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          </a:t>
            </a:r>
            <a:r>
              <a:rPr lang="fr-FR" dirty="0" err="1">
                <a:latin typeface="Courier"/>
                <a:cs typeface="Courier"/>
              </a:rPr>
              <a:t>queue.enqueue</a:t>
            </a:r>
            <a:r>
              <a:rPr lang="fr-FR" dirty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   } // end if k not visited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} // end for every successor k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 // end while queue not empty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3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1"/>
          </a:xfrm>
        </p:spPr>
        <p:txBody>
          <a:bodyPr/>
          <a:lstStyle/>
          <a:p>
            <a:r>
              <a:rPr lang="en-US" dirty="0" smtClean="0"/>
              <a:t>Example of 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2889"/>
            <a:ext cx="6400800" cy="4020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794"/>
          <a:stretch/>
        </p:blipFill>
        <p:spPr>
          <a:xfrm>
            <a:off x="2336800" y="1552222"/>
            <a:ext cx="4996002" cy="38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589"/>
          <a:stretch/>
        </p:blipFill>
        <p:spPr>
          <a:xfrm>
            <a:off x="2336800" y="1312333"/>
            <a:ext cx="5177042" cy="4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9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Starting at node 0, the visit order is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22" y="1727200"/>
            <a:ext cx="4832692" cy="16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9111"/>
            <a:ext cx="6400800" cy="3937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 err="1" smtClean="0"/>
              <a:t>bfs</a:t>
            </a:r>
            <a:r>
              <a:rPr lang="en-US" dirty="0" smtClean="0"/>
              <a:t> </a:t>
            </a:r>
            <a:r>
              <a:rPr lang="en-US" dirty="0"/>
              <a:t>to find the shortest distance </a:t>
            </a:r>
            <a:r>
              <a:rPr lang="en-US" dirty="0" smtClean="0"/>
              <a:t>to </a:t>
            </a:r>
            <a:r>
              <a:rPr lang="en-US" dirty="0"/>
              <a:t>each reachable node: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add a distance field to each node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when </a:t>
            </a:r>
            <a:r>
              <a:rPr lang="en-US" dirty="0" err="1"/>
              <a:t>bfs</a:t>
            </a:r>
            <a:r>
              <a:rPr lang="en-US" dirty="0"/>
              <a:t> is called with node n, set n's distance to zero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when a node k is about to be </a:t>
            </a:r>
            <a:r>
              <a:rPr lang="en-US" dirty="0" err="1"/>
              <a:t>enqueued</a:t>
            </a:r>
            <a:r>
              <a:rPr lang="en-US" dirty="0"/>
              <a:t>, set k's distance to the distance of the current node (the one that was just </a:t>
            </a:r>
            <a:r>
              <a:rPr lang="en-US" dirty="0" err="1"/>
              <a:t>dequeued</a:t>
            </a:r>
            <a:r>
              <a:rPr lang="en-US" dirty="0"/>
              <a:t>)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5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73666"/>
          </a:xfrm>
        </p:spPr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400800" cy="3738739"/>
          </a:xfrm>
        </p:spPr>
        <p:txBody>
          <a:bodyPr/>
          <a:lstStyle/>
          <a:p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The two nodes are </a:t>
            </a:r>
            <a:r>
              <a:rPr lang="en-US" b="1" dirty="0"/>
              <a:t>adjacent</a:t>
            </a:r>
            <a:r>
              <a:rPr lang="en-US" dirty="0"/>
              <a:t> (they are </a:t>
            </a:r>
            <a:r>
              <a:rPr lang="en-US" b="1" dirty="0"/>
              <a:t>neighbors</a:t>
            </a:r>
            <a:r>
              <a:rPr lang="en-US" dirty="0"/>
              <a:t>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Node 2 is a </a:t>
            </a:r>
            <a:r>
              <a:rPr lang="en-US" b="1" dirty="0"/>
              <a:t>predecessor</a:t>
            </a:r>
            <a:r>
              <a:rPr lang="en-US" dirty="0"/>
              <a:t> of node 1.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Node 1 is a </a:t>
            </a:r>
            <a:r>
              <a:rPr lang="en-US" b="1" dirty="0"/>
              <a:t>successor</a:t>
            </a:r>
            <a:r>
              <a:rPr lang="en-US" dirty="0"/>
              <a:t> of node 2.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/>
              <a:t>source</a:t>
            </a:r>
            <a:r>
              <a:rPr lang="en-US" dirty="0"/>
              <a:t> of the edge is node 2 and the </a:t>
            </a:r>
            <a:r>
              <a:rPr lang="en-US" b="1" dirty="0"/>
              <a:t>target</a:t>
            </a:r>
            <a:r>
              <a:rPr lang="en-US" dirty="0"/>
              <a:t> of the edge is node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45" y="1519061"/>
            <a:ext cx="939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903110"/>
          </a:xfrm>
        </p:spPr>
        <p:txBody>
          <a:bodyPr/>
          <a:lstStyle/>
          <a:p>
            <a:r>
              <a:rPr lang="en-US" dirty="0" smtClean="0"/>
              <a:t>Shortest Weighted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6333"/>
            <a:ext cx="6400800" cy="3837517"/>
          </a:xfrm>
        </p:spPr>
        <p:txBody>
          <a:bodyPr/>
          <a:lstStyle/>
          <a:p>
            <a:pPr algn="l"/>
            <a:r>
              <a:rPr lang="en-US" dirty="0" smtClean="0"/>
              <a:t>The shortest path does not always give us the best result. Consider a highway map, listing cities and distances: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0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08100"/>
            <a:ext cx="619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Shortest path tells us the best route from Madison to Milwaukee is through Beloit, since it takes just “two steps.” </a:t>
            </a:r>
          </a:p>
          <a:p>
            <a:pPr algn="l"/>
            <a:r>
              <a:rPr lang="en-US" dirty="0" smtClean="0"/>
              <a:t>But looking at distances tells us the route through Delafield is better.</a:t>
            </a:r>
          </a:p>
          <a:p>
            <a:pPr algn="l"/>
            <a:r>
              <a:rPr lang="en-US" dirty="0" smtClean="0"/>
              <a:t>What we need is a shortest </a:t>
            </a:r>
            <a:r>
              <a:rPr lang="en-US" i="1" dirty="0" smtClean="0"/>
              <a:t>weighted</a:t>
            </a:r>
            <a:r>
              <a:rPr lang="en-US" dirty="0" smtClean="0"/>
              <a:t> path algorithm.</a:t>
            </a:r>
          </a:p>
          <a:p>
            <a:pPr algn="l"/>
            <a:r>
              <a:rPr lang="en-US" i="1" dirty="0" err="1" smtClean="0"/>
              <a:t>Dijkstra’s</a:t>
            </a:r>
            <a:r>
              <a:rPr lang="en-US" i="1" dirty="0" smtClean="0"/>
              <a:t> algorithm </a:t>
            </a:r>
            <a:r>
              <a:rPr lang="en-US" dirty="0" smtClean="0"/>
              <a:t>lets us compute shortest weighted paths efficiently.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889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en-US" dirty="0" smtClean="0"/>
              <a:t>uses an “explorer” approach, in which we visit nodes along various paths, always recording the shortest (or fastest, or cheapest) distance.</a:t>
            </a:r>
          </a:p>
          <a:p>
            <a:pPr algn="l"/>
            <a:r>
              <a:rPr lang="en-US" dirty="0" smtClean="0"/>
              <a:t>We start at a source node. The distance from source s to itself is trivially 0.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then look at nodes one step away from the source. Tentative distances are recorded. The smallest distance gives us the shortest path from s  to one node.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This node is marked as “finished.”</a:t>
            </a:r>
          </a:p>
          <a:p>
            <a:pPr algn="l"/>
            <a:r>
              <a:rPr lang="en-US" dirty="0" smtClean="0"/>
              <a:t>We next look the nearest node not marked as finished. Its successors are explored. The node marked with the shortest distance is marked as finished.</a:t>
            </a:r>
          </a:p>
          <a:p>
            <a:pPr algn="l"/>
            <a:r>
              <a:rPr lang="en-US" dirty="0" smtClean="0"/>
              <a:t>Then the unfinished node with the shortest distance is explored.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The process continues until all nodes are marked as finished.</a:t>
            </a:r>
          </a:p>
          <a:p>
            <a:pPr algn="l"/>
            <a:r>
              <a:rPr lang="en-US" dirty="0" smtClean="0"/>
              <a:t>Here is an outline of </a:t>
            </a:r>
            <a:r>
              <a:rPr lang="en-US" dirty="0" err="1" smtClean="0"/>
              <a:t>Dijkstra’s</a:t>
            </a:r>
            <a:r>
              <a:rPr lang="en-US" dirty="0" smtClean="0"/>
              <a:t> Algorithm.</a:t>
            </a:r>
          </a:p>
          <a:p>
            <a:pPr algn="l"/>
            <a:r>
              <a:rPr lang="en-US" dirty="0" smtClean="0"/>
              <a:t>We start with:</a:t>
            </a:r>
          </a:p>
          <a:p>
            <a:pPr algn="l"/>
            <a:r>
              <a:rPr lang="en-US" dirty="0" smtClean="0"/>
              <a:t>A graph</a:t>
            </a:r>
            <a:r>
              <a:rPr lang="en-US" dirty="0"/>
              <a:t>, </a:t>
            </a:r>
            <a:r>
              <a:rPr lang="en-US" dirty="0">
                <a:latin typeface="Courier"/>
                <a:cs typeface="Courier"/>
              </a:rPr>
              <a:t>G</a:t>
            </a:r>
            <a:r>
              <a:rPr lang="en-US" dirty="0"/>
              <a:t>, with edges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/>
              <a:t> of the form </a:t>
            </a:r>
            <a:endParaRPr lang="en-US" dirty="0" smtClean="0"/>
          </a:p>
          <a:p>
            <a:pPr algn="l"/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v1, v2) </a:t>
            </a:r>
            <a:r>
              <a:rPr lang="en-US" dirty="0"/>
              <a:t>and </a:t>
            </a:r>
            <a:r>
              <a:rPr lang="en-US" dirty="0" smtClean="0"/>
              <a:t>vertices (nodes) </a:t>
            </a:r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/>
              <a:t>, and a source vertex, </a:t>
            </a:r>
            <a:r>
              <a:rPr lang="en-US" dirty="0" smtClean="0">
                <a:latin typeface="Courier"/>
                <a:cs typeface="Courier"/>
              </a:rPr>
              <a:t>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444" y="744361"/>
            <a:ext cx="7154334" cy="5365749"/>
          </a:xfrm>
        </p:spPr>
        <p:txBody>
          <a:bodyPr/>
          <a:lstStyle/>
          <a:p>
            <a:pPr algn="l"/>
            <a:r>
              <a:rPr lang="en-US" dirty="0" smtClean="0"/>
              <a:t>The data structures we use are: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/>
              <a:t> : array of distances from the source to each </a:t>
            </a:r>
            <a:r>
              <a:rPr lang="en-US" dirty="0" smtClean="0"/>
              <a:t>vertex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>
                <a:latin typeface="Courier"/>
                <a:cs typeface="Courier"/>
              </a:rPr>
              <a:t>prev</a:t>
            </a:r>
            <a:r>
              <a:rPr lang="en-US" dirty="0"/>
              <a:t> : array of pointers to preceding vertices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/>
              <a:t>    : loop index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/>
              <a:t>    : list of finished vertices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/>
              <a:t>    : list or heap unfinished vertices</a:t>
            </a:r>
          </a:p>
        </p:txBody>
      </p:sp>
    </p:spTree>
    <p:extLst>
      <p:ext uri="{BB962C8B-B14F-4D97-AF65-F5344CB8AC3E}">
        <p14:creationId xmlns:p14="http://schemas.microsoft.com/office/powerpoint/2010/main" val="33811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889" y="744361"/>
            <a:ext cx="7154333" cy="5365749"/>
          </a:xfrm>
        </p:spPr>
        <p:txBody>
          <a:bodyPr/>
          <a:lstStyle/>
          <a:p>
            <a:pPr algn="l"/>
            <a:r>
              <a:rPr lang="en-US" dirty="0" smtClean="0"/>
              <a:t>Initialization: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F</a:t>
            </a:r>
            <a:r>
              <a:rPr lang="en-US" dirty="0" smtClean="0"/>
              <a:t> = Empty list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U</a:t>
            </a:r>
            <a:r>
              <a:rPr lang="en-US" dirty="0" smtClean="0"/>
              <a:t> = All vertices (nodes)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for (i </a:t>
            </a:r>
            <a:r>
              <a:rPr lang="da-DK" dirty="0">
                <a:latin typeface="Courier"/>
                <a:cs typeface="Courier"/>
              </a:rPr>
              <a:t>= 0 </a:t>
            </a:r>
            <a:r>
              <a:rPr lang="da-DK" dirty="0" smtClean="0">
                <a:latin typeface="Courier"/>
                <a:cs typeface="Courier"/>
              </a:rPr>
              <a:t>; i &lt; </a:t>
            </a:r>
            <a:r>
              <a:rPr lang="da-DK" dirty="0" err="1" smtClean="0">
                <a:latin typeface="Courier"/>
                <a:cs typeface="Courier"/>
              </a:rPr>
              <a:t>U.size</a:t>
            </a:r>
            <a:r>
              <a:rPr lang="da-DK" dirty="0" smtClean="0">
                <a:latin typeface="Courier"/>
                <a:cs typeface="Courier"/>
              </a:rPr>
              <a:t>(); i++) {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	</a:t>
            </a:r>
            <a:r>
              <a:rPr lang="da-DK" dirty="0" err="1" smtClean="0">
                <a:latin typeface="Courier"/>
                <a:cs typeface="Courier"/>
              </a:rPr>
              <a:t>dist</a:t>
            </a:r>
            <a:r>
              <a:rPr lang="da-DK" dirty="0">
                <a:latin typeface="Courier"/>
                <a:cs typeface="Courier"/>
              </a:rPr>
              <a:t>[i] = </a:t>
            </a:r>
            <a:r>
              <a:rPr lang="da-DK" dirty="0" smtClean="0">
                <a:latin typeface="Courier"/>
                <a:cs typeface="Courier"/>
              </a:rPr>
              <a:t>INFINITY;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 smtClean="0">
                <a:latin typeface="Courier"/>
                <a:cs typeface="Courier"/>
              </a:rPr>
              <a:t>	</a:t>
            </a:r>
            <a:r>
              <a:rPr lang="da-DK" dirty="0" err="1" smtClean="0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[i] = </a:t>
            </a:r>
            <a:r>
              <a:rPr lang="da-DK" dirty="0" smtClean="0">
                <a:latin typeface="Courier"/>
                <a:cs typeface="Courier"/>
              </a:rPr>
              <a:t>NULL;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 smtClean="0">
                <a:latin typeface="Courier"/>
                <a:cs typeface="Courier"/>
              </a:rPr>
              <a:t>[s] = 0; // Starting node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889" y="744361"/>
            <a:ext cx="7902222" cy="53657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while (</a:t>
            </a:r>
            <a:r>
              <a:rPr lang="en-US" dirty="0" err="1" smtClean="0">
                <a:latin typeface="Courier"/>
                <a:cs typeface="Courier"/>
              </a:rPr>
              <a:t>U.size</a:t>
            </a:r>
            <a:r>
              <a:rPr lang="en-US" dirty="0" smtClean="0">
                <a:latin typeface="Courier"/>
                <a:cs typeface="Courier"/>
              </a:rPr>
              <a:t>() &gt;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pick </a:t>
            </a:r>
            <a:r>
              <a:rPr lang="en-US" dirty="0">
                <a:latin typeface="Courier"/>
                <a:cs typeface="Courier"/>
              </a:rPr>
              <a:t>the vertex, v, in U with </a:t>
            </a:r>
            <a:r>
              <a:rPr lang="en-US" dirty="0" smtClean="0">
                <a:latin typeface="Courier"/>
                <a:cs typeface="Courier"/>
              </a:rPr>
              <a:t>the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    	shortest </a:t>
            </a:r>
            <a:r>
              <a:rPr lang="en-US" dirty="0">
                <a:latin typeface="Courier"/>
                <a:cs typeface="Courier"/>
              </a:rPr>
              <a:t>path to </a:t>
            </a:r>
            <a:r>
              <a:rPr lang="en-US" dirty="0" smtClean="0">
                <a:latin typeface="Courier"/>
                <a:cs typeface="Courier"/>
              </a:rPr>
              <a:t>s;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add </a:t>
            </a:r>
            <a:r>
              <a:rPr lang="en-US" dirty="0">
                <a:latin typeface="Courier"/>
                <a:cs typeface="Courier"/>
              </a:rPr>
              <a:t>v to </a:t>
            </a:r>
            <a:r>
              <a:rPr lang="en-US" dirty="0" smtClean="0">
                <a:latin typeface="Courier"/>
                <a:cs typeface="Courier"/>
              </a:rPr>
              <a:t>F;  remove v from U;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for </a:t>
            </a:r>
            <a:r>
              <a:rPr lang="en-US" dirty="0">
                <a:latin typeface="Courier"/>
                <a:cs typeface="Courier"/>
              </a:rPr>
              <a:t>each edge of v, (v1, v2)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   if (</a:t>
            </a:r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[v1] + length(v1, v2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&lt; </a:t>
            </a:r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[v2])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	   	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[v2]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[v1] + length(v1, v2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		  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>
                <a:latin typeface="Courier"/>
                <a:cs typeface="Courier"/>
              </a:rPr>
              <a:t>[v2] = </a:t>
            </a:r>
            <a:r>
              <a:rPr lang="en-US" dirty="0" smtClean="0">
                <a:latin typeface="Courier"/>
                <a:cs typeface="Courier"/>
              </a:rPr>
              <a:t>v1;</a:t>
            </a:r>
          </a:p>
          <a:p>
            <a:pPr algn="l"/>
            <a:r>
              <a:rPr lang="en-US" dirty="0">
                <a:effectLst/>
                <a:latin typeface="Courier"/>
                <a:cs typeface="Courier"/>
              </a:rPr>
              <a:t> </a:t>
            </a:r>
            <a:r>
              <a:rPr lang="en-US" dirty="0" smtClean="0">
                <a:effectLst/>
                <a:latin typeface="Courier"/>
                <a:cs typeface="Courier"/>
              </a:rPr>
              <a:t>      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dirty="0">
                <a:effectLst/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79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6111"/>
            <a:ext cx="7772400" cy="973667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46707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749778"/>
            <a:ext cx="6369238" cy="43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Nodes </a:t>
            </a:r>
            <a:r>
              <a:rPr lang="en-US" dirty="0"/>
              <a:t>1 and 3 are </a:t>
            </a:r>
            <a:r>
              <a:rPr lang="en-US" b="1" dirty="0"/>
              <a:t>adjacent</a:t>
            </a:r>
            <a:r>
              <a:rPr lang="en-US" dirty="0"/>
              <a:t> (they are </a:t>
            </a:r>
            <a:r>
              <a:rPr lang="en-US" b="1" dirty="0"/>
              <a:t>neighbors</a:t>
            </a:r>
            <a:r>
              <a:rPr lang="en-US" dirty="0"/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22" y="1159933"/>
            <a:ext cx="939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77611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Complexityof</a:t>
            </a:r>
            <a:r>
              <a:rPr lang="en-US" dirty="0" smtClean="0"/>
              <a:t>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9778"/>
            <a:ext cx="6400800" cy="36540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complexity is measured in terms of edges (E) and vertices (nodes) N.</a:t>
            </a:r>
          </a:p>
          <a:p>
            <a:pPr algn="l"/>
            <a:r>
              <a:rPr lang="en-US" dirty="0" smtClean="0"/>
              <a:t>If list U is implemented as an unordered list, execution time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Why? </a:t>
            </a:r>
          </a:p>
          <a:p>
            <a:pPr algn="l"/>
            <a:r>
              <a:rPr lang="en-US" dirty="0" smtClean="0"/>
              <a:t>As each node is processed, the U list must be searched for the cheapest unfinished node.</a:t>
            </a:r>
            <a:endParaRPr lang="en-US" dirty="0"/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9185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i="1" dirty="0" smtClean="0"/>
              <a:t>But</a:t>
            </a:r>
            <a:r>
              <a:rPr lang="en-US" dirty="0" smtClean="0"/>
              <a:t> the U list may also be implemented as a priority queue (using a heap).</a:t>
            </a:r>
          </a:p>
          <a:p>
            <a:pPr algn="l"/>
            <a:r>
              <a:rPr lang="en-US" dirty="0" smtClean="0"/>
              <a:t>Then getting the cheapest unfinished node is only log N.</a:t>
            </a:r>
          </a:p>
          <a:p>
            <a:pPr algn="l"/>
            <a:r>
              <a:rPr lang="en-US" dirty="0" smtClean="0"/>
              <a:t>But each time an edge is used to update the best known distance, the priority queue may need to be restructured into heap form.</a:t>
            </a:r>
          </a:p>
          <a:p>
            <a:pPr algn="l"/>
            <a:r>
              <a:rPr lang="en-US" dirty="0" smtClean="0"/>
              <a:t>This leads to O(E log N), which is usually better than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2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128889"/>
          </a:xfrm>
        </p:spPr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2"/>
            <a:ext cx="6400800" cy="3724628"/>
          </a:xfrm>
        </p:spPr>
        <p:txBody>
          <a:bodyPr/>
          <a:lstStyle/>
          <a:p>
            <a:pPr algn="l"/>
            <a:r>
              <a:rPr lang="en-US" dirty="0" smtClean="0"/>
              <a:t>Given n cities we wish the shortest (or fastest, or cheapest) path that visits each city and returns to the starting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2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508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sp_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5" y="889000"/>
            <a:ext cx="6973752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9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86695"/>
            <a:ext cx="6400800" cy="4942416"/>
          </a:xfrm>
        </p:spPr>
        <p:txBody>
          <a:bodyPr/>
          <a:lstStyle/>
          <a:p>
            <a:pPr algn="l"/>
            <a:r>
              <a:rPr lang="en-US" dirty="0" smtClean="0"/>
              <a:t>The obvious approach is to try all possible paths. But this is </a:t>
            </a:r>
            <a:r>
              <a:rPr lang="en-US" dirty="0" smtClean="0">
                <a:solidFill>
                  <a:srgbClr val="FF0000"/>
                </a:solidFill>
              </a:rPr>
              <a:t>exponential</a:t>
            </a:r>
            <a:r>
              <a:rPr lang="en-US" dirty="0" smtClean="0"/>
              <a:t>!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Perhap</a:t>
            </a:r>
            <a:r>
              <a:rPr lang="en-US" dirty="0" smtClean="0"/>
              <a:t> a generalization of </a:t>
            </a:r>
            <a:r>
              <a:rPr lang="en-US" dirty="0" err="1" smtClean="0"/>
              <a:t>Dijkstra’s</a:t>
            </a:r>
            <a:r>
              <a:rPr lang="en-US" dirty="0" smtClean="0"/>
              <a:t>  algorithm?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No – theoretical computer science tells us the best we can do most likely must be exponential.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74887"/>
          </a:xfrm>
        </p:spPr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400800" cy="3682294"/>
          </a:xfrm>
        </p:spPr>
        <p:txBody>
          <a:bodyPr/>
          <a:lstStyle/>
          <a:p>
            <a:pPr algn="l"/>
            <a:r>
              <a:rPr lang="en-US" dirty="0" smtClean="0"/>
              <a:t>What if we accept something close to optimal?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Christofis’s algorithm guarantees a solution no worst than 50% above optimal. It is O(N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Heuristics often improve Christofis’s bound. For example, try to swap pairs of adjacent cities.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668"/>
            <a:ext cx="7772400" cy="1227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577</a:t>
            </a:r>
            <a:br>
              <a:rPr lang="en-US" dirty="0" smtClean="0"/>
            </a:br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65917"/>
            <a:ext cx="6400800" cy="33901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Basic paradigms for the design and analysis of efficient algorithms: greed, divide-and-conquer, dynamic programming, reductions, and the use of randomness. Computational intractability including typical NP-complete problems and ways to deal with them.</a:t>
            </a:r>
          </a:p>
        </p:txBody>
      </p:sp>
    </p:spTree>
    <p:extLst>
      <p:ext uri="{BB962C8B-B14F-4D97-AF65-F5344CB8AC3E}">
        <p14:creationId xmlns:p14="http://schemas.microsoft.com/office/powerpoint/2010/main" val="13537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7222"/>
            <a:ext cx="6400800" cy="519288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endParaRPr lang="en-US" dirty="0" smtClean="0"/>
          </a:p>
          <a:p>
            <a:pPr marL="457200" indent="-457200" algn="l">
              <a:lnSpc>
                <a:spcPct val="110000"/>
              </a:lnSpc>
              <a:buFont typeface="Wingdings" charset="2"/>
              <a:buChar char="q"/>
            </a:pPr>
            <a:r>
              <a:rPr lang="en-US" dirty="0" smtClean="0"/>
              <a:t>  No Office Hours Wed and Thurs</a:t>
            </a:r>
          </a:p>
          <a:p>
            <a:pPr marL="457200" indent="-457200" algn="l">
              <a:lnSpc>
                <a:spcPct val="110000"/>
              </a:lnSpc>
              <a:buFont typeface="Wingdings" charset="2"/>
              <a:buChar char="q"/>
            </a:pPr>
            <a:r>
              <a:rPr lang="en-US" dirty="0"/>
              <a:t>Today’s topics: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pt-BR" dirty="0" smtClean="0"/>
              <a:t>Graphs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pt-BR" dirty="0" err="1" smtClean="0"/>
              <a:t>Depth-First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pt-BR" dirty="0" err="1" smtClean="0"/>
              <a:t>Graph</a:t>
            </a:r>
            <a:r>
              <a:rPr lang="pt-BR" dirty="0" smtClean="0"/>
              <a:t> </a:t>
            </a:r>
            <a:r>
              <a:rPr lang="pt-BR" dirty="0" err="1" smtClean="0"/>
              <a:t>Algorithms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/>
              <a:t>this graph, there is a </a:t>
            </a:r>
            <a:r>
              <a:rPr lang="en-US" b="1" dirty="0"/>
              <a:t>path</a:t>
            </a:r>
            <a:r>
              <a:rPr lang="en-US" dirty="0"/>
              <a:t> from node 2 to node 5: 2→1→5.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There </a:t>
            </a:r>
            <a:r>
              <a:rPr lang="en-US" dirty="0"/>
              <a:t>is a path from node 1 to node 2: 1→3→4→2.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There </a:t>
            </a:r>
            <a:r>
              <a:rPr lang="en-US" dirty="0"/>
              <a:t>is also a path from node 1 back to itself: 1→3→4→2→1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The first two paths </a:t>
            </a:r>
            <a:r>
              <a:rPr lang="en-US" dirty="0" smtClean="0"/>
              <a:t>are </a:t>
            </a:r>
            <a:r>
              <a:rPr lang="en-US" b="1" dirty="0" smtClean="0"/>
              <a:t>acyclic</a:t>
            </a:r>
            <a:r>
              <a:rPr lang="en-US" dirty="0" smtClean="0"/>
              <a:t> </a:t>
            </a:r>
            <a:r>
              <a:rPr lang="en-US" dirty="0"/>
              <a:t>paths: no node is repeated; the last path is a </a:t>
            </a:r>
            <a:r>
              <a:rPr lang="en-US" b="1" dirty="0"/>
              <a:t>cyclic</a:t>
            </a:r>
            <a:r>
              <a:rPr lang="en-US" dirty="0"/>
              <a:t> path because node 1 occurs twice.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2" y="519289"/>
            <a:ext cx="1016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166264</TotalTime>
  <Words>2859</Words>
  <Application>Microsoft Macintosh PowerPoint</Application>
  <PresentationFormat>On-screen Show (4:3)</PresentationFormat>
  <Paragraphs>357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logo_design</vt:lpstr>
      <vt:lpstr>CS 367   Introduction to Data Structures   </vt:lpstr>
      <vt:lpstr>PowerPoint Presentation</vt:lpstr>
      <vt:lpstr>Epic Picnic</vt:lpstr>
      <vt:lpstr>Graphs</vt:lpstr>
      <vt:lpstr>Directed and Undirected Graphs</vt:lpstr>
      <vt:lpstr>PowerPoint Presentation</vt:lpstr>
      <vt:lpstr>Graph Terminology</vt:lpstr>
      <vt:lpstr>PowerPoint Presentation</vt:lpstr>
      <vt:lpstr>PowerPoint Presentation</vt:lpstr>
      <vt:lpstr>PowerPoint Presentation</vt:lpstr>
      <vt:lpstr>PowerPoint Presentation</vt:lpstr>
      <vt:lpstr>Special Kinds of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for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Graphs</vt:lpstr>
      <vt:lpstr>PowerPoint Presentation</vt:lpstr>
      <vt:lpstr>PowerPoint Presentation</vt:lpstr>
      <vt:lpstr>PowerPoint Presentation</vt:lpstr>
      <vt:lpstr>What about Weighted Graphs?</vt:lpstr>
      <vt:lpstr>Depth-first Search</vt:lpstr>
      <vt:lpstr>PowerPoint Presentation</vt:lpstr>
      <vt:lpstr>Basic Idea in Depth-first Search</vt:lpstr>
      <vt:lpstr>PowerPoint Presentation</vt:lpstr>
      <vt:lpstr>Example of Depth-first Search</vt:lpstr>
      <vt:lpstr>PowerPoint Presentation</vt:lpstr>
      <vt:lpstr>PowerPoint Presentation</vt:lpstr>
      <vt:lpstr>PowerPoint Presentation</vt:lpstr>
      <vt:lpstr>PowerPoint Presentation</vt:lpstr>
      <vt:lpstr>Complexity of Depth-first Search</vt:lpstr>
      <vt:lpstr>Uses for Depth-first Search</vt:lpstr>
      <vt:lpstr>Path Testing</vt:lpstr>
      <vt:lpstr>PowerPoint Presentation</vt:lpstr>
      <vt:lpstr>Reachable Nodes</vt:lpstr>
      <vt:lpstr>PowerPoint Presentation</vt:lpstr>
      <vt:lpstr>Connected Graph Testing</vt:lpstr>
      <vt:lpstr>PowerPoint Presentation</vt:lpstr>
      <vt:lpstr>Cycle Detection</vt:lpstr>
      <vt:lpstr>PowerPoint Presentation</vt:lpstr>
      <vt:lpstr>PowerPoint Presentation</vt:lpstr>
      <vt:lpstr>PowerPoint Presentation</vt:lpstr>
      <vt:lpstr>PowerPoint Presentation</vt:lpstr>
      <vt:lpstr>Topological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topOrder</vt:lpstr>
      <vt:lpstr>Breadth-first Search</vt:lpstr>
      <vt:lpstr>PowerPoint Presentation</vt:lpstr>
      <vt:lpstr>PowerPoint Presentation</vt:lpstr>
      <vt:lpstr>Example of Breadth-first Search</vt:lpstr>
      <vt:lpstr>PowerPoint Presentation</vt:lpstr>
      <vt:lpstr>PowerPoint Presentation</vt:lpstr>
      <vt:lpstr>Shortest Path</vt:lpstr>
      <vt:lpstr>Shortest Weighted Path</vt:lpstr>
      <vt:lpstr>PowerPoint Presentation</vt:lpstr>
      <vt:lpstr>PowerPoint Presentation</vt:lpstr>
      <vt:lpstr>Dijkstra’s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Dijkstra’s Algorithm</vt:lpstr>
      <vt:lpstr>Complexityof Dijkstra’s Algorithm</vt:lpstr>
      <vt:lpstr>PowerPoint Presentation</vt:lpstr>
      <vt:lpstr>Traveling Salesman Problem</vt:lpstr>
      <vt:lpstr>PowerPoint Presentation</vt:lpstr>
      <vt:lpstr>PowerPoint Presentation</vt:lpstr>
      <vt:lpstr>Approximation Algorithms</vt:lpstr>
      <vt:lpstr>CS 577 Introduction to Algorithms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451</cp:revision>
  <cp:lastPrinted>2015-09-03T21:59:33Z</cp:lastPrinted>
  <dcterms:created xsi:type="dcterms:W3CDTF">2014-03-07T22:02:56Z</dcterms:created>
  <dcterms:modified xsi:type="dcterms:W3CDTF">2018-04-16T17:43:50Z</dcterms:modified>
</cp:coreProperties>
</file>