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50" r:id="rId1"/>
  </p:sldMasterIdLst>
  <p:notesMasterIdLst>
    <p:notesMasterId r:id="rId59"/>
  </p:notesMasterIdLst>
  <p:sldIdLst>
    <p:sldId id="471" r:id="rId2"/>
    <p:sldId id="880" r:id="rId3"/>
    <p:sldId id="976" r:id="rId4"/>
    <p:sldId id="977" r:id="rId5"/>
    <p:sldId id="978" r:id="rId6"/>
    <p:sldId id="979" r:id="rId7"/>
    <p:sldId id="980" r:id="rId8"/>
    <p:sldId id="981" r:id="rId9"/>
    <p:sldId id="982" r:id="rId10"/>
    <p:sldId id="983" r:id="rId11"/>
    <p:sldId id="984" r:id="rId12"/>
    <p:sldId id="985" r:id="rId13"/>
    <p:sldId id="986" r:id="rId14"/>
    <p:sldId id="987" r:id="rId15"/>
    <p:sldId id="988" r:id="rId16"/>
    <p:sldId id="989" r:id="rId17"/>
    <p:sldId id="990" r:id="rId18"/>
    <p:sldId id="991" r:id="rId19"/>
    <p:sldId id="992" r:id="rId20"/>
    <p:sldId id="993" r:id="rId21"/>
    <p:sldId id="994" r:id="rId22"/>
    <p:sldId id="995" r:id="rId23"/>
    <p:sldId id="996" r:id="rId24"/>
    <p:sldId id="997" r:id="rId25"/>
    <p:sldId id="998" r:id="rId26"/>
    <p:sldId id="999" r:id="rId27"/>
    <p:sldId id="1000" r:id="rId28"/>
    <p:sldId id="1001" r:id="rId29"/>
    <p:sldId id="1002" r:id="rId30"/>
    <p:sldId id="1003" r:id="rId31"/>
    <p:sldId id="1004" r:id="rId32"/>
    <p:sldId id="1005" r:id="rId33"/>
    <p:sldId id="1006" r:id="rId34"/>
    <p:sldId id="1007" r:id="rId35"/>
    <p:sldId id="1008" r:id="rId36"/>
    <p:sldId id="1009" r:id="rId37"/>
    <p:sldId id="1010" r:id="rId38"/>
    <p:sldId id="1011" r:id="rId39"/>
    <p:sldId id="1012" r:id="rId40"/>
    <p:sldId id="1013" r:id="rId41"/>
    <p:sldId id="1014" r:id="rId42"/>
    <p:sldId id="1015" r:id="rId43"/>
    <p:sldId id="1016" r:id="rId44"/>
    <p:sldId id="1017" r:id="rId45"/>
    <p:sldId id="1018" r:id="rId46"/>
    <p:sldId id="1019" r:id="rId47"/>
    <p:sldId id="1020" r:id="rId48"/>
    <p:sldId id="1021" r:id="rId49"/>
    <p:sldId id="1022" r:id="rId50"/>
    <p:sldId id="1023" r:id="rId51"/>
    <p:sldId id="1024" r:id="rId52"/>
    <p:sldId id="1025" r:id="rId53"/>
    <p:sldId id="1026" r:id="rId54"/>
    <p:sldId id="1027" r:id="rId55"/>
    <p:sldId id="1028" r:id="rId56"/>
    <p:sldId id="1029" r:id="rId57"/>
    <p:sldId id="1030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82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C7D74-E0D7-E642-8D6C-48DB8ED089BC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D8446-C5FF-9C45-A64D-C717A799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6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8C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pattFill prst="narHorz">
            <a:fgClr>
              <a:schemeClr val="bg2"/>
            </a:fgClr>
            <a:bgClr>
              <a:srgbClr val="D8CFA7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uwlogo_web_lrg_ct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7308" y="1130300"/>
            <a:ext cx="592398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6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850900"/>
            <a:ext cx="2832100" cy="58420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850900"/>
            <a:ext cx="4584700" cy="5275263"/>
          </a:xfrm>
        </p:spPr>
        <p:txBody>
          <a:bodyPr/>
          <a:lstStyle>
            <a:lvl1pPr marL="228600" indent="-228600">
              <a:defRPr sz="2800" baseline="0"/>
            </a:lvl1pPr>
            <a:lvl2pPr marL="685800" indent="-228600">
              <a:spcBef>
                <a:spcPts val="1176"/>
              </a:spcBef>
              <a:defRPr sz="2400" baseline="0"/>
            </a:lvl2pPr>
            <a:lvl3pPr marL="1005840" indent="-182880">
              <a:spcBef>
                <a:spcPts val="1080"/>
              </a:spcBef>
              <a:defRPr sz="2000"/>
            </a:lvl3pPr>
            <a:lvl4pPr marL="1371600" indent="-182880">
              <a:spcBef>
                <a:spcPts val="1032"/>
              </a:spcBef>
              <a:defRPr sz="1800"/>
            </a:lvl4pPr>
            <a:lvl5pPr marL="1600200" indent="-182880">
              <a:spcBef>
                <a:spcPts val="984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1549400"/>
            <a:ext cx="2832100" cy="45767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60647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86400"/>
            <a:ext cx="5486400" cy="6858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80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125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7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Single Corner Rectangle 6"/>
          <p:cNvSpPr/>
          <p:nvPr/>
        </p:nvSpPr>
        <p:spPr>
          <a:xfrm>
            <a:off x="381000" y="381000"/>
            <a:ext cx="8343900" cy="5981700"/>
          </a:xfrm>
          <a:prstGeom prst="snip1Rect">
            <a:avLst/>
          </a:prstGeom>
          <a:gradFill flip="none" rotWithShape="1">
            <a:gsLst>
              <a:gs pos="30000">
                <a:srgbClr val="B70000"/>
              </a:gs>
              <a:gs pos="100000">
                <a:srgbClr val="7B0000"/>
              </a:gs>
            </a:gsLst>
            <a:lin ang="6900000" scaled="0"/>
            <a:tileRect/>
          </a:gradFill>
          <a:ln w="3175" cmpd="sng">
            <a:noFill/>
          </a:ln>
          <a:effectLst>
            <a:outerShdw blurRad="76200" dist="25400" dir="4800000" algn="tl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125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84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18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84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ctr">
              <a:defRPr sz="3000" b="0" i="0" kern="1200" cap="all" spc="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30513"/>
            <a:ext cx="7772400" cy="1500187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3056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714500"/>
            <a:ext cx="3632200" cy="4411663"/>
          </a:xfrm>
        </p:spPr>
        <p:txBody>
          <a:bodyPr/>
          <a:lstStyle>
            <a:lvl1pPr marL="182880" indent="-182880">
              <a:defRPr sz="2200"/>
            </a:lvl1pPr>
            <a:lvl2pPr marL="548640" indent="-182880">
              <a:spcBef>
                <a:spcPts val="1080"/>
              </a:spcBef>
              <a:buClr>
                <a:srgbClr val="B70000"/>
              </a:buClr>
              <a:defRPr sz="2000"/>
            </a:lvl2pPr>
            <a:lvl3pPr marL="822960" indent="-182880">
              <a:spcBef>
                <a:spcPts val="1032"/>
              </a:spcBef>
              <a:defRPr sz="1800"/>
            </a:lvl3pPr>
            <a:lvl4pPr marL="1143000" indent="-182880">
              <a:spcBef>
                <a:spcPts val="984"/>
              </a:spcBef>
              <a:defRPr sz="1700"/>
            </a:lvl4pPr>
            <a:lvl5pPr marL="1417320" indent="-137160">
              <a:spcBef>
                <a:spcPts val="984"/>
              </a:spcBef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3300" y="1714500"/>
            <a:ext cx="3619500" cy="4411663"/>
          </a:xfrm>
        </p:spPr>
        <p:txBody>
          <a:bodyPr/>
          <a:lstStyle>
            <a:lvl1pPr marL="182880" indent="-182880">
              <a:defRPr sz="2200"/>
            </a:lvl1pPr>
            <a:lvl2pPr marL="548640" indent="-182880">
              <a:spcBef>
                <a:spcPts val="1080"/>
              </a:spcBef>
              <a:defRPr sz="2000"/>
            </a:lvl2pPr>
            <a:lvl3pPr marL="822960" indent="-182880">
              <a:spcBef>
                <a:spcPts val="1032"/>
              </a:spcBef>
              <a:defRPr sz="1800"/>
            </a:lvl3pPr>
            <a:lvl4pPr marL="1143000" indent="-182880">
              <a:spcBef>
                <a:spcPts val="1008"/>
              </a:spcBef>
              <a:defRPr sz="1700"/>
            </a:lvl4pPr>
            <a:lvl5pPr marL="1417320" indent="-137160">
              <a:spcBef>
                <a:spcPts val="1008"/>
              </a:spcBef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84700" y="1714500"/>
            <a:ext cx="0" cy="4411663"/>
          </a:xfrm>
          <a:prstGeom prst="line">
            <a:avLst/>
          </a:prstGeom>
          <a:ln w="6350" cmpd="sng">
            <a:solidFill>
              <a:srgbClr val="CAC2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20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714499"/>
            <a:ext cx="3632200" cy="571501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1">
                <a:solidFill>
                  <a:srgbClr val="B7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286001"/>
            <a:ext cx="3632200" cy="3840162"/>
          </a:xfrm>
        </p:spPr>
        <p:txBody>
          <a:bodyPr/>
          <a:lstStyle>
            <a:lvl1pPr marL="182880" indent="-182880">
              <a:spcBef>
                <a:spcPts val="1032"/>
              </a:spcBef>
              <a:defRPr sz="1800" baseline="0"/>
            </a:lvl1pPr>
            <a:lvl2pPr marL="502920" indent="-182880">
              <a:spcBef>
                <a:spcPts val="1008"/>
              </a:spcBef>
              <a:defRPr sz="1700" baseline="0"/>
            </a:lvl2pPr>
            <a:lvl3pPr marL="822960" indent="-182880">
              <a:spcBef>
                <a:spcPts val="960"/>
              </a:spcBef>
              <a:defRPr sz="1600"/>
            </a:lvl3pPr>
            <a:lvl4pPr marL="1097280" indent="-182880">
              <a:spcBef>
                <a:spcPts val="960"/>
              </a:spcBef>
              <a:defRPr sz="1600"/>
            </a:lvl4pPr>
            <a:lvl5pPr marL="1371600" indent="-182880">
              <a:spcBef>
                <a:spcPts val="960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7900" y="1714499"/>
            <a:ext cx="3683000" cy="571502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B7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7900" y="2286001"/>
            <a:ext cx="3683000" cy="3840161"/>
          </a:xfrm>
        </p:spPr>
        <p:txBody>
          <a:bodyPr/>
          <a:lstStyle>
            <a:lvl1pPr marL="182880" indent="-182880">
              <a:spcBef>
                <a:spcPts val="1032"/>
              </a:spcBef>
              <a:defRPr sz="1800"/>
            </a:lvl1pPr>
            <a:lvl2pPr marL="502920" indent="-182880">
              <a:spcBef>
                <a:spcPts val="984"/>
              </a:spcBef>
              <a:defRPr sz="1600"/>
            </a:lvl2pPr>
            <a:lvl3pPr marL="822960" indent="-182880">
              <a:spcBef>
                <a:spcPts val="984"/>
              </a:spcBef>
              <a:defRPr sz="1600"/>
            </a:lvl3pPr>
            <a:lvl4pPr marL="1143000" indent="-182880">
              <a:spcBef>
                <a:spcPts val="984"/>
              </a:spcBef>
              <a:defRPr sz="1600"/>
            </a:lvl4pPr>
            <a:lvl5pPr marL="1371600" indent="-182880">
              <a:spcBef>
                <a:spcPts val="984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584700" y="1714500"/>
            <a:ext cx="0" cy="4411663"/>
          </a:xfrm>
          <a:prstGeom prst="line">
            <a:avLst/>
          </a:prstGeom>
          <a:ln w="6350" cmpd="sng">
            <a:solidFill>
              <a:srgbClr val="CAC2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057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65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bg2"/>
          </a:fgClr>
          <a:bgClr>
            <a:srgbClr val="D8CFA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nip Single Corner Rectangle 61"/>
          <p:cNvSpPr/>
          <p:nvPr/>
        </p:nvSpPr>
        <p:spPr>
          <a:xfrm>
            <a:off x="381000" y="381000"/>
            <a:ext cx="8343900" cy="5981700"/>
          </a:xfrm>
          <a:prstGeom prst="snip1Rect">
            <a:avLst/>
          </a:prstGeom>
          <a:solidFill>
            <a:srgbClr val="FFFFFF"/>
          </a:solidFill>
          <a:ln w="3175" cmpd="sng">
            <a:solidFill>
              <a:srgbClr val="D8CFA7"/>
            </a:solidFill>
          </a:ln>
          <a:effectLst>
            <a:outerShdw blurRad="76200" dist="25400" dir="4800000" algn="tl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759227"/>
            <a:ext cx="8331200" cy="125014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2" y="1727200"/>
            <a:ext cx="7645475" cy="42084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846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fld id="{8F984142-BC3D-7F40-A12E-3DA0166C52C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3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B70000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4800" y="6483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pic>
        <p:nvPicPr>
          <p:cNvPr id="68" name="Picture 67" descr="uwcrest_web_lrg_noshado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58275" y="187727"/>
            <a:ext cx="5207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0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  <p:sldLayoutId id="2147484452" r:id="rId2"/>
    <p:sldLayoutId id="2147484453" r:id="rId3"/>
    <p:sldLayoutId id="2147484454" r:id="rId4"/>
    <p:sldLayoutId id="2147484455" r:id="rId5"/>
    <p:sldLayoutId id="2147484456" r:id="rId6"/>
    <p:sldLayoutId id="2147484457" r:id="rId7"/>
    <p:sldLayoutId id="2147484458" r:id="rId8"/>
    <p:sldLayoutId id="2147484459" r:id="rId9"/>
    <p:sldLayoutId id="2147484460" r:id="rId10"/>
    <p:sldLayoutId id="2147484461" r:id="rId11"/>
    <p:sldLayoutId id="2147484462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3800" kern="1200">
          <a:solidFill>
            <a:srgbClr val="B70000"/>
          </a:solidFill>
          <a:effectLst>
            <a:outerShdw blurRad="57150" dist="25400" dir="27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90000"/>
        <a:buFont typeface="Wingdings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90000"/>
        <a:buFont typeface="Wingdings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5001"/>
            <a:ext cx="7772400" cy="5545666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CS </a:t>
            </a:r>
            <a:r>
              <a:rPr lang="en-US" b="1" dirty="0" smtClean="0">
                <a:effectLst/>
              </a:rPr>
              <a:t>367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b="1" dirty="0" smtClean="0">
                <a:effectLst/>
              </a:rPr>
              <a:t>Introduction </a:t>
            </a:r>
            <a:r>
              <a:rPr lang="en-US" b="1" dirty="0">
                <a:effectLst/>
              </a:rPr>
              <a:t>to </a:t>
            </a:r>
            <a:r>
              <a:rPr lang="en-US" b="1" dirty="0" smtClean="0">
                <a:effectLst/>
              </a:rPr>
              <a:t>Data Structures</a:t>
            </a:r>
            <a:br>
              <a:rPr lang="en-US" b="1" dirty="0" smtClean="0">
                <a:effectLst/>
              </a:rPr>
            </a:br>
            <a:r>
              <a:rPr lang="en-US" b="1" dirty="0" smtClean="0">
                <a:effectLst/>
              </a:rPr>
              <a:t>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66445"/>
            <a:ext cx="6400800" cy="2469444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b="1" dirty="0" smtClean="0"/>
              <a:t>Lecture </a:t>
            </a:r>
            <a:r>
              <a:rPr lang="en-US" b="1" dirty="0" smtClean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51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74889"/>
            <a:ext cx="6400800" cy="452896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4667" t="51843" r="2782" b="23260"/>
          <a:stretch/>
        </p:blipFill>
        <p:spPr>
          <a:xfrm>
            <a:off x="650871" y="1947333"/>
            <a:ext cx="8112129" cy="249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66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74889"/>
            <a:ext cx="6400800" cy="452896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6481" t="77160" r="6481" b="-73457"/>
          <a:stretch/>
        </p:blipFill>
        <p:spPr>
          <a:xfrm>
            <a:off x="893916" y="2286000"/>
            <a:ext cx="6878484" cy="834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18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89001"/>
            <a:ext cx="7772400" cy="1072443"/>
          </a:xfrm>
        </p:spPr>
        <p:txBody>
          <a:bodyPr/>
          <a:lstStyle/>
          <a:p>
            <a:r>
              <a:rPr lang="en-US" dirty="0" smtClean="0"/>
              <a:t>Complexity of Depth-first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61444"/>
            <a:ext cx="6400800" cy="3442406"/>
          </a:xfrm>
        </p:spPr>
        <p:txBody>
          <a:bodyPr/>
          <a:lstStyle/>
          <a:p>
            <a:pPr algn="l"/>
            <a:r>
              <a:rPr lang="en-US" dirty="0" smtClean="0"/>
              <a:t>We have a call for each reachable node and we examine each edge from reachable nodes.</a:t>
            </a:r>
          </a:p>
          <a:p>
            <a:pPr algn="l"/>
            <a:r>
              <a:rPr lang="en-US" dirty="0" smtClean="0"/>
              <a:t>In the worst case, we may visit all nodes and edges. </a:t>
            </a:r>
          </a:p>
          <a:p>
            <a:pPr algn="l"/>
            <a:r>
              <a:rPr lang="en-US" dirty="0" smtClean="0"/>
              <a:t>Complexity is O(N + 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92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19668"/>
            <a:ext cx="7772400" cy="846666"/>
          </a:xfrm>
        </p:spPr>
        <p:txBody>
          <a:bodyPr/>
          <a:lstStyle/>
          <a:p>
            <a:r>
              <a:rPr lang="en-US" dirty="0" smtClean="0"/>
              <a:t>Uses for Depth-first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1566334"/>
            <a:ext cx="7309556" cy="3837516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dirty="0"/>
              <a:t>Is there a path from node j to node k?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nodes are reachable from node j?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Is a graph connected</a:t>
            </a:r>
            <a:r>
              <a:rPr lang="en-US" dirty="0"/>
              <a:t>?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Does a graph contain </a:t>
            </a:r>
            <a:r>
              <a:rPr lang="en-US" dirty="0"/>
              <a:t>a cycle</a:t>
            </a:r>
            <a:r>
              <a:rPr lang="en-US" dirty="0" smtClean="0"/>
              <a:t>?</a:t>
            </a:r>
            <a:endParaRPr lang="en-US" dirty="0"/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Can the nodes be ordered so that for every node j, j comes before all of its successors in the ordering?</a:t>
            </a:r>
          </a:p>
        </p:txBody>
      </p:sp>
    </p:spTree>
    <p:extLst>
      <p:ext uri="{BB962C8B-B14F-4D97-AF65-F5344CB8AC3E}">
        <p14:creationId xmlns:p14="http://schemas.microsoft.com/office/powerpoint/2010/main" val="2879395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6668"/>
            <a:ext cx="7772400" cy="889000"/>
          </a:xfrm>
        </p:spPr>
        <p:txBody>
          <a:bodyPr/>
          <a:lstStyle/>
          <a:p>
            <a:r>
              <a:rPr lang="en-US" dirty="0" smtClean="0"/>
              <a:t>Path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88444"/>
            <a:ext cx="6400800" cy="3315406"/>
          </a:xfrm>
        </p:spPr>
        <p:txBody>
          <a:bodyPr/>
          <a:lstStyle/>
          <a:p>
            <a:pPr algn="l"/>
            <a:r>
              <a:rPr lang="en-US" dirty="0" smtClean="0"/>
              <a:t>We want to know if a path from node j to node k exists.</a:t>
            </a:r>
          </a:p>
          <a:p>
            <a:pPr algn="l"/>
            <a:r>
              <a:rPr lang="en-US" dirty="0" smtClean="0"/>
              <a:t>But our DFS algorithm already tells us this!</a:t>
            </a:r>
          </a:p>
          <a:p>
            <a:pPr algn="l"/>
            <a:r>
              <a:rPr lang="en-US" dirty="0" smtClean="0"/>
              <a:t>If such a path exists, then a DFS, starting at j, will mark k as visited!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24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222" y="874889"/>
            <a:ext cx="7394221" cy="4528961"/>
          </a:xfrm>
        </p:spPr>
        <p:txBody>
          <a:bodyPr>
            <a:normAutofit/>
          </a:bodyPr>
          <a:lstStyle/>
          <a:p>
            <a:pPr algn="l"/>
            <a:r>
              <a:rPr lang="en-US" sz="2600" dirty="0" err="1" smtClean="0">
                <a:latin typeface="Courier"/>
                <a:cs typeface="Courier"/>
              </a:rPr>
              <a:t>boolean</a:t>
            </a:r>
            <a:r>
              <a:rPr lang="en-US" sz="2600" dirty="0" smtClean="0">
                <a:latin typeface="Courier"/>
                <a:cs typeface="Courier"/>
              </a:rPr>
              <a:t> </a:t>
            </a:r>
            <a:r>
              <a:rPr lang="en-US" sz="2600" dirty="0" err="1" smtClean="0">
                <a:latin typeface="Courier"/>
                <a:cs typeface="Courier"/>
              </a:rPr>
              <a:t>pathExists</a:t>
            </a:r>
            <a:r>
              <a:rPr lang="en-US" sz="2600" dirty="0" smtClean="0">
                <a:latin typeface="Courier"/>
                <a:cs typeface="Courier"/>
              </a:rPr>
              <a:t>(</a:t>
            </a:r>
            <a:r>
              <a:rPr lang="en-US" sz="2600" dirty="0" err="1" smtClean="0">
                <a:latin typeface="Courier"/>
                <a:cs typeface="Courier"/>
              </a:rPr>
              <a:t>Graphnode</a:t>
            </a:r>
            <a:r>
              <a:rPr lang="en-US" sz="2600" dirty="0" smtClean="0">
                <a:latin typeface="Courier"/>
                <a:cs typeface="Courier"/>
              </a:rPr>
              <a:t>&lt;T&gt; j,      							   </a:t>
            </a:r>
            <a:r>
              <a:rPr lang="en-US" sz="2600" dirty="0" err="1" smtClean="0">
                <a:latin typeface="Courier"/>
                <a:cs typeface="Courier"/>
              </a:rPr>
              <a:t>Graphnode</a:t>
            </a:r>
            <a:r>
              <a:rPr lang="en-US" sz="2600" dirty="0">
                <a:latin typeface="Courier"/>
                <a:cs typeface="Courier"/>
              </a:rPr>
              <a:t>&lt;T&gt; </a:t>
            </a:r>
            <a:r>
              <a:rPr lang="en-US" sz="2600" dirty="0" smtClean="0">
                <a:latin typeface="Courier"/>
                <a:cs typeface="Courier"/>
              </a:rPr>
              <a:t>k){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	</a:t>
            </a:r>
            <a:r>
              <a:rPr lang="en-US" sz="2600" dirty="0" err="1" smtClean="0">
                <a:latin typeface="Courier"/>
                <a:cs typeface="Courier"/>
              </a:rPr>
              <a:t>this.setVisited</a:t>
            </a:r>
            <a:r>
              <a:rPr lang="en-US" sz="2600" dirty="0" smtClean="0">
                <a:latin typeface="Courier"/>
                <a:cs typeface="Courier"/>
              </a:rPr>
              <a:t>(false);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 </a:t>
            </a:r>
            <a:r>
              <a:rPr lang="en-US" sz="2600" dirty="0" smtClean="0">
                <a:latin typeface="Courier"/>
                <a:cs typeface="Courier"/>
              </a:rPr>
              <a:t> </a:t>
            </a:r>
            <a:r>
              <a:rPr lang="en-US" sz="2600" dirty="0" err="1" smtClean="0">
                <a:latin typeface="Courier"/>
                <a:cs typeface="Courier"/>
              </a:rPr>
              <a:t>dfs</a:t>
            </a:r>
            <a:r>
              <a:rPr lang="en-US" sz="2600" dirty="0" smtClean="0">
                <a:latin typeface="Courier"/>
                <a:cs typeface="Courier"/>
              </a:rPr>
              <a:t>(j);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 </a:t>
            </a:r>
            <a:r>
              <a:rPr lang="en-US" sz="2600" dirty="0" smtClean="0">
                <a:latin typeface="Courier"/>
                <a:cs typeface="Courier"/>
              </a:rPr>
              <a:t> return </a:t>
            </a:r>
            <a:r>
              <a:rPr lang="en-US" sz="2600" dirty="0" err="1" smtClean="0">
                <a:latin typeface="Courier"/>
                <a:cs typeface="Courier"/>
              </a:rPr>
              <a:t>k.getVisited</a:t>
            </a:r>
            <a:r>
              <a:rPr lang="en-US" sz="2600" dirty="0" smtClean="0">
                <a:latin typeface="Courier"/>
                <a:cs typeface="Courier"/>
              </a:rPr>
              <a:t>();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}</a:t>
            </a:r>
            <a:endParaRPr lang="en-US" sz="2600" dirty="0" smtClean="0">
              <a:latin typeface="Courier"/>
              <a:cs typeface="Courier"/>
            </a:endParaRPr>
          </a:p>
          <a:p>
            <a:pPr algn="l"/>
            <a:r>
              <a:rPr lang="en-US" sz="2600" dirty="0">
                <a:latin typeface="Courier"/>
                <a:cs typeface="Courier"/>
              </a:rPr>
              <a:t> </a:t>
            </a:r>
            <a:r>
              <a:rPr lang="en-US" sz="2600" dirty="0" smtClean="0">
                <a:latin typeface="Courier"/>
                <a:cs typeface="Courier"/>
              </a:rPr>
              <a:t>  </a:t>
            </a:r>
            <a:endParaRPr lang="en-US" sz="2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75784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6667"/>
            <a:ext cx="7772400" cy="931333"/>
          </a:xfrm>
        </p:spPr>
        <p:txBody>
          <a:bodyPr/>
          <a:lstStyle/>
          <a:p>
            <a:r>
              <a:rPr lang="en-US" dirty="0" smtClean="0"/>
              <a:t>Reachable Nodes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90889"/>
            <a:ext cx="6400800" cy="3512961"/>
          </a:xfrm>
        </p:spPr>
        <p:txBody>
          <a:bodyPr/>
          <a:lstStyle/>
          <a:p>
            <a:pPr algn="l"/>
            <a:r>
              <a:rPr lang="en-US" dirty="0" smtClean="0"/>
              <a:t>Here we can use our path test. </a:t>
            </a:r>
          </a:p>
          <a:p>
            <a:pPr algn="l"/>
            <a:r>
              <a:rPr lang="en-US" dirty="0" smtClean="0"/>
              <a:t>We try each possible node and ask if a path from the start node exists.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032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7778" y="874889"/>
            <a:ext cx="7422444" cy="492477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3100" dirty="0" err="1" smtClean="0">
                <a:latin typeface="Courier"/>
                <a:cs typeface="Courier"/>
              </a:rPr>
              <a:t>ArrayList</a:t>
            </a:r>
            <a:r>
              <a:rPr lang="en-US" sz="3100" dirty="0" smtClean="0">
                <a:latin typeface="Courier"/>
                <a:cs typeface="Courier"/>
              </a:rPr>
              <a:t>&lt;</a:t>
            </a:r>
            <a:r>
              <a:rPr lang="en-US" sz="3100" dirty="0" err="1" smtClean="0">
                <a:latin typeface="Courier"/>
                <a:cs typeface="Courier"/>
              </a:rPr>
              <a:t>Graphnode</a:t>
            </a:r>
            <a:r>
              <a:rPr lang="en-US" sz="3100" dirty="0" smtClean="0">
                <a:latin typeface="Courier"/>
                <a:cs typeface="Courier"/>
              </a:rPr>
              <a:t>&lt;T&gt;&gt;  	reachable(</a:t>
            </a:r>
            <a:r>
              <a:rPr lang="en-US" sz="3100" dirty="0" err="1">
                <a:latin typeface="Courier"/>
                <a:cs typeface="Courier"/>
              </a:rPr>
              <a:t>Graphnode</a:t>
            </a:r>
            <a:r>
              <a:rPr lang="en-US" sz="3100" dirty="0">
                <a:latin typeface="Courier"/>
                <a:cs typeface="Courier"/>
              </a:rPr>
              <a:t>&lt;T&gt; </a:t>
            </a:r>
            <a:r>
              <a:rPr lang="en-US" sz="3100" dirty="0" smtClean="0">
                <a:latin typeface="Courier"/>
                <a:cs typeface="Courier"/>
              </a:rPr>
              <a:t>j){</a:t>
            </a:r>
          </a:p>
          <a:p>
            <a:pPr algn="l"/>
            <a:r>
              <a:rPr lang="en-US" sz="3100" dirty="0" smtClean="0">
                <a:latin typeface="Courier"/>
                <a:cs typeface="Courier"/>
              </a:rPr>
              <a:t>  </a:t>
            </a:r>
            <a:r>
              <a:rPr lang="en-US" sz="3100" dirty="0" err="1" smtClean="0">
                <a:latin typeface="Courier"/>
                <a:cs typeface="Courier"/>
              </a:rPr>
              <a:t>ArrayList</a:t>
            </a:r>
            <a:r>
              <a:rPr lang="en-US" sz="3100" dirty="0">
                <a:latin typeface="Courier"/>
                <a:cs typeface="Courier"/>
              </a:rPr>
              <a:t>&lt;</a:t>
            </a:r>
            <a:r>
              <a:rPr lang="en-US" sz="3100" dirty="0" err="1">
                <a:latin typeface="Courier"/>
                <a:cs typeface="Courier"/>
              </a:rPr>
              <a:t>Graphnode</a:t>
            </a:r>
            <a:r>
              <a:rPr lang="en-US" sz="3100" dirty="0">
                <a:latin typeface="Courier"/>
                <a:cs typeface="Courier"/>
              </a:rPr>
              <a:t>&lt;T&gt;&gt; </a:t>
            </a:r>
            <a:r>
              <a:rPr lang="en-US" sz="3100" dirty="0" smtClean="0">
                <a:latin typeface="Courier"/>
                <a:cs typeface="Courier"/>
              </a:rPr>
              <a:t>in =</a:t>
            </a:r>
          </a:p>
          <a:p>
            <a:pPr algn="l"/>
            <a:r>
              <a:rPr lang="en-US" sz="3100" dirty="0" smtClean="0">
                <a:latin typeface="Courier"/>
                <a:cs typeface="Courier"/>
              </a:rPr>
              <a:t>	new </a:t>
            </a:r>
            <a:r>
              <a:rPr lang="en-US" sz="3100" dirty="0" err="1" smtClean="0">
                <a:latin typeface="Courier"/>
                <a:cs typeface="Courier"/>
              </a:rPr>
              <a:t>ArrayList</a:t>
            </a:r>
            <a:r>
              <a:rPr lang="en-US" sz="3100" dirty="0">
                <a:latin typeface="Courier"/>
                <a:cs typeface="Courier"/>
              </a:rPr>
              <a:t>&lt;</a:t>
            </a:r>
            <a:r>
              <a:rPr lang="en-US" sz="3100" dirty="0" err="1">
                <a:latin typeface="Courier"/>
                <a:cs typeface="Courier"/>
              </a:rPr>
              <a:t>Graphnode</a:t>
            </a:r>
            <a:r>
              <a:rPr lang="en-US" sz="3100" dirty="0">
                <a:latin typeface="Courier"/>
                <a:cs typeface="Courier"/>
              </a:rPr>
              <a:t>&lt;T&gt;</a:t>
            </a:r>
            <a:r>
              <a:rPr lang="en-US" sz="3100" dirty="0" smtClean="0">
                <a:latin typeface="Courier"/>
                <a:cs typeface="Courier"/>
              </a:rPr>
              <a:t>&gt;();</a:t>
            </a:r>
          </a:p>
          <a:p>
            <a:pPr algn="l"/>
            <a:r>
              <a:rPr lang="en-US" sz="3100" dirty="0" smtClean="0">
                <a:latin typeface="Courier"/>
                <a:cs typeface="Courier"/>
              </a:rPr>
              <a:t>  for(</a:t>
            </a:r>
            <a:r>
              <a:rPr lang="en-US" sz="3100" dirty="0" err="1" smtClean="0">
                <a:latin typeface="Courier"/>
                <a:cs typeface="Courier"/>
              </a:rPr>
              <a:t>Graphnode</a:t>
            </a:r>
            <a:r>
              <a:rPr lang="en-US" sz="3100" dirty="0" smtClean="0">
                <a:latin typeface="Courier"/>
                <a:cs typeface="Courier"/>
              </a:rPr>
              <a:t>&lt;T&gt; k:</a:t>
            </a:r>
          </a:p>
          <a:p>
            <a:pPr algn="l"/>
            <a:r>
              <a:rPr lang="en-US" sz="3100" dirty="0">
                <a:latin typeface="Courier"/>
                <a:cs typeface="Courier"/>
              </a:rPr>
              <a:t> </a:t>
            </a:r>
            <a:r>
              <a:rPr lang="en-US" sz="3100" dirty="0" smtClean="0">
                <a:latin typeface="Courier"/>
                <a:cs typeface="Courier"/>
              </a:rPr>
              <a:t>      </a:t>
            </a:r>
            <a:r>
              <a:rPr lang="en-US" sz="3100" dirty="0" err="1" smtClean="0">
                <a:latin typeface="Courier"/>
                <a:cs typeface="Courier"/>
              </a:rPr>
              <a:t>this.getNodes</a:t>
            </a:r>
            <a:r>
              <a:rPr lang="en-US" sz="3100" dirty="0" smtClean="0">
                <a:latin typeface="Courier"/>
                <a:cs typeface="Courier"/>
              </a:rPr>
              <a:t>()){</a:t>
            </a:r>
          </a:p>
          <a:p>
            <a:pPr algn="l"/>
            <a:r>
              <a:rPr lang="en-US" sz="3100" dirty="0">
                <a:latin typeface="Courier"/>
                <a:cs typeface="Courier"/>
              </a:rPr>
              <a:t> </a:t>
            </a:r>
            <a:r>
              <a:rPr lang="en-US" sz="3100" dirty="0" smtClean="0">
                <a:latin typeface="Courier"/>
                <a:cs typeface="Courier"/>
              </a:rPr>
              <a:t>    if (</a:t>
            </a:r>
            <a:r>
              <a:rPr lang="en-US" sz="3100" dirty="0" err="1" smtClean="0">
                <a:latin typeface="Courier"/>
                <a:cs typeface="Courier"/>
              </a:rPr>
              <a:t>pathExists</a:t>
            </a:r>
            <a:r>
              <a:rPr lang="en-US" sz="3100" dirty="0" smtClean="0">
                <a:latin typeface="Courier"/>
                <a:cs typeface="Courier"/>
              </a:rPr>
              <a:t>(</a:t>
            </a:r>
            <a:r>
              <a:rPr lang="en-US" sz="3100" dirty="0" err="1" smtClean="0">
                <a:latin typeface="Courier"/>
                <a:cs typeface="Courier"/>
              </a:rPr>
              <a:t>j,k</a:t>
            </a:r>
            <a:r>
              <a:rPr lang="en-US" sz="3100" dirty="0" smtClean="0">
                <a:latin typeface="Courier"/>
                <a:cs typeface="Courier"/>
              </a:rPr>
              <a:t>)</a:t>
            </a:r>
          </a:p>
          <a:p>
            <a:pPr algn="l"/>
            <a:r>
              <a:rPr lang="en-US" sz="3100" dirty="0">
                <a:latin typeface="Courier"/>
                <a:cs typeface="Courier"/>
              </a:rPr>
              <a:t> </a:t>
            </a:r>
            <a:r>
              <a:rPr lang="en-US" sz="3100" dirty="0" smtClean="0">
                <a:latin typeface="Courier"/>
                <a:cs typeface="Courier"/>
              </a:rPr>
              <a:t>       </a:t>
            </a:r>
            <a:r>
              <a:rPr lang="en-US" sz="3100" dirty="0" err="1" smtClean="0">
                <a:latin typeface="Courier"/>
                <a:cs typeface="Courier"/>
              </a:rPr>
              <a:t>in.add</a:t>
            </a:r>
            <a:r>
              <a:rPr lang="en-US" sz="3100" dirty="0" smtClean="0">
                <a:latin typeface="Courier"/>
                <a:cs typeface="Courier"/>
              </a:rPr>
              <a:t>(k);</a:t>
            </a:r>
          </a:p>
          <a:p>
            <a:pPr algn="l"/>
            <a:r>
              <a:rPr lang="en-US" sz="3100" dirty="0">
                <a:latin typeface="Courier"/>
                <a:cs typeface="Courier"/>
              </a:rPr>
              <a:t> </a:t>
            </a:r>
            <a:r>
              <a:rPr lang="en-US" sz="3100" dirty="0" smtClean="0">
                <a:latin typeface="Courier"/>
                <a:cs typeface="Courier"/>
              </a:rPr>
              <a:t> return in;</a:t>
            </a:r>
          </a:p>
          <a:p>
            <a:pPr algn="l"/>
            <a:r>
              <a:rPr lang="en-US" sz="3100" dirty="0">
                <a:latin typeface="Courier"/>
                <a:cs typeface="Courier"/>
              </a:rPr>
              <a:t>}</a:t>
            </a:r>
            <a:endParaRPr lang="en-US" sz="3100" dirty="0" smtClean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>
                <a:latin typeface="Courier"/>
                <a:cs typeface="Courier"/>
              </a:rPr>
              <a:t>							</a:t>
            </a:r>
            <a:r>
              <a:rPr lang="en-US" dirty="0" smtClean="0">
                <a:latin typeface="Courier"/>
                <a:cs typeface="Courier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4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60779"/>
            <a:ext cx="7772400" cy="903110"/>
          </a:xfrm>
        </p:spPr>
        <p:txBody>
          <a:bodyPr/>
          <a:lstStyle/>
          <a:p>
            <a:r>
              <a:rPr lang="en-US" dirty="0" smtClean="0"/>
              <a:t>Connected Graph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63889"/>
            <a:ext cx="6400800" cy="3639961"/>
          </a:xfrm>
        </p:spPr>
        <p:txBody>
          <a:bodyPr/>
          <a:lstStyle/>
          <a:p>
            <a:pPr algn="l"/>
            <a:r>
              <a:rPr lang="en-US" dirty="0" smtClean="0"/>
              <a:t>We can check if graph is connected (or strongly connected) by simply checking if a path from each pair of nodes exists.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444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74889"/>
            <a:ext cx="6883400" cy="472722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err="1" smtClean="0">
                <a:latin typeface="Courier"/>
                <a:cs typeface="Courier"/>
              </a:rPr>
              <a:t>boolean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isConnected</a:t>
            </a:r>
            <a:r>
              <a:rPr lang="en-US" dirty="0" smtClean="0">
                <a:latin typeface="Courier"/>
                <a:cs typeface="Courier"/>
              </a:rPr>
              <a:t>()</a:t>
            </a:r>
            <a:r>
              <a:rPr lang="en-US" dirty="0">
                <a:latin typeface="Courier"/>
                <a:cs typeface="Courier"/>
              </a:rPr>
              <a:t>{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 for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Graphnode</a:t>
            </a:r>
            <a:r>
              <a:rPr lang="en-US" dirty="0">
                <a:latin typeface="Courier"/>
                <a:cs typeface="Courier"/>
              </a:rPr>
              <a:t>&lt;T&gt; </a:t>
            </a:r>
            <a:r>
              <a:rPr lang="en-US" dirty="0" smtClean="0">
                <a:latin typeface="Courier"/>
                <a:cs typeface="Courier"/>
              </a:rPr>
              <a:t>j: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     </a:t>
            </a:r>
            <a:r>
              <a:rPr lang="en-US" dirty="0" err="1">
                <a:latin typeface="Courier"/>
                <a:cs typeface="Courier"/>
              </a:rPr>
              <a:t>this.getNodes</a:t>
            </a:r>
            <a:r>
              <a:rPr lang="en-US" dirty="0">
                <a:latin typeface="Courier"/>
                <a:cs typeface="Courier"/>
              </a:rPr>
              <a:t>())</a:t>
            </a:r>
            <a:r>
              <a:rPr lang="en-US" dirty="0" smtClean="0">
                <a:latin typeface="Courier"/>
                <a:cs typeface="Courier"/>
              </a:rPr>
              <a:t>{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    for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Graphnode</a:t>
            </a:r>
            <a:r>
              <a:rPr lang="en-US" dirty="0">
                <a:latin typeface="Courier"/>
                <a:cs typeface="Courier"/>
              </a:rPr>
              <a:t>&lt;T&gt; k: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this.getNodes</a:t>
            </a:r>
            <a:r>
              <a:rPr lang="en-US" dirty="0">
                <a:latin typeface="Courier"/>
                <a:cs typeface="Courier"/>
              </a:rPr>
              <a:t>())</a:t>
            </a:r>
            <a:r>
              <a:rPr lang="en-US" dirty="0" smtClean="0">
                <a:latin typeface="Courier"/>
                <a:cs typeface="Courier"/>
              </a:rPr>
              <a:t>{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   </a:t>
            </a:r>
            <a:r>
              <a:rPr lang="en-US" dirty="0" smtClean="0">
                <a:latin typeface="Courier"/>
                <a:cs typeface="Courier"/>
              </a:rPr>
              <a:t>  if (! </a:t>
            </a:r>
            <a:r>
              <a:rPr lang="en-US" dirty="0" err="1" smtClean="0">
                <a:latin typeface="Courier"/>
                <a:cs typeface="Courier"/>
              </a:rPr>
              <a:t>pathExists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j,k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smtClean="0">
                <a:latin typeface="Courier"/>
                <a:cs typeface="Courier"/>
              </a:rPr>
              <a:t>return false;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}  }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return </a:t>
            </a:r>
            <a:r>
              <a:rPr lang="en-US" dirty="0" smtClean="0">
                <a:latin typeface="Courier"/>
                <a:cs typeface="Courier"/>
              </a:rPr>
              <a:t>true;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56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015999"/>
            <a:ext cx="6400800" cy="5094111"/>
          </a:xfrm>
        </p:spPr>
        <p:txBody>
          <a:bodyPr/>
          <a:lstStyle/>
          <a:p>
            <a:pPr algn="l"/>
            <a:r>
              <a:rPr lang="en-US" dirty="0" smtClean="0"/>
              <a:t>Today’s topics:</a:t>
            </a:r>
          </a:p>
          <a:p>
            <a:pPr marL="457200" indent="-457200" algn="l">
              <a:buFont typeface="Wingdings" charset="2"/>
              <a:buChar char="u"/>
            </a:pPr>
            <a:r>
              <a:rPr lang="pt-BR" dirty="0" err="1" smtClean="0"/>
              <a:t>Depth</a:t>
            </a:r>
            <a:r>
              <a:rPr lang="pt-BR" dirty="0" err="1"/>
              <a:t>-First</a:t>
            </a:r>
            <a:r>
              <a:rPr lang="pt-BR" dirty="0"/>
              <a:t> </a:t>
            </a:r>
            <a:r>
              <a:rPr lang="pt-BR" dirty="0" err="1"/>
              <a:t>Search</a:t>
            </a:r>
            <a:endParaRPr lang="pt-BR" dirty="0"/>
          </a:p>
          <a:p>
            <a:pPr marL="457200" indent="-457200" algn="l">
              <a:buFont typeface="Wingdings" charset="2"/>
              <a:buChar char="u"/>
            </a:pPr>
            <a:r>
              <a:rPr lang="pt-BR" dirty="0" err="1"/>
              <a:t>Graph</a:t>
            </a:r>
            <a:r>
              <a:rPr lang="pt-BR" dirty="0"/>
              <a:t> </a:t>
            </a:r>
            <a:r>
              <a:rPr lang="pt-BR" dirty="0" err="1"/>
              <a:t>Algorithms</a:t>
            </a:r>
            <a:endParaRPr lang="en-US" dirty="0"/>
          </a:p>
          <a:p>
            <a:pPr marL="457200" indent="-457200" algn="l">
              <a:buFont typeface="Wingdings" charset="2"/>
              <a:buChar char="u"/>
            </a:pPr>
            <a:endParaRPr lang="en-US" dirty="0"/>
          </a:p>
          <a:p>
            <a:pPr marL="457200" indent="-457200" algn="l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1"/>
            <a:ext cx="7772400" cy="990600"/>
          </a:xfrm>
        </p:spPr>
        <p:txBody>
          <a:bodyPr/>
          <a:lstStyle/>
          <a:p>
            <a:r>
              <a:rPr lang="en-US" dirty="0" smtClean="0"/>
              <a:t>Cycle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51001"/>
            <a:ext cx="6400800" cy="3752849"/>
          </a:xfrm>
        </p:spPr>
        <p:txBody>
          <a:bodyPr/>
          <a:lstStyle/>
          <a:p>
            <a:pPr algn="l"/>
            <a:r>
              <a:rPr lang="en-US" dirty="0" smtClean="0"/>
              <a:t>Many graph algorithms, like reachability, assume a path of length 0 always exists from a node to itself. </a:t>
            </a:r>
          </a:p>
          <a:p>
            <a:pPr algn="l"/>
            <a:r>
              <a:rPr lang="en-US" dirty="0" smtClean="0"/>
              <a:t>Thus node n is always reachable from itself by doing nothing.</a:t>
            </a:r>
          </a:p>
          <a:p>
            <a:pPr algn="l"/>
            <a:r>
              <a:rPr lang="en-US" dirty="0" smtClean="0"/>
              <a:t>But a path of length 1 or more may be problematic. For example, a course may not be its own prerequisite! 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506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74889"/>
            <a:ext cx="6629400" cy="499533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Our algorithm for cycle detection will consider two cases: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A node n is its own immediate successor. This is possible, but also easy to test for (look at edges from n).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A path of length 2 or more is also possible. Here we simple look at all immediate successors of n. From each we ask if a path from that node to n exists.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13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000" y="874889"/>
            <a:ext cx="7817556" cy="4528961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latin typeface="Courier"/>
                <a:cs typeface="Courier"/>
              </a:rPr>
              <a:t>boolean</a:t>
            </a: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hasCycle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Graphnode</a:t>
            </a:r>
            <a:r>
              <a:rPr lang="en-US" dirty="0">
                <a:latin typeface="Courier"/>
                <a:cs typeface="Courier"/>
              </a:rPr>
              <a:t>&lt;T&gt; j){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if (</a:t>
            </a:r>
            <a:r>
              <a:rPr lang="en-US" dirty="0" err="1" smtClean="0">
                <a:latin typeface="Courier"/>
                <a:cs typeface="Courier"/>
              </a:rPr>
              <a:t>j.getSucessors</a:t>
            </a:r>
            <a:r>
              <a:rPr lang="en-US" dirty="0" smtClean="0">
                <a:latin typeface="Courier"/>
                <a:cs typeface="Courier"/>
              </a:rPr>
              <a:t>().contains(j))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return true;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for (</a:t>
            </a:r>
            <a:r>
              <a:rPr lang="en-US" dirty="0" err="1">
                <a:latin typeface="Courier"/>
                <a:cs typeface="Courier"/>
              </a:rPr>
              <a:t>Graphnode</a:t>
            </a:r>
            <a:r>
              <a:rPr lang="en-US" dirty="0">
                <a:latin typeface="Courier"/>
                <a:cs typeface="Courier"/>
              </a:rPr>
              <a:t>&lt;T&gt; k: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</a:t>
            </a:r>
            <a:r>
              <a:rPr lang="en-US" dirty="0" err="1" smtClean="0">
                <a:latin typeface="Courier"/>
                <a:cs typeface="Courier"/>
              </a:rPr>
              <a:t>j.getsuccessors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>
                <a:latin typeface="Courier"/>
                <a:cs typeface="Courier"/>
              </a:rPr>
              <a:t>)){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if (</a:t>
            </a:r>
            <a:r>
              <a:rPr lang="en-US" dirty="0" err="1">
                <a:latin typeface="Courier"/>
                <a:cs typeface="Courier"/>
              </a:rPr>
              <a:t>pathExists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k,j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smtClean="0">
                <a:latin typeface="Courier"/>
                <a:cs typeface="Courier"/>
              </a:rPr>
              <a:t>return true; }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return </a:t>
            </a:r>
            <a:r>
              <a:rPr lang="en-US" dirty="0" smtClean="0">
                <a:latin typeface="Courier"/>
                <a:cs typeface="Courier"/>
              </a:rPr>
              <a:t>false;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0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74889"/>
            <a:ext cx="6400800" cy="4528961"/>
          </a:xfrm>
        </p:spPr>
        <p:txBody>
          <a:bodyPr/>
          <a:lstStyle/>
          <a:p>
            <a:pPr algn="l"/>
            <a:r>
              <a:rPr lang="en-US" dirty="0" smtClean="0"/>
              <a:t>We may also want to know if a graph has a cycle </a:t>
            </a:r>
            <a:r>
              <a:rPr lang="en-US" i="1" dirty="0" smtClean="0"/>
              <a:t>anywhere</a:t>
            </a:r>
            <a:r>
              <a:rPr lang="en-US" dirty="0" smtClean="0"/>
              <a:t>. This is easy too – we just check each node in turn for a cycle starting at that node.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44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874889"/>
            <a:ext cx="6587067" cy="4528961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latin typeface="Courier"/>
                <a:cs typeface="Courier"/>
              </a:rPr>
              <a:t>boolean</a:t>
            </a: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hasCycle</a:t>
            </a:r>
            <a:r>
              <a:rPr lang="en-US" dirty="0" smtClean="0">
                <a:latin typeface="Courier"/>
                <a:cs typeface="Courier"/>
              </a:rPr>
              <a:t>()</a:t>
            </a:r>
            <a:r>
              <a:rPr lang="en-US" dirty="0">
                <a:latin typeface="Courier"/>
                <a:cs typeface="Courier"/>
              </a:rPr>
              <a:t>{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 for 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Graphnode</a:t>
            </a:r>
            <a:r>
              <a:rPr lang="en-US" dirty="0">
                <a:latin typeface="Courier"/>
                <a:cs typeface="Courier"/>
              </a:rPr>
              <a:t>&lt;T&gt; k: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</a:t>
            </a:r>
            <a:r>
              <a:rPr lang="en-US" dirty="0" err="1" smtClean="0">
                <a:latin typeface="Courier"/>
                <a:cs typeface="Courier"/>
              </a:rPr>
              <a:t>this.getnodes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>
                <a:latin typeface="Courier"/>
                <a:cs typeface="Courier"/>
              </a:rPr>
              <a:t>)){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if 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hasCycle</a:t>
            </a:r>
            <a:r>
              <a:rPr lang="en-US" dirty="0" smtClean="0">
                <a:latin typeface="Courier"/>
                <a:cs typeface="Courier"/>
              </a:rPr>
              <a:t>(k))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      return true;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}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return false;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39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0603"/>
            <a:ext cx="7772400" cy="863953"/>
          </a:xfrm>
        </p:spPr>
        <p:txBody>
          <a:bodyPr/>
          <a:lstStyle/>
          <a:p>
            <a:r>
              <a:rPr lang="en-US" dirty="0" smtClean="0"/>
              <a:t>Topological Ordering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47472"/>
            <a:ext cx="6400800" cy="4265083"/>
          </a:xfrm>
        </p:spPr>
        <p:txBody>
          <a:bodyPr/>
          <a:lstStyle/>
          <a:p>
            <a:pPr algn="l"/>
            <a:r>
              <a:rPr lang="en-US" dirty="0" smtClean="0"/>
              <a:t>Graphs can be used to define ordering relations among nodes. That is </a:t>
            </a:r>
            <a:r>
              <a:rPr lang="en-US" dirty="0"/>
              <a:t>j → </a:t>
            </a:r>
            <a:r>
              <a:rPr lang="en-US" dirty="0" smtClean="0"/>
              <a:t>k means node j must be visited before node k is.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724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74889"/>
            <a:ext cx="6400800" cy="4528961"/>
          </a:xfrm>
        </p:spPr>
        <p:txBody>
          <a:bodyPr/>
          <a:lstStyle/>
          <a:p>
            <a:pPr algn="l"/>
            <a:r>
              <a:rPr lang="en-US" dirty="0" smtClean="0"/>
              <a:t>An example of ordering relations represented by graphs is a course prerequisite chain. For example: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52385"/>
          <a:stretch/>
        </p:blipFill>
        <p:spPr>
          <a:xfrm>
            <a:off x="2431345" y="2468033"/>
            <a:ext cx="3203218" cy="256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3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74889"/>
            <a:ext cx="6400800" cy="4528961"/>
          </a:xfrm>
        </p:spPr>
        <p:txBody>
          <a:bodyPr/>
          <a:lstStyle/>
          <a:p>
            <a:pPr algn="l"/>
            <a:r>
              <a:rPr lang="en-US" dirty="0" smtClean="0"/>
              <a:t>A student may register for a course like 640 only after 537, 367, 354 and 302 have been taken. However 310 may be taken before or after 640, since no ordering between them is indicated.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13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58473"/>
            <a:ext cx="6400800" cy="5422194"/>
          </a:xfrm>
        </p:spPr>
        <p:txBody>
          <a:bodyPr/>
          <a:lstStyle/>
          <a:p>
            <a:pPr algn="l"/>
            <a:r>
              <a:rPr lang="en-US" dirty="0" smtClean="0"/>
              <a:t>A </a:t>
            </a:r>
            <a:r>
              <a:rPr lang="en-US" i="1" dirty="0" smtClean="0"/>
              <a:t>topological ordering </a:t>
            </a:r>
            <a:r>
              <a:rPr lang="en-US" dirty="0" smtClean="0"/>
              <a:t>of nodes in a graph is a sequencing of nodes that respects the graph’s ordering relations.</a:t>
            </a:r>
          </a:p>
          <a:p>
            <a:pPr algn="l"/>
            <a:r>
              <a:rPr lang="en-US" dirty="0" smtClean="0"/>
              <a:t>That is, if the graph contains  </a:t>
            </a:r>
            <a:r>
              <a:rPr lang="en-US" dirty="0"/>
              <a:t>j → </a:t>
            </a:r>
            <a:r>
              <a:rPr lang="en-US" dirty="0" smtClean="0"/>
              <a:t>k,</a:t>
            </a:r>
          </a:p>
          <a:p>
            <a:pPr algn="l"/>
            <a:r>
              <a:rPr lang="en-US" dirty="0" smtClean="0"/>
              <a:t>then j must always be listed </a:t>
            </a:r>
            <a:r>
              <a:rPr lang="en-US" i="1" dirty="0" smtClean="0"/>
              <a:t>before</a:t>
            </a:r>
            <a:r>
              <a:rPr lang="en-US" dirty="0" smtClean="0"/>
              <a:t> k.  </a:t>
            </a:r>
          </a:p>
          <a:p>
            <a:pPr algn="l"/>
            <a:r>
              <a:rPr lang="en-US" dirty="0" smtClean="0"/>
              <a:t>We can use a variant of depth-first search to do a topological ordering. </a:t>
            </a:r>
          </a:p>
          <a:p>
            <a:pPr algn="l"/>
            <a:r>
              <a:rPr lang="en-US" dirty="0" smtClean="0"/>
              <a:t>We require that the graph we will order </a:t>
            </a:r>
            <a:r>
              <a:rPr lang="en-US" i="1" dirty="0" smtClean="0"/>
              <a:t>has no cycles</a:t>
            </a:r>
            <a:r>
              <a:rPr lang="en-US" dirty="0" smtClean="0"/>
              <a:t>. Cycles make a valid numbering impossible.</a:t>
            </a:r>
          </a:p>
          <a:p>
            <a:pPr algn="l"/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66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44361"/>
            <a:ext cx="6400800" cy="5633861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Recall that we already know for to test a graph for cycles.</a:t>
            </a:r>
          </a:p>
          <a:p>
            <a:pPr algn="l"/>
            <a:r>
              <a:rPr lang="en-US" dirty="0" smtClean="0"/>
              <a:t>We will identify one or more “start nodes” in a graph. A start node is simply a node that has no incoming edges. </a:t>
            </a:r>
          </a:p>
          <a:p>
            <a:pPr algn="l"/>
            <a:r>
              <a:rPr lang="en-US" dirty="0" smtClean="0"/>
              <a:t>We start at such nodes because starting elsewhere makes them unreachable.</a:t>
            </a:r>
          </a:p>
          <a:p>
            <a:pPr algn="l"/>
            <a:r>
              <a:rPr lang="en-US" dirty="0" smtClean="0"/>
              <a:t>Each node has a </a:t>
            </a:r>
            <a:r>
              <a:rPr lang="en-US" dirty="0" err="1" smtClean="0"/>
              <a:t>boolean</a:t>
            </a:r>
            <a:r>
              <a:rPr lang="en-US" dirty="0" smtClean="0"/>
              <a:t> flag </a:t>
            </a:r>
            <a:r>
              <a:rPr lang="en-US" i="1" dirty="0" err="1" smtClean="0"/>
              <a:t>isDone</a:t>
            </a:r>
            <a:r>
              <a:rPr lang="en-US" dirty="0" smtClean="0"/>
              <a:t>, initially false. When a node’s </a:t>
            </a:r>
            <a:r>
              <a:rPr lang="en-US" i="1" dirty="0" err="1" smtClean="0"/>
              <a:t>isDone</a:t>
            </a:r>
            <a:r>
              <a:rPr lang="en-US" dirty="0" smtClean="0"/>
              <a:t> flag becomes true, it is assigned an ordering number and needs no further processing.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23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47889"/>
            <a:ext cx="7772400" cy="1100667"/>
          </a:xfrm>
        </p:spPr>
        <p:txBody>
          <a:bodyPr/>
          <a:lstStyle/>
          <a:p>
            <a:r>
              <a:rPr lang="en-US" dirty="0" smtClean="0"/>
              <a:t>Depth-first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48556"/>
            <a:ext cx="6400800" cy="3555294"/>
          </a:xfrm>
        </p:spPr>
        <p:txBody>
          <a:bodyPr/>
          <a:lstStyle/>
          <a:p>
            <a:pPr algn="l"/>
            <a:r>
              <a:rPr lang="en-US" dirty="0" smtClean="0"/>
              <a:t>We visit nodes in the graph by following edges, with the rule that we visit “new nodes” whenever possible.</a:t>
            </a:r>
          </a:p>
          <a:p>
            <a:pPr algn="l"/>
            <a:r>
              <a:rPr lang="en-US" dirty="0" smtClean="0"/>
              <a:t>Of course, not all nodes are necessarily reachable from a given start node.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77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44361"/>
            <a:ext cx="6699956" cy="5365749"/>
          </a:xfrm>
        </p:spPr>
        <p:txBody>
          <a:bodyPr/>
          <a:lstStyle/>
          <a:p>
            <a:pPr algn="l"/>
            <a:r>
              <a:rPr lang="en-US" dirty="0" smtClean="0"/>
              <a:t>As in depth first search, we process a node after all its children have been processed. Thus leaf nodes get a number, then their parents, etc.</a:t>
            </a:r>
          </a:p>
          <a:p>
            <a:pPr algn="l"/>
            <a:r>
              <a:rPr lang="en-US" dirty="0" smtClean="0"/>
              <a:t>We assign numbers last to first so that the order number assigned to a leaf is larger than that assigned to its parent.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54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4221" y="744361"/>
            <a:ext cx="7041445" cy="5365749"/>
          </a:xfrm>
        </p:spPr>
        <p:txBody>
          <a:bodyPr/>
          <a:lstStyle/>
          <a:p>
            <a:pPr algn="l"/>
            <a:r>
              <a:rPr lang="en-US" dirty="0"/>
              <a:t>The method we will use is</a:t>
            </a:r>
          </a:p>
          <a:p>
            <a:pPr algn="l"/>
            <a:r>
              <a:rPr lang="en-US" sz="2400" dirty="0" err="1">
                <a:latin typeface="Courier"/>
                <a:cs typeface="Courier"/>
              </a:rPr>
              <a:t>int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topOrder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Graphnode</a:t>
            </a:r>
            <a:r>
              <a:rPr lang="en-US" sz="2400" dirty="0">
                <a:latin typeface="Courier"/>
                <a:cs typeface="Courier"/>
              </a:rPr>
              <a:t>&lt;T&gt; n, </a:t>
            </a:r>
            <a:r>
              <a:rPr lang="en-US" sz="2400" dirty="0" err="1">
                <a:latin typeface="Courier"/>
                <a:cs typeface="Courier"/>
              </a:rPr>
              <a:t>int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num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  <a:p>
            <a:pPr algn="l"/>
            <a:r>
              <a:rPr lang="en-US" dirty="0"/>
              <a:t>The</a:t>
            </a:r>
            <a:r>
              <a:rPr lang="en-US" dirty="0" smtClean="0">
                <a:cs typeface="Courier"/>
              </a:rPr>
              <a:t> parameter </a:t>
            </a:r>
            <a:r>
              <a:rPr lang="en-US" dirty="0" err="1" smtClean="0">
                <a:cs typeface="Courier"/>
              </a:rPr>
              <a:t>num</a:t>
            </a:r>
            <a:r>
              <a:rPr lang="en-US" dirty="0" smtClean="0">
                <a:cs typeface="Courier"/>
              </a:rPr>
              <a:t> is the last (highest) number to be assigned. The method returns the highest unused order number (the graph may not be connected, so numbering may need to be done in pieces).</a:t>
            </a:r>
          </a:p>
          <a:p>
            <a:pPr algn="l"/>
            <a:endParaRPr lang="en-US" dirty="0">
              <a:cs typeface="Courier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7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667" y="744361"/>
            <a:ext cx="6914443" cy="536574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topOrder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Graphnode</a:t>
            </a:r>
            <a:r>
              <a:rPr lang="en-US" dirty="0">
                <a:latin typeface="Courier"/>
                <a:cs typeface="Courier"/>
              </a:rPr>
              <a:t>&lt;T&gt; n,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num</a:t>
            </a:r>
            <a:r>
              <a:rPr lang="en-US" dirty="0">
                <a:latin typeface="Courier"/>
                <a:cs typeface="Courier"/>
              </a:rPr>
              <a:t>) </a:t>
            </a:r>
            <a:r>
              <a:rPr lang="en-US" dirty="0" smtClean="0">
                <a:latin typeface="Courier"/>
                <a:cs typeface="Courier"/>
              </a:rPr>
              <a:t>{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   for 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Graphnode</a:t>
            </a:r>
            <a:r>
              <a:rPr lang="en-US" dirty="0">
                <a:latin typeface="Courier"/>
                <a:cs typeface="Courier"/>
              </a:rPr>
              <a:t>&lt;T&gt; m : </a:t>
            </a:r>
            <a:r>
              <a:rPr lang="en-US" dirty="0" smtClean="0">
                <a:latin typeface="Courier"/>
                <a:cs typeface="Courier"/>
              </a:rPr>
              <a:t>  			      		   </a:t>
            </a:r>
            <a:r>
              <a:rPr lang="en-US" dirty="0" err="1" smtClean="0">
                <a:latin typeface="Courier"/>
                <a:cs typeface="Courier"/>
              </a:rPr>
              <a:t>n.getSuccessors</a:t>
            </a:r>
            <a:r>
              <a:rPr lang="en-US" dirty="0">
                <a:latin typeface="Courier"/>
                <a:cs typeface="Courier"/>
              </a:rPr>
              <a:t>()) {</a:t>
            </a:r>
          </a:p>
          <a:p>
            <a:pPr algn="l"/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      if (! </a:t>
            </a:r>
            <a:r>
              <a:rPr lang="en-US" dirty="0" err="1" smtClean="0">
                <a:latin typeface="Courier"/>
                <a:cs typeface="Courier"/>
              </a:rPr>
              <a:t>m.isDone</a:t>
            </a:r>
            <a:r>
              <a:rPr lang="en-US" dirty="0" smtClean="0">
                <a:latin typeface="Courier"/>
                <a:cs typeface="Courier"/>
              </a:rPr>
              <a:t>) </a:t>
            </a:r>
            <a:r>
              <a:rPr lang="en-US" dirty="0">
                <a:latin typeface="Courier"/>
                <a:cs typeface="Courier"/>
              </a:rPr>
              <a:t>{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            num = </a:t>
            </a:r>
            <a:r>
              <a:rPr lang="is-IS" dirty="0" smtClean="0">
                <a:latin typeface="Courier"/>
                <a:cs typeface="Courier"/>
              </a:rPr>
              <a:t>topOrder(</a:t>
            </a:r>
            <a:r>
              <a:rPr lang="is-IS" dirty="0">
                <a:latin typeface="Courier"/>
                <a:cs typeface="Courier"/>
              </a:rPr>
              <a:t>m, num);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      </a:t>
            </a:r>
            <a:r>
              <a:rPr lang="is-IS" dirty="0" smtClean="0">
                <a:latin typeface="Courier"/>
                <a:cs typeface="Courier"/>
              </a:rPr>
              <a:t>}</a:t>
            </a:r>
            <a:endParaRPr lang="is-IS" dirty="0">
              <a:latin typeface="Courier"/>
              <a:cs typeface="Courier"/>
            </a:endParaRPr>
          </a:p>
          <a:p>
            <a:pPr algn="l"/>
            <a:r>
              <a:rPr lang="is-IS" dirty="0">
                <a:latin typeface="Courier"/>
                <a:cs typeface="Courier"/>
              </a:rPr>
              <a:t>    }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    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// here when n has no more successors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 smtClean="0">
                <a:latin typeface="Courier"/>
                <a:cs typeface="Courier"/>
              </a:rPr>
              <a:t>n.isDone</a:t>
            </a:r>
            <a:r>
              <a:rPr lang="en-US" dirty="0" smtClean="0">
                <a:latin typeface="Courier"/>
                <a:cs typeface="Courier"/>
              </a:rPr>
              <a:t> = true;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 smtClean="0">
                <a:latin typeface="Courier"/>
                <a:cs typeface="Courier"/>
              </a:rPr>
              <a:t>n.setOrder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num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    return num - 1;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}</a:t>
            </a:r>
          </a:p>
          <a:p>
            <a:endParaRPr lang="is-I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10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47889"/>
            <a:ext cx="7772400" cy="832555"/>
          </a:xfrm>
        </p:spPr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topOrder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4600" y="1806222"/>
            <a:ext cx="6400800" cy="4007556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We order the course prerequisite graph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We’ll start at node 302 with </a:t>
            </a:r>
            <a:r>
              <a:rPr lang="en-US" dirty="0" err="1" smtClean="0"/>
              <a:t>num</a:t>
            </a:r>
            <a:r>
              <a:rPr lang="en-US" dirty="0" smtClean="0"/>
              <a:t> = 7.</a:t>
            </a:r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2385"/>
          <a:stretch/>
        </p:blipFill>
        <p:spPr>
          <a:xfrm>
            <a:off x="2431345" y="2468033"/>
            <a:ext cx="3203218" cy="256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91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02381"/>
            <a:ext cx="7772400" cy="1019175"/>
          </a:xfrm>
        </p:spPr>
        <p:txBody>
          <a:bodyPr/>
          <a:lstStyle/>
          <a:p>
            <a:r>
              <a:rPr lang="en-US" dirty="0" smtClean="0"/>
              <a:t>Breadth-first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60361"/>
            <a:ext cx="6400800" cy="4222749"/>
          </a:xfrm>
        </p:spPr>
        <p:txBody>
          <a:bodyPr/>
          <a:lstStyle/>
          <a:p>
            <a:pPr algn="l"/>
            <a:r>
              <a:rPr lang="en-US" dirty="0" smtClean="0"/>
              <a:t>An alternative to depth-first choice is </a:t>
            </a:r>
            <a:r>
              <a:rPr lang="en-US" i="1" dirty="0" smtClean="0"/>
              <a:t>breadth-first </a:t>
            </a:r>
            <a:r>
              <a:rPr lang="en-US" dirty="0" smtClean="0"/>
              <a:t>search. </a:t>
            </a:r>
          </a:p>
          <a:p>
            <a:pPr algn="l"/>
            <a:r>
              <a:rPr lang="en-US" dirty="0" smtClean="0"/>
              <a:t>From a starting node all nodes at distance one are visited, then nodes at distance 2, etc.</a:t>
            </a:r>
          </a:p>
          <a:p>
            <a:pPr algn="l"/>
            <a:r>
              <a:rPr lang="en-US" dirty="0" smtClean="0"/>
              <a:t>This sort of search is used to find the </a:t>
            </a:r>
            <a:r>
              <a:rPr lang="en-US" i="1" dirty="0" smtClean="0"/>
              <a:t>shortest path </a:t>
            </a:r>
            <a:r>
              <a:rPr lang="en-US" dirty="0" smtClean="0"/>
              <a:t>between two nodes.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43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44361"/>
            <a:ext cx="6400800" cy="5365749"/>
          </a:xfrm>
        </p:spPr>
        <p:txBody>
          <a:bodyPr/>
          <a:lstStyle/>
          <a:p>
            <a:pPr algn="l"/>
            <a:r>
              <a:rPr lang="en-US" dirty="0" smtClean="0"/>
              <a:t>We’ve already seen the tree-oriented version of breadth-first search – </a:t>
            </a:r>
            <a:r>
              <a:rPr lang="en-US" i="1" dirty="0" smtClean="0"/>
              <a:t>level order</a:t>
            </a:r>
            <a:r>
              <a:rPr lang="en-US" dirty="0" smtClean="0"/>
              <a:t> traversal.</a:t>
            </a:r>
          </a:p>
          <a:p>
            <a:pPr algn="l"/>
            <a:r>
              <a:rPr lang="en-US" dirty="0" smtClean="0"/>
              <a:t>As in level-order traversal, we use a queue to remember nodes waiting to be fully processed.</a:t>
            </a:r>
          </a:p>
          <a:p>
            <a:pPr algn="l"/>
            <a:r>
              <a:rPr lang="en-US" dirty="0" smtClean="0"/>
              <a:t>We also use a “visited” flag to remember nodes already processed (and queued).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23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44361"/>
            <a:ext cx="6400800" cy="536574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>
                <a:latin typeface="Courier"/>
                <a:cs typeface="Courier"/>
              </a:rPr>
              <a:t>public </a:t>
            </a:r>
            <a:r>
              <a:rPr lang="en-US" dirty="0">
                <a:latin typeface="Courier"/>
                <a:cs typeface="Courier"/>
              </a:rPr>
              <a:t>void </a:t>
            </a:r>
            <a:r>
              <a:rPr lang="en-US" dirty="0" err="1">
                <a:latin typeface="Courier"/>
                <a:cs typeface="Courier"/>
              </a:rPr>
              <a:t>bfs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Graphnode</a:t>
            </a:r>
            <a:r>
              <a:rPr lang="en-US" dirty="0">
                <a:latin typeface="Courier"/>
                <a:cs typeface="Courier"/>
              </a:rPr>
              <a:t>&lt;T&gt; n)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Queue&lt;</a:t>
            </a:r>
            <a:r>
              <a:rPr lang="en-US" dirty="0" err="1">
                <a:latin typeface="Courier"/>
                <a:cs typeface="Courier"/>
              </a:rPr>
              <a:t>Graphnode</a:t>
            </a:r>
            <a:r>
              <a:rPr lang="en-US" dirty="0">
                <a:latin typeface="Courier"/>
                <a:cs typeface="Courier"/>
              </a:rPr>
              <a:t>&gt; queue </a:t>
            </a:r>
            <a:r>
              <a:rPr lang="en-US" dirty="0" smtClean="0">
                <a:latin typeface="Courier"/>
                <a:cs typeface="Courier"/>
              </a:rPr>
              <a:t>=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</a:t>
            </a:r>
            <a:r>
              <a:rPr lang="en-US" dirty="0">
                <a:latin typeface="Courier"/>
                <a:cs typeface="Courier"/>
              </a:rPr>
              <a:t>new Queue&lt;</a:t>
            </a:r>
            <a:r>
              <a:rPr lang="en-US" dirty="0" err="1">
                <a:latin typeface="Courier"/>
                <a:cs typeface="Courier"/>
              </a:rPr>
              <a:t>Graphnode</a:t>
            </a:r>
            <a:r>
              <a:rPr lang="en-US" dirty="0">
                <a:latin typeface="Courier"/>
                <a:cs typeface="Courier"/>
              </a:rPr>
              <a:t>&gt;();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n.setVisited</a:t>
            </a:r>
            <a:r>
              <a:rPr lang="en-US" dirty="0">
                <a:latin typeface="Courier"/>
                <a:cs typeface="Courier"/>
              </a:rPr>
              <a:t>(true);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queue.enqueue</a:t>
            </a:r>
            <a:r>
              <a:rPr lang="en-US" dirty="0">
                <a:latin typeface="Courier"/>
                <a:cs typeface="Courier"/>
              </a:rPr>
              <a:t>( n 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while (!</a:t>
            </a:r>
            <a:r>
              <a:rPr lang="en-US" dirty="0" err="1">
                <a:latin typeface="Courier"/>
                <a:cs typeface="Courier"/>
              </a:rPr>
              <a:t>queue.isEmpty</a:t>
            </a:r>
            <a:r>
              <a:rPr lang="en-US" dirty="0">
                <a:latin typeface="Courier"/>
                <a:cs typeface="Courier"/>
              </a:rPr>
              <a:t>()))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Graphnode</a:t>
            </a:r>
            <a:r>
              <a:rPr lang="en-US" dirty="0">
                <a:latin typeface="Courier"/>
                <a:cs typeface="Courier"/>
              </a:rPr>
              <a:t>&lt;T&gt; current = </a:t>
            </a:r>
            <a:r>
              <a:rPr lang="en-US" dirty="0" smtClean="0">
                <a:latin typeface="Courier"/>
                <a:cs typeface="Courier"/>
              </a:rPr>
              <a:t>	              		    </a:t>
            </a:r>
            <a:r>
              <a:rPr lang="en-US" dirty="0" err="1" smtClean="0">
                <a:latin typeface="Courier"/>
                <a:cs typeface="Courier"/>
              </a:rPr>
              <a:t>queue.dequeue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for (</a:t>
            </a:r>
            <a:r>
              <a:rPr lang="en-US" dirty="0" err="1">
                <a:latin typeface="Courier"/>
                <a:cs typeface="Courier"/>
              </a:rPr>
              <a:t>Graphnode</a:t>
            </a:r>
            <a:r>
              <a:rPr lang="en-US" dirty="0">
                <a:latin typeface="Courier"/>
                <a:cs typeface="Courier"/>
              </a:rPr>
              <a:t>&lt;T&gt; k : </a:t>
            </a:r>
            <a:r>
              <a:rPr lang="en-US" dirty="0" smtClean="0">
                <a:latin typeface="Courier"/>
                <a:cs typeface="Courier"/>
              </a:rPr>
              <a:t>                    	          </a:t>
            </a:r>
            <a:r>
              <a:rPr lang="en-US" dirty="0" err="1" smtClean="0">
                <a:latin typeface="Courier"/>
                <a:cs typeface="Courier"/>
              </a:rPr>
              <a:t>current.getSuccessors</a:t>
            </a:r>
            <a:r>
              <a:rPr lang="en-US" dirty="0">
                <a:latin typeface="Courier"/>
                <a:cs typeface="Courier"/>
              </a:rPr>
              <a:t>()) </a:t>
            </a:r>
            <a:r>
              <a:rPr lang="en-US" dirty="0" smtClean="0">
                <a:latin typeface="Courier"/>
                <a:cs typeface="Courier"/>
              </a:rPr>
              <a:t>{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          if (! </a:t>
            </a:r>
            <a:r>
              <a:rPr lang="en-US" dirty="0" err="1">
                <a:latin typeface="Courier"/>
                <a:cs typeface="Courier"/>
              </a:rPr>
              <a:t>k.getVisited</a:t>
            </a:r>
            <a:r>
              <a:rPr lang="en-US" dirty="0">
                <a:latin typeface="Courier"/>
                <a:cs typeface="Courier"/>
              </a:rPr>
              <a:t>()){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        </a:t>
            </a:r>
            <a:r>
              <a:rPr lang="en-US" dirty="0" err="1">
                <a:latin typeface="Courier"/>
                <a:cs typeface="Courier"/>
              </a:rPr>
              <a:t>k.setVisited</a:t>
            </a:r>
            <a:r>
              <a:rPr lang="en-US" dirty="0">
                <a:latin typeface="Courier"/>
                <a:cs typeface="Courier"/>
              </a:rPr>
              <a:t>(true);</a:t>
            </a:r>
          </a:p>
          <a:p>
            <a:pPr algn="l"/>
            <a:r>
              <a:rPr lang="fr-FR" dirty="0">
                <a:latin typeface="Courier"/>
                <a:cs typeface="Courier"/>
              </a:rPr>
              <a:t>                </a:t>
            </a:r>
            <a:r>
              <a:rPr lang="fr-FR" dirty="0" err="1">
                <a:latin typeface="Courier"/>
                <a:cs typeface="Courier"/>
              </a:rPr>
              <a:t>queue.enqueue</a:t>
            </a:r>
            <a:r>
              <a:rPr lang="fr-FR" dirty="0">
                <a:latin typeface="Courier"/>
                <a:cs typeface="Courier"/>
              </a:rPr>
              <a:t>(k);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    } // end if k not visited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} // end for every successor k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} // end while queue not empty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8343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5001"/>
            <a:ext cx="7772400" cy="917221"/>
          </a:xfrm>
        </p:spPr>
        <p:txBody>
          <a:bodyPr/>
          <a:lstStyle/>
          <a:p>
            <a:r>
              <a:rPr lang="en-US" dirty="0" smtClean="0"/>
              <a:t>Example of Breadth-first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82889"/>
            <a:ext cx="6400800" cy="402096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9794"/>
          <a:stretch/>
        </p:blipFill>
        <p:spPr>
          <a:xfrm>
            <a:off x="2336800" y="1552222"/>
            <a:ext cx="4996002" cy="385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34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44361"/>
            <a:ext cx="6400800" cy="536574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9589"/>
          <a:stretch/>
        </p:blipFill>
        <p:spPr>
          <a:xfrm>
            <a:off x="2336800" y="1312333"/>
            <a:ext cx="5177042" cy="400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99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44361"/>
            <a:ext cx="6400800" cy="5365749"/>
          </a:xfrm>
        </p:spPr>
        <p:txBody>
          <a:bodyPr/>
          <a:lstStyle/>
          <a:p>
            <a:pPr algn="l"/>
            <a:r>
              <a:rPr lang="en-US" dirty="0" smtClean="0"/>
              <a:t>Starting at node 0, the visit order is</a:t>
            </a:r>
          </a:p>
          <a:p>
            <a:pPr algn="l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22" y="1727200"/>
            <a:ext cx="4832692" cy="167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83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6111" y="874889"/>
            <a:ext cx="7422445" cy="4528961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Depth-first searches allow us to answer many interesting graph-related questions:</a:t>
            </a:r>
          </a:p>
          <a:p>
            <a:pPr algn="l"/>
            <a:r>
              <a:rPr lang="en-US" dirty="0" smtClean="0"/>
              <a:t>•</a:t>
            </a:r>
            <a:r>
              <a:rPr lang="en-US" dirty="0"/>
              <a:t>	Is it connected?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Is there a path from node j to node k?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Does it contain a cycle?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What nodes are reachable from node j?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Can the nodes be ordered so that for every node j, j comes before all of its successors in the ordering?</a:t>
            </a:r>
          </a:p>
          <a:p>
            <a:endParaRPr lang="en-US" dirty="0"/>
          </a:p>
          <a:p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marL="457200" indent="-4572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90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8269"/>
            <a:ext cx="7772400" cy="1470025"/>
          </a:xfrm>
        </p:spPr>
        <p:txBody>
          <a:bodyPr/>
          <a:lstStyle/>
          <a:p>
            <a:r>
              <a:rPr lang="en-US" dirty="0" smtClean="0"/>
              <a:t>Shortest Path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19111"/>
            <a:ext cx="6400800" cy="39370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We </a:t>
            </a:r>
            <a:r>
              <a:rPr lang="en-US" dirty="0"/>
              <a:t>can use </a:t>
            </a:r>
            <a:r>
              <a:rPr lang="en-US" dirty="0" err="1" smtClean="0"/>
              <a:t>bfs</a:t>
            </a:r>
            <a:r>
              <a:rPr lang="en-US" dirty="0" smtClean="0"/>
              <a:t> </a:t>
            </a:r>
            <a:r>
              <a:rPr lang="en-US" dirty="0"/>
              <a:t>to find the shortest distance </a:t>
            </a:r>
            <a:r>
              <a:rPr lang="en-US" dirty="0" smtClean="0"/>
              <a:t>to </a:t>
            </a:r>
            <a:r>
              <a:rPr lang="en-US" dirty="0"/>
              <a:t>each reachable node: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add a distance field to each node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when </a:t>
            </a:r>
            <a:r>
              <a:rPr lang="en-US" dirty="0" err="1"/>
              <a:t>bfs</a:t>
            </a:r>
            <a:r>
              <a:rPr lang="en-US" dirty="0"/>
              <a:t> is called with node n, set n's distance to zero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when a node k is about to be </a:t>
            </a:r>
            <a:r>
              <a:rPr lang="en-US" dirty="0" err="1"/>
              <a:t>enqueued</a:t>
            </a:r>
            <a:r>
              <a:rPr lang="en-US" dirty="0"/>
              <a:t>, set k's distance to the distance of the current node (the one that was just </a:t>
            </a:r>
            <a:r>
              <a:rPr lang="en-US" dirty="0" err="1"/>
              <a:t>dequeued</a:t>
            </a:r>
            <a:r>
              <a:rPr lang="en-US" dirty="0"/>
              <a:t>) + 1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59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3223"/>
            <a:ext cx="7772400" cy="903110"/>
          </a:xfrm>
        </p:spPr>
        <p:txBody>
          <a:bodyPr/>
          <a:lstStyle/>
          <a:p>
            <a:r>
              <a:rPr lang="en-US" dirty="0" smtClean="0"/>
              <a:t>Shortest Weighted Path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66333"/>
            <a:ext cx="6400800" cy="3837517"/>
          </a:xfrm>
        </p:spPr>
        <p:txBody>
          <a:bodyPr/>
          <a:lstStyle/>
          <a:p>
            <a:pPr algn="l"/>
            <a:r>
              <a:rPr lang="en-US" dirty="0" smtClean="0"/>
              <a:t>The shortest path does not always give us the best result. Consider a highway map, listing cities and distances: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09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44361"/>
            <a:ext cx="6400800" cy="536574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1308100"/>
            <a:ext cx="61976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92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44361"/>
            <a:ext cx="6400800" cy="5365749"/>
          </a:xfrm>
        </p:spPr>
        <p:txBody>
          <a:bodyPr/>
          <a:lstStyle/>
          <a:p>
            <a:pPr algn="l"/>
            <a:r>
              <a:rPr lang="en-US" dirty="0" smtClean="0"/>
              <a:t>Shortest path tells us the best route from Madison to Milwaukee is through Beloit, since it takes just “two steps.” </a:t>
            </a:r>
          </a:p>
          <a:p>
            <a:pPr algn="l"/>
            <a:r>
              <a:rPr lang="en-US" dirty="0" smtClean="0"/>
              <a:t>But looking at distances tells us the route through Delafield is better.</a:t>
            </a:r>
          </a:p>
          <a:p>
            <a:pPr algn="l"/>
            <a:r>
              <a:rPr lang="en-US" dirty="0" smtClean="0"/>
              <a:t>What we need is a shortest </a:t>
            </a:r>
            <a:r>
              <a:rPr lang="en-US" i="1" dirty="0" smtClean="0"/>
              <a:t>weighted</a:t>
            </a:r>
            <a:r>
              <a:rPr lang="en-US" dirty="0" smtClean="0"/>
              <a:t> path algorithm.</a:t>
            </a:r>
          </a:p>
          <a:p>
            <a:pPr algn="l"/>
            <a:r>
              <a:rPr lang="en-US" i="1" dirty="0" err="1" smtClean="0"/>
              <a:t>Dijkstra’s</a:t>
            </a:r>
            <a:r>
              <a:rPr lang="en-US" i="1" dirty="0" smtClean="0"/>
              <a:t> algorithm </a:t>
            </a:r>
            <a:r>
              <a:rPr lang="en-US" dirty="0" smtClean="0"/>
              <a:t>lets us compute shortest weighted paths efficiently.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90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49112"/>
            <a:ext cx="7772400" cy="889000"/>
          </a:xfrm>
        </p:spPr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</a:t>
            </a:r>
            <a:r>
              <a:rPr lang="en-US" dirty="0" smtClean="0"/>
              <a:t>Algorithm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90889"/>
            <a:ext cx="6400800" cy="3512961"/>
          </a:xfrm>
        </p:spPr>
        <p:txBody>
          <a:bodyPr/>
          <a:lstStyle/>
          <a:p>
            <a:pPr algn="l"/>
            <a:r>
              <a:rPr lang="en-US" dirty="0" err="1"/>
              <a:t>Dijkstra’s</a:t>
            </a:r>
            <a:r>
              <a:rPr lang="en-US" dirty="0"/>
              <a:t> algorithm </a:t>
            </a:r>
            <a:r>
              <a:rPr lang="en-US" dirty="0" smtClean="0"/>
              <a:t>uses an “explorer” approach, in which we visit nodes along various paths, always recording the shortest (or fastest, or cheapest) distance.</a:t>
            </a:r>
          </a:p>
          <a:p>
            <a:pPr algn="l"/>
            <a:r>
              <a:rPr lang="en-US" dirty="0" smtClean="0"/>
              <a:t>We start at a source node. The distance from source s to itself is trivially 0.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47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44361"/>
            <a:ext cx="6400800" cy="5365749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We then look at nodes one step away from the source. Tentative distances are recorded. The smallest distance gives us the shortest path from s  to one node.</a:t>
            </a:r>
          </a:p>
          <a:p>
            <a:pPr algn="l"/>
            <a:r>
              <a:rPr lang="en-US" dirty="0" smtClean="0"/>
              <a:t>Why?</a:t>
            </a:r>
          </a:p>
          <a:p>
            <a:pPr algn="l"/>
            <a:r>
              <a:rPr lang="en-US" dirty="0" smtClean="0"/>
              <a:t>This node is marked as “finished.”</a:t>
            </a:r>
          </a:p>
          <a:p>
            <a:pPr algn="l"/>
            <a:r>
              <a:rPr lang="en-US" dirty="0" smtClean="0"/>
              <a:t>We next look the nearest node not marked as finished. Its successors are explored. The node marked with the shortest distance is marked as finished.</a:t>
            </a:r>
          </a:p>
          <a:p>
            <a:pPr algn="l"/>
            <a:r>
              <a:rPr lang="en-US" dirty="0" smtClean="0"/>
              <a:t>Then the unfinished node with the shortest distance is explored.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3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44361"/>
            <a:ext cx="6400800" cy="5365749"/>
          </a:xfrm>
        </p:spPr>
        <p:txBody>
          <a:bodyPr/>
          <a:lstStyle/>
          <a:p>
            <a:pPr algn="l"/>
            <a:r>
              <a:rPr lang="en-US" dirty="0" smtClean="0"/>
              <a:t>The process continues until all nodes are marked as finished.</a:t>
            </a:r>
          </a:p>
          <a:p>
            <a:pPr algn="l"/>
            <a:r>
              <a:rPr lang="en-US" dirty="0" smtClean="0"/>
              <a:t>Here is an outline of </a:t>
            </a:r>
            <a:r>
              <a:rPr lang="en-US" dirty="0" err="1" smtClean="0"/>
              <a:t>Dijkstra’s</a:t>
            </a:r>
            <a:r>
              <a:rPr lang="en-US" dirty="0" smtClean="0"/>
              <a:t> Algorithm.</a:t>
            </a:r>
          </a:p>
          <a:p>
            <a:pPr algn="l"/>
            <a:r>
              <a:rPr lang="en-US" dirty="0" smtClean="0"/>
              <a:t>We start with:</a:t>
            </a:r>
          </a:p>
          <a:p>
            <a:pPr algn="l"/>
            <a:r>
              <a:rPr lang="en-US" dirty="0" smtClean="0"/>
              <a:t>A graph</a:t>
            </a:r>
            <a:r>
              <a:rPr lang="en-US" dirty="0"/>
              <a:t>, </a:t>
            </a:r>
            <a:r>
              <a:rPr lang="en-US" dirty="0">
                <a:latin typeface="Courier"/>
                <a:cs typeface="Courier"/>
              </a:rPr>
              <a:t>G</a:t>
            </a:r>
            <a:r>
              <a:rPr lang="en-US" dirty="0"/>
              <a:t>, with edges </a:t>
            </a:r>
            <a:r>
              <a:rPr lang="en-US" dirty="0">
                <a:latin typeface="Courier"/>
                <a:cs typeface="Courier"/>
              </a:rPr>
              <a:t>E</a:t>
            </a:r>
            <a:r>
              <a:rPr lang="en-US" dirty="0"/>
              <a:t> of the form </a:t>
            </a:r>
            <a:endParaRPr lang="en-US" dirty="0" smtClean="0"/>
          </a:p>
          <a:p>
            <a:pPr algn="l"/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>
                <a:latin typeface="Courier"/>
                <a:cs typeface="Courier"/>
              </a:rPr>
              <a:t>v1, v2) </a:t>
            </a:r>
            <a:r>
              <a:rPr lang="en-US" dirty="0"/>
              <a:t>and </a:t>
            </a:r>
            <a:r>
              <a:rPr lang="en-US" dirty="0" smtClean="0"/>
              <a:t>vertices (nodes) </a:t>
            </a:r>
            <a:r>
              <a:rPr lang="en-US" dirty="0">
                <a:latin typeface="Courier"/>
                <a:cs typeface="Courier"/>
              </a:rPr>
              <a:t>V</a:t>
            </a:r>
            <a:r>
              <a:rPr lang="en-US" dirty="0"/>
              <a:t>, and a source vertex, </a:t>
            </a:r>
            <a:r>
              <a:rPr lang="en-US" dirty="0" smtClean="0">
                <a:latin typeface="Courier"/>
                <a:cs typeface="Courier"/>
              </a:rPr>
              <a:t>s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75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444" y="744361"/>
            <a:ext cx="7154334" cy="5365749"/>
          </a:xfrm>
        </p:spPr>
        <p:txBody>
          <a:bodyPr/>
          <a:lstStyle/>
          <a:p>
            <a:pPr algn="l"/>
            <a:r>
              <a:rPr lang="en-US" dirty="0" smtClean="0"/>
              <a:t>The data structures we use are:</a:t>
            </a:r>
          </a:p>
          <a:p>
            <a:pPr algn="l"/>
            <a:r>
              <a:rPr lang="en-US" dirty="0" err="1">
                <a:latin typeface="Courier"/>
                <a:cs typeface="Courier"/>
              </a:rPr>
              <a:t>dist</a:t>
            </a:r>
            <a:r>
              <a:rPr lang="en-US" dirty="0"/>
              <a:t> : array of distances from the source to each </a:t>
            </a:r>
            <a:r>
              <a:rPr lang="en-US" dirty="0" smtClean="0"/>
              <a:t>vertex</a:t>
            </a:r>
          </a:p>
          <a:p>
            <a:pPr algn="l"/>
            <a:r>
              <a:rPr lang="en-US" dirty="0" smtClean="0"/>
              <a:t> </a:t>
            </a:r>
            <a:r>
              <a:rPr lang="en-US" dirty="0" err="1">
                <a:latin typeface="Courier"/>
                <a:cs typeface="Courier"/>
              </a:rPr>
              <a:t>prev</a:t>
            </a:r>
            <a:r>
              <a:rPr lang="en-US" dirty="0"/>
              <a:t> : array of pointers to preceding vertices</a:t>
            </a:r>
          </a:p>
          <a:p>
            <a:pPr algn="l"/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/>
              <a:t>    : loop index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F</a:t>
            </a:r>
            <a:r>
              <a:rPr lang="en-US" dirty="0"/>
              <a:t>    : list of finished vertices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U</a:t>
            </a:r>
            <a:r>
              <a:rPr lang="en-US" dirty="0"/>
              <a:t>    : list or heap unfinished vertices</a:t>
            </a:r>
          </a:p>
        </p:txBody>
      </p:sp>
    </p:spTree>
    <p:extLst>
      <p:ext uri="{BB962C8B-B14F-4D97-AF65-F5344CB8AC3E}">
        <p14:creationId xmlns:p14="http://schemas.microsoft.com/office/powerpoint/2010/main" val="3381127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1889" y="744361"/>
            <a:ext cx="7154333" cy="5365749"/>
          </a:xfrm>
        </p:spPr>
        <p:txBody>
          <a:bodyPr/>
          <a:lstStyle/>
          <a:p>
            <a:pPr algn="l"/>
            <a:r>
              <a:rPr lang="en-US" dirty="0" smtClean="0"/>
              <a:t>Initialization: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F</a:t>
            </a:r>
            <a:r>
              <a:rPr lang="en-US" dirty="0" smtClean="0"/>
              <a:t> = Empty list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U</a:t>
            </a:r>
            <a:r>
              <a:rPr lang="en-US" dirty="0" smtClean="0"/>
              <a:t> = All vertices (nodes)</a:t>
            </a:r>
          </a:p>
          <a:p>
            <a:pPr algn="l"/>
            <a:r>
              <a:rPr lang="da-DK" dirty="0" smtClean="0">
                <a:latin typeface="Courier"/>
                <a:cs typeface="Courier"/>
              </a:rPr>
              <a:t>for (i </a:t>
            </a:r>
            <a:r>
              <a:rPr lang="da-DK" dirty="0">
                <a:latin typeface="Courier"/>
                <a:cs typeface="Courier"/>
              </a:rPr>
              <a:t>= 0 </a:t>
            </a:r>
            <a:r>
              <a:rPr lang="da-DK" dirty="0" smtClean="0">
                <a:latin typeface="Courier"/>
                <a:cs typeface="Courier"/>
              </a:rPr>
              <a:t>; i &lt; </a:t>
            </a:r>
            <a:r>
              <a:rPr lang="da-DK" dirty="0" err="1" smtClean="0">
                <a:latin typeface="Courier"/>
                <a:cs typeface="Courier"/>
              </a:rPr>
              <a:t>U.size</a:t>
            </a:r>
            <a:r>
              <a:rPr lang="da-DK" dirty="0" smtClean="0">
                <a:latin typeface="Courier"/>
                <a:cs typeface="Courier"/>
              </a:rPr>
              <a:t>(); i++) {</a:t>
            </a:r>
          </a:p>
          <a:p>
            <a:pPr algn="l"/>
            <a:r>
              <a:rPr lang="da-DK" dirty="0" smtClean="0">
                <a:latin typeface="Courier"/>
                <a:cs typeface="Courier"/>
              </a:rPr>
              <a:t>	</a:t>
            </a:r>
            <a:r>
              <a:rPr lang="da-DK" dirty="0" err="1" smtClean="0">
                <a:latin typeface="Courier"/>
                <a:cs typeface="Courier"/>
              </a:rPr>
              <a:t>dist</a:t>
            </a:r>
            <a:r>
              <a:rPr lang="da-DK" dirty="0">
                <a:latin typeface="Courier"/>
                <a:cs typeface="Courier"/>
              </a:rPr>
              <a:t>[i] = </a:t>
            </a:r>
            <a:r>
              <a:rPr lang="da-DK" dirty="0" smtClean="0">
                <a:latin typeface="Courier"/>
                <a:cs typeface="Courier"/>
              </a:rPr>
              <a:t>INFINITY;</a:t>
            </a:r>
            <a:endParaRPr lang="da-DK" dirty="0">
              <a:latin typeface="Courier"/>
              <a:cs typeface="Courier"/>
            </a:endParaRPr>
          </a:p>
          <a:p>
            <a:pPr algn="l"/>
            <a:r>
              <a:rPr lang="da-DK" dirty="0" smtClean="0">
                <a:latin typeface="Courier"/>
                <a:cs typeface="Courier"/>
              </a:rPr>
              <a:t>	</a:t>
            </a:r>
            <a:r>
              <a:rPr lang="da-DK" dirty="0" err="1" smtClean="0">
                <a:latin typeface="Courier"/>
                <a:cs typeface="Courier"/>
              </a:rPr>
              <a:t>prev</a:t>
            </a:r>
            <a:r>
              <a:rPr lang="da-DK" dirty="0">
                <a:latin typeface="Courier"/>
                <a:cs typeface="Courier"/>
              </a:rPr>
              <a:t>[i] = </a:t>
            </a:r>
            <a:r>
              <a:rPr lang="da-DK" dirty="0" smtClean="0">
                <a:latin typeface="Courier"/>
                <a:cs typeface="Courier"/>
              </a:rPr>
              <a:t>NULL;</a:t>
            </a:r>
            <a:endParaRPr lang="da-DK" dirty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pPr algn="l"/>
            <a:endParaRPr lang="en-US" dirty="0"/>
          </a:p>
          <a:p>
            <a:pPr algn="l"/>
            <a:r>
              <a:rPr lang="en-US" dirty="0" err="1" smtClean="0">
                <a:latin typeface="Courier"/>
                <a:cs typeface="Courier"/>
              </a:rPr>
              <a:t>dist</a:t>
            </a:r>
            <a:r>
              <a:rPr lang="en-US" dirty="0" smtClean="0">
                <a:latin typeface="Courier"/>
                <a:cs typeface="Courier"/>
              </a:rPr>
              <a:t>[s] = 0; // Starting node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3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7889" y="744361"/>
            <a:ext cx="7902222" cy="536574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>
                <a:latin typeface="Courier"/>
                <a:cs typeface="Courier"/>
              </a:rPr>
              <a:t>while (</a:t>
            </a:r>
            <a:r>
              <a:rPr lang="en-US" dirty="0" err="1" smtClean="0">
                <a:latin typeface="Courier"/>
                <a:cs typeface="Courier"/>
              </a:rPr>
              <a:t>U.size</a:t>
            </a:r>
            <a:r>
              <a:rPr lang="en-US" dirty="0" smtClean="0">
                <a:latin typeface="Courier"/>
                <a:cs typeface="Courier"/>
              </a:rPr>
              <a:t>() &gt; 0)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pick </a:t>
            </a:r>
            <a:r>
              <a:rPr lang="en-US" dirty="0">
                <a:latin typeface="Courier"/>
                <a:cs typeface="Courier"/>
              </a:rPr>
              <a:t>the vertex, v, in U with </a:t>
            </a:r>
            <a:r>
              <a:rPr lang="en-US" dirty="0" smtClean="0">
                <a:latin typeface="Courier"/>
                <a:cs typeface="Courier"/>
              </a:rPr>
              <a:t>the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	    	shortest </a:t>
            </a:r>
            <a:r>
              <a:rPr lang="en-US" dirty="0">
                <a:latin typeface="Courier"/>
                <a:cs typeface="Courier"/>
              </a:rPr>
              <a:t>path to </a:t>
            </a:r>
            <a:r>
              <a:rPr lang="en-US" dirty="0" smtClean="0">
                <a:latin typeface="Courier"/>
                <a:cs typeface="Courier"/>
              </a:rPr>
              <a:t>s;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	add </a:t>
            </a:r>
            <a:r>
              <a:rPr lang="en-US" dirty="0">
                <a:latin typeface="Courier"/>
                <a:cs typeface="Courier"/>
              </a:rPr>
              <a:t>v to </a:t>
            </a:r>
            <a:r>
              <a:rPr lang="en-US" dirty="0" smtClean="0">
                <a:latin typeface="Courier"/>
                <a:cs typeface="Courier"/>
              </a:rPr>
              <a:t>F;  remove v from U;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    for </a:t>
            </a:r>
            <a:r>
              <a:rPr lang="en-US" dirty="0">
                <a:latin typeface="Courier"/>
                <a:cs typeface="Courier"/>
              </a:rPr>
              <a:t>each edge of v, (v1, v2) </a:t>
            </a:r>
            <a:r>
              <a:rPr lang="en-US" dirty="0" smtClean="0">
                <a:latin typeface="Courier"/>
                <a:cs typeface="Courier"/>
              </a:rPr>
              <a:t>{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       if (</a:t>
            </a:r>
            <a:r>
              <a:rPr lang="en-US" dirty="0" err="1">
                <a:latin typeface="Courier"/>
                <a:cs typeface="Courier"/>
              </a:rPr>
              <a:t>dist</a:t>
            </a:r>
            <a:r>
              <a:rPr lang="en-US" dirty="0">
                <a:latin typeface="Courier"/>
                <a:cs typeface="Courier"/>
              </a:rPr>
              <a:t>[v1] + length(v1, v2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    </a:t>
            </a:r>
            <a:r>
              <a:rPr lang="en-US" dirty="0">
                <a:latin typeface="Courier"/>
                <a:cs typeface="Courier"/>
              </a:rPr>
              <a:t>&lt; </a:t>
            </a:r>
            <a:r>
              <a:rPr lang="en-US" dirty="0" err="1">
                <a:latin typeface="Courier"/>
                <a:cs typeface="Courier"/>
              </a:rPr>
              <a:t>dist</a:t>
            </a:r>
            <a:r>
              <a:rPr lang="en-US" dirty="0">
                <a:latin typeface="Courier"/>
                <a:cs typeface="Courier"/>
              </a:rPr>
              <a:t>[v2]) </a:t>
            </a:r>
            <a:r>
              <a:rPr lang="en-US" dirty="0" smtClean="0">
                <a:latin typeface="Courier"/>
                <a:cs typeface="Courier"/>
              </a:rPr>
              <a:t>{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		   	 </a:t>
            </a:r>
            <a:r>
              <a:rPr lang="en-US" dirty="0" err="1" smtClean="0">
                <a:latin typeface="Courier"/>
                <a:cs typeface="Courier"/>
              </a:rPr>
              <a:t>dist</a:t>
            </a:r>
            <a:r>
              <a:rPr lang="en-US" dirty="0">
                <a:latin typeface="Courier"/>
                <a:cs typeface="Courier"/>
              </a:rPr>
              <a:t>[v2] =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  </a:t>
            </a:r>
            <a:r>
              <a:rPr lang="en-US" dirty="0" err="1" smtClean="0">
                <a:latin typeface="Courier"/>
                <a:cs typeface="Courier"/>
              </a:rPr>
              <a:t>dist</a:t>
            </a:r>
            <a:r>
              <a:rPr lang="en-US" dirty="0">
                <a:latin typeface="Courier"/>
                <a:cs typeface="Courier"/>
              </a:rPr>
              <a:t>[v1] + length(v1, v2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			   </a:t>
            </a:r>
            <a:r>
              <a:rPr lang="en-US" dirty="0" err="1" smtClean="0">
                <a:latin typeface="Courier"/>
                <a:cs typeface="Courier"/>
              </a:rPr>
              <a:t>prev</a:t>
            </a:r>
            <a:r>
              <a:rPr lang="en-US" dirty="0">
                <a:latin typeface="Courier"/>
                <a:cs typeface="Courier"/>
              </a:rPr>
              <a:t>[v2] = </a:t>
            </a:r>
            <a:r>
              <a:rPr lang="en-US" dirty="0" smtClean="0">
                <a:latin typeface="Courier"/>
                <a:cs typeface="Courier"/>
              </a:rPr>
              <a:t>v1;</a:t>
            </a:r>
          </a:p>
          <a:p>
            <a:pPr algn="l"/>
            <a:r>
              <a:rPr lang="en-US" dirty="0">
                <a:effectLst/>
                <a:latin typeface="Courier"/>
                <a:cs typeface="Courier"/>
              </a:rPr>
              <a:t> </a:t>
            </a:r>
            <a:r>
              <a:rPr lang="en-US" dirty="0" smtClean="0">
                <a:effectLst/>
                <a:latin typeface="Courier"/>
                <a:cs typeface="Courier"/>
              </a:rPr>
              <a:t>       }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}</a:t>
            </a:r>
          </a:p>
          <a:p>
            <a:pPr algn="l"/>
            <a:r>
              <a:rPr lang="en-US" dirty="0">
                <a:effectLst/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3798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89001"/>
            <a:ext cx="7772400" cy="1086555"/>
          </a:xfrm>
        </p:spPr>
        <p:txBody>
          <a:bodyPr/>
          <a:lstStyle/>
          <a:p>
            <a:r>
              <a:rPr lang="en-US" dirty="0" smtClean="0"/>
              <a:t>Basic Idea in Depth-first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75557"/>
            <a:ext cx="6400800" cy="3428294"/>
          </a:xfrm>
        </p:spPr>
        <p:txBody>
          <a:bodyPr/>
          <a:lstStyle/>
          <a:p>
            <a:pPr algn="l"/>
            <a:r>
              <a:rPr lang="en-US" dirty="0" smtClean="0"/>
              <a:t>We keep an array of </a:t>
            </a:r>
            <a:r>
              <a:rPr lang="en-US" dirty="0" err="1" smtClean="0"/>
              <a:t>booleans</a:t>
            </a:r>
            <a:r>
              <a:rPr lang="en-US" dirty="0" smtClean="0"/>
              <a:t> called </a:t>
            </a:r>
            <a:r>
              <a:rPr lang="en-US" i="1" dirty="0" smtClean="0"/>
              <a:t>visited</a:t>
            </a:r>
            <a:r>
              <a:rPr lang="en-US" dirty="0" smtClean="0"/>
              <a:t>, one for each node.</a:t>
            </a:r>
          </a:p>
          <a:p>
            <a:pPr algn="l"/>
            <a:r>
              <a:rPr lang="en-US" dirty="0" smtClean="0"/>
              <a:t>The algorithm is simply: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Start at node 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Mark n as visited.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Recursively do a depth-first search from each of n’s </a:t>
            </a:r>
            <a:r>
              <a:rPr lang="en-US" i="1" dirty="0" smtClean="0"/>
              <a:t>unvisited</a:t>
            </a:r>
            <a:r>
              <a:rPr lang="en-US" dirty="0" smtClean="0"/>
              <a:t> successors.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45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6111"/>
            <a:ext cx="7772400" cy="973667"/>
          </a:xfrm>
        </p:spPr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6889"/>
            <a:ext cx="6400800" cy="467077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1749778"/>
            <a:ext cx="6369238" cy="434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32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47889"/>
            <a:ext cx="7772400" cy="77611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Complexityof</a:t>
            </a:r>
            <a:r>
              <a:rPr lang="en-US" dirty="0" smtClean="0"/>
              <a:t>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49778"/>
            <a:ext cx="6400800" cy="365407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The complexity is measured in terms of edges (E) and vertices (nodes) N.</a:t>
            </a:r>
          </a:p>
          <a:p>
            <a:pPr algn="l"/>
            <a:r>
              <a:rPr lang="en-US" dirty="0" smtClean="0"/>
              <a:t>If list U is implemented as an unordered list, execution time is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algn="l"/>
            <a:r>
              <a:rPr lang="en-US" dirty="0" smtClean="0"/>
              <a:t>Why? </a:t>
            </a:r>
          </a:p>
          <a:p>
            <a:pPr algn="l"/>
            <a:r>
              <a:rPr lang="en-US" dirty="0" smtClean="0"/>
              <a:t>As each node is processed, the U list must be searched for the cheapest unfinished node.</a:t>
            </a:r>
            <a:endParaRPr lang="en-US" dirty="0"/>
          </a:p>
          <a:p>
            <a:pPr algn="l"/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691858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44361"/>
            <a:ext cx="6400800" cy="5365749"/>
          </a:xfrm>
        </p:spPr>
        <p:txBody>
          <a:bodyPr/>
          <a:lstStyle/>
          <a:p>
            <a:pPr algn="l"/>
            <a:r>
              <a:rPr lang="en-US" i="1" dirty="0" smtClean="0"/>
              <a:t>But</a:t>
            </a:r>
            <a:r>
              <a:rPr lang="en-US" dirty="0" smtClean="0"/>
              <a:t> the U list may also be implemented as a priority queue (using a heap).</a:t>
            </a:r>
          </a:p>
          <a:p>
            <a:pPr algn="l"/>
            <a:r>
              <a:rPr lang="en-US" dirty="0" smtClean="0"/>
              <a:t>Then getting the cheapest unfinished node is only log N.</a:t>
            </a:r>
          </a:p>
          <a:p>
            <a:pPr algn="l"/>
            <a:r>
              <a:rPr lang="en-US" dirty="0" smtClean="0"/>
              <a:t>But each time an edge is used to update the best known distance, the priority queue may need to be restructured into heap form.</a:t>
            </a:r>
          </a:p>
          <a:p>
            <a:pPr algn="l"/>
            <a:r>
              <a:rPr lang="en-US" dirty="0" smtClean="0"/>
              <a:t>This leads to O(E log N), which is usually better than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 smtClean="0"/>
              <a:t>).</a:t>
            </a:r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026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0333"/>
            <a:ext cx="7772400" cy="1128889"/>
          </a:xfrm>
        </p:spPr>
        <p:txBody>
          <a:bodyPr/>
          <a:lstStyle/>
          <a:p>
            <a:r>
              <a:rPr lang="en-US" dirty="0"/>
              <a:t>Traveling Salesman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79222"/>
            <a:ext cx="6400800" cy="3724628"/>
          </a:xfrm>
        </p:spPr>
        <p:txBody>
          <a:bodyPr/>
          <a:lstStyle/>
          <a:p>
            <a:pPr algn="l"/>
            <a:r>
              <a:rPr lang="en-US" dirty="0" smtClean="0"/>
              <a:t>Given n cities we wish the shortest (or fastest, or cheapest) path that visits each city and returns to the starting point.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23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2667"/>
            <a:ext cx="6400800" cy="5080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tsp_ma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15" y="889000"/>
            <a:ext cx="6973752" cy="437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94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86695"/>
            <a:ext cx="6400800" cy="4942416"/>
          </a:xfrm>
        </p:spPr>
        <p:txBody>
          <a:bodyPr/>
          <a:lstStyle/>
          <a:p>
            <a:pPr algn="l"/>
            <a:r>
              <a:rPr lang="en-US" dirty="0" smtClean="0"/>
              <a:t>The obvious approach is to try all possible paths. But this is </a:t>
            </a:r>
            <a:r>
              <a:rPr lang="en-US" dirty="0" smtClean="0">
                <a:solidFill>
                  <a:srgbClr val="FF0000"/>
                </a:solidFill>
              </a:rPr>
              <a:t>exponential</a:t>
            </a:r>
            <a:r>
              <a:rPr lang="en-US" dirty="0" smtClean="0"/>
              <a:t>!</a:t>
            </a:r>
          </a:p>
          <a:p>
            <a:pPr algn="l"/>
            <a:endParaRPr lang="en-US" dirty="0"/>
          </a:p>
          <a:p>
            <a:pPr algn="l"/>
            <a:r>
              <a:rPr lang="en-US" dirty="0" err="1" smtClean="0"/>
              <a:t>Perhap</a:t>
            </a:r>
            <a:r>
              <a:rPr lang="en-US" dirty="0" smtClean="0"/>
              <a:t> a generalization of </a:t>
            </a:r>
            <a:r>
              <a:rPr lang="en-US" dirty="0" err="1" smtClean="0"/>
              <a:t>Dijkstra’s</a:t>
            </a:r>
            <a:r>
              <a:rPr lang="en-US" dirty="0" smtClean="0"/>
              <a:t>  algorithm?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No – theoretical computer science tells us the best we can do most likely must be exponential.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33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05557"/>
            <a:ext cx="7772400" cy="874887"/>
          </a:xfrm>
        </p:spPr>
        <p:txBody>
          <a:bodyPr/>
          <a:lstStyle/>
          <a:p>
            <a:r>
              <a:rPr lang="en-US" dirty="0" smtClean="0"/>
              <a:t>Approximation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21556"/>
            <a:ext cx="6400800" cy="3682294"/>
          </a:xfrm>
        </p:spPr>
        <p:txBody>
          <a:bodyPr/>
          <a:lstStyle/>
          <a:p>
            <a:pPr algn="l"/>
            <a:r>
              <a:rPr lang="en-US" dirty="0" smtClean="0"/>
              <a:t>What if we accept something close to optimal?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Christofis’s algorithm guarantees a solution no worst than 50% above optimal. It is O(N</a:t>
            </a:r>
            <a:r>
              <a:rPr lang="en-US" baseline="30000" dirty="0"/>
              <a:t>3</a:t>
            </a:r>
            <a:r>
              <a:rPr lang="en-US" dirty="0" smtClean="0"/>
              <a:t>).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Heuristics often improve Christofis’s bound. For example, try to swap pairs of adjacent cities.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046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3668"/>
            <a:ext cx="7772400" cy="12276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 577</a:t>
            </a:r>
            <a:br>
              <a:rPr lang="en-US" dirty="0" smtClean="0"/>
            </a:br>
            <a:r>
              <a:rPr lang="en-US" dirty="0" smtClean="0"/>
              <a:t>Introduction to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65917"/>
            <a:ext cx="6400800" cy="3390194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Basic paradigms for the design and analysis of efficient algorithms: greed, divide-and-conquer, dynamic programming, reductions, and the use of randomness. Computational intractability including typical NP-complete problems and ways to deal with them.</a:t>
            </a:r>
          </a:p>
        </p:txBody>
      </p:sp>
    </p:spTree>
    <p:extLst>
      <p:ext uri="{BB962C8B-B14F-4D97-AF65-F5344CB8AC3E}">
        <p14:creationId xmlns:p14="http://schemas.microsoft.com/office/powerpoint/2010/main" val="1353755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778" y="874889"/>
            <a:ext cx="8142111" cy="4528961"/>
          </a:xfrm>
        </p:spPr>
        <p:txBody>
          <a:bodyPr>
            <a:normAutofit/>
          </a:bodyPr>
          <a:lstStyle/>
          <a:p>
            <a:pPr algn="l"/>
            <a:r>
              <a:rPr lang="en-US" sz="2600" dirty="0" smtClean="0">
                <a:latin typeface="Courier"/>
                <a:cs typeface="Courier"/>
              </a:rPr>
              <a:t>public </a:t>
            </a:r>
            <a:r>
              <a:rPr lang="en-US" sz="2600" dirty="0">
                <a:latin typeface="Courier"/>
                <a:cs typeface="Courier"/>
              </a:rPr>
              <a:t>static void </a:t>
            </a:r>
            <a:r>
              <a:rPr lang="en-US" sz="2600" dirty="0" err="1">
                <a:latin typeface="Courier"/>
                <a:cs typeface="Courier"/>
              </a:rPr>
              <a:t>dfs</a:t>
            </a:r>
            <a:r>
              <a:rPr lang="en-US" sz="2600" dirty="0">
                <a:latin typeface="Courier"/>
                <a:cs typeface="Courier"/>
              </a:rPr>
              <a:t> </a:t>
            </a:r>
            <a:r>
              <a:rPr lang="en-US" sz="2600" dirty="0" smtClean="0">
                <a:latin typeface="Courier"/>
                <a:cs typeface="Courier"/>
              </a:rPr>
              <a:t>	(</a:t>
            </a:r>
            <a:r>
              <a:rPr lang="en-US" sz="2600" dirty="0" err="1">
                <a:latin typeface="Courier"/>
                <a:cs typeface="Courier"/>
              </a:rPr>
              <a:t>Graphnode</a:t>
            </a:r>
            <a:r>
              <a:rPr lang="en-US" sz="2600" dirty="0">
                <a:latin typeface="Courier"/>
                <a:cs typeface="Courier"/>
              </a:rPr>
              <a:t>&lt;T&gt; n) </a:t>
            </a:r>
            <a:r>
              <a:rPr lang="en-US" sz="2600" dirty="0" smtClean="0">
                <a:latin typeface="Courier"/>
                <a:cs typeface="Courier"/>
              </a:rPr>
              <a:t>{</a:t>
            </a:r>
            <a:endParaRPr lang="en-US" sz="2600" dirty="0">
              <a:latin typeface="Courier"/>
              <a:cs typeface="Courier"/>
            </a:endParaRPr>
          </a:p>
          <a:p>
            <a:pPr algn="l"/>
            <a:r>
              <a:rPr lang="en-US" sz="2600" dirty="0">
                <a:latin typeface="Courier"/>
                <a:cs typeface="Courier"/>
              </a:rPr>
              <a:t>    </a:t>
            </a:r>
            <a:r>
              <a:rPr lang="en-US" sz="2600" dirty="0" err="1" smtClean="0">
                <a:latin typeface="Courier"/>
                <a:cs typeface="Courier"/>
              </a:rPr>
              <a:t>n.setVisited</a:t>
            </a:r>
            <a:r>
              <a:rPr lang="en-US" sz="2600" dirty="0">
                <a:latin typeface="Courier"/>
                <a:cs typeface="Courier"/>
              </a:rPr>
              <a:t>(true);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    for (</a:t>
            </a:r>
            <a:r>
              <a:rPr lang="en-US" sz="2600" dirty="0" err="1">
                <a:latin typeface="Courier"/>
                <a:cs typeface="Courier"/>
              </a:rPr>
              <a:t>Graphnode</a:t>
            </a:r>
            <a:r>
              <a:rPr lang="en-US" sz="2600" dirty="0">
                <a:latin typeface="Courier"/>
                <a:cs typeface="Courier"/>
              </a:rPr>
              <a:t>&lt;T&gt; m </a:t>
            </a:r>
            <a:r>
              <a:rPr lang="en-US" sz="2600" dirty="0" smtClean="0">
                <a:latin typeface="Courier"/>
                <a:cs typeface="Courier"/>
              </a:rPr>
              <a:t>:          		 			</a:t>
            </a:r>
            <a:r>
              <a:rPr lang="en-US" sz="2600" dirty="0" err="1" smtClean="0">
                <a:latin typeface="Courier"/>
                <a:cs typeface="Courier"/>
              </a:rPr>
              <a:t>n.getSuccessors</a:t>
            </a:r>
            <a:r>
              <a:rPr lang="en-US" sz="2600" dirty="0">
                <a:latin typeface="Courier"/>
                <a:cs typeface="Courier"/>
              </a:rPr>
              <a:t>()) {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        if (! </a:t>
            </a:r>
            <a:r>
              <a:rPr lang="en-US" sz="2600" dirty="0" err="1">
                <a:latin typeface="Courier"/>
                <a:cs typeface="Courier"/>
              </a:rPr>
              <a:t>m.getVisited</a:t>
            </a:r>
            <a:r>
              <a:rPr lang="en-US" sz="2600" dirty="0">
                <a:latin typeface="Courier"/>
                <a:cs typeface="Courier"/>
              </a:rPr>
              <a:t>()) {</a:t>
            </a:r>
          </a:p>
          <a:p>
            <a:pPr algn="l"/>
            <a:r>
              <a:rPr lang="da-DK" sz="2600" dirty="0">
                <a:latin typeface="Courier"/>
                <a:cs typeface="Courier"/>
              </a:rPr>
              <a:t>            </a:t>
            </a:r>
            <a:r>
              <a:rPr lang="da-DK" sz="2600" dirty="0" err="1">
                <a:latin typeface="Courier"/>
                <a:cs typeface="Courier"/>
              </a:rPr>
              <a:t>dfs</a:t>
            </a:r>
            <a:r>
              <a:rPr lang="da-DK" sz="2600" dirty="0">
                <a:latin typeface="Courier"/>
                <a:cs typeface="Courier"/>
              </a:rPr>
              <a:t>(m);</a:t>
            </a:r>
          </a:p>
          <a:p>
            <a:pPr algn="l"/>
            <a:r>
              <a:rPr lang="da-DK" sz="2600" dirty="0">
                <a:latin typeface="Courier"/>
                <a:cs typeface="Courier"/>
              </a:rPr>
              <a:t>        }</a:t>
            </a:r>
          </a:p>
          <a:p>
            <a:pPr algn="l"/>
            <a:r>
              <a:rPr lang="da-DK" sz="2600" dirty="0">
                <a:latin typeface="Courier"/>
                <a:cs typeface="Courier"/>
              </a:rPr>
              <a:t>    }</a:t>
            </a:r>
          </a:p>
          <a:p>
            <a:pPr algn="l"/>
            <a:r>
              <a:rPr lang="da-DK" sz="2600" dirty="0">
                <a:latin typeface="Courier"/>
                <a:cs typeface="Courier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69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77333"/>
            <a:ext cx="7772400" cy="874889"/>
          </a:xfrm>
        </p:spPr>
        <p:txBody>
          <a:bodyPr/>
          <a:lstStyle/>
          <a:p>
            <a:r>
              <a:rPr lang="en-US" dirty="0" smtClean="0"/>
              <a:t>Example of Depth-first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07444"/>
            <a:ext cx="6400800" cy="369640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133" t="-1284" r="1133" b="83177"/>
          <a:stretch/>
        </p:blipFill>
        <p:spPr>
          <a:xfrm>
            <a:off x="1272821" y="2130776"/>
            <a:ext cx="8721191" cy="198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04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74889"/>
            <a:ext cx="6400800" cy="452896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4926" t="16461" r="4926" b="65843"/>
          <a:stretch/>
        </p:blipFill>
        <p:spPr>
          <a:xfrm>
            <a:off x="2250722" y="1876777"/>
            <a:ext cx="9050578" cy="201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20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74889"/>
            <a:ext cx="6400800" cy="452896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8633" t="33745" r="8633" b="48765"/>
          <a:stretch/>
        </p:blipFill>
        <p:spPr>
          <a:xfrm>
            <a:off x="1272822" y="1763889"/>
            <a:ext cx="922109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48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ogo_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logo_design.potx</Template>
  <TotalTime>167827</TotalTime>
  <Words>1875</Words>
  <Application>Microsoft Macintosh PowerPoint</Application>
  <PresentationFormat>On-screen Show (4:3)</PresentationFormat>
  <Paragraphs>247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logo_design</vt:lpstr>
      <vt:lpstr>CS 367   Introduction to Data Structures   </vt:lpstr>
      <vt:lpstr>PowerPoint Presentation</vt:lpstr>
      <vt:lpstr>Depth-first Search</vt:lpstr>
      <vt:lpstr>PowerPoint Presentation</vt:lpstr>
      <vt:lpstr>Basic Idea in Depth-first Search</vt:lpstr>
      <vt:lpstr>PowerPoint Presentation</vt:lpstr>
      <vt:lpstr>Example of Depth-first Search</vt:lpstr>
      <vt:lpstr>PowerPoint Presentation</vt:lpstr>
      <vt:lpstr>PowerPoint Presentation</vt:lpstr>
      <vt:lpstr>PowerPoint Presentation</vt:lpstr>
      <vt:lpstr>PowerPoint Presentation</vt:lpstr>
      <vt:lpstr>Complexity of Depth-first Search</vt:lpstr>
      <vt:lpstr>Uses for Depth-first Search</vt:lpstr>
      <vt:lpstr>Path Testing</vt:lpstr>
      <vt:lpstr>PowerPoint Presentation</vt:lpstr>
      <vt:lpstr>Reachable Nodes</vt:lpstr>
      <vt:lpstr>PowerPoint Presentation</vt:lpstr>
      <vt:lpstr>Connected Graph Testing</vt:lpstr>
      <vt:lpstr>PowerPoint Presentation</vt:lpstr>
      <vt:lpstr>Cycle Detection</vt:lpstr>
      <vt:lpstr>PowerPoint Presentation</vt:lpstr>
      <vt:lpstr>PowerPoint Presentation</vt:lpstr>
      <vt:lpstr>PowerPoint Presentation</vt:lpstr>
      <vt:lpstr>PowerPoint Presentation</vt:lpstr>
      <vt:lpstr>Topological Ordering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of topOrder</vt:lpstr>
      <vt:lpstr>Breadth-first Search</vt:lpstr>
      <vt:lpstr>PowerPoint Presentation</vt:lpstr>
      <vt:lpstr>PowerPoint Presentation</vt:lpstr>
      <vt:lpstr>Example of Breadth-first Search</vt:lpstr>
      <vt:lpstr>PowerPoint Presentation</vt:lpstr>
      <vt:lpstr>PowerPoint Presentation</vt:lpstr>
      <vt:lpstr>Shortest Path</vt:lpstr>
      <vt:lpstr>Shortest Weighted Path</vt:lpstr>
      <vt:lpstr>PowerPoint Presentation</vt:lpstr>
      <vt:lpstr>PowerPoint Presentation</vt:lpstr>
      <vt:lpstr>Dijkstra’s Algorithm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of Dijkstra’s Algorithm</vt:lpstr>
      <vt:lpstr>Complexityof Dijkstra’s Algorithm</vt:lpstr>
      <vt:lpstr>PowerPoint Presentation</vt:lpstr>
      <vt:lpstr>Traveling Salesman Problem</vt:lpstr>
      <vt:lpstr>PowerPoint Presentation</vt:lpstr>
      <vt:lpstr>PowerPoint Presentation</vt:lpstr>
      <vt:lpstr>Approximation Algorithms</vt:lpstr>
      <vt:lpstr>CS 577 Introduction to Algorithms</vt:lpstr>
    </vt:vector>
  </TitlesOfParts>
  <Company>U of Wisconsin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Charles Fischer</dc:creator>
  <cp:lastModifiedBy>Charles Fischer</cp:lastModifiedBy>
  <cp:revision>455</cp:revision>
  <cp:lastPrinted>2018-04-17T16:54:53Z</cp:lastPrinted>
  <dcterms:created xsi:type="dcterms:W3CDTF">2014-03-07T22:02:56Z</dcterms:created>
  <dcterms:modified xsi:type="dcterms:W3CDTF">2018-04-18T20:16:45Z</dcterms:modified>
</cp:coreProperties>
</file>